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F7B1F-F638-437A-B119-1B2336BFF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9DE3BD-9E4F-4ED6-8126-FD12BBB9B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36E995-E31D-4F3E-9120-2D4D6537C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3512E0-BFED-4953-B3AF-B821CC8D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54AE0-04DA-4886-9913-743E8A73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134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EF547F-EEB4-4F54-8AE8-AA6178D9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EDC627-7B56-4210-B3A9-2CA0F03A4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C0A9A7-1C5C-4B77-8F9C-54A86C59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A654F5-FB86-4A7F-8FFB-3BF7FF81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1B1E21-41F2-484E-9A33-44D3E1006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544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664CD6-64E0-4426-9F1E-2DB1630A4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71959D-4C1F-477C-AD5B-ADABF71CF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CC7865-CE1A-4BD0-A07E-B96B67DB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5EEC8D-3E95-4B8C-9344-126D13AD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836722-9118-4410-AC58-16B8BE7F9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790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63145-33C1-4CFA-B1C0-C68698B87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E366DC-A87A-412E-995B-2F1FF187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F54827-9C7E-4AFB-8EAB-2429744E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38ED5B-4FCD-40DB-932F-1190FF9CD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8CB145-5A32-43DC-A774-680A53CB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57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801F1-18BB-4822-9721-540C47C5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F378AA-59AB-4E04-BA4B-F214DAA16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CDD54-324A-47AD-BD0F-EB4E020E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7EA615-C65D-4C08-9459-E800422C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E750CC-1F42-4506-8F43-70A464CF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935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19377-DE31-4AD9-9FD6-4D31EF75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FD618-3A22-4A51-987D-9657E9B66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9E6F77-880F-4055-BB7D-7F922F457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B6B193-FA13-4E51-87B2-627AFFE4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61B58B-21B2-47D8-801D-6F621A20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DD06E8-1C5A-417D-ACEB-3C2CCE57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649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0F6697-25F3-4E33-885C-4EFD254F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70BF66-6EB5-43DC-A10B-9102EF085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5C4AF8-4972-43E2-8C95-6D0B456A4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B9A486-4625-4B06-B5CC-E510DE673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F908413-EAF9-4BC7-99B2-814D8E189B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2E592A-2252-4253-867F-83285310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20AEFE8-6D8C-464A-B149-78EC5259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DA9DBD-C58F-4BA1-B7EC-DD2E466E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937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F36BE1-B919-4A95-A434-D3AA89D8D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AE6CAE-61A7-401F-AA40-763DB709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D9A025-ED98-4230-8855-541DA2B8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F32449-4D43-46B5-AA4F-AB29894CF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778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D25B102-4D3E-42D9-A8F1-75FB4610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3A61372-B8DF-4C3F-BACD-82BB7A40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8DF5B9-E22A-4593-8E67-698011C25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0849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1C5CA-E24F-4B55-B48E-FB8279E8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864650-91FE-4EFC-8CCD-F8952845C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7F37DB-BF3F-42A5-8919-05E1FA0D9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238E5B-CE5C-468C-A3F3-7A7FF236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F7F1B-F27C-4C6E-B28E-D238AADC3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5E4E17-A5FB-4857-B440-51F3AC1F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87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CFE28-FF80-4B95-994C-4F8D8763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E223E6-BA45-4A45-B54E-66C8D3E2E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CDDC30-90CE-4120-A7F9-5B41236D4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A3BFE6-87CA-491A-8FD4-6B240C5B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10F486-EBBF-44DB-9CA3-200BFFB5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89F53D-0C3A-45FA-8426-22C4B728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895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C60B32E-B471-4F20-A3C1-603F1481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F84FE5-9797-49E3-BCBA-4F0786EE3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CA13AA-A5C7-4E81-96E5-343CF9901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A66B4-6395-4ADD-8689-8781F79E526C}" type="datetimeFigureOut">
              <a:rPr lang="es-AR" smtClean="0"/>
              <a:t>14/3/2026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4E618F-132C-490A-A28E-062EDD3BC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2E4F0-1C74-4E60-973A-037F3C53F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7DDF-BF0F-4A0E-A397-754FCB9074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18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17" Type="http://schemas.openxmlformats.org/officeDocument/2006/relationships/image" Target="../media/image34.sv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2.svg"/><Relationship Id="rId10" Type="http://schemas.openxmlformats.org/officeDocument/2006/relationships/image" Target="../media/image27.svg"/><Relationship Id="rId19" Type="http://schemas.openxmlformats.org/officeDocument/2006/relationships/image" Target="../media/image36.svg"/><Relationship Id="rId4" Type="http://schemas.openxmlformats.org/officeDocument/2006/relationships/image" Target="../media/image17.sv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33.png"/><Relationship Id="rId18" Type="http://schemas.openxmlformats.org/officeDocument/2006/relationships/image" Target="../media/image23.svg"/><Relationship Id="rId3" Type="http://schemas.openxmlformats.org/officeDocument/2006/relationships/image" Target="../media/image37.png"/><Relationship Id="rId7" Type="http://schemas.openxmlformats.org/officeDocument/2006/relationships/image" Target="../media/image16.png"/><Relationship Id="rId12" Type="http://schemas.openxmlformats.org/officeDocument/2006/relationships/image" Target="../media/image42.sv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41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8.svg"/><Relationship Id="rId9" Type="http://schemas.openxmlformats.org/officeDocument/2006/relationships/image" Target="../media/image39.png"/><Relationship Id="rId1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10.png"/><Relationship Id="rId12" Type="http://schemas.openxmlformats.org/officeDocument/2006/relationships/image" Target="../media/image9.svg"/><Relationship Id="rId2" Type="http://schemas.openxmlformats.org/officeDocument/2006/relationships/image" Target="../media/image1.png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8.png"/><Relationship Id="rId5" Type="http://schemas.openxmlformats.org/officeDocument/2006/relationships/image" Target="../media/image43.png"/><Relationship Id="rId15" Type="http://schemas.openxmlformats.org/officeDocument/2006/relationships/image" Target="../media/image24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png"/><Relationship Id="rId1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8.png"/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12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49.png"/><Relationship Id="rId5" Type="http://schemas.openxmlformats.org/officeDocument/2006/relationships/image" Target="../media/image47.png"/><Relationship Id="rId10" Type="http://schemas.openxmlformats.org/officeDocument/2006/relationships/image" Target="../media/image34.svg"/><Relationship Id="rId4" Type="http://schemas.openxmlformats.org/officeDocument/2006/relationships/image" Target="../media/image40.svg"/><Relationship Id="rId9" Type="http://schemas.openxmlformats.org/officeDocument/2006/relationships/image" Target="../media/image33.png"/><Relationship Id="rId1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42.sv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41.png"/><Relationship Id="rId5" Type="http://schemas.openxmlformats.org/officeDocument/2006/relationships/image" Target="../media/image16.png"/><Relationship Id="rId15" Type="http://schemas.openxmlformats.org/officeDocument/2006/relationships/image" Target="../media/image22.png"/><Relationship Id="rId10" Type="http://schemas.openxmlformats.org/officeDocument/2006/relationships/image" Target="../media/image52.svg"/><Relationship Id="rId4" Type="http://schemas.openxmlformats.org/officeDocument/2006/relationships/image" Target="../media/image3.svg"/><Relationship Id="rId9" Type="http://schemas.openxmlformats.org/officeDocument/2006/relationships/image" Target="../media/image51.png"/><Relationship Id="rId1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3.png"/><Relationship Id="rId3" Type="http://schemas.openxmlformats.org/officeDocument/2006/relationships/image" Target="../media/image37.png"/><Relationship Id="rId7" Type="http://schemas.openxmlformats.org/officeDocument/2006/relationships/image" Target="../media/image51.png"/><Relationship Id="rId12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11" Type="http://schemas.openxmlformats.org/officeDocument/2006/relationships/image" Target="../media/image6.png"/><Relationship Id="rId5" Type="http://schemas.openxmlformats.org/officeDocument/2006/relationships/image" Target="../media/image39.png"/><Relationship Id="rId10" Type="http://schemas.openxmlformats.org/officeDocument/2006/relationships/image" Target="../media/image23.svg"/><Relationship Id="rId4" Type="http://schemas.openxmlformats.org/officeDocument/2006/relationships/image" Target="../media/image38.svg"/><Relationship Id="rId9" Type="http://schemas.openxmlformats.org/officeDocument/2006/relationships/image" Target="../media/image22.png"/><Relationship Id="rId14" Type="http://schemas.openxmlformats.org/officeDocument/2006/relationships/image" Target="../media/image5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6729" y="-9043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63235" y="4749800"/>
            <a:ext cx="7688979" cy="95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00"/>
              </a:lnSpc>
            </a:pPr>
            <a:r>
              <a:rPr lang="en-US" sz="2933" spc="58" dirty="0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 </a:t>
            </a:r>
          </a:p>
          <a:p>
            <a:pPr algn="r">
              <a:lnSpc>
                <a:spcPts val="2999"/>
              </a:lnSpc>
              <a:spcBef>
                <a:spcPct val="0"/>
              </a:spcBef>
            </a:pPr>
            <a:endParaRPr lang="en-US" sz="2933" spc="58" dirty="0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5" name="Freeform 5"/>
          <p:cNvSpPr/>
          <p:nvPr/>
        </p:nvSpPr>
        <p:spPr>
          <a:xfrm rot="-6802992">
            <a:off x="-110518" y="-1207030"/>
            <a:ext cx="4213790" cy="4482755"/>
          </a:xfrm>
          <a:custGeom>
            <a:avLst/>
            <a:gdLst/>
            <a:ahLst/>
            <a:cxnLst/>
            <a:rect l="l" t="t" r="r" b="b"/>
            <a:pathLst>
              <a:path w="6320685" h="6724133">
                <a:moveTo>
                  <a:pt x="0" y="0"/>
                </a:moveTo>
                <a:lnTo>
                  <a:pt x="6320685" y="0"/>
                </a:lnTo>
                <a:lnTo>
                  <a:pt x="6320685" y="6724134"/>
                </a:lnTo>
                <a:lnTo>
                  <a:pt x="0" y="6724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057762" y="3684217"/>
            <a:ext cx="4166567" cy="3828127"/>
          </a:xfrm>
          <a:custGeom>
            <a:avLst/>
            <a:gdLst/>
            <a:ahLst/>
            <a:cxnLst/>
            <a:rect l="l" t="t" r="r" b="b"/>
            <a:pathLst>
              <a:path w="6249851" h="5742191">
                <a:moveTo>
                  <a:pt x="0" y="0"/>
                </a:moveTo>
                <a:lnTo>
                  <a:pt x="6249850" y="0"/>
                </a:lnTo>
                <a:lnTo>
                  <a:pt x="6249850" y="5742191"/>
                </a:lnTo>
                <a:lnTo>
                  <a:pt x="0" y="57421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237146">
            <a:off x="-210115" y="4615502"/>
            <a:ext cx="2972701" cy="2140345"/>
          </a:xfrm>
          <a:custGeom>
            <a:avLst/>
            <a:gdLst/>
            <a:ahLst/>
            <a:cxnLst/>
            <a:rect l="l" t="t" r="r" b="b"/>
            <a:pathLst>
              <a:path w="4459052" h="3210518">
                <a:moveTo>
                  <a:pt x="0" y="0"/>
                </a:moveTo>
                <a:lnTo>
                  <a:pt x="4459052" y="0"/>
                </a:lnTo>
                <a:lnTo>
                  <a:pt x="4459052" y="3210518"/>
                </a:lnTo>
                <a:lnTo>
                  <a:pt x="0" y="32105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7670037">
            <a:off x="8697463" y="1621051"/>
            <a:ext cx="3983165" cy="3659623"/>
          </a:xfrm>
          <a:custGeom>
            <a:avLst/>
            <a:gdLst/>
            <a:ahLst/>
            <a:cxnLst/>
            <a:rect l="l" t="t" r="r" b="b"/>
            <a:pathLst>
              <a:path w="5974748" h="5489435">
                <a:moveTo>
                  <a:pt x="0" y="0"/>
                </a:moveTo>
                <a:lnTo>
                  <a:pt x="5974748" y="0"/>
                </a:lnTo>
                <a:lnTo>
                  <a:pt x="5974748" y="5489435"/>
                </a:lnTo>
                <a:lnTo>
                  <a:pt x="0" y="54894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00525" y="2498281"/>
            <a:ext cx="2601684" cy="2157033"/>
          </a:xfrm>
          <a:custGeom>
            <a:avLst/>
            <a:gdLst/>
            <a:ahLst/>
            <a:cxnLst/>
            <a:rect l="l" t="t" r="r" b="b"/>
            <a:pathLst>
              <a:path w="3902526" h="3235549">
                <a:moveTo>
                  <a:pt x="0" y="0"/>
                </a:moveTo>
                <a:lnTo>
                  <a:pt x="3902526" y="0"/>
                </a:lnTo>
                <a:lnTo>
                  <a:pt x="3902526" y="3235549"/>
                </a:lnTo>
                <a:lnTo>
                  <a:pt x="0" y="32355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789354">
            <a:off x="1540680" y="-822216"/>
            <a:ext cx="1816759" cy="2555543"/>
          </a:xfrm>
          <a:custGeom>
            <a:avLst/>
            <a:gdLst/>
            <a:ahLst/>
            <a:cxnLst/>
            <a:rect l="l" t="t" r="r" b="b"/>
            <a:pathLst>
              <a:path w="2725139" h="3833315">
                <a:moveTo>
                  <a:pt x="0" y="0"/>
                </a:moveTo>
                <a:lnTo>
                  <a:pt x="2725139" y="0"/>
                </a:lnTo>
                <a:lnTo>
                  <a:pt x="2725139" y="3833316"/>
                </a:lnTo>
                <a:lnTo>
                  <a:pt x="0" y="38333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147456" y="1470831"/>
            <a:ext cx="7893312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72"/>
              </a:lnSpc>
            </a:pPr>
            <a:r>
              <a:rPr lang="en-US" sz="7200" spc="165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LO QUE TENÉS QUE SABER SOBRE EL CURSADO DE LA MATERIA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6802992">
            <a:off x="-728287" y="-1504347"/>
            <a:ext cx="2828173" cy="3008695"/>
          </a:xfrm>
          <a:custGeom>
            <a:avLst/>
            <a:gdLst/>
            <a:ahLst/>
            <a:cxnLst/>
            <a:rect l="l" t="t" r="r" b="b"/>
            <a:pathLst>
              <a:path w="4242260" h="4513043">
                <a:moveTo>
                  <a:pt x="0" y="0"/>
                </a:moveTo>
                <a:lnTo>
                  <a:pt x="4242260" y="0"/>
                </a:lnTo>
                <a:lnTo>
                  <a:pt x="4242260" y="4513042"/>
                </a:lnTo>
                <a:lnTo>
                  <a:pt x="0" y="4513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89142">
            <a:off x="-725999" y="3572373"/>
            <a:ext cx="3997249" cy="3387916"/>
          </a:xfrm>
          <a:custGeom>
            <a:avLst/>
            <a:gdLst/>
            <a:ahLst/>
            <a:cxnLst/>
            <a:rect l="l" t="t" r="r" b="b"/>
            <a:pathLst>
              <a:path w="11022365" h="10127047">
                <a:moveTo>
                  <a:pt x="0" y="0"/>
                </a:moveTo>
                <a:lnTo>
                  <a:pt x="11022365" y="0"/>
                </a:lnTo>
                <a:lnTo>
                  <a:pt x="11022365" y="10127046"/>
                </a:lnTo>
                <a:lnTo>
                  <a:pt x="0" y="101270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090297" y="-821086"/>
            <a:ext cx="4020195" cy="3895934"/>
          </a:xfrm>
          <a:custGeom>
            <a:avLst/>
            <a:gdLst/>
            <a:ahLst/>
            <a:cxnLst/>
            <a:rect l="l" t="t" r="r" b="b"/>
            <a:pathLst>
              <a:path w="6030292" h="5843901">
                <a:moveTo>
                  <a:pt x="0" y="0"/>
                </a:moveTo>
                <a:lnTo>
                  <a:pt x="6030292" y="0"/>
                </a:lnTo>
                <a:lnTo>
                  <a:pt x="6030292" y="5843901"/>
                </a:lnTo>
                <a:lnTo>
                  <a:pt x="0" y="58439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435475" y="1303111"/>
            <a:ext cx="3832907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666" spc="133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temas</a:t>
            </a:r>
            <a:endParaRPr lang="en-US" sz="6666" spc="133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019220" y="1559423"/>
            <a:ext cx="510294" cy="495774"/>
            <a:chOff x="0" y="-2505"/>
            <a:chExt cx="1020588" cy="9915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1.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019220" y="2382824"/>
            <a:ext cx="510294" cy="495774"/>
            <a:chOff x="0" y="-2505"/>
            <a:chExt cx="1020588" cy="99154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2.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19220" y="3206224"/>
            <a:ext cx="510294" cy="495774"/>
            <a:chOff x="0" y="-2505"/>
            <a:chExt cx="1020588" cy="99154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3.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19220" y="4029625"/>
            <a:ext cx="510294" cy="495774"/>
            <a:chOff x="0" y="-2505"/>
            <a:chExt cx="1020588" cy="99154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4.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019220" y="4853026"/>
            <a:ext cx="510294" cy="495774"/>
            <a:chOff x="0" y="-2505"/>
            <a:chExt cx="1020588" cy="99154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5.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019220" y="5676426"/>
            <a:ext cx="510294" cy="495774"/>
            <a:chOff x="0" y="-2505"/>
            <a:chExt cx="1020588" cy="99154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6.</a:t>
              </a: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056565" y="1557958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 dirty="0" err="1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horario</a:t>
            </a:r>
            <a:endParaRPr lang="en-US" sz="2133" spc="42" dirty="0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056565" y="2391544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requisitos de cursado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56565" y="3214945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uso del aula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56565" y="4038345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comunicación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56565" y="4862152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acreditación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56565" y="5685959"/>
            <a:ext cx="4067464" cy="3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examen final</a:t>
            </a:r>
          </a:p>
        </p:txBody>
      </p:sp>
      <p:sp>
        <p:nvSpPr>
          <p:cNvPr id="31" name="Freeform 31"/>
          <p:cNvSpPr/>
          <p:nvPr/>
        </p:nvSpPr>
        <p:spPr>
          <a:xfrm>
            <a:off x="9920415" y="664936"/>
            <a:ext cx="1788275" cy="1815508"/>
          </a:xfrm>
          <a:custGeom>
            <a:avLst/>
            <a:gdLst/>
            <a:ahLst/>
            <a:cxnLst/>
            <a:rect l="l" t="t" r="r" b="b"/>
            <a:pathLst>
              <a:path w="2682413" h="2723262">
                <a:moveTo>
                  <a:pt x="0" y="0"/>
                </a:moveTo>
                <a:lnTo>
                  <a:pt x="2682412" y="0"/>
                </a:lnTo>
                <a:lnTo>
                  <a:pt x="2682412" y="2723262"/>
                </a:lnTo>
                <a:lnTo>
                  <a:pt x="0" y="27232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1956042">
            <a:off x="709361" y="4414628"/>
            <a:ext cx="1909543" cy="1642733"/>
          </a:xfrm>
          <a:custGeom>
            <a:avLst/>
            <a:gdLst/>
            <a:ahLst/>
            <a:cxnLst/>
            <a:rect l="l" t="t" r="r" b="b"/>
            <a:pathLst>
              <a:path w="3109365" h="2744015">
                <a:moveTo>
                  <a:pt x="0" y="0"/>
                </a:moveTo>
                <a:lnTo>
                  <a:pt x="3109365" y="0"/>
                </a:lnTo>
                <a:lnTo>
                  <a:pt x="3109365" y="2744015"/>
                </a:lnTo>
                <a:lnTo>
                  <a:pt x="0" y="27440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49829" y="5121551"/>
            <a:ext cx="2168320" cy="2101299"/>
          </a:xfrm>
          <a:custGeom>
            <a:avLst/>
            <a:gdLst/>
            <a:ahLst/>
            <a:cxnLst/>
            <a:rect l="l" t="t" r="r" b="b"/>
            <a:pathLst>
              <a:path w="3252480" h="3151948">
                <a:moveTo>
                  <a:pt x="0" y="0"/>
                </a:moveTo>
                <a:lnTo>
                  <a:pt x="3252479" y="0"/>
                </a:lnTo>
                <a:lnTo>
                  <a:pt x="3252479" y="3151948"/>
                </a:lnTo>
                <a:lnTo>
                  <a:pt x="0" y="3151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649572">
            <a:off x="-1232978" y="4216787"/>
            <a:ext cx="3364898" cy="2712641"/>
          </a:xfrm>
          <a:custGeom>
            <a:avLst/>
            <a:gdLst/>
            <a:ahLst/>
            <a:cxnLst/>
            <a:rect l="l" t="t" r="r" b="b"/>
            <a:pathLst>
              <a:path w="7530117" h="6918465">
                <a:moveTo>
                  <a:pt x="0" y="0"/>
                </a:moveTo>
                <a:lnTo>
                  <a:pt x="7530118" y="0"/>
                </a:lnTo>
                <a:lnTo>
                  <a:pt x="7530118" y="6918466"/>
                </a:lnTo>
                <a:lnTo>
                  <a:pt x="0" y="69184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330494">
            <a:off x="-109367" y="4281125"/>
            <a:ext cx="1360709" cy="1641881"/>
          </a:xfrm>
          <a:custGeom>
            <a:avLst/>
            <a:gdLst/>
            <a:ahLst/>
            <a:cxnLst/>
            <a:rect l="l" t="t" r="r" b="b"/>
            <a:pathLst>
              <a:path w="2041063" h="2462821">
                <a:moveTo>
                  <a:pt x="0" y="0"/>
                </a:moveTo>
                <a:lnTo>
                  <a:pt x="2041063" y="0"/>
                </a:lnTo>
                <a:lnTo>
                  <a:pt x="2041063" y="2462822"/>
                </a:lnTo>
                <a:lnTo>
                  <a:pt x="0" y="24628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15879" y="558312"/>
            <a:ext cx="644905" cy="644905"/>
          </a:xfrm>
          <a:custGeom>
            <a:avLst/>
            <a:gdLst/>
            <a:ahLst/>
            <a:cxnLst/>
            <a:rect l="l" t="t" r="r" b="b"/>
            <a:pathLst>
              <a:path w="967358" h="967358">
                <a:moveTo>
                  <a:pt x="0" y="0"/>
                </a:moveTo>
                <a:lnTo>
                  <a:pt x="967358" y="0"/>
                </a:lnTo>
                <a:lnTo>
                  <a:pt x="967358" y="967358"/>
                </a:lnTo>
                <a:lnTo>
                  <a:pt x="0" y="9673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298838">
            <a:off x="127482" y="231263"/>
            <a:ext cx="2866606" cy="2633759"/>
          </a:xfrm>
          <a:custGeom>
            <a:avLst/>
            <a:gdLst/>
            <a:ahLst/>
            <a:cxnLst/>
            <a:rect l="l" t="t" r="r" b="b"/>
            <a:pathLst>
              <a:path w="4299909" h="3950638">
                <a:moveTo>
                  <a:pt x="0" y="0"/>
                </a:moveTo>
                <a:lnTo>
                  <a:pt x="4299909" y="0"/>
                </a:lnTo>
                <a:lnTo>
                  <a:pt x="4299909" y="3950639"/>
                </a:lnTo>
                <a:lnTo>
                  <a:pt x="0" y="39506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915879" y="1548143"/>
            <a:ext cx="10418110" cy="4818772"/>
            <a:chOff x="0" y="0"/>
            <a:chExt cx="20836220" cy="1061971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0836220" cy="10619715"/>
              <a:chOff x="0" y="0"/>
              <a:chExt cx="4115797" cy="209772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4115797" cy="2097722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2097722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2097722"/>
                    </a:lnTo>
                    <a:lnTo>
                      <a:pt x="0" y="2097722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4115797" cy="213582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0" y="0"/>
              <a:ext cx="20836220" cy="10619715"/>
              <a:chOff x="0" y="0"/>
              <a:chExt cx="4115797" cy="2097722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4115797" cy="2097722"/>
              </a:xfrm>
              <a:custGeom>
                <a:avLst/>
                <a:gdLst/>
                <a:ahLst/>
                <a:cxnLst/>
                <a:rect l="l" t="t" r="r" b="b"/>
                <a:pathLst>
                  <a:path w="4115797" h="2097722">
                    <a:moveTo>
                      <a:pt x="0" y="0"/>
                    </a:moveTo>
                    <a:lnTo>
                      <a:pt x="4115797" y="0"/>
                    </a:lnTo>
                    <a:lnTo>
                      <a:pt x="4115797" y="2097722"/>
                    </a:lnTo>
                    <a:lnTo>
                      <a:pt x="0" y="2097722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4115797" cy="213582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15" name="Freeform 15"/>
          <p:cNvSpPr/>
          <p:nvPr/>
        </p:nvSpPr>
        <p:spPr>
          <a:xfrm>
            <a:off x="1330706" y="2002132"/>
            <a:ext cx="1316469" cy="1452655"/>
          </a:xfrm>
          <a:custGeom>
            <a:avLst/>
            <a:gdLst/>
            <a:ahLst/>
            <a:cxnLst/>
            <a:rect l="l" t="t" r="r" b="b"/>
            <a:pathLst>
              <a:path w="1974703" h="2178983">
                <a:moveTo>
                  <a:pt x="0" y="0"/>
                </a:moveTo>
                <a:lnTo>
                  <a:pt x="1974703" y="0"/>
                </a:lnTo>
                <a:lnTo>
                  <a:pt x="1974703" y="2178983"/>
                </a:lnTo>
                <a:lnTo>
                  <a:pt x="0" y="2178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94685" y="491086"/>
            <a:ext cx="7587728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53"/>
              </a:lnSpc>
            </a:pPr>
            <a:r>
              <a:rPr lang="en-US" sz="5866" spc="11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1. </a:t>
            </a:r>
            <a:r>
              <a:rPr lang="en-US" sz="6600" spc="117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horario</a:t>
            </a:r>
            <a:r>
              <a:rPr lang="en-US" sz="6600" spc="11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:</a:t>
            </a:r>
            <a:endParaRPr lang="en-US" sz="5866" spc="117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30706" y="4004502"/>
            <a:ext cx="1316469" cy="1452655"/>
          </a:xfrm>
          <a:custGeom>
            <a:avLst/>
            <a:gdLst/>
            <a:ahLst/>
            <a:cxnLst/>
            <a:rect l="l" t="t" r="r" b="b"/>
            <a:pathLst>
              <a:path w="1974703" h="2178983">
                <a:moveTo>
                  <a:pt x="0" y="0"/>
                </a:moveTo>
                <a:lnTo>
                  <a:pt x="1974703" y="0"/>
                </a:lnTo>
                <a:lnTo>
                  <a:pt x="1974703" y="2178983"/>
                </a:lnTo>
                <a:lnTo>
                  <a:pt x="0" y="2178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AR" sz="1200" dirty="0"/>
          </a:p>
        </p:txBody>
      </p:sp>
      <p:sp>
        <p:nvSpPr>
          <p:cNvPr id="18" name="Freeform 18"/>
          <p:cNvSpPr/>
          <p:nvPr/>
        </p:nvSpPr>
        <p:spPr>
          <a:xfrm>
            <a:off x="9292675" y="-119743"/>
            <a:ext cx="2899325" cy="2888782"/>
          </a:xfrm>
          <a:custGeom>
            <a:avLst/>
            <a:gdLst/>
            <a:ahLst/>
            <a:cxnLst/>
            <a:rect l="l" t="t" r="r" b="b"/>
            <a:pathLst>
              <a:path w="4348988" h="4333173">
                <a:moveTo>
                  <a:pt x="0" y="0"/>
                </a:moveTo>
                <a:lnTo>
                  <a:pt x="4348988" y="0"/>
                </a:lnTo>
                <a:lnTo>
                  <a:pt x="4348988" y="4333174"/>
                </a:lnTo>
                <a:lnTo>
                  <a:pt x="0" y="43331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840351">
            <a:off x="9726201" y="574206"/>
            <a:ext cx="1621771" cy="1506773"/>
          </a:xfrm>
          <a:custGeom>
            <a:avLst/>
            <a:gdLst/>
            <a:ahLst/>
            <a:cxnLst/>
            <a:rect l="l" t="t" r="r" b="b"/>
            <a:pathLst>
              <a:path w="2432657" h="2260160">
                <a:moveTo>
                  <a:pt x="0" y="0"/>
                </a:moveTo>
                <a:lnTo>
                  <a:pt x="2432657" y="0"/>
                </a:lnTo>
                <a:lnTo>
                  <a:pt x="2432657" y="2260160"/>
                </a:lnTo>
                <a:lnTo>
                  <a:pt x="0" y="22601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62744" y="306869"/>
            <a:ext cx="1147791" cy="1147791"/>
          </a:xfrm>
          <a:custGeom>
            <a:avLst/>
            <a:gdLst/>
            <a:ahLst/>
            <a:cxnLst/>
            <a:rect l="l" t="t" r="r" b="b"/>
            <a:pathLst>
              <a:path w="1721686" h="1721686">
                <a:moveTo>
                  <a:pt x="0" y="0"/>
                </a:moveTo>
                <a:lnTo>
                  <a:pt x="1721686" y="0"/>
                </a:lnTo>
                <a:lnTo>
                  <a:pt x="1721686" y="1721686"/>
                </a:lnTo>
                <a:lnTo>
                  <a:pt x="0" y="172168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832734" y="2093036"/>
            <a:ext cx="7752139" cy="1217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53"/>
              </a:lnSpc>
            </a:pPr>
            <a:r>
              <a:rPr lang="en-US" sz="3466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MARTES, 11.00 - 13.00 VIRTUAL</a:t>
            </a:r>
          </a:p>
          <a:p>
            <a:pPr>
              <a:lnSpc>
                <a:spcPts val="4853"/>
              </a:lnSpc>
            </a:pPr>
            <a:r>
              <a:rPr lang="en-US" sz="3466" b="1" dirty="0" err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Clase</a:t>
            </a:r>
            <a:r>
              <a:rPr lang="en-US" sz="3466" b="1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 por Zoom</a:t>
            </a:r>
            <a:r>
              <a:rPr lang="en-US" sz="3466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: ENLACE EN AULA VIRTUAL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19266" y="4154851"/>
            <a:ext cx="5511571" cy="1845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</a:pPr>
            <a:r>
              <a:rPr lang="en-US" sz="3466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JUEVES, 08.00 -11.00    </a:t>
            </a:r>
          </a:p>
          <a:p>
            <a:pPr>
              <a:lnSpc>
                <a:spcPts val="4853"/>
              </a:lnSpc>
            </a:pPr>
            <a:r>
              <a:rPr lang="en-US" sz="3466" b="1" dirty="0" err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Clase</a:t>
            </a:r>
            <a:r>
              <a:rPr lang="en-US" sz="3466" b="1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 </a:t>
            </a:r>
            <a:r>
              <a:rPr lang="en-US" sz="3466" b="1" dirty="0" err="1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presencial</a:t>
            </a:r>
            <a:r>
              <a:rPr lang="en-US" sz="3466" b="1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:</a:t>
            </a:r>
            <a:r>
              <a:rPr lang="en-US" sz="3466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 AULA 11</a:t>
            </a:r>
          </a:p>
          <a:p>
            <a:pPr>
              <a:lnSpc>
                <a:spcPts val="4853"/>
              </a:lnSpc>
            </a:pPr>
            <a:r>
              <a:rPr lang="en-US" sz="3466" b="1" dirty="0">
                <a:solidFill>
                  <a:srgbClr val="000000"/>
                </a:solidFill>
                <a:latin typeface="Canva Sans 2 Bold"/>
                <a:ea typeface="Canva Sans 2 Bold"/>
                <a:cs typeface="Canva Sans 2 Bold"/>
                <a:sym typeface="Canva Sans 2 Bold"/>
              </a:rPr>
              <a:t>ASISTENCIA OBLIGATORIA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385033" y="1691556"/>
            <a:ext cx="3195636" cy="4335409"/>
            <a:chOff x="0" y="0"/>
            <a:chExt cx="6391272" cy="8670818"/>
          </a:xfrm>
        </p:grpSpPr>
        <p:grpSp>
          <p:nvGrpSpPr>
            <p:cNvPr id="4" name="Group 4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-652639" y="-542042"/>
            <a:ext cx="3455248" cy="3974141"/>
          </a:xfrm>
          <a:custGeom>
            <a:avLst/>
            <a:gdLst/>
            <a:ahLst/>
            <a:cxnLst/>
            <a:rect l="l" t="t" r="r" b="b"/>
            <a:pathLst>
              <a:path w="7012910" h="7871633">
                <a:moveTo>
                  <a:pt x="0" y="0"/>
                </a:moveTo>
                <a:lnTo>
                  <a:pt x="7012910" y="0"/>
                </a:lnTo>
                <a:lnTo>
                  <a:pt x="7012910" y="7871634"/>
                </a:lnTo>
                <a:lnTo>
                  <a:pt x="0" y="78716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604382">
            <a:off x="9007227" y="-643133"/>
            <a:ext cx="3443680" cy="3911128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1" y="0"/>
                </a:lnTo>
                <a:lnTo>
                  <a:pt x="6912691" y="7353926"/>
                </a:lnTo>
                <a:lnTo>
                  <a:pt x="0" y="73539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8084265" y="1691556"/>
            <a:ext cx="3195636" cy="4335409"/>
            <a:chOff x="0" y="0"/>
            <a:chExt cx="6391272" cy="8670818"/>
          </a:xfrm>
        </p:grpSpPr>
        <p:grpSp>
          <p:nvGrpSpPr>
            <p:cNvPr id="13" name="Group 13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19" name="TextBox 19"/>
          <p:cNvSpPr txBox="1"/>
          <p:nvPr/>
        </p:nvSpPr>
        <p:spPr>
          <a:xfrm>
            <a:off x="1873664" y="474203"/>
            <a:ext cx="904250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2.  </a:t>
            </a:r>
            <a:r>
              <a:rPr lang="en-US" sz="6000" spc="107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requisitos</a:t>
            </a:r>
            <a:r>
              <a:rPr lang="en-US" sz="6000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de </a:t>
            </a:r>
            <a:r>
              <a:rPr lang="en-US" sz="6000" spc="107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cursado</a:t>
            </a:r>
            <a:endParaRPr lang="en-US" sz="5334" spc="107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20" name="Freeform 20"/>
          <p:cNvSpPr/>
          <p:nvPr/>
        </p:nvSpPr>
        <p:spPr>
          <a:xfrm rot="3191312">
            <a:off x="7435876" y="1682431"/>
            <a:ext cx="1692729" cy="1640408"/>
          </a:xfrm>
          <a:custGeom>
            <a:avLst/>
            <a:gdLst/>
            <a:ahLst/>
            <a:cxnLst/>
            <a:rect l="l" t="t" r="r" b="b"/>
            <a:pathLst>
              <a:path w="2539093" h="2460612">
                <a:moveTo>
                  <a:pt x="0" y="0"/>
                </a:moveTo>
                <a:lnTo>
                  <a:pt x="2539093" y="0"/>
                </a:lnTo>
                <a:lnTo>
                  <a:pt x="2539093" y="2460612"/>
                </a:lnTo>
                <a:lnTo>
                  <a:pt x="0" y="24606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673313" y="2875885"/>
            <a:ext cx="2852568" cy="2606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18" lvl="1" indent="-215909">
              <a:lnSpc>
                <a:spcPts val="2039"/>
              </a:lnSpc>
              <a:buFont typeface="Arial"/>
              <a:buChar char="•"/>
            </a:pPr>
            <a:r>
              <a:rPr lang="en-US" sz="1999" spc="9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cuestionarios</a:t>
            </a:r>
            <a:r>
              <a:rPr lang="en-US" sz="1999" spc="9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1999" spc="9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autocorrección</a:t>
            </a:r>
            <a:endParaRPr lang="en-US" sz="1999" spc="99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>
              <a:lnSpc>
                <a:spcPts val="2039"/>
              </a:lnSpc>
            </a:pPr>
            <a:endParaRPr lang="en-US" sz="1999" spc="99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431818" lvl="1" indent="-215909">
              <a:lnSpc>
                <a:spcPts val="2039"/>
              </a:lnSpc>
              <a:buFont typeface="Arial"/>
              <a:buChar char="•"/>
            </a:pPr>
            <a:r>
              <a:rPr lang="en-US" sz="1999" spc="9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3. </a:t>
            </a:r>
            <a:r>
              <a:rPr lang="en-US" sz="1999" spc="9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trabajos</a:t>
            </a:r>
            <a:r>
              <a:rPr lang="en-US" sz="1999" spc="9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999" spc="9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prácticos</a:t>
            </a:r>
            <a:r>
              <a:rPr lang="en-US" sz="1999" spc="9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</a:p>
          <a:p>
            <a:pPr>
              <a:lnSpc>
                <a:spcPts val="2039"/>
              </a:lnSpc>
            </a:pPr>
            <a:endParaRPr lang="en-US" sz="1999" spc="99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431818" lvl="1" indent="-215909">
              <a:lnSpc>
                <a:spcPts val="2039"/>
              </a:lnSpc>
              <a:buFont typeface="Arial"/>
              <a:buChar char="•"/>
            </a:pPr>
            <a:r>
              <a:rPr lang="en-US" sz="1999" spc="9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1 eval. </a:t>
            </a:r>
            <a:r>
              <a:rPr lang="en-US" sz="1999" spc="9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integradora</a:t>
            </a:r>
            <a:r>
              <a:rPr lang="en-US" sz="1999" spc="9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</a:p>
          <a:p>
            <a:pPr>
              <a:lnSpc>
                <a:spcPts val="2039"/>
              </a:lnSpc>
            </a:pPr>
            <a:endParaRPr lang="en-US" sz="1999" spc="99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431818" lvl="1" indent="-215909">
              <a:lnSpc>
                <a:spcPts val="2039"/>
              </a:lnSpc>
              <a:buFont typeface="Arial"/>
              <a:buChar char="•"/>
            </a:pPr>
            <a:r>
              <a:rPr lang="en-US" sz="2800" b="1" spc="99" dirty="0" err="1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todas</a:t>
            </a:r>
            <a:r>
              <a:rPr lang="en-US" sz="2800" b="1" spc="99" dirty="0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 son </a:t>
            </a:r>
            <a:r>
              <a:rPr lang="en-US" sz="2800" b="1" spc="99" dirty="0" err="1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obligatorias</a:t>
            </a:r>
            <a:endParaRPr lang="en-US" sz="2800" b="1" spc="99" dirty="0">
              <a:solidFill>
                <a:schemeClr val="accent2">
                  <a:lumMod val="75000"/>
                </a:schemeClr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>
              <a:lnSpc>
                <a:spcPts val="2439"/>
              </a:lnSpc>
            </a:pPr>
            <a:endParaRPr lang="en-US" sz="1999" spc="99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</p:txBody>
      </p:sp>
      <p:sp>
        <p:nvSpPr>
          <p:cNvPr id="24" name="Freeform 24"/>
          <p:cNvSpPr/>
          <p:nvPr/>
        </p:nvSpPr>
        <p:spPr>
          <a:xfrm>
            <a:off x="276091" y="4642186"/>
            <a:ext cx="3194640" cy="3398553"/>
          </a:xfrm>
          <a:custGeom>
            <a:avLst/>
            <a:gdLst/>
            <a:ahLst/>
            <a:cxnLst/>
            <a:rect l="l" t="t" r="r" b="b"/>
            <a:pathLst>
              <a:path w="4791960" h="5097830">
                <a:moveTo>
                  <a:pt x="0" y="0"/>
                </a:moveTo>
                <a:lnTo>
                  <a:pt x="4791960" y="0"/>
                </a:lnTo>
                <a:lnTo>
                  <a:pt x="4791960" y="5097830"/>
                </a:lnTo>
                <a:lnTo>
                  <a:pt x="0" y="50978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685800" y="1691556"/>
            <a:ext cx="3195636" cy="4335409"/>
            <a:chOff x="0" y="0"/>
            <a:chExt cx="6391272" cy="8670818"/>
          </a:xfrm>
        </p:grpSpPr>
        <p:grpSp>
          <p:nvGrpSpPr>
            <p:cNvPr id="26" name="Group 26"/>
            <p:cNvGrpSpPr/>
            <p:nvPr/>
          </p:nvGrpSpPr>
          <p:grpSpPr>
            <a:xfrm>
              <a:off x="3701" y="0"/>
              <a:ext cx="6387571" cy="8670818"/>
              <a:chOff x="0" y="0"/>
              <a:chExt cx="1261742" cy="1712754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0"/>
              <a:ext cx="6387571" cy="8670818"/>
              <a:chOff x="0" y="0"/>
              <a:chExt cx="1261742" cy="171275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261742" cy="1712754"/>
              </a:xfrm>
              <a:custGeom>
                <a:avLst/>
                <a:gdLst/>
                <a:ahLst/>
                <a:cxnLst/>
                <a:rect l="l" t="t" r="r" b="b"/>
                <a:pathLst>
                  <a:path w="1261742" h="1712754">
                    <a:moveTo>
                      <a:pt x="0" y="0"/>
                    </a:moveTo>
                    <a:lnTo>
                      <a:pt x="1261742" y="0"/>
                    </a:lnTo>
                    <a:lnTo>
                      <a:pt x="1261742" y="1712754"/>
                    </a:lnTo>
                    <a:lnTo>
                      <a:pt x="0" y="171275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261742" cy="175085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32" name="TextBox 32"/>
          <p:cNvSpPr txBox="1"/>
          <p:nvPr/>
        </p:nvSpPr>
        <p:spPr>
          <a:xfrm>
            <a:off x="915096" y="2910479"/>
            <a:ext cx="2805634" cy="183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6211" lvl="1" indent="-223105" algn="ctr">
              <a:lnSpc>
                <a:spcPts val="2893"/>
              </a:lnSpc>
              <a:buFont typeface="Arial"/>
              <a:buChar char="•"/>
            </a:pPr>
            <a:r>
              <a:rPr lang="en-US" sz="2066" spc="10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asistencia</a:t>
            </a:r>
            <a:r>
              <a:rPr lang="en-US" sz="2066" spc="10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 </a:t>
            </a:r>
            <a:r>
              <a:rPr lang="en-US" sz="2066" spc="10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clases</a:t>
            </a:r>
            <a:r>
              <a:rPr lang="en-US" sz="2066" spc="10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066" spc="10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presenciales</a:t>
            </a:r>
            <a:r>
              <a:rPr lang="en-US" sz="2066" spc="10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066" b="1" spc="10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obligatoria</a:t>
            </a:r>
            <a:endParaRPr lang="en-US" sz="2066" b="1" spc="103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algn="ctr">
              <a:lnSpc>
                <a:spcPts val="2893"/>
              </a:lnSpc>
            </a:pPr>
            <a:endParaRPr lang="en-US" sz="2066" spc="103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446211" lvl="1" indent="-223105" algn="ctr">
              <a:lnSpc>
                <a:spcPts val="2893"/>
              </a:lnSpc>
              <a:buFont typeface="Arial"/>
              <a:buChar char="•"/>
            </a:pPr>
            <a:r>
              <a:rPr lang="en-US" sz="2066" b="1" spc="10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puntualidad</a:t>
            </a:r>
            <a:r>
              <a:rPr lang="en-US" sz="2066" spc="10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50764" y="2113178"/>
            <a:ext cx="2446079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spc="150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asistencia</a:t>
            </a:r>
            <a:endParaRPr lang="en-US" sz="3000" b="1" spc="150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728033" y="2113178"/>
            <a:ext cx="2743129" cy="49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evaluaciones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487759" y="2113178"/>
            <a:ext cx="2446079" cy="49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estudio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247418" y="2916829"/>
            <a:ext cx="2893788" cy="2804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74" lvl="1" indent="-151137">
              <a:lnSpc>
                <a:spcPts val="1959"/>
              </a:lnSpc>
              <a:buFont typeface="Arial"/>
              <a:buChar char="•"/>
            </a:pP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preparar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antemano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los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temas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tratar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302274" lvl="1" indent="-151137">
              <a:lnSpc>
                <a:spcPts val="1959"/>
              </a:lnSpc>
              <a:buFont typeface="Arial"/>
              <a:buChar char="•"/>
            </a:pP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leer los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apuntes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diseñar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tablas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o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cuadros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anotar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las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dudas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consultarlas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302274" lvl="1" indent="-151137">
              <a:lnSpc>
                <a:spcPts val="1959"/>
              </a:lnSpc>
              <a:buFont typeface="Arial"/>
              <a:buChar char="•"/>
            </a:pP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practicar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lo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trabajado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: (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volver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hacer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los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ejercicios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compararlos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con los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resueltos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)..</a:t>
            </a:r>
          </a:p>
          <a:p>
            <a:pPr marL="302274" lvl="1" indent="-151137">
              <a:lnSpc>
                <a:spcPts val="1959"/>
              </a:lnSpc>
              <a:buFont typeface="Arial"/>
              <a:buChar char="•"/>
            </a:pPr>
            <a:r>
              <a:rPr lang="en-US" sz="1399" spc="69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escuchar</a:t>
            </a:r>
            <a:r>
              <a:rPr lang="en-US" sz="1399" spc="69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los audios </a:t>
            </a:r>
            <a:r>
              <a:rPr lang="en-US" sz="1399" b="1" spc="69" dirty="0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MUCHAS VECES. </a:t>
            </a:r>
          </a:p>
        </p:txBody>
      </p:sp>
      <p:sp>
        <p:nvSpPr>
          <p:cNvPr id="37" name="Freeform 37"/>
          <p:cNvSpPr/>
          <p:nvPr/>
        </p:nvSpPr>
        <p:spPr>
          <a:xfrm rot="1191497">
            <a:off x="9985349" y="173810"/>
            <a:ext cx="1781476" cy="1745846"/>
          </a:xfrm>
          <a:custGeom>
            <a:avLst/>
            <a:gdLst/>
            <a:ahLst/>
            <a:cxnLst/>
            <a:rect l="l" t="t" r="r" b="b"/>
            <a:pathLst>
              <a:path w="2672214" h="2618769">
                <a:moveTo>
                  <a:pt x="0" y="0"/>
                </a:moveTo>
                <a:lnTo>
                  <a:pt x="2672214" y="0"/>
                </a:lnTo>
                <a:lnTo>
                  <a:pt x="2672214" y="2618770"/>
                </a:lnTo>
                <a:lnTo>
                  <a:pt x="0" y="26187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276091" y="114300"/>
            <a:ext cx="1230235" cy="1143000"/>
          </a:xfrm>
          <a:custGeom>
            <a:avLst/>
            <a:gdLst/>
            <a:ahLst/>
            <a:cxnLst/>
            <a:rect l="l" t="t" r="r" b="b"/>
            <a:pathLst>
              <a:path w="1845352" h="1714500">
                <a:moveTo>
                  <a:pt x="0" y="0"/>
                </a:moveTo>
                <a:lnTo>
                  <a:pt x="1845352" y="0"/>
                </a:lnTo>
                <a:lnTo>
                  <a:pt x="1845352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756055" y="5061436"/>
            <a:ext cx="1147791" cy="1147791"/>
          </a:xfrm>
          <a:custGeom>
            <a:avLst/>
            <a:gdLst/>
            <a:ahLst/>
            <a:cxnLst/>
            <a:rect l="l" t="t" r="r" b="b"/>
            <a:pathLst>
              <a:path w="1721686" h="1721686">
                <a:moveTo>
                  <a:pt x="0" y="0"/>
                </a:moveTo>
                <a:lnTo>
                  <a:pt x="1721686" y="0"/>
                </a:lnTo>
                <a:lnTo>
                  <a:pt x="1721686" y="1721686"/>
                </a:lnTo>
                <a:lnTo>
                  <a:pt x="0" y="17216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38">
            <a:extLst>
              <a:ext uri="{FF2B5EF4-FFF2-40B4-BE49-F238E27FC236}">
                <a16:creationId xmlns:a16="http://schemas.microsoft.com/office/drawing/2014/main" id="{43516712-A09C-4C72-A9CE-DFB7862680E0}"/>
              </a:ext>
            </a:extLst>
          </p:cNvPr>
          <p:cNvSpPr/>
          <p:nvPr/>
        </p:nvSpPr>
        <p:spPr>
          <a:xfrm rot="20431644">
            <a:off x="7758351" y="1858883"/>
            <a:ext cx="1230235" cy="1143000"/>
          </a:xfrm>
          <a:custGeom>
            <a:avLst/>
            <a:gdLst/>
            <a:ahLst/>
            <a:cxnLst/>
            <a:rect l="l" t="t" r="r" b="b"/>
            <a:pathLst>
              <a:path w="1845352" h="1714500">
                <a:moveTo>
                  <a:pt x="0" y="0"/>
                </a:moveTo>
                <a:lnTo>
                  <a:pt x="1845352" y="0"/>
                </a:lnTo>
                <a:lnTo>
                  <a:pt x="1845352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20">
            <a:extLst>
              <a:ext uri="{FF2B5EF4-FFF2-40B4-BE49-F238E27FC236}">
                <a16:creationId xmlns:a16="http://schemas.microsoft.com/office/drawing/2014/main" id="{377C83C4-8219-46B9-B1DC-E59F52F47915}"/>
              </a:ext>
            </a:extLst>
          </p:cNvPr>
          <p:cNvSpPr/>
          <p:nvPr/>
        </p:nvSpPr>
        <p:spPr>
          <a:xfrm>
            <a:off x="6465896" y="5228132"/>
            <a:ext cx="706271" cy="693991"/>
          </a:xfrm>
          <a:custGeom>
            <a:avLst/>
            <a:gdLst/>
            <a:ahLst/>
            <a:cxnLst/>
            <a:rect l="l" t="t" r="r" b="b"/>
            <a:pathLst>
              <a:path w="2217247" h="1956721">
                <a:moveTo>
                  <a:pt x="0" y="0"/>
                </a:moveTo>
                <a:lnTo>
                  <a:pt x="2217247" y="0"/>
                </a:lnTo>
                <a:lnTo>
                  <a:pt x="2217247" y="1956720"/>
                </a:lnTo>
                <a:lnTo>
                  <a:pt x="0" y="19567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8277685">
            <a:off x="8561988" y="-2288670"/>
            <a:ext cx="4608461" cy="4902617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1" y="0"/>
                </a:lnTo>
                <a:lnTo>
                  <a:pt x="6912691" y="7353926"/>
                </a:lnTo>
                <a:lnTo>
                  <a:pt x="0" y="73539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4" name="Freeform 4"/>
          <p:cNvSpPr/>
          <p:nvPr/>
        </p:nvSpPr>
        <p:spPr>
          <a:xfrm rot="-2272947">
            <a:off x="-1136788" y="2780738"/>
            <a:ext cx="4373265" cy="4707037"/>
          </a:xfrm>
          <a:custGeom>
            <a:avLst/>
            <a:gdLst/>
            <a:ahLst/>
            <a:cxnLst/>
            <a:rect l="l" t="t" r="r" b="b"/>
            <a:pathLst>
              <a:path w="6559898" h="7060555">
                <a:moveTo>
                  <a:pt x="0" y="0"/>
                </a:moveTo>
                <a:lnTo>
                  <a:pt x="6559898" y="0"/>
                </a:lnTo>
                <a:lnTo>
                  <a:pt x="6559898" y="7060556"/>
                </a:lnTo>
                <a:lnTo>
                  <a:pt x="0" y="70605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12" name="TextBox 12"/>
          <p:cNvSpPr txBox="1"/>
          <p:nvPr/>
        </p:nvSpPr>
        <p:spPr>
          <a:xfrm>
            <a:off x="915879" y="332626"/>
            <a:ext cx="1041811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3. </a:t>
            </a:r>
            <a:r>
              <a:rPr lang="en-US" sz="6000" spc="107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uso</a:t>
            </a:r>
            <a:r>
              <a:rPr lang="en-US" sz="6000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 del aula virtual</a:t>
            </a:r>
            <a:endParaRPr lang="en-US" sz="5334" spc="107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13" name="Freeform 13"/>
          <p:cNvSpPr/>
          <p:nvPr/>
        </p:nvSpPr>
        <p:spPr>
          <a:xfrm rot="-2284516">
            <a:off x="9709874" y="-533554"/>
            <a:ext cx="1388015" cy="1952451"/>
          </a:xfrm>
          <a:custGeom>
            <a:avLst/>
            <a:gdLst/>
            <a:ahLst/>
            <a:cxnLst/>
            <a:rect l="l" t="t" r="r" b="b"/>
            <a:pathLst>
              <a:path w="2082023" h="2928677">
                <a:moveTo>
                  <a:pt x="0" y="0"/>
                </a:moveTo>
                <a:lnTo>
                  <a:pt x="2082023" y="0"/>
                </a:lnTo>
                <a:lnTo>
                  <a:pt x="2082023" y="2928677"/>
                </a:lnTo>
                <a:lnTo>
                  <a:pt x="0" y="2928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18250" y="976652"/>
            <a:ext cx="1808097" cy="1752211"/>
          </a:xfrm>
          <a:custGeom>
            <a:avLst/>
            <a:gdLst/>
            <a:ahLst/>
            <a:cxnLst/>
            <a:rect l="l" t="t" r="r" b="b"/>
            <a:pathLst>
              <a:path w="2712146" h="2628316">
                <a:moveTo>
                  <a:pt x="0" y="0"/>
                </a:moveTo>
                <a:lnTo>
                  <a:pt x="2712146" y="0"/>
                </a:lnTo>
                <a:lnTo>
                  <a:pt x="2712146" y="2628316"/>
                </a:lnTo>
                <a:lnTo>
                  <a:pt x="0" y="262831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1074" y="1160438"/>
            <a:ext cx="1169447" cy="969578"/>
          </a:xfrm>
          <a:custGeom>
            <a:avLst/>
            <a:gdLst/>
            <a:ahLst/>
            <a:cxnLst/>
            <a:rect l="l" t="t" r="r" b="b"/>
            <a:pathLst>
              <a:path w="1754170" h="1454367">
                <a:moveTo>
                  <a:pt x="0" y="0"/>
                </a:moveTo>
                <a:lnTo>
                  <a:pt x="1754170" y="0"/>
                </a:lnTo>
                <a:lnTo>
                  <a:pt x="1754170" y="1454366"/>
                </a:lnTo>
                <a:lnTo>
                  <a:pt x="0" y="14543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5225">
            <a:off x="9247000" y="3604616"/>
            <a:ext cx="3826832" cy="3059281"/>
          </a:xfrm>
          <a:custGeom>
            <a:avLst/>
            <a:gdLst/>
            <a:ahLst/>
            <a:cxnLst/>
            <a:rect l="l" t="t" r="r" b="b"/>
            <a:pathLst>
              <a:path w="3656692" h="3523722">
                <a:moveTo>
                  <a:pt x="0" y="0"/>
                </a:moveTo>
                <a:lnTo>
                  <a:pt x="3656692" y="0"/>
                </a:lnTo>
                <a:lnTo>
                  <a:pt x="3656692" y="3523722"/>
                </a:lnTo>
                <a:lnTo>
                  <a:pt x="0" y="35237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20380348">
            <a:off x="10167111" y="3716519"/>
            <a:ext cx="1398215" cy="1687137"/>
          </a:xfrm>
          <a:custGeom>
            <a:avLst/>
            <a:gdLst/>
            <a:ahLst/>
            <a:cxnLst/>
            <a:rect l="l" t="t" r="r" b="b"/>
            <a:pathLst>
              <a:path w="2097322" h="2530705">
                <a:moveTo>
                  <a:pt x="0" y="0"/>
                </a:moveTo>
                <a:lnTo>
                  <a:pt x="2097322" y="0"/>
                </a:lnTo>
                <a:lnTo>
                  <a:pt x="2097322" y="2530706"/>
                </a:lnTo>
                <a:lnTo>
                  <a:pt x="0" y="253070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883423" y="1320008"/>
            <a:ext cx="9910449" cy="4846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6"/>
              </a:lnSpc>
            </a:pP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 AULA VIRTUAL ES UNA HERRAMIENTA FUNDAMENTAL:</a:t>
            </a:r>
          </a:p>
          <a:p>
            <a:pPr marL="590151" lvl="1" indent="-295075" algn="just">
              <a:lnSpc>
                <a:spcPts val="3826"/>
              </a:lnSpc>
              <a:buFont typeface="Arial"/>
              <a:buChar char="•"/>
            </a:pP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allí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se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encuentra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400" b="1" spc="136" dirty="0" err="1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todo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material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necesario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para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trabajo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(virtual o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presencial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).</a:t>
            </a:r>
          </a:p>
          <a:p>
            <a:pPr marL="590151" lvl="1" indent="-295075" algn="just">
              <a:lnSpc>
                <a:spcPts val="3826"/>
              </a:lnSpc>
              <a:buFont typeface="Arial"/>
              <a:buChar char="•"/>
            </a:pP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ofrece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espacios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para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consultas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(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foros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), y para la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comunicación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(email y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foros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).</a:t>
            </a:r>
          </a:p>
          <a:p>
            <a:pPr marL="590151" lvl="1" indent="-295075" algn="just">
              <a:lnSpc>
                <a:spcPts val="3826"/>
              </a:lnSpc>
              <a:buFont typeface="Arial"/>
              <a:buChar char="•"/>
            </a:pP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ofrece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un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espacio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autoevaluación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590151" lvl="1" indent="-295075" algn="just">
              <a:lnSpc>
                <a:spcPts val="3826"/>
              </a:lnSpc>
              <a:buFont typeface="Arial"/>
              <a:buChar char="•"/>
            </a:pP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 la mesa de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ayuda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hay gran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variedad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2400" spc="1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recursos</a:t>
            </a:r>
            <a:r>
              <a:rPr lang="en-US" sz="2400" spc="1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590151" lvl="1" indent="-295075" algn="just">
              <a:lnSpc>
                <a:spcPts val="3826"/>
              </a:lnSpc>
              <a:buFont typeface="Arial"/>
              <a:buChar char="•"/>
            </a:pPr>
            <a:r>
              <a:rPr lang="en-US" sz="2800" b="1" spc="136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ES NECESARIO VISITARLA AL MENOS TRES VECES POR SEMANA PARA ESTUDIAR Y ESTAR AL TANTO DE LAS NOVEDADES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6AE65942-D757-4E4A-9AE1-D819E6E8CE44}"/>
              </a:ext>
            </a:extLst>
          </p:cNvPr>
          <p:cNvSpPr/>
          <p:nvPr/>
        </p:nvSpPr>
        <p:spPr>
          <a:xfrm>
            <a:off x="247519" y="4766777"/>
            <a:ext cx="876556" cy="7349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21203187">
            <a:off x="-766521" y="3918758"/>
            <a:ext cx="2885167" cy="3130986"/>
          </a:xfrm>
          <a:custGeom>
            <a:avLst/>
            <a:gdLst/>
            <a:ahLst/>
            <a:cxnLst/>
            <a:rect l="l" t="t" r="r" b="b"/>
            <a:pathLst>
              <a:path w="6912691" h="7353926">
                <a:moveTo>
                  <a:pt x="0" y="0"/>
                </a:moveTo>
                <a:lnTo>
                  <a:pt x="6912690" y="0"/>
                </a:lnTo>
                <a:lnTo>
                  <a:pt x="6912690" y="7353927"/>
                </a:lnTo>
                <a:lnTo>
                  <a:pt x="0" y="7353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 sz="6600" b="1" spc="127" dirty="0">
              <a:solidFill>
                <a:srgbClr val="FF0000"/>
              </a:solidFill>
              <a:latin typeface="Gagalin"/>
              <a:ea typeface="Gagalin"/>
              <a:cs typeface="Gagalin"/>
              <a:sym typeface="Gagalin"/>
            </a:endParaRPr>
          </a:p>
          <a:p>
            <a:r>
              <a:rPr lang="es-AR" sz="6600" b="1" spc="127" dirty="0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              </a:t>
            </a:r>
          </a:p>
          <a:p>
            <a:r>
              <a:rPr lang="es-AR" sz="6600" b="1" spc="127" dirty="0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                     </a:t>
            </a:r>
            <a:endParaRPr lang="es-AR" sz="6600" dirty="0"/>
          </a:p>
        </p:txBody>
      </p:sp>
      <p:sp>
        <p:nvSpPr>
          <p:cNvPr id="4" name="Freeform 4"/>
          <p:cNvSpPr/>
          <p:nvPr/>
        </p:nvSpPr>
        <p:spPr>
          <a:xfrm rot="2108784">
            <a:off x="7929684" y="-43718"/>
            <a:ext cx="6492428" cy="6256340"/>
          </a:xfrm>
          <a:custGeom>
            <a:avLst/>
            <a:gdLst/>
            <a:ahLst/>
            <a:cxnLst/>
            <a:rect l="l" t="t" r="r" b="b"/>
            <a:pathLst>
              <a:path w="9738642" h="9384510">
                <a:moveTo>
                  <a:pt x="0" y="0"/>
                </a:moveTo>
                <a:lnTo>
                  <a:pt x="9738642" y="0"/>
                </a:lnTo>
                <a:lnTo>
                  <a:pt x="9738642" y="9384510"/>
                </a:lnTo>
                <a:lnTo>
                  <a:pt x="0" y="93845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940262" y="-1478394"/>
            <a:ext cx="4748549" cy="4362837"/>
          </a:xfrm>
          <a:custGeom>
            <a:avLst/>
            <a:gdLst/>
            <a:ahLst/>
            <a:cxnLst/>
            <a:rect l="l" t="t" r="r" b="b"/>
            <a:pathLst>
              <a:path w="7122824" h="6544255">
                <a:moveTo>
                  <a:pt x="0" y="0"/>
                </a:moveTo>
                <a:lnTo>
                  <a:pt x="7122824" y="0"/>
                </a:lnTo>
                <a:lnTo>
                  <a:pt x="7122824" y="6544255"/>
                </a:lnTo>
                <a:lnTo>
                  <a:pt x="0" y="6544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64147" y="1688002"/>
            <a:ext cx="426275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4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email del aula virtual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76556" y="1631054"/>
            <a:ext cx="5219444" cy="2004609"/>
            <a:chOff x="0" y="0"/>
            <a:chExt cx="10438888" cy="400921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0438888" cy="4009218"/>
              <a:chOff x="0" y="0"/>
              <a:chExt cx="2062002" cy="79194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062002" cy="791944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791944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791944"/>
                    </a:lnTo>
                    <a:lnTo>
                      <a:pt x="0" y="79194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2062002" cy="8300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0" y="0"/>
              <a:ext cx="10438888" cy="4009218"/>
              <a:chOff x="0" y="0"/>
              <a:chExt cx="2062002" cy="79194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062002" cy="791944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791944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791944"/>
                    </a:lnTo>
                    <a:lnTo>
                      <a:pt x="0" y="7919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2062002" cy="8300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14" name="TextBox 14"/>
          <p:cNvSpPr txBox="1"/>
          <p:nvPr/>
        </p:nvSpPr>
        <p:spPr>
          <a:xfrm>
            <a:off x="1164146" y="2440161"/>
            <a:ext cx="4577150" cy="78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6"/>
              </a:lnSpc>
            </a:pPr>
            <a:r>
              <a:rPr lang="en-US" sz="1533" spc="7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Es una de las formas más eficientes y rápidas de comunicarse con las profesoras .por temas administrativos,problemas personales, etc.</a:t>
            </a:r>
          </a:p>
        </p:txBody>
      </p:sp>
      <p:sp>
        <p:nvSpPr>
          <p:cNvPr id="15" name="Freeform 15"/>
          <p:cNvSpPr/>
          <p:nvPr/>
        </p:nvSpPr>
        <p:spPr>
          <a:xfrm rot="20140992">
            <a:off x="-71716" y="4635257"/>
            <a:ext cx="1849616" cy="1815878"/>
          </a:xfrm>
          <a:custGeom>
            <a:avLst/>
            <a:gdLst/>
            <a:ahLst/>
            <a:cxnLst/>
            <a:rect l="l" t="t" r="r" b="b"/>
            <a:pathLst>
              <a:path w="2158348" h="2005302">
                <a:moveTo>
                  <a:pt x="0" y="0"/>
                </a:moveTo>
                <a:lnTo>
                  <a:pt x="2158349" y="0"/>
                </a:lnTo>
                <a:lnTo>
                  <a:pt x="2158349" y="2005302"/>
                </a:lnTo>
                <a:lnTo>
                  <a:pt x="0" y="20053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6765103" y="1688002"/>
            <a:ext cx="426275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4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email personal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85800" y="498263"/>
            <a:ext cx="108204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4. </a:t>
            </a:r>
            <a:r>
              <a:rPr lang="en-US" sz="6000" spc="107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comunicación</a:t>
            </a:r>
            <a:r>
              <a:rPr lang="en-US" sz="6000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:</a:t>
            </a:r>
            <a:endParaRPr lang="en-US" sz="5334" spc="107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6247016" y="1616074"/>
            <a:ext cx="5219444" cy="2004609"/>
            <a:chOff x="0" y="0"/>
            <a:chExt cx="10438888" cy="4009218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0438888" cy="4009218"/>
              <a:chOff x="0" y="0"/>
              <a:chExt cx="2062002" cy="791944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062002" cy="791944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791944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791944"/>
                    </a:lnTo>
                    <a:lnTo>
                      <a:pt x="0" y="791944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38100"/>
                <a:ext cx="2062002" cy="8300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0" y="0"/>
              <a:ext cx="10438888" cy="4009218"/>
              <a:chOff x="0" y="0"/>
              <a:chExt cx="2062002" cy="79194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062002" cy="791944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791944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791944"/>
                    </a:lnTo>
                    <a:lnTo>
                      <a:pt x="0" y="79194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062002" cy="83004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26" name="TextBox 26"/>
          <p:cNvSpPr txBox="1"/>
          <p:nvPr/>
        </p:nvSpPr>
        <p:spPr>
          <a:xfrm>
            <a:off x="6450704" y="2324947"/>
            <a:ext cx="4577150" cy="1054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46"/>
              </a:lnSpc>
            </a:pPr>
            <a:r>
              <a:rPr lang="en-US" sz="1533" spc="7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Para situaciones que requieren una respuesta urgente.</a:t>
            </a:r>
          </a:p>
          <a:p>
            <a:pPr>
              <a:lnSpc>
                <a:spcPts val="2146"/>
              </a:lnSpc>
            </a:pPr>
            <a:endParaRPr lang="en-US" sz="1533" spc="76">
              <a:solidFill>
                <a:srgbClr val="000000"/>
              </a:solidFill>
              <a:latin typeface="Agrandir"/>
              <a:ea typeface="Agrandir"/>
              <a:cs typeface="Agrandir"/>
              <a:sym typeface="Agrandir"/>
            </a:endParaRPr>
          </a:p>
          <a:p>
            <a:pPr>
              <a:lnSpc>
                <a:spcPts val="2146"/>
              </a:lnSpc>
            </a:pPr>
            <a:r>
              <a:rPr lang="en-US" sz="1533" spc="76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gracielita.bri@gmail.com 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842999" y="3859472"/>
            <a:ext cx="5219444" cy="1172223"/>
            <a:chOff x="0" y="0"/>
            <a:chExt cx="10438888" cy="234444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0438888" cy="2344447"/>
              <a:chOff x="0" y="0"/>
              <a:chExt cx="2062002" cy="463101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062002" cy="463101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463101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463101"/>
                    </a:lnTo>
                    <a:lnTo>
                      <a:pt x="0" y="46310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2062002" cy="5012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0" y="0"/>
              <a:ext cx="10438888" cy="2344447"/>
              <a:chOff x="0" y="0"/>
              <a:chExt cx="2062002" cy="46310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062002" cy="463101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463101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463101"/>
                    </a:lnTo>
                    <a:lnTo>
                      <a:pt x="0" y="46310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2062002" cy="50120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1082540" y="3940463"/>
            <a:ext cx="4740363" cy="41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en-US" sz="2533" spc="127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mensajería del aula virtual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45753" y="4530225"/>
            <a:ext cx="4577150" cy="28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6"/>
              </a:lnSpc>
            </a:pPr>
            <a:r>
              <a:rPr lang="en-US" sz="1733" b="1" spc="86" dirty="0">
                <a:solidFill>
                  <a:schemeClr val="accent2">
                    <a:lumMod val="75000"/>
                  </a:schemeClr>
                </a:solidFill>
                <a:latin typeface="Agrandir"/>
                <a:ea typeface="Agrandir"/>
                <a:cs typeface="Agrandir"/>
                <a:sym typeface="Agrandir"/>
              </a:rPr>
              <a:t>NO ES RECOMENDABLE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2439195" y="5414727"/>
            <a:ext cx="9179752" cy="1184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en-US" sz="2533" b="1" spc="127" dirty="0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para </a:t>
            </a:r>
            <a:r>
              <a:rPr lang="en-US" sz="2533" b="1" spc="127" dirty="0" err="1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tener</a:t>
            </a:r>
            <a:r>
              <a:rPr lang="en-US" sz="2533" b="1" spc="127" dirty="0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 en </a:t>
            </a:r>
            <a:r>
              <a:rPr lang="en-US" sz="2533" b="1" spc="127" dirty="0" err="1">
                <a:solidFill>
                  <a:srgbClr val="FF0000"/>
                </a:solidFill>
                <a:latin typeface="Gagalin"/>
                <a:ea typeface="Gagalin"/>
                <a:cs typeface="Gagalin"/>
                <a:sym typeface="Gagalin"/>
              </a:rPr>
              <a:t>cuenta</a:t>
            </a:r>
            <a:r>
              <a:rPr lang="en-US" sz="2533" spc="127" dirty="0">
                <a:solidFill>
                  <a:schemeClr val="accent2">
                    <a:lumMod val="75000"/>
                  </a:schemeClr>
                </a:solidFill>
                <a:latin typeface="Gagalin"/>
                <a:ea typeface="Gagalin"/>
                <a:cs typeface="Gagalin"/>
                <a:sym typeface="Gagalin"/>
              </a:rPr>
              <a:t>:</a:t>
            </a:r>
          </a:p>
          <a:p>
            <a:pPr algn="ctr">
              <a:lnSpc>
                <a:spcPts val="2987"/>
              </a:lnSpc>
            </a:pP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Siempre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deben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comenzar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los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mensajes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con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su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nombre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apellido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materia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</a:t>
            </a:r>
            <a:r>
              <a:rPr lang="en-US" sz="2133" b="1" spc="107" dirty="0" err="1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carrera</a:t>
            </a:r>
            <a:r>
              <a:rPr lang="en-US" sz="2133" b="1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  <a:r>
              <a:rPr lang="en-US" sz="2133" spc="107" dirty="0">
                <a:solidFill>
                  <a:srgbClr val="FF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6286756" y="3876963"/>
            <a:ext cx="5219444" cy="1588565"/>
            <a:chOff x="0" y="0"/>
            <a:chExt cx="10438888" cy="317713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10438888" cy="3177130"/>
              <a:chOff x="0" y="0"/>
              <a:chExt cx="2062002" cy="627581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062002" cy="627581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627581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627581"/>
                    </a:lnTo>
                    <a:lnTo>
                      <a:pt x="0" y="627581"/>
                    </a:ln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8100" cap="sq">
                <a:solidFill>
                  <a:srgbClr val="000000">
                    <a:alpha val="40000"/>
                  </a:srgbClr>
                </a:solidFill>
                <a:prstDash val="solid"/>
                <a:miter/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2062002" cy="66568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0" y="0"/>
              <a:ext cx="10438888" cy="3177130"/>
              <a:chOff x="0" y="0"/>
              <a:chExt cx="2062002" cy="627581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062002" cy="627581"/>
              </a:xfrm>
              <a:custGeom>
                <a:avLst/>
                <a:gdLst/>
                <a:ahLst/>
                <a:cxnLst/>
                <a:rect l="l" t="t" r="r" b="b"/>
                <a:pathLst>
                  <a:path w="2062002" h="627581">
                    <a:moveTo>
                      <a:pt x="0" y="0"/>
                    </a:moveTo>
                    <a:lnTo>
                      <a:pt x="2062002" y="0"/>
                    </a:lnTo>
                    <a:lnTo>
                      <a:pt x="2062002" y="627581"/>
                    </a:lnTo>
                    <a:lnTo>
                      <a:pt x="0" y="627581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2062002" cy="665681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4" name="TextBox 44"/>
          <p:cNvSpPr txBox="1"/>
          <p:nvPr/>
        </p:nvSpPr>
        <p:spPr>
          <a:xfrm>
            <a:off x="6526297" y="3896013"/>
            <a:ext cx="4740363" cy="41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en-US" sz="2533" spc="127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foros de consulta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475405" y="4406189"/>
            <a:ext cx="4577150" cy="859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6" spc="83">
                <a:solidFill>
                  <a:srgbClr val="000000"/>
                </a:solidFill>
                <a:latin typeface="Agrandir"/>
                <a:ea typeface="Agrandir"/>
                <a:cs typeface="Agrandir"/>
                <a:sym typeface="Agrandir"/>
              </a:rPr>
              <a:t>están al final de cada clase y sirven para consultar por dudas que surjan al estudiar el tema. </a:t>
            </a:r>
          </a:p>
        </p:txBody>
      </p:sp>
      <p:sp>
        <p:nvSpPr>
          <p:cNvPr id="46" name="Freeform 46"/>
          <p:cNvSpPr/>
          <p:nvPr/>
        </p:nvSpPr>
        <p:spPr>
          <a:xfrm>
            <a:off x="5981797" y="-453358"/>
            <a:ext cx="1626368" cy="1478822"/>
          </a:xfrm>
          <a:custGeom>
            <a:avLst/>
            <a:gdLst/>
            <a:ahLst/>
            <a:cxnLst/>
            <a:rect l="l" t="t" r="r" b="b"/>
            <a:pathLst>
              <a:path w="1819098" h="1714500">
                <a:moveTo>
                  <a:pt x="0" y="0"/>
                </a:moveTo>
                <a:lnTo>
                  <a:pt x="1819098" y="0"/>
                </a:lnTo>
                <a:lnTo>
                  <a:pt x="1819098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47" name="Flecha: a la derecha 46">
            <a:extLst>
              <a:ext uri="{FF2B5EF4-FFF2-40B4-BE49-F238E27FC236}">
                <a16:creationId xmlns:a16="http://schemas.microsoft.com/office/drawing/2014/main" id="{618014D5-C80A-4795-9713-A26645D15B51}"/>
              </a:ext>
            </a:extLst>
          </p:cNvPr>
          <p:cNvSpPr/>
          <p:nvPr/>
        </p:nvSpPr>
        <p:spPr>
          <a:xfrm>
            <a:off x="1812283" y="5675119"/>
            <a:ext cx="876556" cy="7349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Freeform 15">
            <a:extLst>
              <a:ext uri="{FF2B5EF4-FFF2-40B4-BE49-F238E27FC236}">
                <a16:creationId xmlns:a16="http://schemas.microsoft.com/office/drawing/2014/main" id="{4F37E29A-9C43-46B6-B4BB-39471767A322}"/>
              </a:ext>
            </a:extLst>
          </p:cNvPr>
          <p:cNvSpPr/>
          <p:nvPr/>
        </p:nvSpPr>
        <p:spPr>
          <a:xfrm>
            <a:off x="11647288" y="5414727"/>
            <a:ext cx="1169447" cy="969578"/>
          </a:xfrm>
          <a:custGeom>
            <a:avLst/>
            <a:gdLst/>
            <a:ahLst/>
            <a:cxnLst/>
            <a:rect l="l" t="t" r="r" b="b"/>
            <a:pathLst>
              <a:path w="1754170" h="1454367">
                <a:moveTo>
                  <a:pt x="0" y="0"/>
                </a:moveTo>
                <a:lnTo>
                  <a:pt x="1754170" y="0"/>
                </a:lnTo>
                <a:lnTo>
                  <a:pt x="1754170" y="1454366"/>
                </a:lnTo>
                <a:lnTo>
                  <a:pt x="0" y="145436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</p:sp>
      <p:sp>
        <p:nvSpPr>
          <p:cNvPr id="3" name="Freeform 3"/>
          <p:cNvSpPr/>
          <p:nvPr/>
        </p:nvSpPr>
        <p:spPr>
          <a:xfrm rot="-6802992">
            <a:off x="-281784" y="-1522157"/>
            <a:ext cx="3853281" cy="4099236"/>
          </a:xfrm>
          <a:custGeom>
            <a:avLst/>
            <a:gdLst/>
            <a:ahLst/>
            <a:cxnLst/>
            <a:rect l="l" t="t" r="r" b="b"/>
            <a:pathLst>
              <a:path w="5779922" h="6148854">
                <a:moveTo>
                  <a:pt x="0" y="0"/>
                </a:moveTo>
                <a:lnTo>
                  <a:pt x="5779922" y="0"/>
                </a:lnTo>
                <a:lnTo>
                  <a:pt x="5779922" y="6148853"/>
                </a:lnTo>
                <a:lnTo>
                  <a:pt x="0" y="61488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08161" y="-968588"/>
            <a:ext cx="3414309" cy="3308776"/>
          </a:xfrm>
          <a:custGeom>
            <a:avLst/>
            <a:gdLst/>
            <a:ahLst/>
            <a:cxnLst/>
            <a:rect l="l" t="t" r="r" b="b"/>
            <a:pathLst>
              <a:path w="5121463" h="4963164">
                <a:moveTo>
                  <a:pt x="0" y="0"/>
                </a:moveTo>
                <a:lnTo>
                  <a:pt x="5121463" y="0"/>
                </a:lnTo>
                <a:lnTo>
                  <a:pt x="5121463" y="4963164"/>
                </a:lnTo>
                <a:lnTo>
                  <a:pt x="0" y="49631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97887" y="472768"/>
            <a:ext cx="5588567" cy="964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6666" spc="133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acreditación</a:t>
            </a:r>
            <a:endParaRPr lang="en-US" sz="6666" spc="133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383976" y="1481166"/>
            <a:ext cx="510294" cy="495774"/>
            <a:chOff x="0" y="-2505"/>
            <a:chExt cx="1020588" cy="9915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1.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83976" y="3180487"/>
            <a:ext cx="510294" cy="495774"/>
            <a:chOff x="0" y="-2505"/>
            <a:chExt cx="1020588" cy="9915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2.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3976" y="5295262"/>
            <a:ext cx="510294" cy="495774"/>
            <a:chOff x="0" y="-2505"/>
            <a:chExt cx="1020588" cy="9915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20588" cy="989043"/>
            </a:xfrm>
            <a:custGeom>
              <a:avLst/>
              <a:gdLst/>
              <a:ahLst/>
              <a:cxnLst/>
              <a:rect l="l" t="t" r="r" b="b"/>
              <a:pathLst>
                <a:path w="1020588" h="989043">
                  <a:moveTo>
                    <a:pt x="0" y="0"/>
                  </a:moveTo>
                  <a:lnTo>
                    <a:pt x="1020588" y="0"/>
                  </a:lnTo>
                  <a:lnTo>
                    <a:pt x="1020588" y="989043"/>
                  </a:lnTo>
                  <a:lnTo>
                    <a:pt x="0" y="9890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154216" y="-2505"/>
              <a:ext cx="712158" cy="923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962" spc="59">
                  <a:solidFill>
                    <a:srgbClr val="000000"/>
                  </a:solidFill>
                  <a:latin typeface="Gagalin"/>
                  <a:ea typeface="Gagalin"/>
                  <a:cs typeface="Gagalin"/>
                  <a:sym typeface="Gagalin"/>
                </a:rPr>
                <a:t>3.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127536" y="1463368"/>
            <a:ext cx="9208669" cy="1860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promoción</a:t>
            </a:r>
            <a:r>
              <a:rPr lang="en-US" sz="2133" spc="42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: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80%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asistencia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clases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presenciales</a:t>
            </a:r>
            <a:r>
              <a:rPr lang="en-US" spc="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.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3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los  3 TPs </a:t>
            </a:r>
            <a:r>
              <a:rPr lang="en-US" spc="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aprobados</a:t>
            </a:r>
            <a:r>
              <a:rPr lang="en-US" spc="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con 60% o </a:t>
            </a:r>
            <a:r>
              <a:rPr lang="en-US" spc="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más</a:t>
            </a:r>
            <a:endParaRPr lang="en-US" spc="36" dirty="0">
              <a:solidFill>
                <a:srgbClr val="000000"/>
              </a:solidFill>
              <a:latin typeface="Canva Sans 1 Bold"/>
              <a:ea typeface="Canva Sans 1 Bold"/>
              <a:cs typeface="Canva Sans 1 Bold"/>
              <a:sym typeface="Canva Sans 1 Bold"/>
            </a:endParaRP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eval.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integradora</a:t>
            </a:r>
            <a:r>
              <a:rPr lang="en-US" spc="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aprobada</a:t>
            </a:r>
            <a:r>
              <a:rPr lang="en-US" spc="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con 70%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o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más</a:t>
            </a:r>
            <a:endParaRPr lang="en-US" spc="36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todos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 los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cuestionarios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autocorrección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resueltos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,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incluído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el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diagnóstico</a:t>
            </a:r>
            <a:endParaRPr lang="en-US" b="1" spc="36" dirty="0">
              <a:solidFill>
                <a:schemeClr val="accent2">
                  <a:lumMod val="75000"/>
                </a:schemeClr>
              </a:solidFill>
              <a:latin typeface="Canva Sans 1 Bold"/>
              <a:ea typeface="Canva Sans 1 Bold"/>
              <a:cs typeface="Canva Sans 1 Bold"/>
              <a:sym typeface="Canva Sans 1 Bold"/>
            </a:endParaRPr>
          </a:p>
          <a:p>
            <a:pPr>
              <a:lnSpc>
                <a:spcPts val="2773"/>
              </a:lnSpc>
            </a:pPr>
            <a:endParaRPr lang="en-US" spc="36" dirty="0">
              <a:solidFill>
                <a:srgbClr val="000000"/>
              </a:solidFill>
              <a:latin typeface="Canva Sans 1 Bold"/>
              <a:ea typeface="Canva Sans 1 Bold"/>
              <a:cs typeface="Canva Sans 1 Bold"/>
              <a:sym typeface="Canva Sans 1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9208161" y="2840186"/>
            <a:ext cx="3062204" cy="2950851"/>
          </a:xfrm>
          <a:custGeom>
            <a:avLst/>
            <a:gdLst/>
            <a:ahLst/>
            <a:cxnLst/>
            <a:rect l="l" t="t" r="r" b="b"/>
            <a:pathLst>
              <a:path w="4593306" h="4426276">
                <a:moveTo>
                  <a:pt x="0" y="0"/>
                </a:moveTo>
                <a:lnTo>
                  <a:pt x="4593305" y="0"/>
                </a:lnTo>
                <a:lnTo>
                  <a:pt x="4593305" y="4426276"/>
                </a:lnTo>
                <a:lnTo>
                  <a:pt x="0" y="44262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127536" y="3169803"/>
            <a:ext cx="9208669" cy="181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regularidad</a:t>
            </a:r>
            <a:r>
              <a:rPr lang="en-US" sz="2133" spc="42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: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60%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asistencia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clases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presenciales</a:t>
            </a:r>
            <a:r>
              <a:rPr lang="en-US" spc="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.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2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los  3 TPs </a:t>
            </a:r>
            <a:r>
              <a:rPr lang="en-US" spc="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aprobados</a:t>
            </a:r>
            <a:r>
              <a:rPr lang="en-US" spc="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con 60% o </a:t>
            </a:r>
            <a:r>
              <a:rPr lang="en-US" spc="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más</a:t>
            </a:r>
            <a:endParaRPr lang="en-US" spc="36" dirty="0">
              <a:solidFill>
                <a:srgbClr val="000000"/>
              </a:solidFill>
              <a:latin typeface="Canva Sans 1 Bold"/>
              <a:ea typeface="Canva Sans 1 Bold"/>
              <a:cs typeface="Canva Sans 1 Bold"/>
              <a:sym typeface="Canva Sans 1 Bold"/>
            </a:endParaRP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eval.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integradora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aprobada</a:t>
            </a:r>
            <a:r>
              <a:rPr lang="en-US" spc="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con 60% o </a:t>
            </a:r>
            <a:r>
              <a:rPr lang="en-US" spc="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más</a:t>
            </a:r>
            <a:endParaRPr lang="en-US" spc="36" dirty="0">
              <a:solidFill>
                <a:srgbClr val="000000"/>
              </a:solidFill>
              <a:latin typeface="Canva Sans 1 Bold"/>
              <a:ea typeface="Canva Sans 1 Bold"/>
              <a:cs typeface="Canva Sans 1 Bold"/>
              <a:sym typeface="Canva Sans 1 Bold"/>
            </a:endParaRP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todos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 los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cuestionarios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autocorrección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resueltos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,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incluído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el</a:t>
            </a:r>
            <a:r>
              <a:rPr lang="en-US" b="1" spc="36" dirty="0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b="1" spc="36" dirty="0" err="1">
                <a:solidFill>
                  <a:schemeClr val="accent2">
                    <a:lumMod val="75000"/>
                  </a:schemeClr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diagnóstico</a:t>
            </a:r>
            <a:endParaRPr lang="en-US" b="1" spc="36" dirty="0">
              <a:solidFill>
                <a:schemeClr val="accent2">
                  <a:lumMod val="75000"/>
                </a:schemeClr>
              </a:solidFill>
              <a:latin typeface="Canva Sans 1 Bold"/>
              <a:ea typeface="Canva Sans 1 Bold"/>
              <a:cs typeface="Canva Sans 1 Bold"/>
              <a:sym typeface="Canva Sans 1 Bold"/>
            </a:endParaRP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se debe </a:t>
            </a:r>
            <a:r>
              <a:rPr lang="en-US" spc="36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rendir</a:t>
            </a:r>
            <a:r>
              <a:rPr lang="en-US" spc="36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examen final 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(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este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se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aprueba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con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60%)</a:t>
            </a:r>
          </a:p>
        </p:txBody>
      </p:sp>
      <p:sp>
        <p:nvSpPr>
          <p:cNvPr id="17" name="Freeform 17"/>
          <p:cNvSpPr/>
          <p:nvPr/>
        </p:nvSpPr>
        <p:spPr>
          <a:xfrm>
            <a:off x="9208161" y="92552"/>
            <a:ext cx="1968932" cy="1929553"/>
          </a:xfrm>
          <a:custGeom>
            <a:avLst/>
            <a:gdLst/>
            <a:ahLst/>
            <a:cxnLst/>
            <a:rect l="l" t="t" r="r" b="b"/>
            <a:pathLst>
              <a:path w="2953398" h="2894330">
                <a:moveTo>
                  <a:pt x="0" y="0"/>
                </a:moveTo>
                <a:lnTo>
                  <a:pt x="2953398" y="0"/>
                </a:lnTo>
                <a:lnTo>
                  <a:pt x="2953398" y="2894330"/>
                </a:lnTo>
                <a:lnTo>
                  <a:pt x="0" y="289433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911649">
            <a:off x="193600" y="279261"/>
            <a:ext cx="1626289" cy="1510971"/>
          </a:xfrm>
          <a:custGeom>
            <a:avLst/>
            <a:gdLst/>
            <a:ahLst/>
            <a:cxnLst/>
            <a:rect l="l" t="t" r="r" b="b"/>
            <a:pathLst>
              <a:path w="2439434" h="2266456">
                <a:moveTo>
                  <a:pt x="0" y="0"/>
                </a:moveTo>
                <a:lnTo>
                  <a:pt x="2439434" y="0"/>
                </a:lnTo>
                <a:lnTo>
                  <a:pt x="2439434" y="2266456"/>
                </a:lnTo>
                <a:lnTo>
                  <a:pt x="0" y="22664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168413" y="3676262"/>
            <a:ext cx="1478165" cy="1304481"/>
          </a:xfrm>
          <a:custGeom>
            <a:avLst/>
            <a:gdLst/>
            <a:ahLst/>
            <a:cxnLst/>
            <a:rect l="l" t="t" r="r" b="b"/>
            <a:pathLst>
              <a:path w="2217247" h="1956721">
                <a:moveTo>
                  <a:pt x="0" y="0"/>
                </a:moveTo>
                <a:lnTo>
                  <a:pt x="2217247" y="0"/>
                </a:lnTo>
                <a:lnTo>
                  <a:pt x="2217247" y="1956720"/>
                </a:lnTo>
                <a:lnTo>
                  <a:pt x="0" y="195672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2127536" y="5277464"/>
            <a:ext cx="9208669" cy="122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73"/>
              </a:lnSpc>
            </a:pPr>
            <a:r>
              <a:rPr lang="en-US" sz="2133" spc="42" dirty="0" err="1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desaprobado</a:t>
            </a:r>
            <a:r>
              <a:rPr lang="en-US" sz="2133" spc="42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:</a:t>
            </a:r>
          </a:p>
          <a:p>
            <a:pPr marL="388639" lvl="1" indent="-194320">
              <a:lnSpc>
                <a:spcPts val="2340"/>
              </a:lnSpc>
              <a:buFont typeface="Arial"/>
              <a:buChar char="•"/>
            </a:pP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caso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no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cumplir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con los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requisitos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promoción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o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regularidad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estudiante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queda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en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condición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desaprobado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o libre y debe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rendir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un examen final (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este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se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aprueba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con </a:t>
            </a:r>
            <a:r>
              <a:rPr lang="en-US" spc="36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pc="36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60%)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" b="-38974"/>
            </a:stretch>
          </a:blipFill>
        </p:spPr>
        <p:txBody>
          <a:bodyPr/>
          <a:lstStyle/>
          <a:p>
            <a:endParaRPr lang="es-AR" dirty="0"/>
          </a:p>
        </p:txBody>
      </p:sp>
      <p:sp>
        <p:nvSpPr>
          <p:cNvPr id="3" name="Freeform 3"/>
          <p:cNvSpPr/>
          <p:nvPr/>
        </p:nvSpPr>
        <p:spPr>
          <a:xfrm rot="1315327">
            <a:off x="-1615368" y="702326"/>
            <a:ext cx="5062490" cy="5956460"/>
          </a:xfrm>
          <a:custGeom>
            <a:avLst/>
            <a:gdLst/>
            <a:ahLst/>
            <a:cxnLst/>
            <a:rect l="l" t="t" r="r" b="b"/>
            <a:pathLst>
              <a:path w="6398134" h="7181579">
                <a:moveTo>
                  <a:pt x="0" y="0"/>
                </a:moveTo>
                <a:lnTo>
                  <a:pt x="6398134" y="0"/>
                </a:lnTo>
                <a:lnTo>
                  <a:pt x="6398134" y="7181579"/>
                </a:lnTo>
                <a:lnTo>
                  <a:pt x="0" y="71815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150108">
            <a:off x="9265174" y="3311304"/>
            <a:ext cx="4137629" cy="4401733"/>
          </a:xfrm>
          <a:custGeom>
            <a:avLst/>
            <a:gdLst/>
            <a:ahLst/>
            <a:cxnLst/>
            <a:rect l="l" t="t" r="r" b="b"/>
            <a:pathLst>
              <a:path w="6206444" h="6602600">
                <a:moveTo>
                  <a:pt x="0" y="0"/>
                </a:moveTo>
                <a:lnTo>
                  <a:pt x="6206445" y="0"/>
                </a:lnTo>
                <a:lnTo>
                  <a:pt x="6206445" y="6602600"/>
                </a:lnTo>
                <a:lnTo>
                  <a:pt x="0" y="6602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05853">
            <a:off x="6408652" y="-832502"/>
            <a:ext cx="4461608" cy="4020043"/>
          </a:xfrm>
          <a:custGeom>
            <a:avLst/>
            <a:gdLst/>
            <a:ahLst/>
            <a:cxnLst/>
            <a:rect l="l" t="t" r="r" b="b"/>
            <a:pathLst>
              <a:path w="5587560" h="5384376">
                <a:moveTo>
                  <a:pt x="0" y="0"/>
                </a:moveTo>
                <a:lnTo>
                  <a:pt x="5587560" y="0"/>
                </a:lnTo>
                <a:lnTo>
                  <a:pt x="5587560" y="5384376"/>
                </a:lnTo>
                <a:lnTo>
                  <a:pt x="0" y="5384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020567" y="1995151"/>
            <a:ext cx="8464069" cy="4361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5676" lvl="1" indent="-285750">
              <a:buFont typeface="Arial" panose="020B0604020202020204" pitchFamily="34" charset="0"/>
              <a:buChar char="•"/>
            </a:pP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Averiguar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calendario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académico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la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página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la FI, las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fechas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los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turnos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examen y los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plazos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inscripción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179926" lvl="1"/>
            <a:endParaRPr lang="en-US" sz="1667" spc="83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359852" lvl="1" indent="-179926">
              <a:buFont typeface="Arial"/>
              <a:buChar char="•"/>
            </a:pP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Verificar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fechas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turnos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exámenes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inscripciones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(hay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plazos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inscripción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)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la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página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la FI.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Tengan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cuenta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que las mesas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Inglés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APU son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1° lunes de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cada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turno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a las 16h. </a:t>
            </a:r>
          </a:p>
          <a:p>
            <a:pPr marL="179926" lvl="1"/>
            <a:endParaRPr lang="en-US" sz="1667" spc="83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359852" lvl="1" indent="-179926">
              <a:buFont typeface="Arial"/>
              <a:buChar char="•"/>
            </a:pP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Inscribirse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verificar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que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comprobante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NO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figuran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como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“PENDIENTE”,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porque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 ser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así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no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pueden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rendir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porque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no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figuran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acta. </a:t>
            </a:r>
          </a:p>
          <a:p>
            <a:pPr marL="179926" lvl="1"/>
            <a:endParaRPr lang="en-US" sz="1667" spc="83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359852" lvl="1" indent="-179926">
              <a:buFont typeface="Arial"/>
              <a:buChar char="•"/>
            </a:pP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 examen es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presencial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escrito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y es similar a la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evaluación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integradora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179926" lvl="1"/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</a:p>
          <a:p>
            <a:pPr marL="359852" lvl="1" indent="-179926">
              <a:buFont typeface="Arial"/>
              <a:buChar char="•"/>
            </a:pP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La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estructura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del examen regular y la del libre son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idénticas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pero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examen libre es de mayor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extensión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.</a:t>
            </a:r>
          </a:p>
          <a:p>
            <a:pPr marL="179926" lvl="1"/>
            <a:endParaRPr lang="en-US" sz="1667" spc="83" dirty="0">
              <a:solidFill>
                <a:srgbClr val="000000"/>
              </a:solidFill>
              <a:latin typeface="Canva Sans 1"/>
              <a:ea typeface="Canva Sans 1"/>
              <a:cs typeface="Canva Sans 1"/>
              <a:sym typeface="Canva Sans 1"/>
            </a:endParaRPr>
          </a:p>
          <a:p>
            <a:pPr marL="359852" lvl="1" indent="-179926">
              <a:buFont typeface="Arial"/>
              <a:buChar char="•"/>
            </a:pP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día del examen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deben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presentarse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al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menos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5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minutos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antes del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horario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establecido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, 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con </a:t>
            </a:r>
            <a:r>
              <a:rPr lang="en-US" sz="1667" spc="83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el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DNI.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Sin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este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documento</a:t>
            </a:r>
            <a:r>
              <a:rPr lang="en-US" sz="1667" spc="83" dirty="0">
                <a:solidFill>
                  <a:srgbClr val="000000"/>
                </a:solidFill>
                <a:latin typeface="Canva Sans 1"/>
                <a:ea typeface="Canva Sans 1"/>
                <a:cs typeface="Canva Sans 1"/>
                <a:sym typeface="Canva Sans 1"/>
              </a:rPr>
              <a:t> 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no </a:t>
            </a:r>
            <a:r>
              <a:rPr lang="en-US" sz="1667" spc="83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pueden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 </a:t>
            </a:r>
            <a:r>
              <a:rPr lang="en-US" sz="1667" spc="83" dirty="0" err="1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rendir</a:t>
            </a:r>
            <a:r>
              <a:rPr lang="en-US" sz="1667" spc="83" dirty="0">
                <a:solidFill>
                  <a:srgbClr val="000000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5879" y="679450"/>
            <a:ext cx="9926136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6. </a:t>
            </a:r>
            <a:r>
              <a:rPr lang="en-US" sz="6600" spc="107" dirty="0">
                <a:solidFill>
                  <a:srgbClr val="000000"/>
                </a:solidFill>
                <a:latin typeface="Gagalin"/>
                <a:ea typeface="Gagalin"/>
                <a:cs typeface="Gagalin"/>
                <a:sym typeface="Gagalin"/>
              </a:rPr>
              <a:t>examen final</a:t>
            </a:r>
            <a:endParaRPr lang="en-US" sz="5334" spc="107" dirty="0">
              <a:solidFill>
                <a:srgbClr val="000000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15" name="Freeform 15"/>
          <p:cNvSpPr/>
          <p:nvPr/>
        </p:nvSpPr>
        <p:spPr>
          <a:xfrm rot="-1256254">
            <a:off x="10774274" y="4548268"/>
            <a:ext cx="1675921" cy="1479001"/>
          </a:xfrm>
          <a:custGeom>
            <a:avLst/>
            <a:gdLst/>
            <a:ahLst/>
            <a:cxnLst/>
            <a:rect l="l" t="t" r="r" b="b"/>
            <a:pathLst>
              <a:path w="2513882" h="2218501">
                <a:moveTo>
                  <a:pt x="0" y="0"/>
                </a:moveTo>
                <a:lnTo>
                  <a:pt x="2513882" y="0"/>
                </a:lnTo>
                <a:lnTo>
                  <a:pt x="2513882" y="2218501"/>
                </a:lnTo>
                <a:lnTo>
                  <a:pt x="0" y="22185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996444">
            <a:off x="7221246" y="151300"/>
            <a:ext cx="1706726" cy="1341580"/>
          </a:xfrm>
          <a:custGeom>
            <a:avLst/>
            <a:gdLst/>
            <a:ahLst/>
            <a:cxnLst/>
            <a:rect l="l" t="t" r="r" b="b"/>
            <a:pathLst>
              <a:path w="3431487" h="2470671">
                <a:moveTo>
                  <a:pt x="0" y="0"/>
                </a:moveTo>
                <a:lnTo>
                  <a:pt x="3431487" y="0"/>
                </a:lnTo>
                <a:lnTo>
                  <a:pt x="3431487" y="2470670"/>
                </a:lnTo>
                <a:lnTo>
                  <a:pt x="0" y="2470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389227">
            <a:off x="439291" y="2946747"/>
            <a:ext cx="1374367" cy="2039876"/>
          </a:xfrm>
          <a:custGeom>
            <a:avLst/>
            <a:gdLst/>
            <a:ahLst/>
            <a:cxnLst/>
            <a:rect l="l" t="t" r="r" b="b"/>
            <a:pathLst>
              <a:path w="2061550" h="3059814">
                <a:moveTo>
                  <a:pt x="0" y="0"/>
                </a:moveTo>
                <a:lnTo>
                  <a:pt x="2061550" y="0"/>
                </a:lnTo>
                <a:lnTo>
                  <a:pt x="2061550" y="3059814"/>
                </a:lnTo>
                <a:lnTo>
                  <a:pt x="0" y="30598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628</Words>
  <Application>Microsoft Office PowerPoint</Application>
  <PresentationFormat>Panorámica</PresentationFormat>
  <Paragraphs>91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Agrandir</vt:lpstr>
      <vt:lpstr>Arial</vt:lpstr>
      <vt:lpstr>Calibri</vt:lpstr>
      <vt:lpstr>Calibri Light</vt:lpstr>
      <vt:lpstr>Canva Sans 1</vt:lpstr>
      <vt:lpstr>Canva Sans 1 Bold</vt:lpstr>
      <vt:lpstr>Canva Sans 2 Bold</vt:lpstr>
      <vt:lpstr>Gagalin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Graciela</dc:creator>
  <cp:lastModifiedBy>Graciela</cp:lastModifiedBy>
  <cp:revision>3</cp:revision>
  <dcterms:created xsi:type="dcterms:W3CDTF">2026-03-14T14:49:45Z</dcterms:created>
  <dcterms:modified xsi:type="dcterms:W3CDTF">2026-03-14T15:04:30Z</dcterms:modified>
</cp:coreProperties>
</file>