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6" r:id="rId3"/>
    <p:sldId id="263" r:id="rId4"/>
    <p:sldId id="264" r:id="rId5"/>
    <p:sldId id="257" r:id="rId6"/>
    <p:sldId id="258" r:id="rId7"/>
    <p:sldId id="259" r:id="rId8"/>
    <p:sldId id="261" r:id="rId9"/>
    <p:sldId id="265" r:id="rId10"/>
    <p:sldId id="268" r:id="rId11"/>
    <p:sldId id="260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2" clrIdx="0">
    <p:extLst>
      <p:ext uri="{19B8F6BF-5375-455C-9EA6-DF929625EA0E}">
        <p15:presenceInfo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0-03T20:07:36.223" idx="2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8FC2B6-A4AD-D04A-E467-C863D3704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816" y="493049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Accesibilidad a los servicios de salud</a:t>
            </a:r>
            <a:endParaRPr lang="es-AR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5F02B6-9289-D677-39B3-BB5B83582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2255748"/>
            <a:ext cx="10993546" cy="590321"/>
          </a:xfrm>
        </p:spPr>
        <p:txBody>
          <a:bodyPr>
            <a:normAutofit/>
          </a:bodyPr>
          <a:lstStyle/>
          <a:p>
            <a:pPr algn="just"/>
            <a:r>
              <a:rPr lang="es-ES" dirty="0"/>
              <a:t>concepto utilizado por  investigadores y técnicos del Sistema de Salud, surge en 1960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EBCE274-9D50-6AEF-4AB5-96B6CEBC1844}"/>
              </a:ext>
            </a:extLst>
          </p:cNvPr>
          <p:cNvSpPr txBox="1"/>
          <p:nvPr/>
        </p:nvSpPr>
        <p:spPr>
          <a:xfrm>
            <a:off x="692457" y="3181758"/>
            <a:ext cx="107959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bg2"/>
                </a:solidFill>
              </a:rPr>
              <a:t>“La Accesibilidad se define como el </a:t>
            </a:r>
            <a:r>
              <a:rPr lang="es-ES" b="1" dirty="0">
                <a:solidFill>
                  <a:schemeClr val="bg2"/>
                </a:solidFill>
              </a:rPr>
              <a:t>vínculo</a:t>
            </a:r>
            <a:r>
              <a:rPr lang="es-ES" dirty="0">
                <a:solidFill>
                  <a:schemeClr val="bg2"/>
                </a:solidFill>
              </a:rPr>
              <a:t> que se construye entre los sujetos y los servicios" (Stolkiner y otros, 2000)</a:t>
            </a:r>
            <a:endParaRPr lang="es-AR" dirty="0">
              <a:solidFill>
                <a:schemeClr val="bg2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C50E802-51FD-A346-99A1-7BB8CB89A5B4}"/>
              </a:ext>
            </a:extLst>
          </p:cNvPr>
          <p:cNvSpPr txBox="1"/>
          <p:nvPr/>
        </p:nvSpPr>
        <p:spPr>
          <a:xfrm>
            <a:off x="703546" y="3828089"/>
            <a:ext cx="10784907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solidFill>
                  <a:schemeClr val="bg2"/>
                </a:solidFill>
              </a:rPr>
              <a:t>Aparecen dos actores sociales</a:t>
            </a:r>
          </a:p>
          <a:p>
            <a:pPr algn="ctr"/>
            <a:endParaRPr lang="es-ES" dirty="0">
              <a:solidFill>
                <a:schemeClr val="bg2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>
                <a:solidFill>
                  <a:schemeClr val="bg2"/>
                </a:solidFill>
              </a:rPr>
              <a:t>los sujetos que requieren de los sistemas de salud</a:t>
            </a:r>
          </a:p>
          <a:p>
            <a:endParaRPr lang="es-ES" dirty="0">
              <a:solidFill>
                <a:schemeClr val="bg2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>
                <a:solidFill>
                  <a:schemeClr val="bg2"/>
                </a:solidFill>
              </a:rPr>
              <a:t>los servicios que estos sistemas brindan, la disponibilidad para contener "sujetos necesitados de atención", por el otro</a:t>
            </a:r>
            <a:endParaRPr lang="es-A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495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CA507-9A6F-AE52-9A8D-8B8498C76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Kimberlé </a:t>
            </a:r>
            <a:r>
              <a:rPr lang="es-AR" dirty="0" err="1"/>
              <a:t>Crenshaw</a:t>
            </a:r>
            <a:endParaRPr lang="es-AR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004EB46A-7789-F8F9-A640-844ED1750D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2631" t="56962" r="66102" b="22447"/>
          <a:stretch/>
        </p:blipFill>
        <p:spPr>
          <a:xfrm>
            <a:off x="646259" y="2358396"/>
            <a:ext cx="3325377" cy="3418290"/>
          </a:xfr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14E4333-BBFF-73A3-A688-EF2ECFA239B0}"/>
              </a:ext>
            </a:extLst>
          </p:cNvPr>
          <p:cNvSpPr txBox="1"/>
          <p:nvPr/>
        </p:nvSpPr>
        <p:spPr>
          <a:xfrm>
            <a:off x="3971636" y="2748110"/>
            <a:ext cx="745374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/>
              <a:t>Describe la interseccionalidad en varios sentidos: como una experiencia, como un enfoque y como un problema.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Esta descripción resalta la importancia de prestar atención a las experiencias subjetivas de las prácticas opresivas en relación con la identidad.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En el campo de la salud, esto implica poner la atención en los testimonios de </a:t>
            </a:r>
            <a:r>
              <a:rPr lang="es-ES" dirty="0" err="1"/>
              <a:t>aquellxs</a:t>
            </a:r>
            <a:r>
              <a:rPr lang="es-ES" dirty="0"/>
              <a:t> que han sido </a:t>
            </a:r>
            <a:r>
              <a:rPr lang="es-ES" dirty="0" err="1"/>
              <a:t>ignoradxs</a:t>
            </a:r>
            <a:r>
              <a:rPr lang="es-ES" dirty="0"/>
              <a:t> o </a:t>
            </a:r>
            <a:r>
              <a:rPr lang="es-ES" dirty="0" err="1"/>
              <a:t>negadxs</a:t>
            </a:r>
            <a:r>
              <a:rPr lang="es-ES" dirty="0"/>
              <a:t> para ampliar la comprensión de las diferencias y dar cuenta de las experiencias particulares de las personas.</a:t>
            </a:r>
          </a:p>
          <a:p>
            <a:pPr algn="just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10484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4D08C944-5CC4-92E9-CA79-9C6AFE291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1359275" cy="1475013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s-ES" sz="2800" dirty="0"/>
              <a:t>La experiencia de las personas que acuden al sistema de salud depende mayormente de quién las recibe, las atiende y las acompaña.</a:t>
            </a:r>
            <a:endParaRPr lang="es-AR" sz="2800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59E349FA-1786-E218-45DF-44471EC802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 </a:t>
            </a:r>
          </a:p>
          <a:p>
            <a:endParaRPr lang="es-AR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9DAEED2-F2DA-4C53-BBCC-7E31CDE8B0C7}"/>
              </a:ext>
            </a:extLst>
          </p:cNvPr>
          <p:cNvSpPr txBox="1"/>
          <p:nvPr/>
        </p:nvSpPr>
        <p:spPr>
          <a:xfrm>
            <a:off x="818965" y="3429000"/>
            <a:ext cx="97099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>
                <a:solidFill>
                  <a:schemeClr val="bg2"/>
                </a:solidFill>
              </a:rPr>
              <a:t>Lxs profesionales y personal de salud pueden considerarse a sí </a:t>
            </a:r>
            <a:r>
              <a:rPr lang="es-ES" dirty="0" err="1">
                <a:solidFill>
                  <a:schemeClr val="bg2"/>
                </a:solidFill>
              </a:rPr>
              <a:t>mismxs</a:t>
            </a:r>
            <a:r>
              <a:rPr lang="es-ES" dirty="0">
                <a:solidFill>
                  <a:schemeClr val="bg2"/>
                </a:solidFill>
              </a:rPr>
              <a:t> justos y culturalmente sensibles, pero esto puede no ser suficiente para comprender cómo el poder y los prejuicios actúan dando lugar a la injusticia y a la opresión. Aquí es donde la interseccionalidad entra en juego.</a:t>
            </a:r>
            <a:endParaRPr lang="es-A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04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BE888-0BBE-8BC5-9AC6-CF10CE44E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4" y="301340"/>
            <a:ext cx="10993549" cy="147501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Sesgos en relación a  la perspectiva de género </a:t>
            </a:r>
            <a:br>
              <a:rPr lang="es-ES" dirty="0"/>
            </a:br>
            <a:r>
              <a:rPr lang="es-ES" dirty="0"/>
              <a:t>en el campo de la salud</a:t>
            </a:r>
            <a:endParaRPr lang="es-AR" dirty="0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4D188737-0F8D-FEE1-3FAC-70326BD78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412" y="2024928"/>
            <a:ext cx="11350394" cy="5903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ES" dirty="0"/>
              <a:t>La situación del campo de la salud presenta algunas adversidades que atentan contra la adopción de una perspectiva de género</a:t>
            </a:r>
            <a:endParaRPr lang="es-A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31DC11F-AC9F-8122-2FFD-765C4CD74973}"/>
              </a:ext>
            </a:extLst>
          </p:cNvPr>
          <p:cNvSpPr txBox="1"/>
          <p:nvPr/>
        </p:nvSpPr>
        <p:spPr>
          <a:xfrm>
            <a:off x="877039" y="3493337"/>
            <a:ext cx="1043792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ES" dirty="0">
                <a:solidFill>
                  <a:schemeClr val="bg2"/>
                </a:solidFill>
              </a:rPr>
              <a:t>Se considera al género de manera empobrecida, equiparándolo a “mujer” y desconociendo que el género es una construcción relacional</a:t>
            </a:r>
          </a:p>
          <a:p>
            <a:pPr marL="285750" indent="-285750" algn="just">
              <a:buFontTx/>
              <a:buChar char="-"/>
            </a:pPr>
            <a:r>
              <a:rPr lang="es-ES" dirty="0">
                <a:solidFill>
                  <a:schemeClr val="bg2"/>
                </a:solidFill>
              </a:rPr>
              <a:t>Se lo incluye en el análisis de cuestiones que sólo afectan a las mujeres, y se lo circunscribe a temáticas vinculadas con la salud reproductiva de las mujeres </a:t>
            </a:r>
          </a:p>
          <a:p>
            <a:pPr marL="285750" indent="-285750" algn="just">
              <a:buFontTx/>
              <a:buChar char="-"/>
            </a:pPr>
            <a:r>
              <a:rPr lang="es-ES" dirty="0">
                <a:solidFill>
                  <a:schemeClr val="bg2"/>
                </a:solidFill>
              </a:rPr>
              <a:t>Se lo sustituye mecánicamente por sexo, lo que revela una concepción de la diferencia sexual como ahistórica y natural </a:t>
            </a:r>
          </a:p>
          <a:p>
            <a:pPr marL="285750" indent="-285750" algn="just">
              <a:buFontTx/>
              <a:buChar char="-"/>
            </a:pPr>
            <a:endParaRPr lang="es-A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434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D53087C-8716-5B53-294C-0AA491B9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4" y="996949"/>
            <a:ext cx="11029616" cy="988332"/>
          </a:xfrm>
        </p:spPr>
        <p:txBody>
          <a:bodyPr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s-ES" sz="2000" b="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 riesgo que configura este escenario es el de adoptar – por parte del estado o de cualquier instancia desde la que se intervenga en cuestiones de salud- enfoques que podemos denominar tecnicistas o instrumentales de la perspectiva de género.</a:t>
            </a:r>
            <a:br>
              <a:rPr kumimoji="0" lang="es-AR" sz="20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</a:br>
            <a:endParaRPr lang="es-AR" sz="2000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91CF44A-C447-CF3A-F8BA-83D68DB6CC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dirty="0"/>
              <a:t>Enfoque tecnicista</a:t>
            </a:r>
            <a:endParaRPr lang="es-AR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8D2EA8D-3FF3-B760-C26B-BCF8292067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Se trata de una perspectiva de género desde criterios meramente formales, que deshistorizan las intervenciones.</a:t>
            </a:r>
          </a:p>
          <a:p>
            <a:endParaRPr lang="es-ES" dirty="0"/>
          </a:p>
          <a:p>
            <a:endParaRPr lang="es-AR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E8D31032-F323-9B6A-2AC2-9FAC379FF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ES" dirty="0"/>
              <a:t>Enfoque instrumentalistas </a:t>
            </a:r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56D308C-84D0-45CB-629E-06B21162B84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/>
              <a:t>Acciones fragmentarias y limitadas a “mostrar resultados”</a:t>
            </a:r>
            <a:endParaRPr lang="es-AR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688D74A-2C18-4957-07BE-C68A7441407E}"/>
              </a:ext>
            </a:extLst>
          </p:cNvPr>
          <p:cNvSpPr txBox="1"/>
          <p:nvPr/>
        </p:nvSpPr>
        <p:spPr>
          <a:xfrm>
            <a:off x="727969" y="4260360"/>
            <a:ext cx="1095504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000" b="1" i="1" dirty="0">
                <a:solidFill>
                  <a:schemeClr val="accent2">
                    <a:lumMod val="75000"/>
                  </a:schemeClr>
                </a:solidFill>
              </a:rPr>
              <a:t>Plantear la existencia de estos enfoques sugiere la importancia de interpelar las distintas intervenciones en salud – políticas públicas o procesos de intervención…</a:t>
            </a:r>
            <a:endParaRPr lang="es-AR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254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8FC2B6-A4AD-D04A-E467-C863D3704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816" y="493049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accesibilidad</a:t>
            </a:r>
            <a:endParaRPr lang="es-AR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5F02B6-9289-D677-39B3-BB5B83582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3" y="2227590"/>
            <a:ext cx="10993546" cy="590321"/>
          </a:xfrm>
        </p:spPr>
        <p:txBody>
          <a:bodyPr/>
          <a:lstStyle/>
          <a:p>
            <a:r>
              <a:rPr lang="es-ES" dirty="0"/>
              <a:t>Categoría conceptual - analítica</a:t>
            </a: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8BA6BC7-C503-E109-AC1E-14D41F2A3811}"/>
              </a:ext>
            </a:extLst>
          </p:cNvPr>
          <p:cNvSpPr txBox="1"/>
          <p:nvPr/>
        </p:nvSpPr>
        <p:spPr>
          <a:xfrm>
            <a:off x="656948" y="3429000"/>
            <a:ext cx="109177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2"/>
                </a:solidFill>
              </a:rPr>
              <a:t>FORMA EN QUE LOS SERVICIOS DE SALUD SE ACERCAN A LAS POBLACIONES</a:t>
            </a:r>
          </a:p>
          <a:p>
            <a:endParaRPr lang="es-ES" sz="2400" dirty="0">
              <a:solidFill>
                <a:schemeClr val="bg2"/>
              </a:solidFill>
            </a:endParaRPr>
          </a:p>
          <a:p>
            <a:endParaRPr lang="es-ES" sz="2400" dirty="0">
              <a:solidFill>
                <a:schemeClr val="bg2"/>
              </a:solidFill>
            </a:endParaRPr>
          </a:p>
          <a:p>
            <a:r>
              <a:rPr lang="es-ES" sz="2400" dirty="0">
                <a:solidFill>
                  <a:schemeClr val="bg2"/>
                </a:solidFill>
              </a:rPr>
              <a:t>HISTORICAMENTE COMPRENDIDA COMO UN PROBLEMA DE LA OFERTA</a:t>
            </a:r>
          </a:p>
          <a:p>
            <a:endParaRPr lang="es-ES" sz="2400" dirty="0">
              <a:solidFill>
                <a:schemeClr val="bg2"/>
              </a:solidFill>
            </a:endParaRPr>
          </a:p>
          <a:p>
            <a:endParaRPr lang="es-ES" sz="2400" dirty="0">
              <a:solidFill>
                <a:schemeClr val="bg2"/>
              </a:solidFill>
            </a:endParaRPr>
          </a:p>
          <a:p>
            <a:r>
              <a:rPr lang="es-ES" sz="2400" dirty="0">
                <a:solidFill>
                  <a:schemeClr val="bg2"/>
                </a:solidFill>
              </a:rPr>
              <a:t>ES NECESARIO ELIMINAR LAS BARRERAS QUE SE INTERPONEN EN EL ACCESO </a:t>
            </a:r>
            <a:endParaRPr lang="es-AR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452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03709-8D9E-3ABA-6C74-97E1FCD15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 necesario pensar el alcance de su definición…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E0649F-C759-7422-DB7C-E3F7233C7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¿Sólo indica el acceso al sistema?</a:t>
            </a:r>
          </a:p>
          <a:p>
            <a:r>
              <a:rPr lang="es-ES" sz="2800" dirty="0"/>
              <a:t>¿Con acceder a la consulta, es suficiente?</a:t>
            </a:r>
          </a:p>
          <a:p>
            <a:r>
              <a:rPr lang="es-ES" sz="2800" dirty="0"/>
              <a:t>¿Qué pasa si se accede a la consulta pero no se puede acceder a la medicación por falta de recursos económicos?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14640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0D0F7A4-88E1-7D61-24AE-847618ECB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accesibilidad como la posibilidad de ser atendidas/os</a:t>
            </a:r>
            <a:endParaRPr lang="es-AR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DE4C10AD-C958-6F24-30E2-F76978812B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ES" dirty="0"/>
              <a:t>Accesibilidad inicial</a:t>
            </a:r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5A62342-6465-0F77-6937-EB37066896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El ingreso al sistema, se le da importancia al AACESO garantizando que las personas accedan al sistema de salud, pero no se profundiza en las posibilidades y barreras que interfieren en ese acceso… </a:t>
            </a:r>
            <a:endParaRPr lang="es-AR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D4860455-5A0F-8166-6C4F-86C94E9AB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ES" dirty="0"/>
              <a:t>Accesibilidad Ampliada </a:t>
            </a:r>
            <a:endParaRPr lang="es-AR" dirty="0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EC606553-3FFC-88BB-D5ED-F466DCBC4AF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/>
              <a:t>Abarca todo el proceso de atención en salud. </a:t>
            </a:r>
          </a:p>
          <a:p>
            <a:r>
              <a:rPr lang="es-ES" dirty="0"/>
              <a:t>Se divide la Accesibilidad en dimensiones que pueden condicionar o constituirse en barreras de acceso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27025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82D24-1CDF-0B1F-F0AA-4ECB4BDC7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BARRERAS </a:t>
            </a: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EF43D5-9ECF-42C8-DEA9-6A15FF04E16A}"/>
              </a:ext>
            </a:extLst>
          </p:cNvPr>
          <p:cNvSpPr txBox="1"/>
          <p:nvPr/>
        </p:nvSpPr>
        <p:spPr>
          <a:xfrm>
            <a:off x="1083076" y="2494625"/>
            <a:ext cx="989860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GEOGRÁFICAS </a:t>
            </a:r>
          </a:p>
          <a:p>
            <a:pPr marL="285750" indent="-285750" algn="ctr">
              <a:buFontTx/>
              <a:buChar char="-"/>
            </a:pPr>
            <a:endParaRPr lang="es-ES" b="1" dirty="0"/>
          </a:p>
          <a:p>
            <a:pPr marL="285750" indent="-285750" algn="ctr">
              <a:buFontTx/>
              <a:buChar char="-"/>
            </a:pPr>
            <a:endParaRPr lang="es-ES" b="1" dirty="0"/>
          </a:p>
          <a:p>
            <a:pPr algn="ctr"/>
            <a:r>
              <a:rPr lang="es-ES" b="1" dirty="0"/>
              <a:t>ECONÓMICAS</a:t>
            </a:r>
          </a:p>
          <a:p>
            <a:pPr marL="285750" indent="-285750" algn="ctr">
              <a:buFontTx/>
              <a:buChar char="-"/>
            </a:pPr>
            <a:endParaRPr lang="es-ES" b="1" dirty="0"/>
          </a:p>
          <a:p>
            <a:pPr marL="285750" indent="-285750" algn="ctr">
              <a:buFontTx/>
              <a:buChar char="-"/>
            </a:pPr>
            <a:endParaRPr lang="es-ES" b="1" dirty="0"/>
          </a:p>
          <a:p>
            <a:pPr algn="ctr"/>
            <a:r>
              <a:rPr lang="es-ES" b="1" dirty="0"/>
              <a:t>ADMINISTRATIVAS</a:t>
            </a:r>
          </a:p>
          <a:p>
            <a:pPr algn="ctr"/>
            <a:r>
              <a:rPr lang="es-ES" dirty="0"/>
              <a:t> </a:t>
            </a:r>
          </a:p>
          <a:p>
            <a:pPr marL="285750" indent="-285750" algn="ctr">
              <a:buFontTx/>
              <a:buChar char="-"/>
            </a:pPr>
            <a:endParaRPr lang="es-ES" dirty="0"/>
          </a:p>
          <a:p>
            <a:pPr algn="ctr"/>
            <a:r>
              <a:rPr lang="es-ES" dirty="0"/>
              <a:t>CULTURAL /</a:t>
            </a:r>
            <a:r>
              <a:rPr lang="es-ES" b="1" dirty="0"/>
              <a:t> SIMBÓLICA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30382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96658-E3A7-A15F-94D4-4B3EC8CBA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762" y="-106532"/>
            <a:ext cx="11029616" cy="174002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ES" sz="2000" dirty="0"/>
              <a:t>PENSAR LA ACCESIBILIDAD DESDE LA OFERTA INVISIBILIZA EL ROL ACTIVO DE LXS SUJETXS EN LA CONSTRUCCIÓN DE ACCESIBILIDAD AL SISTEMA DE SALUD </a:t>
            </a:r>
            <a:endParaRPr lang="es-AR" sz="2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D98513C-3584-CC79-7A0B-71F1E85D2D9E}"/>
              </a:ext>
            </a:extLst>
          </p:cNvPr>
          <p:cNvSpPr txBox="1"/>
          <p:nvPr/>
        </p:nvSpPr>
        <p:spPr>
          <a:xfrm>
            <a:off x="449802" y="2156131"/>
            <a:ext cx="112923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ES" b="1" dirty="0"/>
              <a:t>ACCESIBILIDAD </a:t>
            </a:r>
            <a:r>
              <a:rPr lang="es-ES" dirty="0"/>
              <a:t>COMO </a:t>
            </a:r>
            <a:r>
              <a:rPr lang="es-ES" b="1" dirty="0"/>
              <a:t>ENCUENTRO / DESENCUENTRO ENTRE LOS SERVICIOS DE SALUD Y LXS SUJETXS</a:t>
            </a:r>
            <a:r>
              <a:rPr lang="es-ES" dirty="0"/>
              <a:t>:</a:t>
            </a:r>
          </a:p>
          <a:p>
            <a:pPr>
              <a:lnSpc>
                <a:spcPct val="200000"/>
              </a:lnSpc>
            </a:pPr>
            <a:endParaRPr lang="es-ES" dirty="0"/>
          </a:p>
          <a:p>
            <a:pPr algn="ctr">
              <a:lnSpc>
                <a:spcPct val="200000"/>
              </a:lnSpc>
            </a:pPr>
            <a:r>
              <a:rPr lang="es-ES" dirty="0"/>
              <a:t>ESTE ENFOQUE INCORPORA LA IMPORTANCIA DE LAS </a:t>
            </a:r>
            <a:r>
              <a:rPr lang="es-ES" b="1" dirty="0"/>
              <a:t>REPRESENTACIONES SOCIALES</a:t>
            </a:r>
            <a:r>
              <a:rPr lang="es-ES" dirty="0"/>
              <a:t> Y LAS </a:t>
            </a:r>
            <a:r>
              <a:rPr lang="es-ES" b="1" dirty="0"/>
              <a:t>PRÁCTICAS SOCIALES Y CULTURALES </a:t>
            </a:r>
            <a:r>
              <a:rPr lang="es-ES" dirty="0"/>
              <a:t>EN LA CONSTRUCCIÓN DE ESTRATEGIAS PARA MEJORAR LA ACCESIBILIDAD </a:t>
            </a:r>
          </a:p>
          <a:p>
            <a:pPr>
              <a:lnSpc>
                <a:spcPct val="200000"/>
              </a:lnSpc>
            </a:pPr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AR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9BA5AF9-3253-D0CE-523A-6D7B90A3F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5E26D7-0708-51EF-F93B-EB6AD0536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855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1CF83-7F36-6CF3-8890-0CB041F3B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CAMPO DE LA SALUD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3C9D8F-4688-B679-A342-A15B04681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sz="2800" b="1" dirty="0"/>
              <a:t>ACCESIBILIDAD </a:t>
            </a:r>
          </a:p>
          <a:p>
            <a:pPr marL="0" indent="0" algn="ctr">
              <a:buNone/>
            </a:pPr>
            <a:r>
              <a:rPr lang="es-ES" b="1" dirty="0"/>
              <a:t>Como un vínculo que se construye entre usuarias/os y servicios de salud, se considera que su análisis debe incluir el estudio de las representaciones, prácticas y discursos de la población conjuntamente con las condiciones, discursos y prácticas de los servicios.</a:t>
            </a:r>
            <a:endParaRPr lang="es-AR" b="1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DDE059-A73C-1EA4-C564-F7D0C6228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000" cap="all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CATEGORÍA DE GÉNERO</a:t>
            </a:r>
            <a:endParaRPr lang="es-AR" sz="2000" cap="all" dirty="0">
              <a:solidFill>
                <a:schemeClr val="accent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728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56C6E89D-1112-9D12-B9F0-AEB3F0BF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El Género como determinante de la salud</a:t>
            </a:r>
            <a:endParaRPr lang="es-AR" dirty="0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8AC4C3B9-0731-FC82-D5D5-EBA13E845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4659" y="2873105"/>
            <a:ext cx="5422390" cy="3633047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s-ES" sz="1400" dirty="0"/>
              <a:t>El género se entrecruza con otros determinantes sociales que impactan en el acceso y la atención en salud.  </a:t>
            </a:r>
          </a:p>
          <a:p>
            <a:pPr algn="just">
              <a:lnSpc>
                <a:spcPct val="170000"/>
              </a:lnSpc>
            </a:pPr>
            <a:r>
              <a:rPr lang="es-ES" sz="1400" dirty="0"/>
              <a:t>Las diferencias de </a:t>
            </a:r>
            <a:r>
              <a:rPr lang="es-ES" sz="1400" b="1" dirty="0"/>
              <a:t>sexo</a:t>
            </a:r>
            <a:r>
              <a:rPr lang="es-ES" sz="1400" dirty="0"/>
              <a:t> y de </a:t>
            </a:r>
            <a:r>
              <a:rPr lang="es-ES" sz="1400" b="1" dirty="0"/>
              <a:t>género </a:t>
            </a:r>
            <a:r>
              <a:rPr lang="es-ES" sz="1400" dirty="0"/>
              <a:t>tienen impacto en los determinantes de la salud, en la severidad y/o frecuencia de los problemas de salud. </a:t>
            </a:r>
          </a:p>
          <a:p>
            <a:pPr algn="just">
              <a:lnSpc>
                <a:spcPct val="170000"/>
              </a:lnSpc>
            </a:pPr>
            <a:r>
              <a:rPr lang="es-ES" sz="1400" dirty="0"/>
              <a:t>El </a:t>
            </a:r>
            <a:r>
              <a:rPr lang="es-ES" sz="1400" b="1" dirty="0"/>
              <a:t>GÉNERO</a:t>
            </a:r>
            <a:r>
              <a:rPr lang="es-ES" sz="1400" dirty="0"/>
              <a:t> es una categoría de análisis que permite identificar, describir y discutir las relaciones desiguales de poder y las jerarquías que se construyen entre las personas en base al sexo asignado al nacer.</a:t>
            </a:r>
          </a:p>
          <a:p>
            <a:pPr>
              <a:lnSpc>
                <a:spcPct val="170000"/>
              </a:lnSpc>
            </a:pPr>
            <a:endParaRPr lang="es-ES" sz="1400" dirty="0"/>
          </a:p>
          <a:p>
            <a:pPr marL="0" indent="0">
              <a:lnSpc>
                <a:spcPct val="170000"/>
              </a:lnSpc>
              <a:buNone/>
            </a:pPr>
            <a:endParaRPr lang="es-AR" sz="1400" dirty="0"/>
          </a:p>
        </p:txBody>
      </p:sp>
      <p:sp>
        <p:nvSpPr>
          <p:cNvPr id="10" name="Subtítulo 7">
            <a:extLst>
              <a:ext uri="{FF2B5EF4-FFF2-40B4-BE49-F238E27FC236}">
                <a16:creationId xmlns:a16="http://schemas.microsoft.com/office/drawing/2014/main" id="{D647B650-839C-0BBE-B550-99C1508F617C}"/>
              </a:ext>
            </a:extLst>
          </p:cNvPr>
          <p:cNvSpPr txBox="1">
            <a:spLocks/>
          </p:cNvSpPr>
          <p:nvPr/>
        </p:nvSpPr>
        <p:spPr>
          <a:xfrm>
            <a:off x="6377340" y="2268775"/>
            <a:ext cx="5422390" cy="36330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buNone/>
            </a:pPr>
            <a:endParaRPr lang="es-ES" sz="1400" dirty="0"/>
          </a:p>
          <a:p>
            <a:pPr algn="just">
              <a:lnSpc>
                <a:spcPct val="170000"/>
              </a:lnSpc>
            </a:pPr>
            <a:r>
              <a:rPr lang="es-ES" sz="1400" dirty="0"/>
              <a:t>El </a:t>
            </a:r>
            <a:r>
              <a:rPr lang="es-ES" sz="1400" b="1" dirty="0"/>
              <a:t>SEXO</a:t>
            </a:r>
            <a:r>
              <a:rPr lang="es-ES" sz="1400" dirty="0"/>
              <a:t> asignado al nacer es una categoría clasificatoria binaria que se construyó en base a las capacidades reproductivas de las personas. </a:t>
            </a:r>
          </a:p>
          <a:p>
            <a:pPr algn="just">
              <a:lnSpc>
                <a:spcPct val="170000"/>
              </a:lnSpc>
            </a:pPr>
            <a:r>
              <a:rPr lang="es-ES" sz="1400" dirty="0"/>
              <a:t>La </a:t>
            </a:r>
            <a:r>
              <a:rPr lang="es-ES" sz="1400" b="1" dirty="0"/>
              <a:t>IDENTIDAD  </a:t>
            </a:r>
            <a:r>
              <a:rPr lang="es-ES" sz="1400" dirty="0"/>
              <a:t>sexogenerizada es la vivencia que cada persona tiene de sí misma dentro de una sociedad sexogenerizada.</a:t>
            </a:r>
          </a:p>
          <a:p>
            <a:pPr>
              <a:lnSpc>
                <a:spcPct val="170000"/>
              </a:lnSpc>
            </a:pP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3712754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9386F78-39B9-3D8C-8A32-628591FAE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169" y="0"/>
            <a:ext cx="10993549" cy="1475013"/>
          </a:xfrm>
        </p:spPr>
        <p:txBody>
          <a:bodyPr/>
          <a:lstStyle/>
          <a:p>
            <a:pPr algn="ctr"/>
            <a:r>
              <a:rPr lang="es-ES" dirty="0"/>
              <a:t>Interseccionalidad</a:t>
            </a:r>
            <a:endParaRPr lang="es-AR" dirty="0"/>
          </a:p>
        </p:txBody>
      </p:sp>
      <p:sp>
        <p:nvSpPr>
          <p:cNvPr id="12" name="Subtítulo 11">
            <a:extLst>
              <a:ext uri="{FF2B5EF4-FFF2-40B4-BE49-F238E27FC236}">
                <a16:creationId xmlns:a16="http://schemas.microsoft.com/office/drawing/2014/main" id="{EB47D02D-F1A7-57AC-0953-F724FE28A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742" y="1696454"/>
            <a:ext cx="10993546" cy="590321"/>
          </a:xfrm>
        </p:spPr>
        <p:txBody>
          <a:bodyPr>
            <a:noAutofit/>
          </a:bodyPr>
          <a:lstStyle/>
          <a:p>
            <a:pPr algn="just">
              <a:lnSpc>
                <a:spcPct val="220000"/>
              </a:lnSpc>
            </a:pPr>
            <a:r>
              <a:rPr lang="es-ES" sz="1400" dirty="0"/>
              <a:t>Las desigualdades de género se encuentran relacionadas con factores socioeconómicos, geográficos y culturales y crean barreras estructurales para el acceso a la atención médica.</a:t>
            </a:r>
            <a:endParaRPr lang="es-AR" sz="14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FF270D6-A1C7-C919-0310-D478B40073C3}"/>
              </a:ext>
            </a:extLst>
          </p:cNvPr>
          <p:cNvSpPr txBox="1"/>
          <p:nvPr/>
        </p:nvSpPr>
        <p:spPr>
          <a:xfrm>
            <a:off x="745722" y="3355759"/>
            <a:ext cx="107579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2"/>
                </a:solidFill>
              </a:rPr>
              <a:t>INTERSECCIONALIDAD </a:t>
            </a:r>
          </a:p>
          <a:p>
            <a:pPr algn="ctr"/>
            <a:endParaRPr lang="es-ES" dirty="0">
              <a:solidFill>
                <a:schemeClr val="bg2"/>
              </a:solidFill>
            </a:endParaRPr>
          </a:p>
          <a:p>
            <a:r>
              <a:rPr lang="es-ES" dirty="0">
                <a:solidFill>
                  <a:schemeClr val="bg2"/>
                </a:solidFill>
              </a:rPr>
              <a:t>Hace referencia a una perspectiva teórico-metodológica</a:t>
            </a:r>
          </a:p>
          <a:p>
            <a:endParaRPr lang="es-ES" dirty="0">
              <a:solidFill>
                <a:schemeClr val="bg2"/>
              </a:solidFill>
            </a:endParaRPr>
          </a:p>
          <a:p>
            <a:r>
              <a:rPr lang="es-ES" dirty="0">
                <a:solidFill>
                  <a:schemeClr val="bg2"/>
                </a:solidFill>
              </a:rPr>
              <a:t>La </a:t>
            </a:r>
            <a:r>
              <a:rPr lang="es-ES" b="1" dirty="0">
                <a:solidFill>
                  <a:schemeClr val="bg2"/>
                </a:solidFill>
              </a:rPr>
              <a:t>perspectiva interseccional en salud </a:t>
            </a:r>
            <a:r>
              <a:rPr lang="es-ES" dirty="0">
                <a:solidFill>
                  <a:schemeClr val="bg2"/>
                </a:solidFill>
              </a:rPr>
              <a:t>examina la forma en que los determinantes sociales resultan en desigualdades en salud. </a:t>
            </a:r>
          </a:p>
          <a:p>
            <a:endParaRPr lang="es-ES" dirty="0">
              <a:solidFill>
                <a:schemeClr val="bg2"/>
              </a:solidFill>
            </a:endParaRPr>
          </a:p>
          <a:p>
            <a:r>
              <a:rPr lang="es-ES" dirty="0">
                <a:solidFill>
                  <a:schemeClr val="bg2"/>
                </a:solidFill>
              </a:rPr>
              <a:t>La incorporación de este enfoque conlleva múltiples beneficios. En primer lugar, ayuda a lxs profesionales de la salud a profundizar su comprensión sobre la inequidad, la complejidad del mundo real y las relaciones interpersonales.</a:t>
            </a:r>
            <a:endParaRPr lang="es-A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49504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10963</TotalTime>
  <Words>945</Words>
  <Application>Microsoft Office PowerPoint</Application>
  <PresentationFormat>Panorámica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Gill Sans MT</vt:lpstr>
      <vt:lpstr>Wingdings 2</vt:lpstr>
      <vt:lpstr>Dividendo</vt:lpstr>
      <vt:lpstr>Accesibilidad a los servicios de salud</vt:lpstr>
      <vt:lpstr>accesibilidad</vt:lpstr>
      <vt:lpstr>Es necesario pensar el alcance de su definición…</vt:lpstr>
      <vt:lpstr>la accesibilidad como la posibilidad de ser atendidas/os</vt:lpstr>
      <vt:lpstr>BARRERAS </vt:lpstr>
      <vt:lpstr>PENSAR LA ACCESIBILIDAD DESDE LA OFERTA INVISIBILIZA EL ROL ACTIVO DE LXS SUJETXS EN LA CONSTRUCCIÓN DE ACCESIBILIDAD AL SISTEMA DE SALUD </vt:lpstr>
      <vt:lpstr>CAMPO DE LA SALUD </vt:lpstr>
      <vt:lpstr>El Género como determinante de la salud</vt:lpstr>
      <vt:lpstr>Interseccionalidad</vt:lpstr>
      <vt:lpstr>Kimberlé Crenshaw</vt:lpstr>
      <vt:lpstr>La experiencia de las personas que acuden al sistema de salud depende mayormente de quién las recibe, las atiende y las acompaña.</vt:lpstr>
      <vt:lpstr>Sesgos en relación a  la perspectiva de género  en el campo de la salud</vt:lpstr>
      <vt:lpstr>El riesgo que configura este escenario es el de adoptar – por parte del estado o de cualquier instancia desde la que se intervenga en cuestiones de salud- enfoques que podemos denominar tecnicistas o instrumentales de la perspectiva de género.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3</cp:revision>
  <dcterms:created xsi:type="dcterms:W3CDTF">2024-09-26T19:56:27Z</dcterms:created>
  <dcterms:modified xsi:type="dcterms:W3CDTF">2024-10-04T10:44:49Z</dcterms:modified>
</cp:coreProperties>
</file>