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8/19/2024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i-Arquitectura de redes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Modelo OSI – TCP/IP – IEEE 802</a:t>
            </a:r>
          </a:p>
          <a:p>
            <a:r>
              <a:rPr lang="es-MX" dirty="0" smtClean="0"/>
              <a:t>APU- REDES II PROF. ING. CONSUELO GOMEZ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11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tx1"/>
                </a:solidFill>
              </a:rPr>
              <a:t>IEEE (Instituto de </a:t>
            </a:r>
            <a:r>
              <a:rPr lang="es-PE" b="1" dirty="0" err="1">
                <a:solidFill>
                  <a:schemeClr val="tx1"/>
                </a:solidFill>
              </a:rPr>
              <a:t>Ingenierios</a:t>
            </a:r>
            <a:r>
              <a:rPr lang="es-PE" b="1" dirty="0">
                <a:solidFill>
                  <a:schemeClr val="tx1"/>
                </a:solidFill>
              </a:rPr>
              <a:t> Eléctricos y Electrónicos)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364" y="2556164"/>
            <a:ext cx="7366839" cy="53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IEEE 802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436" y="2163165"/>
            <a:ext cx="5486400" cy="59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u="sng" dirty="0"/>
              <a:t>IEEE 802.1: </a:t>
            </a:r>
            <a:r>
              <a:rPr lang="es-PE" b="1" dirty="0"/>
              <a:t>Protocolos superiores de redes de área </a:t>
            </a:r>
            <a:r>
              <a:rPr lang="es-PE" b="1" dirty="0" smtClean="0"/>
              <a:t>local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582" y="2145278"/>
            <a:ext cx="7460673" cy="46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802.2:</a:t>
            </a:r>
            <a:r>
              <a:rPr lang="es-PE" b="1" dirty="0"/>
              <a:t>Control de enlace </a:t>
            </a:r>
            <a:r>
              <a:rPr lang="es-PE" b="1" dirty="0" smtClean="0"/>
              <a:t>lógico </a:t>
            </a:r>
            <a:r>
              <a:rPr lang="es-PE" b="1" u="sng" dirty="0"/>
              <a:t>IEEE </a:t>
            </a:r>
            <a:r>
              <a:rPr lang="es-PE" b="1" u="sng" dirty="0" smtClean="0"/>
              <a:t>802.3:</a:t>
            </a:r>
            <a:r>
              <a:rPr lang="es-PE" b="1" dirty="0" smtClean="0"/>
              <a:t>Ethernet</a:t>
            </a:r>
            <a:endParaRPr lang="es-MX" dirty="0"/>
          </a:p>
        </p:txBody>
      </p:sp>
      <p:pic>
        <p:nvPicPr>
          <p:cNvPr id="3074" name="Picture 2" descr="6.1. Conceptos generales — Planificación y Administración de Re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822325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476" y="1928066"/>
            <a:ext cx="6878088" cy="44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6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u="sng" dirty="0"/>
              <a:t>IEEE 802.4: </a:t>
            </a:r>
            <a:r>
              <a:rPr lang="es-PE" b="1" dirty="0" err="1"/>
              <a:t>Token</a:t>
            </a:r>
            <a:r>
              <a:rPr lang="es-PE" b="1" dirty="0"/>
              <a:t> Bus</a:t>
            </a:r>
            <a:br>
              <a:rPr lang="es-PE" b="1" dirty="0"/>
            </a:b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787" y="2093976"/>
            <a:ext cx="7602551" cy="39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u="sng" dirty="0"/>
              <a:t>IEEE 802.5: </a:t>
            </a:r>
            <a:r>
              <a:rPr lang="es-PE" b="1" dirty="0" err="1"/>
              <a:t>Token</a:t>
            </a:r>
            <a:r>
              <a:rPr lang="es-PE" b="1" dirty="0"/>
              <a:t> </a:t>
            </a:r>
            <a:r>
              <a:rPr lang="es-PE" b="1" dirty="0" smtClean="0"/>
              <a:t>Ring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02" y="2093976"/>
            <a:ext cx="594955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49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802.6:</a:t>
            </a:r>
            <a:r>
              <a:rPr lang="es-PE" b="1" dirty="0"/>
              <a:t> Red de área metropolitana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315" y="2335971"/>
            <a:ext cx="5268564" cy="39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9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802.7: </a:t>
            </a:r>
            <a:r>
              <a:rPr lang="es-PE" b="1" dirty="0"/>
              <a:t>Grupo de Asesoría Técnica sobre banda </a:t>
            </a:r>
            <a:r>
              <a:rPr lang="es-PE" b="1" dirty="0" smtClean="0"/>
              <a:t>ancha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75" y="2093976"/>
            <a:ext cx="6153222" cy="46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802.8: </a:t>
            </a:r>
            <a:r>
              <a:rPr lang="es-PE" b="1" dirty="0"/>
              <a:t>Grupo de Asesoría Técnica sobre fibra </a:t>
            </a:r>
            <a:r>
              <a:rPr lang="es-PE" b="1" dirty="0" smtClean="0"/>
              <a:t>óptica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59" y="2504209"/>
            <a:ext cx="6883977" cy="385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u="sng" dirty="0"/>
              <a:t>IEEE 802.9:</a:t>
            </a:r>
            <a:r>
              <a:rPr lang="es-PE" dirty="0"/>
              <a:t> Redes integradas para voz, datos y </a:t>
            </a:r>
            <a:r>
              <a:rPr lang="es-PE" dirty="0" smtClean="0"/>
              <a:t>vídeo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195" y="2093976"/>
            <a:ext cx="5203964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que </a:t>
            </a:r>
            <a:r>
              <a:rPr lang="es-MX" dirty="0"/>
              <a:t>el alumno comprenda los problemas del diseño por capas, 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diferencia entre  el modelo de referencia OSI y TCP/IP, </a:t>
            </a:r>
            <a:endParaRPr lang="es-MX" dirty="0" smtClean="0"/>
          </a:p>
          <a:p>
            <a:r>
              <a:rPr lang="es-MX" dirty="0" smtClean="0"/>
              <a:t>funciones </a:t>
            </a:r>
            <a:r>
              <a:rPr lang="es-MX" dirty="0"/>
              <a:t>de cada </a:t>
            </a:r>
            <a:r>
              <a:rPr lang="es-MX" dirty="0" smtClean="0"/>
              <a:t>capa </a:t>
            </a:r>
          </a:p>
          <a:p>
            <a:r>
              <a:rPr lang="es-MX" dirty="0" smtClean="0"/>
              <a:t>características </a:t>
            </a:r>
            <a:r>
              <a:rPr lang="es-MX" dirty="0"/>
              <a:t>y fundamentos de los estándares IEEE 802. </a:t>
            </a:r>
          </a:p>
        </p:txBody>
      </p:sp>
    </p:spTree>
    <p:extLst>
      <p:ext uri="{BB962C8B-B14F-4D97-AF65-F5344CB8AC3E}">
        <p14:creationId xmlns:p14="http://schemas.microsoft.com/office/powerpoint/2010/main" val="1871609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802.10:</a:t>
            </a:r>
            <a:r>
              <a:rPr lang="es-PE" b="1" dirty="0"/>
              <a:t>  Seguridad de las </a:t>
            </a:r>
            <a:r>
              <a:rPr lang="es-PE" b="1" dirty="0" err="1" smtClean="0"/>
              <a:t>redEs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07" y="2093976"/>
            <a:ext cx="5861670" cy="4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4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" y="2127528"/>
            <a:ext cx="10058400" cy="403804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037" y="1289304"/>
            <a:ext cx="2686050" cy="1704975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u="sng" dirty="0"/>
              <a:t>IEEE 802.11: </a:t>
            </a:r>
            <a:r>
              <a:rPr lang="es-PE" b="1" dirty="0"/>
              <a:t>Red local </a:t>
            </a:r>
            <a:r>
              <a:rPr lang="es-PE" b="1" dirty="0" smtClean="0"/>
              <a:t>inalámbrica WI-FI</a:t>
            </a:r>
            <a:endParaRPr lang="es-MX" dirty="0"/>
          </a:p>
        </p:txBody>
      </p:sp>
      <p:pic>
        <p:nvPicPr>
          <p:cNvPr id="4100" name="Picture 4" descr="IEEE 802.11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48" y="2618645"/>
            <a:ext cx="20955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914273" y="518184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20017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802.12 y IEEE 802.13</a:t>
            </a:r>
            <a:r>
              <a:rPr lang="es-PE" b="1" dirty="0" smtClean="0"/>
              <a:t>: Prioridad </a:t>
            </a:r>
            <a:r>
              <a:rPr lang="es-PE" b="1" dirty="0"/>
              <a:t>de </a:t>
            </a:r>
            <a:r>
              <a:rPr lang="es-PE" b="1" dirty="0" smtClean="0"/>
              <a:t>demanda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51" y="2093976"/>
            <a:ext cx="6878536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1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u="sng" dirty="0"/>
              <a:t>IEEE </a:t>
            </a:r>
            <a:r>
              <a:rPr lang="es-PE" b="1" u="sng" dirty="0" smtClean="0"/>
              <a:t>802.14:</a:t>
            </a:r>
            <a:r>
              <a:rPr lang="es-PE" b="1" dirty="0" smtClean="0"/>
              <a:t> Cable módems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976" y="1640175"/>
            <a:ext cx="6234239" cy="49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b="1" u="sng" dirty="0"/>
              <a:t>IEEE 802.15:</a:t>
            </a:r>
            <a:r>
              <a:rPr lang="es-PE" b="1" dirty="0"/>
              <a:t> Red de área personal inalámbrica, </a:t>
            </a:r>
            <a:r>
              <a:rPr lang="es-PE" b="1" dirty="0" smtClean="0"/>
              <a:t>Bluetooth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83" y="2120900"/>
            <a:ext cx="7542784" cy="4051300"/>
          </a:xfrm>
        </p:spPr>
      </p:pic>
    </p:spTree>
    <p:extLst>
      <p:ext uri="{BB962C8B-B14F-4D97-AF65-F5344CB8AC3E}">
        <p14:creationId xmlns:p14="http://schemas.microsoft.com/office/powerpoint/2010/main" val="16644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u="sng" dirty="0"/>
              <a:t>IEEE 802.16:</a:t>
            </a:r>
            <a:r>
              <a:rPr lang="es-PE" dirty="0"/>
              <a:t> Acceso inalámbrico de Banda </a:t>
            </a:r>
            <a:r>
              <a:rPr lang="es-PE" dirty="0" smtClean="0"/>
              <a:t>Ancha </a:t>
            </a:r>
            <a:r>
              <a:rPr lang="es-PE" dirty="0" err="1" smtClean="0"/>
              <a:t>WiMAX</a:t>
            </a:r>
            <a:r>
              <a:rPr lang="es-PE" u="sng" dirty="0"/>
              <a:t/>
            </a:r>
            <a:br>
              <a:rPr lang="es-PE" u="sng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534" y="1514475"/>
            <a:ext cx="63055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36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RESUMEN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365828"/>
            <a:ext cx="5541963" cy="29575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72" y="2930236"/>
            <a:ext cx="4400146" cy="47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INTRODUCCION</a:t>
            </a:r>
            <a:endParaRPr lang="es-MX" dirty="0"/>
          </a:p>
        </p:txBody>
      </p:sp>
      <p:sp>
        <p:nvSpPr>
          <p:cNvPr id="5" name="AutoShape 4" descr="Modelos de Arquitectura de Red - Al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27" y="1588467"/>
            <a:ext cx="7374864" cy="50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URALEZA, CONDICIONES Y FINALIDADES DE LA COMUNICACIÓN | Yo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580" y="1444650"/>
            <a:ext cx="8285965" cy="622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chemeClr val="tx1"/>
                </a:solidFill>
              </a:rPr>
              <a:t>Problemas en el diseño de las capas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Identificación E y R</a:t>
            </a:r>
          </a:p>
          <a:p>
            <a:r>
              <a:rPr lang="es-ES_tradnl" dirty="0" smtClean="0"/>
              <a:t>Reglas </a:t>
            </a:r>
            <a:r>
              <a:rPr lang="es-ES_tradnl" dirty="0"/>
              <a:t>de transferencia de </a:t>
            </a:r>
            <a:r>
              <a:rPr lang="es-ES_tradnl" dirty="0" smtClean="0"/>
              <a:t>datos</a:t>
            </a:r>
          </a:p>
          <a:p>
            <a:r>
              <a:rPr lang="es-ES_tradnl" dirty="0" smtClean="0"/>
              <a:t>Control </a:t>
            </a:r>
            <a:r>
              <a:rPr lang="es-ES_tradnl" dirty="0"/>
              <a:t>de los </a:t>
            </a:r>
            <a:r>
              <a:rPr lang="es-ES_tradnl" dirty="0" smtClean="0"/>
              <a:t>errores</a:t>
            </a:r>
          </a:p>
          <a:p>
            <a:r>
              <a:rPr lang="es-ES_tradnl" dirty="0" smtClean="0"/>
              <a:t>Sistema </a:t>
            </a:r>
            <a:r>
              <a:rPr lang="es-ES_tradnl" dirty="0"/>
              <a:t>de </a:t>
            </a:r>
            <a:r>
              <a:rPr lang="es-ES_tradnl" dirty="0" smtClean="0"/>
              <a:t>comunicación</a:t>
            </a:r>
          </a:p>
          <a:p>
            <a:r>
              <a:rPr lang="es-ES_tradnl" dirty="0" smtClean="0"/>
              <a:t>Dividir </a:t>
            </a:r>
            <a:r>
              <a:rPr lang="es-ES_tradnl" dirty="0"/>
              <a:t>los mensajes </a:t>
            </a:r>
            <a:r>
              <a:rPr lang="es-ES_tradnl" dirty="0" smtClean="0"/>
              <a:t>largos</a:t>
            </a:r>
          </a:p>
          <a:p>
            <a:r>
              <a:rPr lang="es-ES_tradnl" dirty="0" smtClean="0"/>
              <a:t>Medición </a:t>
            </a:r>
            <a:r>
              <a:rPr lang="es-ES_tradnl" dirty="0"/>
              <a:t>de </a:t>
            </a:r>
            <a:r>
              <a:rPr lang="es-ES_tradnl" dirty="0" smtClean="0"/>
              <a:t>rutas</a:t>
            </a:r>
          </a:p>
          <a:p>
            <a:r>
              <a:rPr lang="es-ES_tradnl" dirty="0" smtClean="0"/>
              <a:t>Transmisiones </a:t>
            </a:r>
            <a:r>
              <a:rPr lang="es-ES_tradnl" dirty="0"/>
              <a:t>coordinadas o </a:t>
            </a:r>
            <a:r>
              <a:rPr lang="es-ES_tradnl" dirty="0" smtClean="0"/>
              <a:t>abruptas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60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solidFill>
                  <a:schemeClr val="tx1"/>
                </a:solidFill>
              </a:rPr>
              <a:t>Modelo OSI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</a:t>
            </a:r>
            <a:r>
              <a:rPr lang="es-AR" dirty="0"/>
              <a:t>modelo OSI (</a:t>
            </a:r>
            <a:r>
              <a:rPr lang="es-AR" i="1" dirty="0"/>
              <a:t>Open </a:t>
            </a:r>
            <a:r>
              <a:rPr lang="es-AR" i="1" dirty="0" err="1"/>
              <a:t>Systems</a:t>
            </a:r>
            <a:r>
              <a:rPr lang="es-AR" i="1" dirty="0"/>
              <a:t> </a:t>
            </a:r>
            <a:r>
              <a:rPr lang="es-AR" i="1" dirty="0" err="1"/>
              <a:t>Interconect</a:t>
            </a:r>
            <a:r>
              <a:rPr lang="es-ES_tradnl" dirty="0"/>
              <a:t>) basado en una propuesta de la  ISO (</a:t>
            </a:r>
            <a:r>
              <a:rPr lang="es-ES_tradnl" i="1" dirty="0" err="1"/>
              <a:t>Industry</a:t>
            </a:r>
            <a:r>
              <a:rPr lang="es-ES_tradnl" i="1" dirty="0"/>
              <a:t> Standard </a:t>
            </a:r>
            <a:r>
              <a:rPr lang="es-ES_tradnl" i="1" dirty="0" err="1"/>
              <a:t>Organization</a:t>
            </a:r>
            <a:r>
              <a:rPr lang="es-ES_tradnl" dirty="0" smtClean="0"/>
              <a:t>)</a:t>
            </a:r>
          </a:p>
          <a:p>
            <a:r>
              <a:rPr lang="es-ES_tradnl" b="1" dirty="0"/>
              <a:t>Objetivo</a:t>
            </a:r>
            <a:r>
              <a:rPr lang="es-ES_tradnl" dirty="0"/>
              <a:t> lograr una normalización en el tema de protocolos de redes de manera tal de poder interconectar redes de distintos protocolos que respondan a la misma </a:t>
            </a:r>
            <a:r>
              <a:rPr lang="es-ES_tradnl" dirty="0" smtClean="0"/>
              <a:t>normalización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Principios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02" y="1438320"/>
            <a:ext cx="2685944" cy="4051300"/>
          </a:xfrm>
        </p:spPr>
      </p:pic>
      <p:sp>
        <p:nvSpPr>
          <p:cNvPr id="3" name="Rectángulo 2"/>
          <p:cNvSpPr/>
          <p:nvPr/>
        </p:nvSpPr>
        <p:spPr>
          <a:xfrm>
            <a:off x="450761" y="1920360"/>
            <a:ext cx="82077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>
                <a:latin typeface="Calibri" panose="020F0502020204030204" pitchFamily="34" charset="0"/>
              </a:rPr>
              <a:t>Se debe crear una capa siempre que se necesite un nivel diferente de </a:t>
            </a:r>
            <a:r>
              <a:rPr lang="es-AR" sz="2400" dirty="0" smtClean="0">
                <a:latin typeface="Calibri" panose="020F0502020204030204" pitchFamily="34" charset="0"/>
              </a:rPr>
              <a:t>abstracción.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</a:rPr>
              <a:t>Cada </a:t>
            </a:r>
            <a:r>
              <a:rPr lang="es-AR" sz="2400" dirty="0">
                <a:latin typeface="Calibri" panose="020F0502020204030204" pitchFamily="34" charset="0"/>
              </a:rPr>
              <a:t>capa debe realizar una función bien </a:t>
            </a:r>
            <a:r>
              <a:rPr lang="es-AR" sz="2400" dirty="0" smtClean="0">
                <a:latin typeface="Calibri" panose="020F0502020204030204" pitchFamily="34" charset="0"/>
              </a:rPr>
              <a:t>definida.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</a:rPr>
              <a:t>La </a:t>
            </a:r>
            <a:r>
              <a:rPr lang="es-AR" sz="2400" dirty="0">
                <a:latin typeface="Calibri" panose="020F0502020204030204" pitchFamily="34" charset="0"/>
              </a:rPr>
              <a:t>función de cada capa se debe elegir pensando en la definición de </a:t>
            </a:r>
            <a:r>
              <a:rPr lang="es-AR" sz="2400" dirty="0" smtClean="0">
                <a:latin typeface="Calibri" panose="020F0502020204030204" pitchFamily="34" charset="0"/>
              </a:rPr>
              <a:t>protocolos estandarizados internacionalmente.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</a:rPr>
              <a:t>Los </a:t>
            </a:r>
            <a:r>
              <a:rPr lang="es-AR" sz="2400" dirty="0">
                <a:latin typeface="Calibri" panose="020F0502020204030204" pitchFamily="34" charset="0"/>
              </a:rPr>
              <a:t>límites de las capas deben elegirse a modo de minimizar el flujo de </a:t>
            </a:r>
            <a:r>
              <a:rPr lang="es-AR" sz="2400" dirty="0" smtClean="0">
                <a:latin typeface="Calibri" panose="020F0502020204030204" pitchFamily="34" charset="0"/>
              </a:rPr>
              <a:t>información a </a:t>
            </a:r>
            <a:r>
              <a:rPr lang="es-AR" sz="2400" dirty="0">
                <a:latin typeface="Calibri" panose="020F0502020204030204" pitchFamily="34" charset="0"/>
              </a:rPr>
              <a:t>través de las </a:t>
            </a:r>
            <a:r>
              <a:rPr lang="es-AR" sz="2400" dirty="0" smtClean="0">
                <a:latin typeface="Calibri" panose="020F0502020204030204" pitchFamily="34" charset="0"/>
              </a:rPr>
              <a:t>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>
                <a:latin typeface="Calibri" panose="020F0502020204030204" pitchFamily="34" charset="0"/>
              </a:rPr>
              <a:t>La </a:t>
            </a:r>
            <a:r>
              <a:rPr lang="es-AR" sz="2400" dirty="0">
                <a:latin typeface="Calibri" panose="020F0502020204030204" pitchFamily="34" charset="0"/>
              </a:rPr>
              <a:t>cantidad de capas debe ser suficiente para no tener que agrupar </a:t>
            </a:r>
            <a:r>
              <a:rPr lang="es-AR" sz="2400" dirty="0" smtClean="0">
                <a:latin typeface="Calibri" panose="020F0502020204030204" pitchFamily="34" charset="0"/>
              </a:rPr>
              <a:t>funciones distintas </a:t>
            </a:r>
            <a:r>
              <a:rPr lang="es-AR" sz="2400" dirty="0">
                <a:latin typeface="Calibri" panose="020F0502020204030204" pitchFamily="34" charset="0"/>
              </a:rPr>
              <a:t>en la misma capa y lo bastante pequeña para que la arquitectura no </a:t>
            </a:r>
            <a:r>
              <a:rPr lang="es-AR" sz="2400" dirty="0" smtClean="0">
                <a:latin typeface="Calibri" panose="020F0502020204030204" pitchFamily="34" charset="0"/>
              </a:rPr>
              <a:t>se vuelva </a:t>
            </a:r>
            <a:r>
              <a:rPr lang="es-AR" sz="2400" dirty="0">
                <a:latin typeface="Calibri" panose="020F0502020204030204" pitchFamily="34" charset="0"/>
              </a:rPr>
              <a:t>inmanejable.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64110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</a:t>
            </a:r>
            <a:r>
              <a:rPr lang="es-MX" dirty="0" err="1" smtClean="0"/>
              <a:t>Osi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276" y="2120900"/>
            <a:ext cx="7605798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3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 TCP/</a:t>
            </a:r>
            <a:r>
              <a:rPr lang="es-MX" dirty="0" err="1" smtClean="0"/>
              <a:t>ip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950" y="2120900"/>
            <a:ext cx="691445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Comparacion</a:t>
            </a:r>
            <a:r>
              <a:rPr lang="es-MX" dirty="0" smtClean="0"/>
              <a:t> modelo </a:t>
            </a:r>
            <a:r>
              <a:rPr lang="es-MX" dirty="0" err="1" smtClean="0"/>
              <a:t>osi</a:t>
            </a:r>
            <a:r>
              <a:rPr lang="es-MX" dirty="0" smtClean="0"/>
              <a:t> – </a:t>
            </a:r>
            <a:r>
              <a:rPr lang="es-MX" dirty="0" err="1" smtClean="0"/>
              <a:t>tcp</a:t>
            </a:r>
            <a:r>
              <a:rPr lang="es-MX" dirty="0" smtClean="0"/>
              <a:t>/</a:t>
            </a:r>
            <a:r>
              <a:rPr lang="es-MX" dirty="0" err="1" smtClean="0"/>
              <a:t>ip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97" y="2320982"/>
            <a:ext cx="7566901" cy="40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8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1523</TotalTime>
  <Words>362</Words>
  <Application>Microsoft Office PowerPoint</Application>
  <PresentationFormat>Panorámica</PresentationFormat>
  <Paragraphs>47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Rockwell</vt:lpstr>
      <vt:lpstr>Rockwell Condensed</vt:lpstr>
      <vt:lpstr>Wingdings</vt:lpstr>
      <vt:lpstr>Tipo de madera</vt:lpstr>
      <vt:lpstr>i-Arquitectura de redes</vt:lpstr>
      <vt:lpstr>objetivos</vt:lpstr>
      <vt:lpstr>INTRODUCCION</vt:lpstr>
      <vt:lpstr>Problemas en el diseño de las capas</vt:lpstr>
      <vt:lpstr>Modelo OSI</vt:lpstr>
      <vt:lpstr>Principios</vt:lpstr>
      <vt:lpstr>Modelo Osi</vt:lpstr>
      <vt:lpstr>Modelo TCP/ip</vt:lpstr>
      <vt:lpstr>Comparacion modelo osi – tcp/ip</vt:lpstr>
      <vt:lpstr>IEEE (Instituto de Ingenierios Eléctricos y Electrónicos)</vt:lpstr>
      <vt:lpstr>IEEE 802</vt:lpstr>
      <vt:lpstr>IEEE 802.1: Protocolos superiores de redes de área local</vt:lpstr>
      <vt:lpstr>IEEE 802.2:Control de enlace lógico IEEE 802.3:Ethernet</vt:lpstr>
      <vt:lpstr>IEEE 802.4: Token Bus </vt:lpstr>
      <vt:lpstr>IEEE 802.5: Token Ring</vt:lpstr>
      <vt:lpstr>IEEE 802.6: Red de área metropolitana </vt:lpstr>
      <vt:lpstr>IEEE 802.7: Grupo de Asesoría Técnica sobre banda ancha</vt:lpstr>
      <vt:lpstr>IEEE 802.8: Grupo de Asesoría Técnica sobre fibra óptica</vt:lpstr>
      <vt:lpstr>IEEE 802.9: Redes integradas para voz, datos y vídeo</vt:lpstr>
      <vt:lpstr>IEEE 802.10:  Seguridad de las redEs</vt:lpstr>
      <vt:lpstr>IEEE 802.11: Red local inalámbrica WI-FI</vt:lpstr>
      <vt:lpstr>IEEE 802.12 y IEEE 802.13: Prioridad de demanda</vt:lpstr>
      <vt:lpstr>IEEE 802.14: Cable módems</vt:lpstr>
      <vt:lpstr>IEEE 802.15: Red de área personal inalámbrica, Bluetooth</vt:lpstr>
      <vt:lpstr>IEEE 802.16: Acceso inalámbrico de Banda Ancha WiMAX </vt:lpstr>
      <vt:lpstr>RESUMEN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i-Arquitectura de redes</dc:title>
  <dc:creator>Usuario de Windows</dc:creator>
  <cp:lastModifiedBy>Usuario de Windows</cp:lastModifiedBy>
  <cp:revision>24</cp:revision>
  <dcterms:created xsi:type="dcterms:W3CDTF">2020-08-02T20:04:45Z</dcterms:created>
  <dcterms:modified xsi:type="dcterms:W3CDTF">2024-08-19T16:10:29Z</dcterms:modified>
</cp:coreProperties>
</file>