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73" r:id="rId3"/>
    <p:sldId id="258" r:id="rId4"/>
    <p:sldId id="276" r:id="rId5"/>
    <p:sldId id="277" r:id="rId6"/>
    <p:sldId id="281" r:id="rId7"/>
    <p:sldId id="278" r:id="rId8"/>
    <p:sldId id="279" r:id="rId9"/>
    <p:sldId id="280" r:id="rId10"/>
    <p:sldId id="275" r:id="rId11"/>
    <p:sldId id="274" r:id="rId12"/>
    <p:sldId id="282" r:id="rId13"/>
    <p:sldId id="283" r:id="rId14"/>
    <p:sldId id="284" r:id="rId15"/>
    <p:sldId id="285" r:id="rId16"/>
    <p:sldId id="286" r:id="rId17"/>
    <p:sldId id="259" r:id="rId18"/>
    <p:sldId id="260" r:id="rId19"/>
    <p:sldId id="261" r:id="rId20"/>
    <p:sldId id="262" r:id="rId21"/>
    <p:sldId id="263" r:id="rId22"/>
    <p:sldId id="266" r:id="rId23"/>
    <p:sldId id="287" r:id="rId24"/>
    <p:sldId id="288" r:id="rId25"/>
    <p:sldId id="291" r:id="rId26"/>
    <p:sldId id="290" r:id="rId27"/>
    <p:sldId id="289" r:id="rId28"/>
    <p:sldId id="292" r:id="rId29"/>
    <p:sldId id="269" r:id="rId30"/>
    <p:sldId id="271" r:id="rId31"/>
    <p:sldId id="272" r:id="rId32"/>
    <p:sldId id="268" r:id="rId3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xmlns=""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‹Nº›</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4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242825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361836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909418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76583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8950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70873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78430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037610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2404918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‹Nº›</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121241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5/10/2025</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‹Nº›</a:t>
            </a:fld>
            <a:endParaRPr lang="en-US" dirty="0"/>
          </a:p>
        </p:txBody>
      </p:sp>
    </p:spTree>
    <p:extLst>
      <p:ext uri="{BB962C8B-B14F-4D97-AF65-F5344CB8AC3E}">
        <p14:creationId xmlns:p14="http://schemas.microsoft.com/office/powerpoint/2010/main" val="753091303"/>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0105F5E-5B61-4F51-927C-5B28DB7DD9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882C1C4-D961-459C-91C5-334ABD6E63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16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A7B8B125-A98E-403C-9A7F-494FF789C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00" y="0"/>
            <a:ext cx="11322200" cy="6858000"/>
          </a:xfrm>
          <a:custGeom>
            <a:avLst/>
            <a:gdLst>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9092866 w 11593823"/>
              <a:gd name="connsiteY6" fmla="*/ 0 h 6858000"/>
              <a:gd name="connsiteX7" fmla="*/ 11322200 w 11593823"/>
              <a:gd name="connsiteY7" fmla="*/ 0 h 6858000"/>
              <a:gd name="connsiteX8" fmla="*/ 11322198 w 11593823"/>
              <a:gd name="connsiteY8" fmla="*/ 2 h 6858000"/>
              <a:gd name="connsiteX9" fmla="*/ 11593823 w 11593823"/>
              <a:gd name="connsiteY9" fmla="*/ 2 h 6858000"/>
              <a:gd name="connsiteX10" fmla="*/ 11322197 w 11593823"/>
              <a:gd name="connsiteY10" fmla="*/ 4 h 6858000"/>
              <a:gd name="connsiteX11" fmla="*/ 5311608 w 11593823"/>
              <a:gd name="connsiteY11" fmla="*/ 6858000 h 6858000"/>
              <a:gd name="connsiteX12" fmla="*/ 5288856 w 11593823"/>
              <a:gd name="connsiteY12" fmla="*/ 6858000 h 6858000"/>
              <a:gd name="connsiteX13" fmla="*/ 4806770 w 11593823"/>
              <a:gd name="connsiteY13" fmla="*/ 6858000 h 6858000"/>
              <a:gd name="connsiteX14" fmla="*/ 4676142 w 11593823"/>
              <a:gd name="connsiteY14" fmla="*/ 6858000 h 6858000"/>
              <a:gd name="connsiteX15" fmla="*/ 3082273 w 11593823"/>
              <a:gd name="connsiteY15" fmla="*/ 6858000 h 6858000"/>
              <a:gd name="connsiteX16" fmla="*/ 2625273 w 11593823"/>
              <a:gd name="connsiteY16" fmla="*/ 6858000 h 6858000"/>
              <a:gd name="connsiteX17" fmla="*/ 2155010 w 11593823"/>
              <a:gd name="connsiteY17" fmla="*/ 6858000 h 6858000"/>
              <a:gd name="connsiteX18" fmla="*/ 0 w 11593823"/>
              <a:gd name="connsiteY18" fmla="*/ 685800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11322200 w 11593823"/>
              <a:gd name="connsiteY6" fmla="*/ 0 h 6858000"/>
              <a:gd name="connsiteX7" fmla="*/ 11322198 w 11593823"/>
              <a:gd name="connsiteY7" fmla="*/ 2 h 6858000"/>
              <a:gd name="connsiteX8" fmla="*/ 11593823 w 11593823"/>
              <a:gd name="connsiteY8" fmla="*/ 2 h 6858000"/>
              <a:gd name="connsiteX9" fmla="*/ 11322197 w 11593823"/>
              <a:gd name="connsiteY9" fmla="*/ 4 h 6858000"/>
              <a:gd name="connsiteX10" fmla="*/ 5311608 w 11593823"/>
              <a:gd name="connsiteY10" fmla="*/ 6858000 h 6858000"/>
              <a:gd name="connsiteX11" fmla="*/ 5288856 w 11593823"/>
              <a:gd name="connsiteY11" fmla="*/ 6858000 h 6858000"/>
              <a:gd name="connsiteX12" fmla="*/ 4806770 w 11593823"/>
              <a:gd name="connsiteY12" fmla="*/ 6858000 h 6858000"/>
              <a:gd name="connsiteX13" fmla="*/ 4676142 w 11593823"/>
              <a:gd name="connsiteY13" fmla="*/ 6858000 h 6858000"/>
              <a:gd name="connsiteX14" fmla="*/ 3082273 w 11593823"/>
              <a:gd name="connsiteY14" fmla="*/ 6858000 h 6858000"/>
              <a:gd name="connsiteX15" fmla="*/ 2625273 w 11593823"/>
              <a:gd name="connsiteY15" fmla="*/ 6858000 h 6858000"/>
              <a:gd name="connsiteX16" fmla="*/ 2155010 w 11593823"/>
              <a:gd name="connsiteY16" fmla="*/ 6858000 h 6858000"/>
              <a:gd name="connsiteX17" fmla="*/ 0 w 11593823"/>
              <a:gd name="connsiteY17" fmla="*/ 6858000 h 6858000"/>
              <a:gd name="connsiteX18" fmla="*/ 0 w 11593823"/>
              <a:gd name="connsiteY18" fmla="*/ 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11322200 w 11593823"/>
              <a:gd name="connsiteY5" fmla="*/ 0 h 6858000"/>
              <a:gd name="connsiteX6" fmla="*/ 11322198 w 11593823"/>
              <a:gd name="connsiteY6" fmla="*/ 2 h 6858000"/>
              <a:gd name="connsiteX7" fmla="*/ 11593823 w 11593823"/>
              <a:gd name="connsiteY7" fmla="*/ 2 h 6858000"/>
              <a:gd name="connsiteX8" fmla="*/ 11322197 w 11593823"/>
              <a:gd name="connsiteY8" fmla="*/ 4 h 6858000"/>
              <a:gd name="connsiteX9" fmla="*/ 5311608 w 11593823"/>
              <a:gd name="connsiteY9" fmla="*/ 6858000 h 6858000"/>
              <a:gd name="connsiteX10" fmla="*/ 5288856 w 11593823"/>
              <a:gd name="connsiteY10" fmla="*/ 6858000 h 6858000"/>
              <a:gd name="connsiteX11" fmla="*/ 4806770 w 11593823"/>
              <a:gd name="connsiteY11" fmla="*/ 6858000 h 6858000"/>
              <a:gd name="connsiteX12" fmla="*/ 4676142 w 11593823"/>
              <a:gd name="connsiteY12" fmla="*/ 6858000 h 6858000"/>
              <a:gd name="connsiteX13" fmla="*/ 3082273 w 11593823"/>
              <a:gd name="connsiteY13" fmla="*/ 6858000 h 6858000"/>
              <a:gd name="connsiteX14" fmla="*/ 2625273 w 11593823"/>
              <a:gd name="connsiteY14" fmla="*/ 6858000 h 6858000"/>
              <a:gd name="connsiteX15" fmla="*/ 2155010 w 11593823"/>
              <a:gd name="connsiteY15" fmla="*/ 6858000 h 6858000"/>
              <a:gd name="connsiteX16" fmla="*/ 0 w 11593823"/>
              <a:gd name="connsiteY16" fmla="*/ 6858000 h 6858000"/>
              <a:gd name="connsiteX17" fmla="*/ 0 w 11593823"/>
              <a:gd name="connsiteY17" fmla="*/ 0 h 6858000"/>
              <a:gd name="connsiteX0" fmla="*/ 0 w 11593823"/>
              <a:gd name="connsiteY0" fmla="*/ 0 h 6858000"/>
              <a:gd name="connsiteX1" fmla="*/ 2155010 w 11593823"/>
              <a:gd name="connsiteY1" fmla="*/ 0 h 6858000"/>
              <a:gd name="connsiteX2" fmla="*/ 4806770 w 11593823"/>
              <a:gd name="connsiteY2" fmla="*/ 0 h 6858000"/>
              <a:gd name="connsiteX3" fmla="*/ 4806770 w 11593823"/>
              <a:gd name="connsiteY3" fmla="*/ 2 h 6858000"/>
              <a:gd name="connsiteX4" fmla="*/ 11322200 w 11593823"/>
              <a:gd name="connsiteY4" fmla="*/ 0 h 6858000"/>
              <a:gd name="connsiteX5" fmla="*/ 11322198 w 11593823"/>
              <a:gd name="connsiteY5" fmla="*/ 2 h 6858000"/>
              <a:gd name="connsiteX6" fmla="*/ 11593823 w 11593823"/>
              <a:gd name="connsiteY6" fmla="*/ 2 h 6858000"/>
              <a:gd name="connsiteX7" fmla="*/ 11322197 w 11593823"/>
              <a:gd name="connsiteY7" fmla="*/ 4 h 6858000"/>
              <a:gd name="connsiteX8" fmla="*/ 5311608 w 11593823"/>
              <a:gd name="connsiteY8" fmla="*/ 6858000 h 6858000"/>
              <a:gd name="connsiteX9" fmla="*/ 5288856 w 11593823"/>
              <a:gd name="connsiteY9" fmla="*/ 6858000 h 6858000"/>
              <a:gd name="connsiteX10" fmla="*/ 4806770 w 11593823"/>
              <a:gd name="connsiteY10" fmla="*/ 6858000 h 6858000"/>
              <a:gd name="connsiteX11" fmla="*/ 4676142 w 11593823"/>
              <a:gd name="connsiteY11" fmla="*/ 6858000 h 6858000"/>
              <a:gd name="connsiteX12" fmla="*/ 3082273 w 11593823"/>
              <a:gd name="connsiteY12" fmla="*/ 6858000 h 6858000"/>
              <a:gd name="connsiteX13" fmla="*/ 2625273 w 11593823"/>
              <a:gd name="connsiteY13" fmla="*/ 6858000 h 6858000"/>
              <a:gd name="connsiteX14" fmla="*/ 2155010 w 11593823"/>
              <a:gd name="connsiteY14" fmla="*/ 6858000 h 6858000"/>
              <a:gd name="connsiteX15" fmla="*/ 0 w 11593823"/>
              <a:gd name="connsiteY15" fmla="*/ 6858000 h 6858000"/>
              <a:gd name="connsiteX16" fmla="*/ 0 w 11593823"/>
              <a:gd name="connsiteY16" fmla="*/ 0 h 6858000"/>
              <a:gd name="connsiteX0" fmla="*/ 0 w 11593823"/>
              <a:gd name="connsiteY0" fmla="*/ 0 h 6858000"/>
              <a:gd name="connsiteX1" fmla="*/ 2155010 w 11593823"/>
              <a:gd name="connsiteY1" fmla="*/ 0 h 6858000"/>
              <a:gd name="connsiteX2" fmla="*/ 4806770 w 11593823"/>
              <a:gd name="connsiteY2" fmla="*/ 0 h 6858000"/>
              <a:gd name="connsiteX3" fmla="*/ 11322200 w 11593823"/>
              <a:gd name="connsiteY3" fmla="*/ 0 h 6858000"/>
              <a:gd name="connsiteX4" fmla="*/ 11322198 w 11593823"/>
              <a:gd name="connsiteY4" fmla="*/ 2 h 6858000"/>
              <a:gd name="connsiteX5" fmla="*/ 11593823 w 11593823"/>
              <a:gd name="connsiteY5" fmla="*/ 2 h 6858000"/>
              <a:gd name="connsiteX6" fmla="*/ 11322197 w 11593823"/>
              <a:gd name="connsiteY6" fmla="*/ 4 h 6858000"/>
              <a:gd name="connsiteX7" fmla="*/ 5311608 w 11593823"/>
              <a:gd name="connsiteY7" fmla="*/ 6858000 h 6858000"/>
              <a:gd name="connsiteX8" fmla="*/ 5288856 w 11593823"/>
              <a:gd name="connsiteY8" fmla="*/ 6858000 h 6858000"/>
              <a:gd name="connsiteX9" fmla="*/ 4806770 w 11593823"/>
              <a:gd name="connsiteY9" fmla="*/ 6858000 h 6858000"/>
              <a:gd name="connsiteX10" fmla="*/ 4676142 w 11593823"/>
              <a:gd name="connsiteY10" fmla="*/ 6858000 h 6858000"/>
              <a:gd name="connsiteX11" fmla="*/ 3082273 w 11593823"/>
              <a:gd name="connsiteY11" fmla="*/ 6858000 h 6858000"/>
              <a:gd name="connsiteX12" fmla="*/ 2625273 w 11593823"/>
              <a:gd name="connsiteY12" fmla="*/ 6858000 h 6858000"/>
              <a:gd name="connsiteX13" fmla="*/ 2155010 w 11593823"/>
              <a:gd name="connsiteY13" fmla="*/ 6858000 h 6858000"/>
              <a:gd name="connsiteX14" fmla="*/ 0 w 11593823"/>
              <a:gd name="connsiteY14" fmla="*/ 6858000 h 6858000"/>
              <a:gd name="connsiteX15" fmla="*/ 0 w 11593823"/>
              <a:gd name="connsiteY15" fmla="*/ 0 h 6858000"/>
              <a:gd name="connsiteX0" fmla="*/ 0 w 11593823"/>
              <a:gd name="connsiteY0" fmla="*/ 0 h 6858000"/>
              <a:gd name="connsiteX1" fmla="*/ 2155010 w 11593823"/>
              <a:gd name="connsiteY1" fmla="*/ 0 h 6858000"/>
              <a:gd name="connsiteX2" fmla="*/ 11322200 w 11593823"/>
              <a:gd name="connsiteY2" fmla="*/ 0 h 6858000"/>
              <a:gd name="connsiteX3" fmla="*/ 11322198 w 11593823"/>
              <a:gd name="connsiteY3" fmla="*/ 2 h 6858000"/>
              <a:gd name="connsiteX4" fmla="*/ 11593823 w 11593823"/>
              <a:gd name="connsiteY4" fmla="*/ 2 h 6858000"/>
              <a:gd name="connsiteX5" fmla="*/ 11322197 w 11593823"/>
              <a:gd name="connsiteY5" fmla="*/ 4 h 6858000"/>
              <a:gd name="connsiteX6" fmla="*/ 5311608 w 11593823"/>
              <a:gd name="connsiteY6" fmla="*/ 6858000 h 6858000"/>
              <a:gd name="connsiteX7" fmla="*/ 5288856 w 11593823"/>
              <a:gd name="connsiteY7" fmla="*/ 6858000 h 6858000"/>
              <a:gd name="connsiteX8" fmla="*/ 4806770 w 11593823"/>
              <a:gd name="connsiteY8" fmla="*/ 6858000 h 6858000"/>
              <a:gd name="connsiteX9" fmla="*/ 4676142 w 11593823"/>
              <a:gd name="connsiteY9" fmla="*/ 6858000 h 6858000"/>
              <a:gd name="connsiteX10" fmla="*/ 3082273 w 11593823"/>
              <a:gd name="connsiteY10" fmla="*/ 6858000 h 6858000"/>
              <a:gd name="connsiteX11" fmla="*/ 2625273 w 11593823"/>
              <a:gd name="connsiteY11" fmla="*/ 6858000 h 6858000"/>
              <a:gd name="connsiteX12" fmla="*/ 2155010 w 11593823"/>
              <a:gd name="connsiteY12" fmla="*/ 6858000 h 6858000"/>
              <a:gd name="connsiteX13" fmla="*/ 0 w 11593823"/>
              <a:gd name="connsiteY13" fmla="*/ 6858000 h 6858000"/>
              <a:gd name="connsiteX14" fmla="*/ 0 w 11593823"/>
              <a:gd name="connsiteY14"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3082273 w 11593823"/>
              <a:gd name="connsiteY9" fmla="*/ 6858000 h 6858000"/>
              <a:gd name="connsiteX10" fmla="*/ 2625273 w 11593823"/>
              <a:gd name="connsiteY10" fmla="*/ 6858000 h 6858000"/>
              <a:gd name="connsiteX11" fmla="*/ 2155010 w 11593823"/>
              <a:gd name="connsiteY11" fmla="*/ 6858000 h 6858000"/>
              <a:gd name="connsiteX12" fmla="*/ 0 w 11593823"/>
              <a:gd name="connsiteY12" fmla="*/ 6858000 h 6858000"/>
              <a:gd name="connsiteX13" fmla="*/ 0 w 11593823"/>
              <a:gd name="connsiteY13"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625273 w 11593823"/>
              <a:gd name="connsiteY9" fmla="*/ 6858000 h 6858000"/>
              <a:gd name="connsiteX10" fmla="*/ 2155010 w 11593823"/>
              <a:gd name="connsiteY10" fmla="*/ 6858000 h 6858000"/>
              <a:gd name="connsiteX11" fmla="*/ 0 w 11593823"/>
              <a:gd name="connsiteY11" fmla="*/ 6858000 h 6858000"/>
              <a:gd name="connsiteX12" fmla="*/ 0 w 11593823"/>
              <a:gd name="connsiteY12"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0 w 11593823"/>
              <a:gd name="connsiteY9" fmla="*/ 6858000 h 6858000"/>
              <a:gd name="connsiteX10" fmla="*/ 0 w 11593823"/>
              <a:gd name="connsiteY10"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676142 w 11593823"/>
              <a:gd name="connsiteY7" fmla="*/ 6858000 h 6858000"/>
              <a:gd name="connsiteX8" fmla="*/ 0 w 11593823"/>
              <a:gd name="connsiteY8" fmla="*/ 6858000 h 6858000"/>
              <a:gd name="connsiteX9" fmla="*/ 0 w 11593823"/>
              <a:gd name="connsiteY9"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0 w 11593823"/>
              <a:gd name="connsiteY7" fmla="*/ 6858000 h 6858000"/>
              <a:gd name="connsiteX8" fmla="*/ 0 w 11593823"/>
              <a:gd name="connsiteY8"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0 w 11593823"/>
              <a:gd name="connsiteY6" fmla="*/ 6858000 h 6858000"/>
              <a:gd name="connsiteX7" fmla="*/ 0 w 11593823"/>
              <a:gd name="connsiteY7" fmla="*/ 0 h 6858000"/>
              <a:gd name="connsiteX0" fmla="*/ 0 w 11322200"/>
              <a:gd name="connsiteY0" fmla="*/ 0 h 6858000"/>
              <a:gd name="connsiteX1" fmla="*/ 11322200 w 11322200"/>
              <a:gd name="connsiteY1" fmla="*/ 0 h 6858000"/>
              <a:gd name="connsiteX2" fmla="*/ 11322198 w 11322200"/>
              <a:gd name="connsiteY2" fmla="*/ 2 h 6858000"/>
              <a:gd name="connsiteX3" fmla="*/ 11322197 w 11322200"/>
              <a:gd name="connsiteY3" fmla="*/ 4 h 6858000"/>
              <a:gd name="connsiteX4" fmla="*/ 5311608 w 11322200"/>
              <a:gd name="connsiteY4" fmla="*/ 6858000 h 6858000"/>
              <a:gd name="connsiteX5" fmla="*/ 0 w 11322200"/>
              <a:gd name="connsiteY5" fmla="*/ 6858000 h 6858000"/>
              <a:gd name="connsiteX6" fmla="*/ 0 w 113222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22200" h="6858000">
                <a:moveTo>
                  <a:pt x="0" y="0"/>
                </a:moveTo>
                <a:lnTo>
                  <a:pt x="11322200" y="0"/>
                </a:lnTo>
                <a:lnTo>
                  <a:pt x="11322198" y="2"/>
                </a:lnTo>
                <a:cubicBezTo>
                  <a:pt x="11322198" y="3"/>
                  <a:pt x="11322197" y="3"/>
                  <a:pt x="11322197" y="4"/>
                </a:cubicBezTo>
                <a:lnTo>
                  <a:pt x="5311608" y="6858000"/>
                </a:lnTo>
                <a:lnTo>
                  <a:pt x="0" y="6858000"/>
                </a:lnTo>
                <a:lnTo>
                  <a:pt x="0"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rte líquido colorido">
            <a:extLst>
              <a:ext uri="{FF2B5EF4-FFF2-40B4-BE49-F238E27FC236}">
                <a16:creationId xmlns:a16="http://schemas.microsoft.com/office/drawing/2014/main" id="{A29C07AA-9DA1-A575-17F6-98B5DDA010DE}"/>
              </a:ext>
            </a:extLst>
          </p:cNvPr>
          <p:cNvPicPr>
            <a:picLocks noChangeAspect="1"/>
          </p:cNvPicPr>
          <p:nvPr/>
        </p:nvPicPr>
        <p:blipFill rotWithShape="1">
          <a:blip r:embed="rId2">
            <a:alphaModFix amt="60000"/>
          </a:blip>
          <a:srcRect l="12995" r="16845" b="1"/>
          <a:stretch/>
        </p:blipFill>
        <p:spPr>
          <a:xfrm>
            <a:off x="5318308" y="14524"/>
            <a:ext cx="6873692" cy="685799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close/>
              </a:path>
            </a:pathLst>
          </a:custGeom>
        </p:spPr>
      </p:pic>
      <p:sp>
        <p:nvSpPr>
          <p:cNvPr id="2" name="Título 1">
            <a:extLst>
              <a:ext uri="{FF2B5EF4-FFF2-40B4-BE49-F238E27FC236}">
                <a16:creationId xmlns:a16="http://schemas.microsoft.com/office/drawing/2014/main" id="{1E9C9383-160C-7912-4EAB-1C42FF3D1EA2}"/>
              </a:ext>
            </a:extLst>
          </p:cNvPr>
          <p:cNvSpPr>
            <a:spLocks noGrp="1"/>
          </p:cNvSpPr>
          <p:nvPr>
            <p:ph type="ctrTitle"/>
          </p:nvPr>
        </p:nvSpPr>
        <p:spPr>
          <a:xfrm>
            <a:off x="1160891" y="1061686"/>
            <a:ext cx="7323046" cy="3238465"/>
          </a:xfrm>
        </p:spPr>
        <p:txBody>
          <a:bodyPr anchor="t">
            <a:normAutofit fontScale="90000"/>
          </a:bodyPr>
          <a:lstStyle/>
          <a:p>
            <a:r>
              <a:rPr lang="es-ES" sz="6600" dirty="0"/>
              <a:t>Organización de la producción</a:t>
            </a:r>
            <a:br>
              <a:rPr lang="es-ES" sz="6600" dirty="0"/>
            </a:br>
            <a:endParaRPr lang="es-AR" sz="6600" dirty="0"/>
          </a:p>
        </p:txBody>
      </p:sp>
      <p:sp>
        <p:nvSpPr>
          <p:cNvPr id="3" name="Subtítulo 2">
            <a:extLst>
              <a:ext uri="{FF2B5EF4-FFF2-40B4-BE49-F238E27FC236}">
                <a16:creationId xmlns:a16="http://schemas.microsoft.com/office/drawing/2014/main" id="{7397E578-99E1-8F6E-66F4-8294378DD636}"/>
              </a:ext>
            </a:extLst>
          </p:cNvPr>
          <p:cNvSpPr>
            <a:spLocks noGrp="1"/>
          </p:cNvSpPr>
          <p:nvPr>
            <p:ph type="subTitle" idx="1"/>
          </p:nvPr>
        </p:nvSpPr>
        <p:spPr>
          <a:xfrm>
            <a:off x="1143000" y="5453796"/>
            <a:ext cx="4496783" cy="732996"/>
          </a:xfrm>
        </p:spPr>
        <p:txBody>
          <a:bodyPr anchor="t">
            <a:normAutofit/>
          </a:bodyPr>
          <a:lstStyle/>
          <a:p>
            <a:r>
              <a:rPr lang="es-ES" dirty="0"/>
              <a:t>AÑO </a:t>
            </a:r>
            <a:r>
              <a:rPr lang="es-ES" dirty="0" smtClean="0"/>
              <a:t>2025- </a:t>
            </a:r>
            <a:r>
              <a:rPr lang="es-ES" dirty="0"/>
              <a:t>CLASE 2</a:t>
            </a:r>
            <a:endParaRPr lang="es-AR" dirty="0"/>
          </a:p>
        </p:txBody>
      </p:sp>
      <p:cxnSp>
        <p:nvCxnSpPr>
          <p:cNvPr id="15" name="Straight Connector 14">
            <a:extLst>
              <a:ext uri="{FF2B5EF4-FFF2-40B4-BE49-F238E27FC236}">
                <a16:creationId xmlns:a16="http://schemas.microsoft.com/office/drawing/2014/main" id="{20B1C5DD-CB08-4407-9D12-CC2C42B047A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606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0847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2" name="CuadroTexto 11">
            <a:extLst>
              <a:ext uri="{FF2B5EF4-FFF2-40B4-BE49-F238E27FC236}">
                <a16:creationId xmlns:a16="http://schemas.microsoft.com/office/drawing/2014/main" id="{E92CE2D6-39AA-90F6-861C-2C4878BE20B8}"/>
              </a:ext>
            </a:extLst>
          </p:cNvPr>
          <p:cNvSpPr txBox="1"/>
          <p:nvPr/>
        </p:nvSpPr>
        <p:spPr>
          <a:xfrm>
            <a:off x="3976249" y="1417914"/>
            <a:ext cx="6281530" cy="646331"/>
          </a:xfrm>
          <a:prstGeom prst="rect">
            <a:avLst/>
          </a:prstGeom>
          <a:noFill/>
        </p:spPr>
        <p:txBody>
          <a:bodyPr wrap="square" rtlCol="0">
            <a:spAutoFit/>
          </a:bodyPr>
          <a:lstStyle/>
          <a:p>
            <a:r>
              <a:rPr lang="es-ES" sz="3600" dirty="0"/>
              <a:t>¿QUÉ ES UN BIEN?</a:t>
            </a:r>
            <a:endParaRPr lang="es-AR" sz="3600" dirty="0"/>
          </a:p>
        </p:txBody>
      </p:sp>
      <p:sp>
        <p:nvSpPr>
          <p:cNvPr id="13" name="CuadroTexto 12">
            <a:extLst>
              <a:ext uri="{FF2B5EF4-FFF2-40B4-BE49-F238E27FC236}">
                <a16:creationId xmlns:a16="http://schemas.microsoft.com/office/drawing/2014/main" id="{8F22B8DB-D9BB-DAB0-7374-21C576305D70}"/>
              </a:ext>
            </a:extLst>
          </p:cNvPr>
          <p:cNvSpPr txBox="1"/>
          <p:nvPr/>
        </p:nvSpPr>
        <p:spPr>
          <a:xfrm>
            <a:off x="806572" y="2111697"/>
            <a:ext cx="10775825" cy="461665"/>
          </a:xfrm>
          <a:prstGeom prst="rect">
            <a:avLst/>
          </a:prstGeom>
          <a:noFill/>
        </p:spPr>
        <p:txBody>
          <a:bodyPr wrap="square" rtlCol="0">
            <a:spAutoFit/>
          </a:bodyPr>
          <a:lstStyle/>
          <a:p>
            <a:r>
              <a:rPr lang="es-ES" sz="2400" b="1" i="0" dirty="0">
                <a:effectLst/>
                <a:latin typeface="Google Sans"/>
              </a:rPr>
              <a:t>Un bien es algo tangible, ya sea un objeto o una mercancía.</a:t>
            </a:r>
            <a:endParaRPr lang="es-AR" sz="2400" b="1" dirty="0"/>
          </a:p>
        </p:txBody>
      </p:sp>
      <p:sp>
        <p:nvSpPr>
          <p:cNvPr id="14" name="CuadroTexto 13">
            <a:extLst>
              <a:ext uri="{FF2B5EF4-FFF2-40B4-BE49-F238E27FC236}">
                <a16:creationId xmlns:a16="http://schemas.microsoft.com/office/drawing/2014/main" id="{2B688F03-AA60-F01A-9216-C4E73AECEF62}"/>
              </a:ext>
            </a:extLst>
          </p:cNvPr>
          <p:cNvSpPr txBox="1"/>
          <p:nvPr/>
        </p:nvSpPr>
        <p:spPr>
          <a:xfrm>
            <a:off x="3560873" y="3617030"/>
            <a:ext cx="6281530" cy="646331"/>
          </a:xfrm>
          <a:prstGeom prst="rect">
            <a:avLst/>
          </a:prstGeom>
          <a:noFill/>
        </p:spPr>
        <p:txBody>
          <a:bodyPr wrap="square" rtlCol="0">
            <a:spAutoFit/>
          </a:bodyPr>
          <a:lstStyle/>
          <a:p>
            <a:r>
              <a:rPr lang="es-ES" sz="3600" dirty="0"/>
              <a:t>¿QUÉ ES UN SERVICIO?</a:t>
            </a:r>
            <a:endParaRPr lang="es-AR" sz="3600" dirty="0"/>
          </a:p>
        </p:txBody>
      </p:sp>
      <p:sp>
        <p:nvSpPr>
          <p:cNvPr id="15" name="CuadroTexto 14">
            <a:extLst>
              <a:ext uri="{FF2B5EF4-FFF2-40B4-BE49-F238E27FC236}">
                <a16:creationId xmlns:a16="http://schemas.microsoft.com/office/drawing/2014/main" id="{01B6CF6D-C60E-869D-3C0C-5D3263B10C37}"/>
              </a:ext>
            </a:extLst>
          </p:cNvPr>
          <p:cNvSpPr txBox="1"/>
          <p:nvPr/>
        </p:nvSpPr>
        <p:spPr>
          <a:xfrm>
            <a:off x="675946" y="4191623"/>
            <a:ext cx="11153194" cy="1569660"/>
          </a:xfrm>
          <a:prstGeom prst="rect">
            <a:avLst/>
          </a:prstGeom>
          <a:noFill/>
        </p:spPr>
        <p:txBody>
          <a:bodyPr wrap="square" rtlCol="0">
            <a:spAutoFit/>
          </a:bodyPr>
          <a:lstStyle/>
          <a:p>
            <a:r>
              <a:rPr lang="es-ES" sz="2400" b="1" dirty="0" smtClean="0">
                <a:latin typeface="Google Sans"/>
              </a:rPr>
              <a:t>Es en primer lugar un proceso, una actividad directa o indirecta que no produce un bien físico, es una parte inmaterial de la transacción entre el consumidor y el proveedor, siendo el conjunto de prestaciones de naturaleza cualitativa o cuantitativa que acompaña a la prestación principal</a:t>
            </a:r>
            <a:endParaRPr lang="es-AR" sz="2400" b="1" dirty="0">
              <a:latin typeface="Google Sans"/>
            </a:endParaRPr>
          </a:p>
        </p:txBody>
      </p:sp>
    </p:spTree>
    <p:extLst>
      <p:ext uri="{BB962C8B-B14F-4D97-AF65-F5344CB8AC3E}">
        <p14:creationId xmlns:p14="http://schemas.microsoft.com/office/powerpoint/2010/main" val="585837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2036401" y="272234"/>
            <a:ext cx="8520952" cy="949056"/>
          </a:xfrm>
        </p:spPr>
        <p:txBody>
          <a:bodyPr>
            <a:normAutofit fontScale="90000"/>
          </a:bodyPr>
          <a:lstStyle/>
          <a:p>
            <a:pPr algn="ctr"/>
            <a:r>
              <a:rPr lang="es-ES" dirty="0"/>
              <a:t>Diferencia entre bienes y servicios</a:t>
            </a:r>
            <a:endParaRPr lang="es-AR" dirty="0"/>
          </a:p>
        </p:txBody>
      </p:sp>
      <p:sp>
        <p:nvSpPr>
          <p:cNvPr id="4" name="CuadroTexto 3"/>
          <p:cNvSpPr txBox="1"/>
          <p:nvPr/>
        </p:nvSpPr>
        <p:spPr>
          <a:xfrm>
            <a:off x="1161142" y="2859309"/>
            <a:ext cx="9971315" cy="3370153"/>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s-ES" sz="2200" dirty="0" smtClean="0"/>
              <a:t>INTANGIBLE: no pueden inventariarse, es difícil determinar su precio, no pueden patentarse, no pueden presentarse o explicarse fácilmente</a:t>
            </a:r>
          </a:p>
          <a:p>
            <a:pPr marL="342900" indent="-342900">
              <a:spcBef>
                <a:spcPts val="600"/>
              </a:spcBef>
              <a:buFont typeface="Arial" panose="020B0604020202020204" pitchFamily="34" charset="0"/>
              <a:buChar char="•"/>
            </a:pPr>
            <a:r>
              <a:rPr lang="es-ES" sz="2200" dirty="0" smtClean="0"/>
              <a:t>HETEROGENEO: depende de las acciones del empleado, suele no responder a lo planeado, su calidad depende de factores casi incontrolables</a:t>
            </a:r>
          </a:p>
          <a:p>
            <a:pPr marL="342900" indent="-342900">
              <a:spcBef>
                <a:spcPts val="600"/>
              </a:spcBef>
              <a:buFont typeface="Arial" panose="020B0604020202020204" pitchFamily="34" charset="0"/>
              <a:buChar char="•"/>
            </a:pPr>
            <a:r>
              <a:rPr lang="es-ES" sz="2200" dirty="0" smtClean="0"/>
              <a:t>PRODUCCIÓN Y CONSUMO SIMULTANEOS: el cliente participa en la transacción y la afecta, los empleados afectan el servicio, los clientes se afectan unos a otros</a:t>
            </a:r>
          </a:p>
          <a:p>
            <a:pPr marL="342900" indent="-342900">
              <a:spcBef>
                <a:spcPts val="600"/>
              </a:spcBef>
              <a:buFont typeface="Arial" panose="020B0604020202020204" pitchFamily="34" charset="0"/>
              <a:buChar char="•"/>
            </a:pPr>
            <a:r>
              <a:rPr lang="es-ES" sz="2200" dirty="0" smtClean="0"/>
              <a:t>PERECEDEROS: es difícil producirlos masivamente, problemático sincronizar la oferta y la demanda, no pueden devolverse o revenderse</a:t>
            </a:r>
          </a:p>
        </p:txBody>
      </p:sp>
      <p:sp>
        <p:nvSpPr>
          <p:cNvPr id="9" name="CuadroTexto 8">
            <a:extLst>
              <a:ext uri="{FF2B5EF4-FFF2-40B4-BE49-F238E27FC236}">
                <a16:creationId xmlns:a16="http://schemas.microsoft.com/office/drawing/2014/main" id="{B16B2F9A-F22F-8F34-FA8A-ECF42B259ABC}"/>
              </a:ext>
            </a:extLst>
          </p:cNvPr>
          <p:cNvSpPr txBox="1"/>
          <p:nvPr/>
        </p:nvSpPr>
        <p:spPr>
          <a:xfrm>
            <a:off x="781878" y="1417983"/>
            <a:ext cx="10959548" cy="1200329"/>
          </a:xfrm>
          <a:prstGeom prst="rect">
            <a:avLst/>
          </a:prstGeom>
          <a:noFill/>
        </p:spPr>
        <p:txBody>
          <a:bodyPr wrap="square">
            <a:spAutoFit/>
          </a:bodyPr>
          <a:lstStyle/>
          <a:p>
            <a:pPr algn="just"/>
            <a:r>
              <a:rPr lang="es-ES" sz="2400" i="0" dirty="0" smtClean="0">
                <a:effectLst/>
                <a:latin typeface="Google Sans"/>
              </a:rPr>
              <a:t>La </a:t>
            </a:r>
            <a:r>
              <a:rPr lang="es-ES" sz="2400" i="0" dirty="0">
                <a:effectLst/>
                <a:latin typeface="Google Sans"/>
              </a:rPr>
              <a:t>prestación de un servicio es un proceso intangible y la elaboración de un producto es un resultado físico. En los servicios, la ubicación y la participación directa del cliente son esenciales; en la industria en general, no lo son.</a:t>
            </a:r>
            <a:endParaRPr lang="es-AR" sz="2400" dirty="0"/>
          </a:p>
        </p:txBody>
      </p:sp>
    </p:spTree>
    <p:extLst>
      <p:ext uri="{BB962C8B-B14F-4D97-AF65-F5344CB8AC3E}">
        <p14:creationId xmlns:p14="http://schemas.microsoft.com/office/powerpoint/2010/main" val="2008260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1978345" y="40010"/>
            <a:ext cx="8520952" cy="949056"/>
          </a:xfrm>
        </p:spPr>
        <p:txBody>
          <a:bodyPr>
            <a:normAutofit/>
          </a:bodyPr>
          <a:lstStyle/>
          <a:p>
            <a:pPr algn="ctr"/>
            <a:r>
              <a:rPr lang="es-ES" dirty="0" smtClean="0"/>
              <a:t>Decisiones sobre los procesos</a:t>
            </a:r>
            <a:endParaRPr lang="es-AR" dirty="0"/>
          </a:p>
        </p:txBody>
      </p:sp>
      <p:sp>
        <p:nvSpPr>
          <p:cNvPr id="7" name="8 Rectángulo"/>
          <p:cNvSpPr/>
          <p:nvPr/>
        </p:nvSpPr>
        <p:spPr>
          <a:xfrm>
            <a:off x="543256" y="2192341"/>
            <a:ext cx="2808998" cy="1477328"/>
          </a:xfrm>
          <a:prstGeom prst="rect">
            <a:avLst/>
          </a:prstGeom>
        </p:spPr>
        <p:txBody>
          <a:bodyPr wrap="square">
            <a:spAutoFit/>
          </a:bodyPr>
          <a:lstStyle/>
          <a:p>
            <a:pPr algn="ctr"/>
            <a:r>
              <a:rPr lang="es-ES" b="1" dirty="0" smtClean="0"/>
              <a:t>Administración de los recursos y capacidades de una organización para producir valor.</a:t>
            </a:r>
            <a:endParaRPr lang="es-ES" b="1" dirty="0"/>
          </a:p>
        </p:txBody>
      </p:sp>
      <p:sp>
        <p:nvSpPr>
          <p:cNvPr id="10" name="9 Elipse"/>
          <p:cNvSpPr/>
          <p:nvPr/>
        </p:nvSpPr>
        <p:spPr>
          <a:xfrm>
            <a:off x="7414604" y="1518775"/>
            <a:ext cx="1728192" cy="1591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dirty="0"/>
          </a:p>
        </p:txBody>
      </p:sp>
      <p:sp>
        <p:nvSpPr>
          <p:cNvPr id="11" name="11 CuadroTexto"/>
          <p:cNvSpPr txBox="1"/>
          <p:nvPr/>
        </p:nvSpPr>
        <p:spPr>
          <a:xfrm>
            <a:off x="7255511" y="2029799"/>
            <a:ext cx="2091696" cy="646331"/>
          </a:xfrm>
          <a:prstGeom prst="rect">
            <a:avLst/>
          </a:prstGeom>
          <a:noFill/>
        </p:spPr>
        <p:txBody>
          <a:bodyPr wrap="square" rtlCol="0">
            <a:spAutoFit/>
          </a:bodyPr>
          <a:lstStyle/>
          <a:p>
            <a:pPr algn="ctr"/>
            <a:r>
              <a:rPr lang="es-ES" b="1" dirty="0" smtClean="0">
                <a:solidFill>
                  <a:schemeClr val="bg1"/>
                </a:solidFill>
              </a:rPr>
              <a:t>PARTICIPACIÓN DEL CLIENTE</a:t>
            </a:r>
            <a:endParaRPr lang="es-AR" b="1" dirty="0">
              <a:solidFill>
                <a:schemeClr val="bg1"/>
              </a:solidFill>
            </a:endParaRPr>
          </a:p>
        </p:txBody>
      </p:sp>
      <p:sp>
        <p:nvSpPr>
          <p:cNvPr id="12" name="12 Elipse"/>
          <p:cNvSpPr/>
          <p:nvPr/>
        </p:nvSpPr>
        <p:spPr>
          <a:xfrm>
            <a:off x="7284875" y="4555754"/>
            <a:ext cx="1777361" cy="16926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dirty="0"/>
          </a:p>
        </p:txBody>
      </p:sp>
      <p:sp>
        <p:nvSpPr>
          <p:cNvPr id="13" name="13 CuadroTexto"/>
          <p:cNvSpPr txBox="1"/>
          <p:nvPr/>
        </p:nvSpPr>
        <p:spPr>
          <a:xfrm>
            <a:off x="7283019" y="4927327"/>
            <a:ext cx="1827035" cy="923330"/>
          </a:xfrm>
          <a:prstGeom prst="rect">
            <a:avLst/>
          </a:prstGeom>
          <a:noFill/>
        </p:spPr>
        <p:txBody>
          <a:bodyPr wrap="square" rtlCol="0">
            <a:spAutoFit/>
          </a:bodyPr>
          <a:lstStyle/>
          <a:p>
            <a:pPr algn="ctr"/>
            <a:r>
              <a:rPr lang="es-ES" b="1" dirty="0" smtClean="0">
                <a:solidFill>
                  <a:schemeClr val="bg1"/>
                </a:solidFill>
              </a:rPr>
              <a:t>FLEXIBILIDAD DE RECURSOS</a:t>
            </a:r>
            <a:endParaRPr lang="es-AR" b="1" dirty="0">
              <a:solidFill>
                <a:schemeClr val="bg1"/>
              </a:solidFill>
            </a:endParaRPr>
          </a:p>
        </p:txBody>
      </p:sp>
      <p:sp>
        <p:nvSpPr>
          <p:cNvPr id="14" name="14 Elipse"/>
          <p:cNvSpPr/>
          <p:nvPr/>
        </p:nvSpPr>
        <p:spPr>
          <a:xfrm>
            <a:off x="5889779" y="2988681"/>
            <a:ext cx="1728192" cy="16501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dirty="0"/>
          </a:p>
        </p:txBody>
      </p:sp>
      <p:sp>
        <p:nvSpPr>
          <p:cNvPr id="15" name="15 CuadroTexto"/>
          <p:cNvSpPr txBox="1"/>
          <p:nvPr/>
        </p:nvSpPr>
        <p:spPr>
          <a:xfrm>
            <a:off x="5885280" y="3385511"/>
            <a:ext cx="1832723" cy="923330"/>
          </a:xfrm>
          <a:prstGeom prst="rect">
            <a:avLst/>
          </a:prstGeom>
          <a:noFill/>
        </p:spPr>
        <p:txBody>
          <a:bodyPr wrap="square" rtlCol="0">
            <a:spAutoFit/>
          </a:bodyPr>
          <a:lstStyle/>
          <a:p>
            <a:pPr algn="ctr"/>
            <a:r>
              <a:rPr lang="es-ES" b="1" dirty="0" smtClean="0">
                <a:solidFill>
                  <a:schemeClr val="bg1"/>
                </a:solidFill>
              </a:rPr>
              <a:t>ESTRUCTURA DEL PROCESO</a:t>
            </a:r>
            <a:endParaRPr lang="es-AR" b="1" dirty="0">
              <a:solidFill>
                <a:schemeClr val="bg1"/>
              </a:solidFill>
            </a:endParaRPr>
          </a:p>
        </p:txBody>
      </p:sp>
      <p:sp>
        <p:nvSpPr>
          <p:cNvPr id="16" name="16 Elipse"/>
          <p:cNvSpPr/>
          <p:nvPr/>
        </p:nvSpPr>
        <p:spPr>
          <a:xfrm>
            <a:off x="8837660" y="3066391"/>
            <a:ext cx="1728192" cy="16501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dirty="0"/>
          </a:p>
        </p:txBody>
      </p:sp>
      <p:sp>
        <p:nvSpPr>
          <p:cNvPr id="17" name="17 CuadroTexto"/>
          <p:cNvSpPr txBox="1"/>
          <p:nvPr/>
        </p:nvSpPr>
        <p:spPr>
          <a:xfrm>
            <a:off x="8973124" y="3558729"/>
            <a:ext cx="1584176" cy="646331"/>
          </a:xfrm>
          <a:prstGeom prst="rect">
            <a:avLst/>
          </a:prstGeom>
          <a:noFill/>
        </p:spPr>
        <p:txBody>
          <a:bodyPr wrap="square" rtlCol="0">
            <a:spAutoFit/>
          </a:bodyPr>
          <a:lstStyle/>
          <a:p>
            <a:pPr algn="ctr"/>
            <a:r>
              <a:rPr lang="es-ES" b="1" dirty="0" smtClean="0">
                <a:solidFill>
                  <a:schemeClr val="bg1"/>
                </a:solidFill>
              </a:rPr>
              <a:t>INTENSIDAD DE CAPITAL</a:t>
            </a:r>
            <a:endParaRPr lang="es-AR" b="1" dirty="0">
              <a:solidFill>
                <a:schemeClr val="bg1"/>
              </a:solidFill>
            </a:endParaRPr>
          </a:p>
        </p:txBody>
      </p:sp>
      <p:sp>
        <p:nvSpPr>
          <p:cNvPr id="18" name="18 Elipse"/>
          <p:cNvSpPr/>
          <p:nvPr/>
        </p:nvSpPr>
        <p:spPr>
          <a:xfrm>
            <a:off x="3424910" y="2988681"/>
            <a:ext cx="1763688" cy="1582435"/>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dirty="0"/>
          </a:p>
        </p:txBody>
      </p:sp>
      <p:sp>
        <p:nvSpPr>
          <p:cNvPr id="19" name="19 CuadroTexto"/>
          <p:cNvSpPr txBox="1"/>
          <p:nvPr/>
        </p:nvSpPr>
        <p:spPr>
          <a:xfrm>
            <a:off x="3424910" y="3357220"/>
            <a:ext cx="1668841" cy="923330"/>
          </a:xfrm>
          <a:prstGeom prst="rect">
            <a:avLst/>
          </a:prstGeom>
          <a:noFill/>
        </p:spPr>
        <p:txBody>
          <a:bodyPr wrap="square" rtlCol="0">
            <a:spAutoFit/>
          </a:bodyPr>
          <a:lstStyle/>
          <a:p>
            <a:pPr algn="ctr"/>
            <a:r>
              <a:rPr lang="es-ES" b="1" dirty="0" smtClean="0">
                <a:solidFill>
                  <a:schemeClr val="bg1"/>
                </a:solidFill>
              </a:rPr>
              <a:t>ESTRATEGIA PARA EL CAMBIO</a:t>
            </a:r>
            <a:endParaRPr lang="es-AR" b="1" dirty="0">
              <a:solidFill>
                <a:schemeClr val="bg1"/>
              </a:solidFill>
            </a:endParaRPr>
          </a:p>
        </p:txBody>
      </p:sp>
      <p:sp>
        <p:nvSpPr>
          <p:cNvPr id="20" name="23 Flecha izquierda y arriba"/>
          <p:cNvSpPr/>
          <p:nvPr/>
        </p:nvSpPr>
        <p:spPr>
          <a:xfrm rot="16200000">
            <a:off x="8887081" y="2312007"/>
            <a:ext cx="1197301" cy="72008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24 Flecha izquierda y arriba"/>
          <p:cNvSpPr/>
          <p:nvPr/>
        </p:nvSpPr>
        <p:spPr>
          <a:xfrm rot="10800000">
            <a:off x="6546402" y="2073396"/>
            <a:ext cx="868201" cy="943306"/>
          </a:xfrm>
          <a:prstGeom prst="leftUpArrow">
            <a:avLst>
              <a:gd name="adj1" fmla="val 21099"/>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2" name="25 Flecha izquierda y arriba"/>
          <p:cNvSpPr/>
          <p:nvPr/>
        </p:nvSpPr>
        <p:spPr>
          <a:xfrm>
            <a:off x="8968852" y="4653870"/>
            <a:ext cx="876920" cy="900264"/>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26 Flecha izquierda y arriba"/>
          <p:cNvSpPr/>
          <p:nvPr/>
        </p:nvSpPr>
        <p:spPr>
          <a:xfrm rot="5400000">
            <a:off x="6477039" y="4680192"/>
            <a:ext cx="922096" cy="82578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4" name="27 Flecha abajo"/>
          <p:cNvSpPr/>
          <p:nvPr/>
        </p:nvSpPr>
        <p:spPr>
          <a:xfrm rot="5400000">
            <a:off x="5299478" y="3457145"/>
            <a:ext cx="490882" cy="7330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5" name="28 Llamada de flecha a la izquierda"/>
          <p:cNvSpPr/>
          <p:nvPr/>
        </p:nvSpPr>
        <p:spPr>
          <a:xfrm rot="5400000">
            <a:off x="3208298" y="4064907"/>
            <a:ext cx="2083686" cy="3096110"/>
          </a:xfrm>
          <a:prstGeom prst="leftArrowCallout">
            <a:avLst>
              <a:gd name="adj1" fmla="val 13328"/>
              <a:gd name="adj2" fmla="val 14813"/>
              <a:gd name="adj3" fmla="val 15392"/>
              <a:gd name="adj4" fmla="val 539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6" name="29 CuadroTexto"/>
          <p:cNvSpPr txBox="1"/>
          <p:nvPr/>
        </p:nvSpPr>
        <p:spPr>
          <a:xfrm>
            <a:off x="3057687" y="5657945"/>
            <a:ext cx="2452477" cy="923330"/>
          </a:xfrm>
          <a:prstGeom prst="rect">
            <a:avLst/>
          </a:prstGeom>
          <a:noFill/>
        </p:spPr>
        <p:txBody>
          <a:bodyPr wrap="square" rtlCol="0">
            <a:spAutoFit/>
          </a:bodyPr>
          <a:lstStyle/>
          <a:p>
            <a:pPr algn="ctr"/>
            <a:r>
              <a:rPr lang="es-ES" b="1" i="1" dirty="0" smtClean="0">
                <a:solidFill>
                  <a:srgbClr val="FF0000"/>
                </a:solidFill>
                <a:effectLst>
                  <a:outerShdw blurRad="38100" dist="38100" dir="2700000" algn="tl">
                    <a:srgbClr val="000000">
                      <a:alpha val="43137"/>
                    </a:srgbClr>
                  </a:outerShdw>
                </a:effectLst>
              </a:rPr>
              <a:t>DISEÑO DE UN PROCESO EFICIENTE</a:t>
            </a:r>
            <a:endParaRPr lang="es-AR" b="1" i="1" dirty="0">
              <a:solidFill>
                <a:srgbClr val="FF0000"/>
              </a:solidFill>
              <a:effectLst>
                <a:outerShdw blurRad="38100" dist="38100" dir="2700000" algn="tl">
                  <a:srgbClr val="000000">
                    <a:alpha val="43137"/>
                  </a:srgbClr>
                </a:outerShdw>
              </a:effectLst>
            </a:endParaRPr>
          </a:p>
        </p:txBody>
      </p:sp>
      <p:sp>
        <p:nvSpPr>
          <p:cNvPr id="27" name="21 Rectángulo"/>
          <p:cNvSpPr/>
          <p:nvPr/>
        </p:nvSpPr>
        <p:spPr>
          <a:xfrm>
            <a:off x="10345323" y="2521286"/>
            <a:ext cx="1547664" cy="1815882"/>
          </a:xfrm>
          <a:prstGeom prst="rect">
            <a:avLst/>
          </a:prstGeom>
        </p:spPr>
        <p:txBody>
          <a:bodyPr wrap="square">
            <a:spAutoFit/>
          </a:bodyPr>
          <a:lstStyle/>
          <a:p>
            <a:pPr algn="ctr"/>
            <a:r>
              <a:rPr lang="es-AR" sz="1600" b="1" i="1" dirty="0" smtClean="0"/>
              <a:t>Es la mezcla de equipo y habilidades humanas que intervienen en un proceso</a:t>
            </a:r>
            <a:endParaRPr lang="es-AR" sz="1600" b="1" i="1" dirty="0"/>
          </a:p>
        </p:txBody>
      </p:sp>
      <p:sp>
        <p:nvSpPr>
          <p:cNvPr id="28" name="22 Rectángulo"/>
          <p:cNvSpPr/>
          <p:nvPr/>
        </p:nvSpPr>
        <p:spPr>
          <a:xfrm>
            <a:off x="4281291" y="1493803"/>
            <a:ext cx="2170740" cy="1569660"/>
          </a:xfrm>
          <a:prstGeom prst="rect">
            <a:avLst/>
          </a:prstGeom>
        </p:spPr>
        <p:txBody>
          <a:bodyPr wrap="square">
            <a:spAutoFit/>
          </a:bodyPr>
          <a:lstStyle/>
          <a:p>
            <a:pPr algn="ctr"/>
            <a:r>
              <a:rPr lang="es-AR" sz="1600" b="1" i="1" dirty="0" smtClean="0"/>
              <a:t>Diseño de los procesos en relación con los  recursos necesarios y su óptima disposición técnica </a:t>
            </a:r>
            <a:endParaRPr lang="es-AR" sz="1600" b="1" i="1" dirty="0"/>
          </a:p>
        </p:txBody>
      </p:sp>
      <p:sp>
        <p:nvSpPr>
          <p:cNvPr id="29" name="30 Rectángulo"/>
          <p:cNvSpPr/>
          <p:nvPr/>
        </p:nvSpPr>
        <p:spPr>
          <a:xfrm>
            <a:off x="9239394" y="983669"/>
            <a:ext cx="1895111" cy="1323439"/>
          </a:xfrm>
          <a:prstGeom prst="rect">
            <a:avLst/>
          </a:prstGeom>
        </p:spPr>
        <p:txBody>
          <a:bodyPr wrap="square">
            <a:spAutoFit/>
          </a:bodyPr>
          <a:lstStyle/>
          <a:p>
            <a:pPr algn="ctr"/>
            <a:r>
              <a:rPr lang="es-AR" sz="1600" b="1" i="1" dirty="0" smtClean="0"/>
              <a:t>Cómo los clientes forman parte del y participan del proceso. </a:t>
            </a:r>
            <a:endParaRPr lang="es-AR" sz="1600" b="1" i="1" dirty="0"/>
          </a:p>
        </p:txBody>
      </p:sp>
      <p:sp>
        <p:nvSpPr>
          <p:cNvPr id="30" name="31 Rectángulo"/>
          <p:cNvSpPr/>
          <p:nvPr/>
        </p:nvSpPr>
        <p:spPr>
          <a:xfrm>
            <a:off x="8956190" y="5454518"/>
            <a:ext cx="2618957" cy="1323439"/>
          </a:xfrm>
          <a:prstGeom prst="rect">
            <a:avLst/>
          </a:prstGeom>
        </p:spPr>
        <p:txBody>
          <a:bodyPr wrap="square">
            <a:spAutoFit/>
          </a:bodyPr>
          <a:lstStyle/>
          <a:p>
            <a:pPr algn="ctr"/>
            <a:r>
              <a:rPr lang="es-AR" sz="1600" b="1" i="1" dirty="0" smtClean="0"/>
              <a:t>Adaptabilidad de los recursos a una variedad de productos, niveles de producción, tareas y funciones</a:t>
            </a:r>
            <a:endParaRPr lang="es-AR" sz="1600" b="1" i="1" dirty="0"/>
          </a:p>
        </p:txBody>
      </p:sp>
      <p:sp>
        <p:nvSpPr>
          <p:cNvPr id="31" name="32 Rectángulo"/>
          <p:cNvSpPr/>
          <p:nvPr/>
        </p:nvSpPr>
        <p:spPr>
          <a:xfrm>
            <a:off x="2072269" y="4592400"/>
            <a:ext cx="1611945" cy="584775"/>
          </a:xfrm>
          <a:prstGeom prst="rect">
            <a:avLst/>
          </a:prstGeom>
        </p:spPr>
        <p:txBody>
          <a:bodyPr wrap="square">
            <a:spAutoFit/>
          </a:bodyPr>
          <a:lstStyle/>
          <a:p>
            <a:pPr algn="ctr"/>
            <a:r>
              <a:rPr lang="es-AR" sz="1600" b="1" i="1" dirty="0" smtClean="0"/>
              <a:t>Reingeniería o mejora</a:t>
            </a:r>
            <a:endParaRPr lang="es-AR" sz="1600" b="1" i="1" dirty="0"/>
          </a:p>
        </p:txBody>
      </p:sp>
    </p:spTree>
    <p:extLst>
      <p:ext uri="{BB962C8B-B14F-4D97-AF65-F5344CB8AC3E}">
        <p14:creationId xmlns:p14="http://schemas.microsoft.com/office/powerpoint/2010/main" val="92013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1978345" y="40010"/>
            <a:ext cx="8520952" cy="949056"/>
          </a:xfrm>
        </p:spPr>
        <p:txBody>
          <a:bodyPr>
            <a:normAutofit/>
          </a:bodyPr>
          <a:lstStyle/>
          <a:p>
            <a:pPr algn="ctr"/>
            <a:r>
              <a:rPr lang="es-ES" dirty="0" smtClean="0"/>
              <a:t>Decisiones sobre los procesos</a:t>
            </a:r>
            <a:endParaRPr lang="es-AR" dirty="0"/>
          </a:p>
        </p:txBody>
      </p:sp>
      <p:sp>
        <p:nvSpPr>
          <p:cNvPr id="33" name="3 Rectángulo redondeado"/>
          <p:cNvSpPr/>
          <p:nvPr/>
        </p:nvSpPr>
        <p:spPr>
          <a:xfrm>
            <a:off x="333833" y="2285421"/>
            <a:ext cx="1831217" cy="14494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4" name="4 CuadroTexto"/>
          <p:cNvSpPr txBox="1"/>
          <p:nvPr/>
        </p:nvSpPr>
        <p:spPr>
          <a:xfrm>
            <a:off x="333833" y="2537898"/>
            <a:ext cx="1831217" cy="1015663"/>
          </a:xfrm>
          <a:prstGeom prst="rect">
            <a:avLst/>
          </a:prstGeom>
          <a:noFill/>
        </p:spPr>
        <p:txBody>
          <a:bodyPr wrap="square" rtlCol="0">
            <a:spAutoFit/>
          </a:bodyPr>
          <a:lstStyle/>
          <a:p>
            <a:pPr algn="ctr"/>
            <a:r>
              <a:rPr lang="es-ES" sz="2000" b="1" dirty="0" smtClean="0">
                <a:solidFill>
                  <a:srgbClr val="FFFF00"/>
                </a:solidFill>
                <a:effectLst>
                  <a:outerShdw blurRad="38100" dist="38100" dir="2700000" algn="tl">
                    <a:srgbClr val="000000">
                      <a:alpha val="43137"/>
                    </a:srgbClr>
                  </a:outerShdw>
                </a:effectLst>
              </a:rPr>
              <a:t>PROCESOS </a:t>
            </a:r>
          </a:p>
          <a:p>
            <a:pPr algn="ctr"/>
            <a:r>
              <a:rPr lang="es-ES" sz="2000" b="1" dirty="0" smtClean="0">
                <a:solidFill>
                  <a:srgbClr val="FFFF00"/>
                </a:solidFill>
                <a:effectLst>
                  <a:outerShdw blurRad="38100" dist="38100" dir="2700000" algn="tl">
                    <a:srgbClr val="000000">
                      <a:alpha val="43137"/>
                    </a:srgbClr>
                  </a:outerShdw>
                </a:effectLst>
              </a:rPr>
              <a:t>DE </a:t>
            </a:r>
          </a:p>
          <a:p>
            <a:pPr algn="ctr"/>
            <a:r>
              <a:rPr lang="es-ES" sz="2000" b="1" dirty="0" smtClean="0">
                <a:solidFill>
                  <a:srgbClr val="FFFF00"/>
                </a:solidFill>
                <a:effectLst>
                  <a:outerShdw blurRad="38100" dist="38100" dir="2700000" algn="tl">
                    <a:srgbClr val="000000">
                      <a:alpha val="43137"/>
                    </a:srgbClr>
                  </a:outerShdw>
                </a:effectLst>
              </a:rPr>
              <a:t>SERVICIO</a:t>
            </a:r>
            <a:endParaRPr lang="es-AR" sz="2000" b="1" dirty="0">
              <a:solidFill>
                <a:srgbClr val="FFFF00"/>
              </a:solidFill>
              <a:effectLst>
                <a:outerShdw blurRad="38100" dist="38100" dir="2700000" algn="tl">
                  <a:srgbClr val="000000">
                    <a:alpha val="43137"/>
                  </a:srgbClr>
                </a:outerShdw>
              </a:effectLst>
            </a:endParaRPr>
          </a:p>
        </p:txBody>
      </p:sp>
      <p:sp>
        <p:nvSpPr>
          <p:cNvPr id="35" name="33 Rectángulo"/>
          <p:cNvSpPr/>
          <p:nvPr/>
        </p:nvSpPr>
        <p:spPr>
          <a:xfrm>
            <a:off x="5607107" y="2610080"/>
            <a:ext cx="5757585" cy="3600400"/>
          </a:xfrm>
          <a:prstGeom prst="rect">
            <a:avLst/>
          </a:prstGeom>
          <a:solidFill>
            <a:schemeClr val="bg2"/>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36" name="34 Elipse"/>
          <p:cNvSpPr/>
          <p:nvPr/>
        </p:nvSpPr>
        <p:spPr>
          <a:xfrm>
            <a:off x="5765621" y="2728611"/>
            <a:ext cx="1440160" cy="792088"/>
          </a:xfrm>
          <a:prstGeom prst="ellipse">
            <a:avLst/>
          </a:prstGeom>
          <a:solidFill>
            <a:schemeClr val="accent1">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7" name="35 CuadroTexto"/>
          <p:cNvSpPr txBox="1"/>
          <p:nvPr/>
        </p:nvSpPr>
        <p:spPr>
          <a:xfrm>
            <a:off x="5765621" y="2944635"/>
            <a:ext cx="1440160" cy="369332"/>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Mostrador</a:t>
            </a:r>
            <a:endParaRPr lang="es-AR" b="1" i="1" dirty="0">
              <a:solidFill>
                <a:schemeClr val="bg1"/>
              </a:solidFill>
              <a:effectLst>
                <a:outerShdw blurRad="38100" dist="38100" dir="2700000" algn="tl">
                  <a:srgbClr val="000000">
                    <a:alpha val="43137"/>
                  </a:srgbClr>
                </a:outerShdw>
              </a:effectLst>
            </a:endParaRPr>
          </a:p>
        </p:txBody>
      </p:sp>
      <p:sp>
        <p:nvSpPr>
          <p:cNvPr id="38" name="36 Elipse"/>
          <p:cNvSpPr/>
          <p:nvPr/>
        </p:nvSpPr>
        <p:spPr>
          <a:xfrm>
            <a:off x="7752084" y="4024755"/>
            <a:ext cx="1440160" cy="792088"/>
          </a:xfrm>
          <a:prstGeom prst="ellipse">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9" name="37 CuadroTexto"/>
          <p:cNvSpPr txBox="1"/>
          <p:nvPr/>
        </p:nvSpPr>
        <p:spPr>
          <a:xfrm>
            <a:off x="7752084" y="4096763"/>
            <a:ext cx="1440160" cy="646331"/>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Oficina Híbrida</a:t>
            </a:r>
            <a:endParaRPr lang="es-AR" b="1" i="1" dirty="0">
              <a:solidFill>
                <a:schemeClr val="bg1"/>
              </a:solidFill>
              <a:effectLst>
                <a:outerShdw blurRad="38100" dist="38100" dir="2700000" algn="tl">
                  <a:srgbClr val="000000">
                    <a:alpha val="43137"/>
                  </a:srgbClr>
                </a:outerShdw>
              </a:effectLst>
            </a:endParaRPr>
          </a:p>
        </p:txBody>
      </p:sp>
      <p:sp>
        <p:nvSpPr>
          <p:cNvPr id="40" name="38 Elipse"/>
          <p:cNvSpPr/>
          <p:nvPr/>
        </p:nvSpPr>
        <p:spPr>
          <a:xfrm>
            <a:off x="9759585" y="5248891"/>
            <a:ext cx="1440160" cy="792088"/>
          </a:xfrm>
          <a:prstGeom prst="ellipse">
            <a:avLst/>
          </a:prstGeom>
          <a:solidFill>
            <a:srgbClr val="C24672"/>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1" name="39 CuadroTexto"/>
          <p:cNvSpPr txBox="1"/>
          <p:nvPr/>
        </p:nvSpPr>
        <p:spPr>
          <a:xfrm>
            <a:off x="9759585" y="5464915"/>
            <a:ext cx="1440160" cy="369332"/>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Trastienda</a:t>
            </a:r>
            <a:endParaRPr lang="es-AR" b="1" i="1" dirty="0">
              <a:solidFill>
                <a:schemeClr val="bg1"/>
              </a:solidFill>
              <a:effectLst>
                <a:outerShdw blurRad="38100" dist="38100" dir="2700000" algn="tl">
                  <a:srgbClr val="000000">
                    <a:alpha val="43137"/>
                  </a:srgbClr>
                </a:outerShdw>
              </a:effectLst>
            </a:endParaRPr>
          </a:p>
        </p:txBody>
      </p:sp>
      <p:cxnSp>
        <p:nvCxnSpPr>
          <p:cNvPr id="42" name="41 Conector recto"/>
          <p:cNvCxnSpPr/>
          <p:nvPr/>
        </p:nvCxnSpPr>
        <p:spPr>
          <a:xfrm flipH="1" flipV="1">
            <a:off x="5590300" y="1385944"/>
            <a:ext cx="14372" cy="1198651"/>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flipH="1" flipV="1">
            <a:off x="7434462" y="1385944"/>
            <a:ext cx="29590" cy="1198651"/>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flipV="1">
            <a:off x="11314171" y="1385944"/>
            <a:ext cx="16655" cy="1198651"/>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44 Conector recto"/>
          <p:cNvCxnSpPr/>
          <p:nvPr/>
        </p:nvCxnSpPr>
        <p:spPr>
          <a:xfrm flipH="1" flipV="1">
            <a:off x="9336260" y="1385944"/>
            <a:ext cx="12657" cy="1198651"/>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46 Conector recto"/>
          <p:cNvCxnSpPr/>
          <p:nvPr/>
        </p:nvCxnSpPr>
        <p:spPr>
          <a:xfrm>
            <a:off x="3076337" y="2676459"/>
            <a:ext cx="2497155" cy="1502"/>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48 Conector recto"/>
          <p:cNvCxnSpPr/>
          <p:nvPr/>
        </p:nvCxnSpPr>
        <p:spPr>
          <a:xfrm>
            <a:off x="3076337" y="3883774"/>
            <a:ext cx="2497155"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49 Conector recto"/>
          <p:cNvCxnSpPr/>
          <p:nvPr/>
        </p:nvCxnSpPr>
        <p:spPr>
          <a:xfrm flipV="1">
            <a:off x="3076337" y="5031627"/>
            <a:ext cx="2497155" cy="1488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50 Conector recto"/>
          <p:cNvCxnSpPr/>
          <p:nvPr/>
        </p:nvCxnSpPr>
        <p:spPr>
          <a:xfrm>
            <a:off x="3076337" y="6184995"/>
            <a:ext cx="251396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53 Conector recto de flecha"/>
          <p:cNvCxnSpPr/>
          <p:nvPr/>
        </p:nvCxnSpPr>
        <p:spPr>
          <a:xfrm>
            <a:off x="5573492" y="1385944"/>
            <a:ext cx="5774545" cy="0"/>
          </a:xfrm>
          <a:prstGeom prst="straightConnector1">
            <a:avLst/>
          </a:prstGeom>
          <a:ln w="5715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55 Conector recto de flecha"/>
          <p:cNvCxnSpPr/>
          <p:nvPr/>
        </p:nvCxnSpPr>
        <p:spPr>
          <a:xfrm>
            <a:off x="3059529" y="2660879"/>
            <a:ext cx="0" cy="3600400"/>
          </a:xfrm>
          <a:prstGeom prst="straightConnector1">
            <a:avLst/>
          </a:prstGeom>
          <a:ln w="5715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57 Conector recto"/>
          <p:cNvCxnSpPr/>
          <p:nvPr/>
        </p:nvCxnSpPr>
        <p:spPr>
          <a:xfrm flipH="1" flipV="1">
            <a:off x="3436379" y="1576483"/>
            <a:ext cx="2153921" cy="108118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3" name="58 CuadroTexto"/>
          <p:cNvSpPr txBox="1"/>
          <p:nvPr/>
        </p:nvSpPr>
        <p:spPr>
          <a:xfrm>
            <a:off x="3961301" y="1606073"/>
            <a:ext cx="1440160" cy="523220"/>
          </a:xfrm>
          <a:prstGeom prst="rect">
            <a:avLst/>
          </a:prstGeom>
          <a:noFill/>
        </p:spPr>
        <p:txBody>
          <a:bodyPr wrap="square" rtlCol="0">
            <a:spAutoFit/>
          </a:bodyPr>
          <a:lstStyle/>
          <a:p>
            <a:pPr algn="r"/>
            <a:r>
              <a:rPr lang="es-ES" sz="1400" b="1" i="1" dirty="0" smtClean="0">
                <a:effectLst>
                  <a:outerShdw blurRad="38100" dist="38100" dir="2700000" algn="tl">
                    <a:srgbClr val="000000">
                      <a:alpha val="43137"/>
                    </a:srgbClr>
                  </a:outerShdw>
                </a:effectLst>
              </a:rPr>
              <a:t>Paquete de Servicios</a:t>
            </a:r>
            <a:endParaRPr lang="es-AR" sz="1400" b="1" i="1" dirty="0">
              <a:effectLst>
                <a:outerShdw blurRad="38100" dist="38100" dir="2700000" algn="tl">
                  <a:srgbClr val="000000">
                    <a:alpha val="43137"/>
                  </a:srgbClr>
                </a:outerShdw>
              </a:effectLst>
            </a:endParaRPr>
          </a:p>
        </p:txBody>
      </p:sp>
      <p:sp>
        <p:nvSpPr>
          <p:cNvPr id="54" name="59 CuadroTexto"/>
          <p:cNvSpPr txBox="1"/>
          <p:nvPr/>
        </p:nvSpPr>
        <p:spPr>
          <a:xfrm>
            <a:off x="2991502" y="2080539"/>
            <a:ext cx="1584176" cy="523220"/>
          </a:xfrm>
          <a:prstGeom prst="rect">
            <a:avLst/>
          </a:prstGeom>
          <a:noFill/>
        </p:spPr>
        <p:txBody>
          <a:bodyPr wrap="square" rtlCol="0">
            <a:spAutoFit/>
          </a:bodyPr>
          <a:lstStyle/>
          <a:p>
            <a:pPr algn="r"/>
            <a:r>
              <a:rPr lang="es-ES" sz="1400" b="1" i="1" dirty="0" smtClean="0">
                <a:effectLst>
                  <a:outerShdw blurRad="38100" dist="38100" dir="2700000" algn="tl">
                    <a:srgbClr val="000000">
                      <a:alpha val="43137"/>
                    </a:srgbClr>
                  </a:outerShdw>
                </a:effectLst>
              </a:rPr>
              <a:t>Características del Proceso</a:t>
            </a:r>
            <a:endParaRPr lang="es-AR" sz="1400" b="1" i="1" dirty="0">
              <a:effectLst>
                <a:outerShdw blurRad="38100" dist="38100" dir="2700000" algn="tl">
                  <a:srgbClr val="000000">
                    <a:alpha val="43137"/>
                  </a:srgbClr>
                </a:outerShdw>
              </a:effectLst>
            </a:endParaRPr>
          </a:p>
        </p:txBody>
      </p:sp>
      <p:sp>
        <p:nvSpPr>
          <p:cNvPr id="55" name="73 Rectángulo"/>
          <p:cNvSpPr/>
          <p:nvPr/>
        </p:nvSpPr>
        <p:spPr>
          <a:xfrm>
            <a:off x="5951884" y="1047390"/>
            <a:ext cx="4896544" cy="323165"/>
          </a:xfrm>
          <a:prstGeom prst="rect">
            <a:avLst/>
          </a:prstGeom>
        </p:spPr>
        <p:txBody>
          <a:bodyPr wrap="square">
            <a:spAutoFit/>
          </a:bodyPr>
          <a:lstStyle/>
          <a:p>
            <a:pPr algn="ctr"/>
            <a:r>
              <a:rPr lang="es-AR" sz="1500" b="1" i="1" dirty="0" smtClean="0">
                <a:effectLst>
                  <a:outerShdw blurRad="38100" dist="38100" dir="2700000" algn="tl">
                    <a:srgbClr val="000000">
                      <a:alpha val="43137"/>
                    </a:srgbClr>
                  </a:outerShdw>
                </a:effectLst>
              </a:rPr>
              <a:t>Menos contacto con el cliente y personalización</a:t>
            </a:r>
            <a:endParaRPr lang="es-AR" sz="1500" b="1" i="1" dirty="0">
              <a:effectLst>
                <a:outerShdw blurRad="38100" dist="38100" dir="2700000" algn="tl">
                  <a:srgbClr val="000000">
                    <a:alpha val="43137"/>
                  </a:srgbClr>
                </a:outerShdw>
              </a:effectLst>
            </a:endParaRPr>
          </a:p>
        </p:txBody>
      </p:sp>
      <p:sp>
        <p:nvSpPr>
          <p:cNvPr id="56" name="74 Rectángulo"/>
          <p:cNvSpPr/>
          <p:nvPr/>
        </p:nvSpPr>
        <p:spPr>
          <a:xfrm rot="16200000">
            <a:off x="1245415" y="4171475"/>
            <a:ext cx="3120915" cy="523220"/>
          </a:xfrm>
          <a:prstGeom prst="rect">
            <a:avLst/>
          </a:prstGeom>
        </p:spPr>
        <p:txBody>
          <a:bodyPr wrap="square">
            <a:spAutoFit/>
          </a:bodyPr>
          <a:lstStyle/>
          <a:p>
            <a:pPr algn="ctr"/>
            <a:r>
              <a:rPr lang="es-AR" sz="1400" b="1" i="1" dirty="0" smtClean="0">
                <a:effectLst>
                  <a:outerShdw blurRad="38100" dist="38100" dir="2700000" algn="tl">
                    <a:srgbClr val="000000">
                      <a:alpha val="43137"/>
                    </a:srgbClr>
                  </a:outerShdw>
                </a:effectLst>
              </a:rPr>
              <a:t>Menos complejidad y divergencia, más flujos en línea</a:t>
            </a:r>
            <a:endParaRPr lang="es-AR" sz="1400" b="1" i="1" dirty="0">
              <a:effectLst>
                <a:outerShdw blurRad="38100" dist="38100" dir="2700000" algn="tl">
                  <a:srgbClr val="000000">
                    <a:alpha val="43137"/>
                  </a:srgbClr>
                </a:outerShdw>
              </a:effectLst>
            </a:endParaRPr>
          </a:p>
        </p:txBody>
      </p:sp>
      <p:sp>
        <p:nvSpPr>
          <p:cNvPr id="57" name="75 Rectángulo"/>
          <p:cNvSpPr/>
          <p:nvPr/>
        </p:nvSpPr>
        <p:spPr>
          <a:xfrm>
            <a:off x="3076337" y="2825933"/>
            <a:ext cx="2497155" cy="738664"/>
          </a:xfrm>
          <a:prstGeom prst="rect">
            <a:avLst/>
          </a:prstGeom>
        </p:spPr>
        <p:txBody>
          <a:bodyPr wrap="square">
            <a:spAutoFit/>
          </a:bodyPr>
          <a:lstStyle/>
          <a:p>
            <a:r>
              <a:rPr lang="es-AR" sz="1400" b="1" dirty="0" smtClean="0"/>
              <a:t>Flujos flexibles, trabajo complejo con muchas excepciones</a:t>
            </a:r>
            <a:endParaRPr lang="es-AR" sz="1400" b="1" dirty="0"/>
          </a:p>
        </p:txBody>
      </p:sp>
      <p:sp>
        <p:nvSpPr>
          <p:cNvPr id="58" name="76 Rectángulo"/>
          <p:cNvSpPr/>
          <p:nvPr/>
        </p:nvSpPr>
        <p:spPr>
          <a:xfrm>
            <a:off x="3076338" y="5230888"/>
            <a:ext cx="2497154" cy="954107"/>
          </a:xfrm>
          <a:prstGeom prst="rect">
            <a:avLst/>
          </a:prstGeom>
        </p:spPr>
        <p:txBody>
          <a:bodyPr wrap="square">
            <a:spAutoFit/>
          </a:bodyPr>
          <a:lstStyle/>
          <a:p>
            <a:r>
              <a:rPr lang="es-AR" sz="1400" b="1" dirty="0" smtClean="0"/>
              <a:t>Flujos en línea, trabajo rutinario que los empleados comprenden fácilmente</a:t>
            </a:r>
            <a:endParaRPr lang="es-AR" sz="1400" b="1" dirty="0"/>
          </a:p>
        </p:txBody>
      </p:sp>
      <p:sp>
        <p:nvSpPr>
          <p:cNvPr id="59" name="77 Rectángulo"/>
          <p:cNvSpPr/>
          <p:nvPr/>
        </p:nvSpPr>
        <p:spPr>
          <a:xfrm>
            <a:off x="3076337" y="3909259"/>
            <a:ext cx="2497155" cy="954107"/>
          </a:xfrm>
          <a:prstGeom prst="rect">
            <a:avLst/>
          </a:prstGeom>
        </p:spPr>
        <p:txBody>
          <a:bodyPr wrap="square">
            <a:spAutoFit/>
          </a:bodyPr>
          <a:lstStyle/>
          <a:p>
            <a:r>
              <a:rPr lang="es-AR" sz="1400" b="1" dirty="0" smtClean="0"/>
              <a:t>Flujos flexibles, rutas dominantes trabajo complejidad moderada con algunas excepciones</a:t>
            </a:r>
            <a:endParaRPr lang="es-AR" sz="1400" b="1" dirty="0"/>
          </a:p>
        </p:txBody>
      </p:sp>
      <p:sp>
        <p:nvSpPr>
          <p:cNvPr id="60" name="78 Rectángulo"/>
          <p:cNvSpPr/>
          <p:nvPr/>
        </p:nvSpPr>
        <p:spPr>
          <a:xfrm>
            <a:off x="5592428" y="1533150"/>
            <a:ext cx="1860365" cy="954107"/>
          </a:xfrm>
          <a:prstGeom prst="rect">
            <a:avLst/>
          </a:prstGeom>
        </p:spPr>
        <p:txBody>
          <a:bodyPr wrap="square">
            <a:spAutoFit/>
          </a:bodyPr>
          <a:lstStyle/>
          <a:p>
            <a:pPr algn="ctr"/>
            <a:r>
              <a:rPr lang="es-AR" sz="1400" b="1" dirty="0" smtClean="0"/>
              <a:t>Mucha interacción con los clientes, servicio altamente personalizado</a:t>
            </a:r>
            <a:endParaRPr lang="es-AR" sz="1400" b="1" dirty="0"/>
          </a:p>
        </p:txBody>
      </p:sp>
      <p:sp>
        <p:nvSpPr>
          <p:cNvPr id="61" name="80 Rectángulo"/>
          <p:cNvSpPr/>
          <p:nvPr/>
        </p:nvSpPr>
        <p:spPr>
          <a:xfrm>
            <a:off x="7488797" y="1478266"/>
            <a:ext cx="1929250" cy="1169551"/>
          </a:xfrm>
          <a:prstGeom prst="rect">
            <a:avLst/>
          </a:prstGeom>
        </p:spPr>
        <p:txBody>
          <a:bodyPr wrap="square">
            <a:spAutoFit/>
          </a:bodyPr>
          <a:lstStyle/>
          <a:p>
            <a:pPr algn="ctr"/>
            <a:r>
              <a:rPr lang="es-AR" sz="1400" b="1" dirty="0" smtClean="0"/>
              <a:t>Cierta interacción con los clientes, servicios estándar con pocas opciones</a:t>
            </a:r>
            <a:endParaRPr lang="es-AR" sz="1400" b="1" dirty="0"/>
          </a:p>
        </p:txBody>
      </p:sp>
      <p:sp>
        <p:nvSpPr>
          <p:cNvPr id="62" name="81 Rectángulo"/>
          <p:cNvSpPr/>
          <p:nvPr/>
        </p:nvSpPr>
        <p:spPr>
          <a:xfrm>
            <a:off x="9466009" y="1501292"/>
            <a:ext cx="1800200" cy="954107"/>
          </a:xfrm>
          <a:prstGeom prst="rect">
            <a:avLst/>
          </a:prstGeom>
        </p:spPr>
        <p:txBody>
          <a:bodyPr wrap="square">
            <a:spAutoFit/>
          </a:bodyPr>
          <a:lstStyle/>
          <a:p>
            <a:pPr algn="ctr"/>
            <a:r>
              <a:rPr lang="es-AR" sz="1400" b="1" dirty="0" smtClean="0"/>
              <a:t>Poca interacción con los clientes, servicios estandarizados</a:t>
            </a:r>
            <a:endParaRPr lang="es-AR" sz="1400" b="1" dirty="0"/>
          </a:p>
        </p:txBody>
      </p:sp>
    </p:spTree>
    <p:extLst>
      <p:ext uri="{BB962C8B-B14F-4D97-AF65-F5344CB8AC3E}">
        <p14:creationId xmlns:p14="http://schemas.microsoft.com/office/powerpoint/2010/main" val="197861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1978345" y="40010"/>
            <a:ext cx="8520952" cy="949056"/>
          </a:xfrm>
        </p:spPr>
        <p:txBody>
          <a:bodyPr>
            <a:normAutofit/>
          </a:bodyPr>
          <a:lstStyle/>
          <a:p>
            <a:pPr algn="ctr"/>
            <a:r>
              <a:rPr lang="es-ES" dirty="0" smtClean="0"/>
              <a:t>Decisiones sobre los procesos</a:t>
            </a:r>
            <a:endParaRPr lang="es-AR" dirty="0"/>
          </a:p>
        </p:txBody>
      </p:sp>
      <p:sp>
        <p:nvSpPr>
          <p:cNvPr id="63" name="3 Rectángulo redondeado"/>
          <p:cNvSpPr/>
          <p:nvPr/>
        </p:nvSpPr>
        <p:spPr>
          <a:xfrm>
            <a:off x="551543" y="1574221"/>
            <a:ext cx="1831217" cy="14494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4" name="4 CuadroTexto"/>
          <p:cNvSpPr txBox="1"/>
          <p:nvPr/>
        </p:nvSpPr>
        <p:spPr>
          <a:xfrm>
            <a:off x="551543" y="1826698"/>
            <a:ext cx="1831217" cy="1015663"/>
          </a:xfrm>
          <a:prstGeom prst="rect">
            <a:avLst/>
          </a:prstGeom>
          <a:noFill/>
        </p:spPr>
        <p:txBody>
          <a:bodyPr wrap="square" rtlCol="0">
            <a:spAutoFit/>
          </a:bodyPr>
          <a:lstStyle/>
          <a:p>
            <a:pPr algn="ctr"/>
            <a:r>
              <a:rPr lang="es-ES" sz="2000" b="1" dirty="0" smtClean="0">
                <a:solidFill>
                  <a:srgbClr val="FFFF00"/>
                </a:solidFill>
                <a:effectLst>
                  <a:outerShdw blurRad="38100" dist="38100" dir="2700000" algn="tl">
                    <a:srgbClr val="000000">
                      <a:alpha val="43137"/>
                    </a:srgbClr>
                  </a:outerShdw>
                </a:effectLst>
              </a:rPr>
              <a:t>PROCESOS </a:t>
            </a:r>
          </a:p>
          <a:p>
            <a:pPr algn="ctr"/>
            <a:r>
              <a:rPr lang="es-ES" sz="2000" b="1" dirty="0" smtClean="0">
                <a:solidFill>
                  <a:srgbClr val="FFFF00"/>
                </a:solidFill>
                <a:effectLst>
                  <a:outerShdw blurRad="38100" dist="38100" dir="2700000" algn="tl">
                    <a:srgbClr val="000000">
                      <a:alpha val="43137"/>
                    </a:srgbClr>
                  </a:outerShdw>
                </a:effectLst>
              </a:rPr>
              <a:t>DE </a:t>
            </a:r>
          </a:p>
          <a:p>
            <a:pPr algn="ctr"/>
            <a:r>
              <a:rPr lang="es-ES" sz="2000" b="1" dirty="0" smtClean="0">
                <a:solidFill>
                  <a:srgbClr val="FFFF00"/>
                </a:solidFill>
                <a:effectLst>
                  <a:outerShdw blurRad="38100" dist="38100" dir="2700000" algn="tl">
                    <a:srgbClr val="000000">
                      <a:alpha val="43137"/>
                    </a:srgbClr>
                  </a:outerShdw>
                </a:effectLst>
              </a:rPr>
              <a:t>SERVICIO</a:t>
            </a:r>
            <a:endParaRPr lang="es-AR" sz="2000" b="1" dirty="0">
              <a:solidFill>
                <a:srgbClr val="FFFF00"/>
              </a:solidFill>
              <a:effectLst>
                <a:outerShdw blurRad="38100" dist="38100" dir="2700000" algn="tl">
                  <a:srgbClr val="000000">
                    <a:alpha val="43137"/>
                  </a:srgbClr>
                </a:outerShdw>
              </a:effectLst>
            </a:endParaRPr>
          </a:p>
        </p:txBody>
      </p:sp>
      <p:sp>
        <p:nvSpPr>
          <p:cNvPr id="65" name="22 CuadroTexto"/>
          <p:cNvSpPr txBox="1"/>
          <p:nvPr/>
        </p:nvSpPr>
        <p:spPr>
          <a:xfrm>
            <a:off x="4662371" y="1243074"/>
            <a:ext cx="4496143" cy="430887"/>
          </a:xfrm>
          <a:prstGeom prst="rect">
            <a:avLst/>
          </a:prstGeom>
          <a:solidFill>
            <a:schemeClr val="tx2">
              <a:lumMod val="20000"/>
              <a:lumOff val="80000"/>
            </a:schemeClr>
          </a:solidFill>
          <a:ln w="57150">
            <a:solidFill>
              <a:schemeClr val="tx2">
                <a:lumMod val="50000"/>
              </a:schemeClr>
            </a:solidFill>
          </a:ln>
        </p:spPr>
        <p:txBody>
          <a:bodyPr wrap="square" rtlCol="0">
            <a:spAutoFit/>
          </a:bodyPr>
          <a:lstStyle/>
          <a:p>
            <a:pPr algn="ctr"/>
            <a:r>
              <a:rPr lang="es-ES" sz="2200" b="1" i="1" dirty="0" smtClean="0">
                <a:solidFill>
                  <a:schemeClr val="bg1"/>
                </a:solidFill>
                <a:effectLst>
                  <a:outerShdw blurRad="38100" dist="38100" dir="2700000" algn="tl">
                    <a:srgbClr val="000000">
                      <a:alpha val="43137"/>
                    </a:srgbClr>
                  </a:outerShdw>
                </a:effectLst>
              </a:rPr>
              <a:t>SERVICIO DE MOSTRADOR</a:t>
            </a:r>
            <a:endParaRPr lang="es-AR" sz="2200" b="1" i="1" dirty="0">
              <a:solidFill>
                <a:schemeClr val="bg1"/>
              </a:solidFill>
              <a:effectLst>
                <a:outerShdw blurRad="38100" dist="38100" dir="2700000" algn="tl">
                  <a:srgbClr val="000000">
                    <a:alpha val="43137"/>
                  </a:srgbClr>
                </a:outerShdw>
              </a:effectLst>
            </a:endParaRPr>
          </a:p>
        </p:txBody>
      </p:sp>
      <p:sp>
        <p:nvSpPr>
          <p:cNvPr id="66" name="27 Rectángulo"/>
          <p:cNvSpPr/>
          <p:nvPr/>
        </p:nvSpPr>
        <p:spPr>
          <a:xfrm>
            <a:off x="2540003" y="2012961"/>
            <a:ext cx="9211733" cy="3724096"/>
          </a:xfrm>
          <a:prstGeom prst="rect">
            <a:avLst/>
          </a:prstGeom>
        </p:spPr>
        <p:txBody>
          <a:bodyPr wrap="square">
            <a:spAutoFit/>
          </a:bodyPr>
          <a:lstStyle/>
          <a:p>
            <a:pPr marL="342900" indent="-342900" algn="ctr">
              <a:spcAft>
                <a:spcPts val="1200"/>
              </a:spcAft>
              <a:buAutoNum type="arabicPeriod"/>
            </a:pPr>
            <a:r>
              <a:rPr lang="es-AR" sz="2000" b="1" i="1" dirty="0" smtClean="0">
                <a:effectLst>
                  <a:outerShdw blurRad="38100" dist="38100" dir="2700000" algn="tl">
                    <a:srgbClr val="000000">
                      <a:alpha val="43137"/>
                    </a:srgbClr>
                  </a:outerShdw>
                </a:effectLst>
              </a:rPr>
              <a:t>ESTRUCTURA DEL PROCESO: </a:t>
            </a:r>
            <a:r>
              <a:rPr lang="es-AR" b="1" dirty="0" smtClean="0"/>
              <a:t>Los </a:t>
            </a:r>
            <a:r>
              <a:rPr lang="es-AR" b="1" dirty="0" err="1" smtClean="0"/>
              <a:t>stakeholder´s</a:t>
            </a:r>
            <a:r>
              <a:rPr lang="es-AR" b="1" dirty="0" smtClean="0"/>
              <a:t> participan activamente y reciben atención personal. Procesos con alto nivel de complejidad y divergencia y flujos flexibles. </a:t>
            </a:r>
          </a:p>
          <a:p>
            <a:pPr marL="342900" indent="-342900" algn="ctr">
              <a:spcAft>
                <a:spcPts val="1200"/>
              </a:spcAft>
              <a:buAutoNum type="arabicPeriod"/>
            </a:pPr>
            <a:r>
              <a:rPr lang="es-AR" sz="2000" b="1" i="1" dirty="0" smtClean="0">
                <a:effectLst>
                  <a:outerShdw blurRad="38100" dist="38100" dir="2700000" algn="tl">
                    <a:srgbClr val="000000">
                      <a:alpha val="43137"/>
                    </a:srgbClr>
                  </a:outerShdw>
                </a:effectLst>
              </a:rPr>
              <a:t>PARTICIPACIÓN DEL CLIENTE: </a:t>
            </a:r>
            <a:r>
              <a:rPr lang="es-AR" b="1" dirty="0" smtClean="0"/>
              <a:t>Forma parte del proceso. El servicio creado para cada cliente es único. </a:t>
            </a:r>
          </a:p>
          <a:p>
            <a:pPr marL="342900" indent="-342900" algn="ctr">
              <a:spcAft>
                <a:spcPts val="1200"/>
              </a:spcAft>
              <a:buAutoNum type="arabicPeriod"/>
            </a:pPr>
            <a:r>
              <a:rPr lang="es-AR" sz="2000" b="1" i="1" dirty="0" smtClean="0">
                <a:effectLst>
                  <a:outerShdw blurRad="38100" dist="38100" dir="2700000" algn="tl">
                    <a:srgbClr val="000000">
                      <a:alpha val="43137"/>
                    </a:srgbClr>
                  </a:outerShdw>
                </a:effectLst>
              </a:rPr>
              <a:t>FLEXIBILIDAD DE LOS RECURSOS: </a:t>
            </a:r>
            <a:r>
              <a:rPr lang="es-AR" b="1" dirty="0" smtClean="0"/>
              <a:t>Alto grado de divergencia y flujos flexibles de proceso se corresponden con una mayor flexibilidad de los recursos: mano de obra, instalaciones y equipo. </a:t>
            </a:r>
          </a:p>
          <a:p>
            <a:pPr marL="342900" indent="-342900" algn="ctr">
              <a:spcAft>
                <a:spcPts val="1200"/>
              </a:spcAft>
              <a:buAutoNum type="arabicPeriod"/>
            </a:pPr>
            <a:r>
              <a:rPr lang="es-AR" sz="2000" b="1" i="1" dirty="0" smtClean="0">
                <a:effectLst>
                  <a:outerShdw blurRad="38100" dist="38100" dir="2700000" algn="tl">
                    <a:srgbClr val="000000">
                      <a:alpha val="43137"/>
                    </a:srgbClr>
                  </a:outerShdw>
                </a:effectLst>
              </a:rPr>
              <a:t>INTESIDAD DE CAPITAL</a:t>
            </a:r>
            <a:r>
              <a:rPr lang="es-AR" sz="2000" b="1" i="1" dirty="0" smtClean="0"/>
              <a:t>:</a:t>
            </a:r>
            <a:r>
              <a:rPr lang="es-AR" b="1" i="1" dirty="0" smtClean="0"/>
              <a:t> </a:t>
            </a:r>
            <a:r>
              <a:rPr lang="es-AR" b="1" dirty="0" smtClean="0"/>
              <a:t>La automatización y la intensidad de capital son factibles con volúmenes elevados. La tecnología informática aporta tanto la flexibilidad de recursos como la automatización. </a:t>
            </a:r>
            <a:endParaRPr lang="es-AR" b="1" dirty="0"/>
          </a:p>
        </p:txBody>
      </p:sp>
    </p:spTree>
    <p:extLst>
      <p:ext uri="{BB962C8B-B14F-4D97-AF65-F5344CB8AC3E}">
        <p14:creationId xmlns:p14="http://schemas.microsoft.com/office/powerpoint/2010/main" val="3499022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1978345" y="40010"/>
            <a:ext cx="8520952" cy="949056"/>
          </a:xfrm>
        </p:spPr>
        <p:txBody>
          <a:bodyPr>
            <a:normAutofit/>
          </a:bodyPr>
          <a:lstStyle/>
          <a:p>
            <a:pPr algn="ctr"/>
            <a:r>
              <a:rPr lang="es-ES" dirty="0" smtClean="0"/>
              <a:t>Decisiones sobre los procesos</a:t>
            </a:r>
            <a:endParaRPr lang="es-AR" dirty="0"/>
          </a:p>
        </p:txBody>
      </p:sp>
      <p:sp>
        <p:nvSpPr>
          <p:cNvPr id="7" name="33 Rectángulo"/>
          <p:cNvSpPr/>
          <p:nvPr/>
        </p:nvSpPr>
        <p:spPr>
          <a:xfrm>
            <a:off x="6279490" y="2563306"/>
            <a:ext cx="5317552" cy="3600400"/>
          </a:xfrm>
          <a:prstGeom prst="rect">
            <a:avLst/>
          </a:prstGeom>
          <a:solidFill>
            <a:schemeClr val="tx2">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0" name="3 Rectángulo redondeado"/>
          <p:cNvSpPr/>
          <p:nvPr/>
        </p:nvSpPr>
        <p:spPr>
          <a:xfrm>
            <a:off x="496938" y="2372505"/>
            <a:ext cx="2362046" cy="14494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4 CuadroTexto"/>
          <p:cNvSpPr txBox="1"/>
          <p:nvPr/>
        </p:nvSpPr>
        <p:spPr>
          <a:xfrm>
            <a:off x="569463" y="2537898"/>
            <a:ext cx="2276895" cy="1015663"/>
          </a:xfrm>
          <a:prstGeom prst="rect">
            <a:avLst/>
          </a:prstGeom>
          <a:noFill/>
        </p:spPr>
        <p:txBody>
          <a:bodyPr wrap="square" rtlCol="0">
            <a:spAutoFit/>
          </a:bodyPr>
          <a:lstStyle/>
          <a:p>
            <a:pPr algn="ctr"/>
            <a:r>
              <a:rPr lang="es-ES" sz="2000" b="1" dirty="0" smtClean="0">
                <a:solidFill>
                  <a:srgbClr val="FFFF00"/>
                </a:solidFill>
                <a:effectLst>
                  <a:outerShdw blurRad="38100" dist="38100" dir="2700000" algn="tl">
                    <a:srgbClr val="000000">
                      <a:alpha val="43137"/>
                    </a:srgbClr>
                  </a:outerShdw>
                </a:effectLst>
              </a:rPr>
              <a:t>PROCESOS </a:t>
            </a:r>
          </a:p>
          <a:p>
            <a:pPr algn="ctr"/>
            <a:r>
              <a:rPr lang="es-ES" sz="2000" b="1" dirty="0" smtClean="0">
                <a:solidFill>
                  <a:srgbClr val="FFFF00"/>
                </a:solidFill>
                <a:effectLst>
                  <a:outerShdw blurRad="38100" dist="38100" dir="2700000" algn="tl">
                    <a:srgbClr val="000000">
                      <a:alpha val="43137"/>
                    </a:srgbClr>
                  </a:outerShdw>
                </a:effectLst>
              </a:rPr>
              <a:t>DE </a:t>
            </a:r>
          </a:p>
          <a:p>
            <a:pPr algn="ctr"/>
            <a:r>
              <a:rPr lang="es-ES" sz="2000" b="1" dirty="0" smtClean="0">
                <a:solidFill>
                  <a:srgbClr val="FFFF00"/>
                </a:solidFill>
                <a:effectLst>
                  <a:outerShdw blurRad="38100" dist="38100" dir="2700000" algn="tl">
                    <a:srgbClr val="000000">
                      <a:alpha val="43137"/>
                    </a:srgbClr>
                  </a:outerShdw>
                </a:effectLst>
              </a:rPr>
              <a:t>MANUFACTURA</a:t>
            </a:r>
            <a:endParaRPr lang="es-AR" sz="2000" b="1" dirty="0">
              <a:solidFill>
                <a:srgbClr val="FFFF00"/>
              </a:solidFill>
              <a:effectLst>
                <a:outerShdw blurRad="38100" dist="38100" dir="2700000" algn="tl">
                  <a:srgbClr val="000000">
                    <a:alpha val="43137"/>
                  </a:srgbClr>
                </a:outerShdw>
              </a:effectLst>
            </a:endParaRPr>
          </a:p>
        </p:txBody>
      </p:sp>
      <p:sp>
        <p:nvSpPr>
          <p:cNvPr id="12" name="34 Elipse"/>
          <p:cNvSpPr/>
          <p:nvPr/>
        </p:nvSpPr>
        <p:spPr>
          <a:xfrm>
            <a:off x="6336353" y="2689899"/>
            <a:ext cx="1440160" cy="792088"/>
          </a:xfrm>
          <a:prstGeom prst="ellipse">
            <a:avLst/>
          </a:prstGeom>
          <a:solidFill>
            <a:schemeClr val="accent1">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35 CuadroTexto"/>
          <p:cNvSpPr txBox="1"/>
          <p:nvPr/>
        </p:nvSpPr>
        <p:spPr>
          <a:xfrm>
            <a:off x="6336353" y="2689899"/>
            <a:ext cx="1440160" cy="646331"/>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Por Proyectos</a:t>
            </a:r>
            <a:endParaRPr lang="es-AR" b="1" i="1" dirty="0">
              <a:solidFill>
                <a:schemeClr val="bg1"/>
              </a:solidFill>
              <a:effectLst>
                <a:outerShdw blurRad="38100" dist="38100" dir="2700000" algn="tl">
                  <a:srgbClr val="000000">
                    <a:alpha val="43137"/>
                  </a:srgbClr>
                </a:outerShdw>
              </a:effectLst>
            </a:endParaRPr>
          </a:p>
        </p:txBody>
      </p:sp>
      <p:sp>
        <p:nvSpPr>
          <p:cNvPr id="14" name="36 Elipse"/>
          <p:cNvSpPr/>
          <p:nvPr/>
        </p:nvSpPr>
        <p:spPr>
          <a:xfrm>
            <a:off x="7590079" y="3481987"/>
            <a:ext cx="1440160" cy="792088"/>
          </a:xfrm>
          <a:prstGeom prst="ellipse">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37 CuadroTexto"/>
          <p:cNvSpPr txBox="1"/>
          <p:nvPr/>
        </p:nvSpPr>
        <p:spPr>
          <a:xfrm>
            <a:off x="7590079" y="3688719"/>
            <a:ext cx="1440160" cy="369332"/>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Por Lotes</a:t>
            </a:r>
            <a:endParaRPr lang="es-AR" b="1" i="1" dirty="0">
              <a:solidFill>
                <a:schemeClr val="bg1"/>
              </a:solidFill>
              <a:effectLst>
                <a:outerShdw blurRad="38100" dist="38100" dir="2700000" algn="tl">
                  <a:srgbClr val="000000">
                    <a:alpha val="43137"/>
                  </a:srgbClr>
                </a:outerShdw>
              </a:effectLst>
            </a:endParaRPr>
          </a:p>
        </p:txBody>
      </p:sp>
      <p:sp>
        <p:nvSpPr>
          <p:cNvPr id="16" name="38 Elipse"/>
          <p:cNvSpPr/>
          <p:nvPr/>
        </p:nvSpPr>
        <p:spPr>
          <a:xfrm>
            <a:off x="10131397" y="5210179"/>
            <a:ext cx="1440160" cy="792088"/>
          </a:xfrm>
          <a:prstGeom prst="ellipse">
            <a:avLst/>
          </a:prstGeom>
          <a:solidFill>
            <a:srgbClr val="C24672"/>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39 CuadroTexto"/>
          <p:cNvSpPr txBox="1"/>
          <p:nvPr/>
        </p:nvSpPr>
        <p:spPr>
          <a:xfrm>
            <a:off x="10131397" y="5282187"/>
            <a:ext cx="1440160" cy="646331"/>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Flujo Continuo</a:t>
            </a:r>
            <a:endParaRPr lang="es-AR" b="1" i="1" dirty="0">
              <a:solidFill>
                <a:schemeClr val="bg1"/>
              </a:solidFill>
              <a:effectLst>
                <a:outerShdw blurRad="38100" dist="38100" dir="2700000" algn="tl">
                  <a:srgbClr val="000000">
                    <a:alpha val="43137"/>
                  </a:srgbClr>
                </a:outerShdw>
              </a:effectLst>
            </a:endParaRPr>
          </a:p>
        </p:txBody>
      </p:sp>
      <p:cxnSp>
        <p:nvCxnSpPr>
          <p:cNvPr id="18" name="41 Conector recto"/>
          <p:cNvCxnSpPr/>
          <p:nvPr/>
        </p:nvCxnSpPr>
        <p:spPr>
          <a:xfrm flipV="1">
            <a:off x="6293935" y="1393755"/>
            <a:ext cx="0" cy="1152128"/>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46 Conector recto"/>
          <p:cNvCxnSpPr/>
          <p:nvPr/>
        </p:nvCxnSpPr>
        <p:spPr>
          <a:xfrm>
            <a:off x="3748512" y="2545883"/>
            <a:ext cx="254542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49 Conector recto"/>
          <p:cNvCxnSpPr/>
          <p:nvPr/>
        </p:nvCxnSpPr>
        <p:spPr>
          <a:xfrm>
            <a:off x="3748512" y="4418091"/>
            <a:ext cx="254542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53 Conector recto de flecha"/>
          <p:cNvCxnSpPr/>
          <p:nvPr/>
        </p:nvCxnSpPr>
        <p:spPr>
          <a:xfrm>
            <a:off x="6293935" y="1321747"/>
            <a:ext cx="5440864" cy="0"/>
          </a:xfrm>
          <a:prstGeom prst="straightConnector1">
            <a:avLst/>
          </a:prstGeom>
          <a:ln w="5715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55 Conector recto de flecha"/>
          <p:cNvCxnSpPr/>
          <p:nvPr/>
        </p:nvCxnSpPr>
        <p:spPr>
          <a:xfrm>
            <a:off x="3748512" y="2545883"/>
            <a:ext cx="0" cy="3600400"/>
          </a:xfrm>
          <a:prstGeom prst="straightConnector1">
            <a:avLst/>
          </a:prstGeom>
          <a:ln w="5715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57 Conector recto"/>
          <p:cNvCxnSpPr/>
          <p:nvPr/>
        </p:nvCxnSpPr>
        <p:spPr>
          <a:xfrm flipH="1" flipV="1">
            <a:off x="3850066" y="1427166"/>
            <a:ext cx="2443869" cy="111871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58 CuadroTexto"/>
          <p:cNvSpPr txBox="1"/>
          <p:nvPr/>
        </p:nvSpPr>
        <p:spPr>
          <a:xfrm>
            <a:off x="4853775" y="1465763"/>
            <a:ext cx="1440160" cy="523220"/>
          </a:xfrm>
          <a:prstGeom prst="rect">
            <a:avLst/>
          </a:prstGeom>
          <a:noFill/>
        </p:spPr>
        <p:txBody>
          <a:bodyPr wrap="square" rtlCol="0">
            <a:spAutoFit/>
          </a:bodyPr>
          <a:lstStyle/>
          <a:p>
            <a:pPr algn="r"/>
            <a:r>
              <a:rPr lang="es-ES" sz="1400" b="1" i="1" dirty="0" smtClean="0">
                <a:effectLst>
                  <a:outerShdw blurRad="38100" dist="38100" dir="2700000" algn="tl">
                    <a:srgbClr val="000000">
                      <a:alpha val="43137"/>
                    </a:srgbClr>
                  </a:outerShdw>
                </a:effectLst>
              </a:rPr>
              <a:t>Diseño del Producto</a:t>
            </a:r>
            <a:endParaRPr lang="es-AR" sz="1400" b="1" i="1" dirty="0">
              <a:effectLst>
                <a:outerShdw blurRad="38100" dist="38100" dir="2700000" algn="tl">
                  <a:srgbClr val="000000">
                    <a:alpha val="43137"/>
                  </a:srgbClr>
                </a:outerShdw>
              </a:effectLst>
            </a:endParaRPr>
          </a:p>
        </p:txBody>
      </p:sp>
      <p:sp>
        <p:nvSpPr>
          <p:cNvPr id="25" name="59 CuadroTexto"/>
          <p:cNvSpPr txBox="1"/>
          <p:nvPr/>
        </p:nvSpPr>
        <p:spPr>
          <a:xfrm>
            <a:off x="3629639" y="1887114"/>
            <a:ext cx="1584176" cy="523220"/>
          </a:xfrm>
          <a:prstGeom prst="rect">
            <a:avLst/>
          </a:prstGeom>
          <a:noFill/>
        </p:spPr>
        <p:txBody>
          <a:bodyPr wrap="square" rtlCol="0">
            <a:spAutoFit/>
          </a:bodyPr>
          <a:lstStyle/>
          <a:p>
            <a:pPr algn="ctr"/>
            <a:r>
              <a:rPr lang="es-ES" sz="1400" b="1" i="1" dirty="0" smtClean="0">
                <a:effectLst>
                  <a:outerShdw blurRad="38100" dist="38100" dir="2700000" algn="tl">
                    <a:srgbClr val="000000">
                      <a:alpha val="43137"/>
                    </a:srgbClr>
                  </a:outerShdw>
                </a:effectLst>
              </a:rPr>
              <a:t>Características del Proceso</a:t>
            </a:r>
            <a:endParaRPr lang="es-AR" sz="1400" b="1" i="1" dirty="0">
              <a:effectLst>
                <a:outerShdw blurRad="38100" dist="38100" dir="2700000" algn="tl">
                  <a:srgbClr val="000000">
                    <a:alpha val="43137"/>
                  </a:srgbClr>
                </a:outerShdw>
              </a:effectLst>
            </a:endParaRPr>
          </a:p>
        </p:txBody>
      </p:sp>
      <p:sp>
        <p:nvSpPr>
          <p:cNvPr id="26" name="73 Rectángulo"/>
          <p:cNvSpPr/>
          <p:nvPr/>
        </p:nvSpPr>
        <p:spPr>
          <a:xfrm>
            <a:off x="6437951" y="983193"/>
            <a:ext cx="4896544" cy="338554"/>
          </a:xfrm>
          <a:prstGeom prst="rect">
            <a:avLst/>
          </a:prstGeom>
        </p:spPr>
        <p:txBody>
          <a:bodyPr wrap="square">
            <a:spAutoFit/>
          </a:bodyPr>
          <a:lstStyle/>
          <a:p>
            <a:pPr algn="ctr"/>
            <a:r>
              <a:rPr lang="es-AR" sz="1600" b="1" i="1" dirty="0" smtClean="0">
                <a:effectLst>
                  <a:outerShdw blurRad="38100" dist="38100" dir="2700000" algn="tl">
                    <a:srgbClr val="000000">
                      <a:alpha val="43137"/>
                    </a:srgbClr>
                  </a:outerShdw>
                </a:effectLst>
              </a:rPr>
              <a:t>Menos personalización y mayor volumen</a:t>
            </a:r>
            <a:endParaRPr lang="es-AR" sz="1500" b="1" i="1" dirty="0">
              <a:effectLst>
                <a:outerShdw blurRad="38100" dist="38100" dir="2700000" algn="tl">
                  <a:srgbClr val="000000">
                    <a:alpha val="43137"/>
                  </a:srgbClr>
                </a:outerShdw>
              </a:effectLst>
            </a:endParaRPr>
          </a:p>
        </p:txBody>
      </p:sp>
      <p:sp>
        <p:nvSpPr>
          <p:cNvPr id="27" name="74 Rectángulo"/>
          <p:cNvSpPr/>
          <p:nvPr/>
        </p:nvSpPr>
        <p:spPr>
          <a:xfrm rot="16200000">
            <a:off x="1693580" y="4024751"/>
            <a:ext cx="3336940" cy="523220"/>
          </a:xfrm>
          <a:prstGeom prst="rect">
            <a:avLst/>
          </a:prstGeom>
        </p:spPr>
        <p:txBody>
          <a:bodyPr wrap="square">
            <a:spAutoFit/>
          </a:bodyPr>
          <a:lstStyle/>
          <a:p>
            <a:pPr algn="ctr"/>
            <a:r>
              <a:rPr lang="es-AR" sz="1400" b="1" i="1" dirty="0" smtClean="0">
                <a:effectLst>
                  <a:outerShdw blurRad="38100" dist="38100" dir="2700000" algn="tl">
                    <a:srgbClr val="000000">
                      <a:alpha val="43137"/>
                    </a:srgbClr>
                  </a:outerShdw>
                </a:effectLst>
              </a:rPr>
              <a:t>Menor complejidad, menor divergencia y más flujos lineales</a:t>
            </a:r>
            <a:endParaRPr lang="es-AR" sz="1400" b="1" i="1" dirty="0">
              <a:effectLst>
                <a:outerShdw blurRad="38100" dist="38100" dir="2700000" algn="tl">
                  <a:srgbClr val="000000">
                    <a:alpha val="43137"/>
                  </a:srgbClr>
                </a:outerShdw>
              </a:effectLst>
            </a:endParaRPr>
          </a:p>
        </p:txBody>
      </p:sp>
      <p:sp>
        <p:nvSpPr>
          <p:cNvPr id="28" name="75 Rectángulo"/>
          <p:cNvSpPr/>
          <p:nvPr/>
        </p:nvSpPr>
        <p:spPr>
          <a:xfrm>
            <a:off x="3971215" y="3574009"/>
            <a:ext cx="2088232" cy="738664"/>
          </a:xfrm>
          <a:prstGeom prst="rect">
            <a:avLst/>
          </a:prstGeom>
        </p:spPr>
        <p:txBody>
          <a:bodyPr wrap="square">
            <a:spAutoFit/>
          </a:bodyPr>
          <a:lstStyle/>
          <a:p>
            <a:pPr algn="ctr"/>
            <a:r>
              <a:rPr lang="es-AR" sz="1400" b="1" dirty="0" smtClean="0"/>
              <a:t>Proceso centralizado, con secuencia de tareas flexible y única</a:t>
            </a:r>
            <a:endParaRPr lang="es-AR" sz="1400" b="1" dirty="0"/>
          </a:p>
        </p:txBody>
      </p:sp>
      <p:sp>
        <p:nvSpPr>
          <p:cNvPr id="29" name="76 Rectángulo"/>
          <p:cNvSpPr/>
          <p:nvPr/>
        </p:nvSpPr>
        <p:spPr>
          <a:xfrm>
            <a:off x="3946972" y="4489402"/>
            <a:ext cx="2069976" cy="738664"/>
          </a:xfrm>
          <a:prstGeom prst="rect">
            <a:avLst/>
          </a:prstGeom>
        </p:spPr>
        <p:txBody>
          <a:bodyPr wrap="square">
            <a:spAutoFit/>
          </a:bodyPr>
          <a:lstStyle/>
          <a:p>
            <a:pPr algn="ctr"/>
            <a:r>
              <a:rPr lang="es-AR" sz="1400" b="1" dirty="0" smtClean="0"/>
              <a:t>Flujos lineales conectados, trabajo muy repetitivo</a:t>
            </a:r>
            <a:endParaRPr lang="es-AR" sz="1400" b="1" dirty="0"/>
          </a:p>
        </p:txBody>
      </p:sp>
      <p:sp>
        <p:nvSpPr>
          <p:cNvPr id="30" name="77 Rectángulo"/>
          <p:cNvSpPr/>
          <p:nvPr/>
        </p:nvSpPr>
        <p:spPr>
          <a:xfrm>
            <a:off x="3943195" y="2518753"/>
            <a:ext cx="2292422" cy="954107"/>
          </a:xfrm>
          <a:prstGeom prst="rect">
            <a:avLst/>
          </a:prstGeom>
        </p:spPr>
        <p:txBody>
          <a:bodyPr wrap="square">
            <a:spAutoFit/>
          </a:bodyPr>
          <a:lstStyle/>
          <a:p>
            <a:pPr algn="ctr"/>
            <a:r>
              <a:rPr lang="es-AR" sz="1400" b="1" dirty="0" smtClean="0"/>
              <a:t>Flujos lineales desconectados, trabajo moderadamente complejo</a:t>
            </a:r>
            <a:endParaRPr lang="es-AR" sz="1400" b="1" dirty="0"/>
          </a:p>
        </p:txBody>
      </p:sp>
      <p:sp>
        <p:nvSpPr>
          <p:cNvPr id="31" name="78 Rectángulo"/>
          <p:cNvSpPr/>
          <p:nvPr/>
        </p:nvSpPr>
        <p:spPr>
          <a:xfrm>
            <a:off x="6293935" y="1393756"/>
            <a:ext cx="1440160" cy="1169551"/>
          </a:xfrm>
          <a:prstGeom prst="rect">
            <a:avLst/>
          </a:prstGeom>
        </p:spPr>
        <p:txBody>
          <a:bodyPr wrap="square">
            <a:spAutoFit/>
          </a:bodyPr>
          <a:lstStyle/>
          <a:p>
            <a:pPr algn="ctr"/>
            <a:r>
              <a:rPr lang="es-AR" sz="1400" b="1" dirty="0" smtClean="0"/>
              <a:t>Productos de bajo volumen, hechos bajo pedido del cliente</a:t>
            </a:r>
            <a:endParaRPr lang="es-AR" sz="1400" b="1" dirty="0"/>
          </a:p>
        </p:txBody>
      </p:sp>
      <p:sp>
        <p:nvSpPr>
          <p:cNvPr id="32" name="80 Rectángulo"/>
          <p:cNvSpPr/>
          <p:nvPr/>
        </p:nvSpPr>
        <p:spPr>
          <a:xfrm>
            <a:off x="7662087" y="1376332"/>
            <a:ext cx="1368152" cy="1169551"/>
          </a:xfrm>
          <a:prstGeom prst="rect">
            <a:avLst/>
          </a:prstGeom>
        </p:spPr>
        <p:txBody>
          <a:bodyPr wrap="square">
            <a:spAutoFit/>
          </a:bodyPr>
          <a:lstStyle/>
          <a:p>
            <a:pPr algn="ctr"/>
            <a:r>
              <a:rPr lang="es-AR" sz="1400" b="1" dirty="0" smtClean="0"/>
              <a:t>Múltiples productos, con volumen bajo a moderado</a:t>
            </a:r>
            <a:endParaRPr lang="es-AR" sz="1400" b="1" dirty="0"/>
          </a:p>
        </p:txBody>
      </p:sp>
      <p:sp>
        <p:nvSpPr>
          <p:cNvPr id="33" name="81 Rectángulo"/>
          <p:cNvSpPr/>
          <p:nvPr/>
        </p:nvSpPr>
        <p:spPr>
          <a:xfrm>
            <a:off x="8886223" y="1376332"/>
            <a:ext cx="1224136" cy="1169551"/>
          </a:xfrm>
          <a:prstGeom prst="rect">
            <a:avLst/>
          </a:prstGeom>
        </p:spPr>
        <p:txBody>
          <a:bodyPr wrap="square">
            <a:spAutoFit/>
          </a:bodyPr>
          <a:lstStyle/>
          <a:p>
            <a:pPr algn="ctr"/>
            <a:r>
              <a:rPr lang="es-AR" sz="1400" b="1" dirty="0" smtClean="0"/>
              <a:t>Pocos productos principales, volumen alto</a:t>
            </a:r>
            <a:endParaRPr lang="es-AR" sz="1400" b="1" dirty="0"/>
          </a:p>
        </p:txBody>
      </p:sp>
      <p:sp>
        <p:nvSpPr>
          <p:cNvPr id="34" name="32 Elipse"/>
          <p:cNvSpPr/>
          <p:nvPr/>
        </p:nvSpPr>
        <p:spPr>
          <a:xfrm>
            <a:off x="8742207" y="4468890"/>
            <a:ext cx="1440160" cy="792088"/>
          </a:xfrm>
          <a:prstGeom prst="ellipse">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13500000" scaled="1"/>
            <a:tileRect/>
          </a:gra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5" name="40 CuadroTexto"/>
          <p:cNvSpPr txBox="1"/>
          <p:nvPr/>
        </p:nvSpPr>
        <p:spPr>
          <a:xfrm>
            <a:off x="8742207" y="4675622"/>
            <a:ext cx="1440160" cy="369332"/>
          </a:xfrm>
          <a:prstGeom prst="rect">
            <a:avLst/>
          </a:prstGeom>
          <a:noFill/>
        </p:spPr>
        <p:txBody>
          <a:bodyPr wrap="square" rtlCol="0">
            <a:spAutoFit/>
          </a:bodyPr>
          <a:lstStyle/>
          <a:p>
            <a:pPr algn="ctr"/>
            <a:r>
              <a:rPr lang="es-ES" b="1" i="1" dirty="0" smtClean="0">
                <a:solidFill>
                  <a:schemeClr val="bg1"/>
                </a:solidFill>
                <a:effectLst>
                  <a:outerShdw blurRad="38100" dist="38100" dir="2700000" algn="tl">
                    <a:srgbClr val="000000">
                      <a:alpha val="43137"/>
                    </a:srgbClr>
                  </a:outerShdw>
                </a:effectLst>
              </a:rPr>
              <a:t>En Línea </a:t>
            </a:r>
            <a:endParaRPr lang="es-AR" b="1" i="1" dirty="0">
              <a:solidFill>
                <a:schemeClr val="bg1"/>
              </a:solidFill>
              <a:effectLst>
                <a:outerShdw blurRad="38100" dist="38100" dir="2700000" algn="tl">
                  <a:srgbClr val="000000">
                    <a:alpha val="43137"/>
                  </a:srgbClr>
                </a:outerShdw>
              </a:effectLst>
            </a:endParaRPr>
          </a:p>
        </p:txBody>
      </p:sp>
      <p:cxnSp>
        <p:nvCxnSpPr>
          <p:cNvPr id="36" name="54 Conector recto"/>
          <p:cNvCxnSpPr/>
          <p:nvPr/>
        </p:nvCxnSpPr>
        <p:spPr>
          <a:xfrm>
            <a:off x="3748512" y="6146283"/>
            <a:ext cx="254542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63 Rectángulo"/>
          <p:cNvSpPr/>
          <p:nvPr/>
        </p:nvSpPr>
        <p:spPr>
          <a:xfrm>
            <a:off x="4011055" y="5622482"/>
            <a:ext cx="1925960" cy="307777"/>
          </a:xfrm>
          <a:prstGeom prst="rect">
            <a:avLst/>
          </a:prstGeom>
        </p:spPr>
        <p:txBody>
          <a:bodyPr wrap="square">
            <a:spAutoFit/>
          </a:bodyPr>
          <a:lstStyle/>
          <a:p>
            <a:pPr algn="ctr"/>
            <a:r>
              <a:rPr lang="es-AR" sz="1400" b="1" dirty="0" smtClean="0"/>
              <a:t>Flujos continuos</a:t>
            </a:r>
            <a:endParaRPr lang="es-AR" sz="1400" b="1" dirty="0"/>
          </a:p>
        </p:txBody>
      </p:sp>
      <p:cxnSp>
        <p:nvCxnSpPr>
          <p:cNvPr id="38" name="65 Conector recto"/>
          <p:cNvCxnSpPr/>
          <p:nvPr/>
        </p:nvCxnSpPr>
        <p:spPr>
          <a:xfrm flipV="1">
            <a:off x="7662087" y="1393755"/>
            <a:ext cx="0" cy="1152128"/>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66 Conector recto"/>
          <p:cNvCxnSpPr/>
          <p:nvPr/>
        </p:nvCxnSpPr>
        <p:spPr>
          <a:xfrm flipV="1">
            <a:off x="11597042" y="1393755"/>
            <a:ext cx="0" cy="1152128"/>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67 Conector recto"/>
          <p:cNvCxnSpPr/>
          <p:nvPr/>
        </p:nvCxnSpPr>
        <p:spPr>
          <a:xfrm flipV="1">
            <a:off x="10110359" y="1393755"/>
            <a:ext cx="0" cy="1152128"/>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68 Conector recto"/>
          <p:cNvCxnSpPr/>
          <p:nvPr/>
        </p:nvCxnSpPr>
        <p:spPr>
          <a:xfrm flipV="1">
            <a:off x="8886223" y="1393755"/>
            <a:ext cx="0" cy="1152128"/>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2" name="69 Rectángulo"/>
          <p:cNvSpPr/>
          <p:nvPr/>
        </p:nvSpPr>
        <p:spPr>
          <a:xfrm>
            <a:off x="10110358" y="1393755"/>
            <a:ext cx="1624441" cy="954107"/>
          </a:xfrm>
          <a:prstGeom prst="rect">
            <a:avLst/>
          </a:prstGeom>
        </p:spPr>
        <p:txBody>
          <a:bodyPr wrap="square">
            <a:spAutoFit/>
          </a:bodyPr>
          <a:lstStyle/>
          <a:p>
            <a:pPr algn="ctr"/>
            <a:r>
              <a:rPr lang="es-AR" sz="1400" b="1" dirty="0" smtClean="0"/>
              <a:t>Productos básicos de alto volumen y estandarizados</a:t>
            </a:r>
            <a:endParaRPr lang="es-AR" sz="1400" b="1" dirty="0"/>
          </a:p>
        </p:txBody>
      </p:sp>
      <p:cxnSp>
        <p:nvCxnSpPr>
          <p:cNvPr id="43" name="54 Conector recto"/>
          <p:cNvCxnSpPr/>
          <p:nvPr/>
        </p:nvCxnSpPr>
        <p:spPr>
          <a:xfrm>
            <a:off x="3748515" y="5333485"/>
            <a:ext cx="254542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54 Conector recto"/>
          <p:cNvCxnSpPr/>
          <p:nvPr/>
        </p:nvCxnSpPr>
        <p:spPr>
          <a:xfrm>
            <a:off x="3748512" y="3468590"/>
            <a:ext cx="2545423"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4985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6F69D194-F51B-5C1B-170E-F1FAB73AB636}"/>
              </a:ext>
            </a:extLst>
          </p:cNvPr>
          <p:cNvSpPr>
            <a:spLocks noGrp="1"/>
          </p:cNvSpPr>
          <p:nvPr>
            <p:ph type="title"/>
          </p:nvPr>
        </p:nvSpPr>
        <p:spPr>
          <a:xfrm>
            <a:off x="1978345" y="40010"/>
            <a:ext cx="8520952" cy="949056"/>
          </a:xfrm>
        </p:spPr>
        <p:txBody>
          <a:bodyPr>
            <a:normAutofit/>
          </a:bodyPr>
          <a:lstStyle/>
          <a:p>
            <a:pPr algn="ctr"/>
            <a:r>
              <a:rPr lang="es-ES" dirty="0" smtClean="0"/>
              <a:t>Decisiones sobre los procesos</a:t>
            </a:r>
            <a:endParaRPr lang="es-AR" dirty="0"/>
          </a:p>
        </p:txBody>
      </p:sp>
      <p:sp>
        <p:nvSpPr>
          <p:cNvPr id="45" name="3 Rectángulo redondeado"/>
          <p:cNvSpPr/>
          <p:nvPr/>
        </p:nvSpPr>
        <p:spPr>
          <a:xfrm>
            <a:off x="261256" y="1849992"/>
            <a:ext cx="2339225" cy="17350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6" name="4 CuadroTexto"/>
          <p:cNvSpPr txBox="1"/>
          <p:nvPr/>
        </p:nvSpPr>
        <p:spPr>
          <a:xfrm>
            <a:off x="348343" y="2029899"/>
            <a:ext cx="2208595" cy="1323439"/>
          </a:xfrm>
          <a:prstGeom prst="rect">
            <a:avLst/>
          </a:prstGeom>
          <a:noFill/>
        </p:spPr>
        <p:txBody>
          <a:bodyPr wrap="square" rtlCol="0">
            <a:spAutoFit/>
          </a:bodyPr>
          <a:lstStyle/>
          <a:p>
            <a:pPr algn="ctr"/>
            <a:r>
              <a:rPr lang="es-ES" sz="2000" b="1" dirty="0">
                <a:solidFill>
                  <a:srgbClr val="FFFF00"/>
                </a:solidFill>
                <a:effectLst>
                  <a:outerShdw blurRad="38100" dist="38100" dir="2700000" algn="tl">
                    <a:srgbClr val="000000">
                      <a:alpha val="43137"/>
                    </a:srgbClr>
                  </a:outerShdw>
                </a:effectLst>
              </a:rPr>
              <a:t>PATRONES DE DECISIÓN PARA PROCESOS DE MANUFACTURA</a:t>
            </a:r>
          </a:p>
        </p:txBody>
      </p:sp>
      <p:sp>
        <p:nvSpPr>
          <p:cNvPr id="47" name="27 Rectángulo"/>
          <p:cNvSpPr/>
          <p:nvPr/>
        </p:nvSpPr>
        <p:spPr>
          <a:xfrm>
            <a:off x="2687569" y="1166299"/>
            <a:ext cx="9284294" cy="5016758"/>
          </a:xfrm>
          <a:prstGeom prst="rect">
            <a:avLst/>
          </a:prstGeom>
        </p:spPr>
        <p:txBody>
          <a:bodyPr wrap="square">
            <a:spAutoFit/>
          </a:bodyPr>
          <a:lstStyle/>
          <a:p>
            <a:pPr algn="ctr">
              <a:spcAft>
                <a:spcPts val="1200"/>
              </a:spcAft>
            </a:pPr>
            <a:r>
              <a:rPr lang="es-ES" b="1" i="1" dirty="0" smtClean="0">
                <a:effectLst>
                  <a:outerShdw blurRad="38100" dist="38100" dir="2700000" algn="tl">
                    <a:srgbClr val="000000">
                      <a:alpha val="43137"/>
                    </a:srgbClr>
                  </a:outerShdw>
                </a:effectLst>
              </a:rPr>
              <a:t>OPCIÓN DE PROCESO. </a:t>
            </a:r>
            <a:r>
              <a:rPr lang="es-ES" b="1" i="1" dirty="0">
                <a:effectLst>
                  <a:outerShdw blurRad="38100" dist="38100" dir="2700000" algn="tl">
                    <a:srgbClr val="000000">
                      <a:alpha val="43137"/>
                    </a:srgbClr>
                  </a:outerShdw>
                </a:effectLst>
              </a:rPr>
              <a:t>Los altos volúmenes en combinación con un producto estándar, posibilitan un flujo en línea. </a:t>
            </a:r>
            <a:endParaRPr lang="es-ES" b="1" i="1" dirty="0" smtClean="0">
              <a:effectLst>
                <a:outerShdw blurRad="38100" dist="38100" dir="2700000" algn="tl">
                  <a:srgbClr val="000000">
                    <a:alpha val="43137"/>
                  </a:srgbClr>
                </a:outerShdw>
              </a:effectLst>
            </a:endParaRPr>
          </a:p>
          <a:p>
            <a:pPr algn="ctr">
              <a:spcAft>
                <a:spcPts val="1200"/>
              </a:spcAft>
            </a:pPr>
            <a:r>
              <a:rPr lang="es-ES" b="1" i="1" dirty="0" smtClean="0">
                <a:effectLst>
                  <a:outerShdw blurRad="38100" dist="38100" dir="2700000" algn="tl">
                    <a:srgbClr val="000000">
                      <a:alpha val="43137"/>
                    </a:srgbClr>
                  </a:outerShdw>
                </a:effectLst>
              </a:rPr>
              <a:t>LOS PRODUCTOS PERSONALIZADOS, </a:t>
            </a:r>
            <a:r>
              <a:rPr lang="es-ES" b="1" i="1" dirty="0">
                <a:effectLst>
                  <a:outerShdw blurRad="38100" dist="38100" dir="2700000" algn="tl">
                    <a:srgbClr val="000000">
                      <a:alpha val="43137"/>
                    </a:srgbClr>
                  </a:outerShdw>
                </a:effectLst>
              </a:rPr>
              <a:t>proceso por proyectos con pedidos específicos de los clientes. </a:t>
            </a:r>
          </a:p>
          <a:p>
            <a:pPr algn="ctr">
              <a:spcAft>
                <a:spcPts val="1200"/>
              </a:spcAft>
            </a:pPr>
            <a:r>
              <a:rPr lang="es-ES" b="1" i="1" dirty="0" smtClean="0">
                <a:effectLst>
                  <a:outerShdw blurRad="38100" dist="38100" dir="2700000" algn="tl">
                    <a:srgbClr val="000000">
                      <a:alpha val="43137"/>
                    </a:srgbClr>
                  </a:outerShdw>
                </a:effectLst>
              </a:rPr>
              <a:t>PARTICIPACIÓN DEL CLIENTE. </a:t>
            </a:r>
            <a:r>
              <a:rPr lang="es-ES" b="1" i="1" dirty="0">
                <a:effectLst>
                  <a:outerShdw blurRad="38100" dist="38100" dir="2700000" algn="tl">
                    <a:srgbClr val="000000">
                      <a:alpha val="43137"/>
                    </a:srgbClr>
                  </a:outerShdw>
                </a:effectLst>
              </a:rPr>
              <a:t>La participación del cliente no es un factor que influya en la mayoría de los procesos de manufactura, salvo por las decisiones que se toman sobre la variedad de productos y la personalización. </a:t>
            </a:r>
            <a:endParaRPr lang="es-ES" b="1" i="1" dirty="0" smtClean="0">
              <a:effectLst>
                <a:outerShdw blurRad="38100" dist="38100" dir="2700000" algn="tl">
                  <a:srgbClr val="000000">
                    <a:alpha val="43137"/>
                  </a:srgbClr>
                </a:outerShdw>
              </a:effectLst>
            </a:endParaRPr>
          </a:p>
          <a:p>
            <a:pPr algn="ctr">
              <a:spcAft>
                <a:spcPts val="1200"/>
              </a:spcAft>
            </a:pPr>
            <a:r>
              <a:rPr lang="es-ES" b="1" i="1" dirty="0" smtClean="0">
                <a:effectLst>
                  <a:outerShdw blurRad="38100" dist="38100" dir="2700000" algn="tl">
                    <a:srgbClr val="000000">
                      <a:alpha val="43137"/>
                    </a:srgbClr>
                  </a:outerShdw>
                </a:effectLst>
              </a:rPr>
              <a:t>FLEXIBILIDAD DE RECURSOS. </a:t>
            </a:r>
            <a:r>
              <a:rPr lang="es-ES" b="1" i="1" dirty="0">
                <a:effectLst>
                  <a:outerShdw blurRad="38100" dist="38100" dir="2700000" algn="tl">
                    <a:srgbClr val="000000">
                      <a:alpha val="43137"/>
                    </a:srgbClr>
                  </a:outerShdw>
                </a:effectLst>
              </a:rPr>
              <a:t>Cuando los volúmenes son altos y la divergencia del proceso es baja, la flexibilidad no se necesita para utilizar los recursos con eficacia, y la especialización puede producir procesos más eficientes. </a:t>
            </a:r>
          </a:p>
          <a:p>
            <a:pPr algn="ctr">
              <a:spcAft>
                <a:spcPts val="1200"/>
              </a:spcAft>
            </a:pPr>
            <a:r>
              <a:rPr lang="es-ES" b="1" i="1" dirty="0" smtClean="0">
                <a:effectLst>
                  <a:outerShdw blurRad="38100" dist="38100" dir="2700000" algn="tl">
                    <a:srgbClr val="000000">
                      <a:alpha val="43137"/>
                    </a:srgbClr>
                  </a:outerShdw>
                </a:effectLst>
              </a:rPr>
              <a:t>INTENSIDAD DE CAPITAL. </a:t>
            </a:r>
            <a:r>
              <a:rPr lang="es-ES" b="1" i="1" dirty="0">
                <a:effectLst>
                  <a:outerShdw blurRad="38100" dist="38100" dir="2700000" algn="tl">
                    <a:srgbClr val="000000">
                      <a:alpha val="43137"/>
                    </a:srgbClr>
                  </a:outerShdw>
                </a:effectLst>
              </a:rPr>
              <a:t>Los volúmenes altos justifican los elevados costos fijos de una operación eficiente. En contraste, el proceso por proyectos es intensivo en mano de obra y requiere poca inversión para equipar al personal.</a:t>
            </a:r>
          </a:p>
          <a:p>
            <a:pPr algn="ctr">
              <a:spcAft>
                <a:spcPts val="1200"/>
              </a:spcAft>
            </a:pPr>
            <a:r>
              <a:rPr lang="es-ES" b="1" i="1" dirty="0" smtClean="0">
                <a:effectLst>
                  <a:outerShdw blurRad="38100" dist="38100" dir="2700000" algn="tl">
                    <a:srgbClr val="000000">
                      <a:alpha val="43137"/>
                    </a:srgbClr>
                  </a:outerShdw>
                </a:effectLst>
              </a:rPr>
              <a:t>INTEGRACIÓN VERTICAL. </a:t>
            </a:r>
            <a:r>
              <a:rPr lang="es-ES" b="1" i="1" dirty="0">
                <a:effectLst>
                  <a:outerShdw blurRad="38100" dist="38100" dir="2700000" algn="tl">
                    <a:srgbClr val="000000">
                      <a:alpha val="43137"/>
                    </a:srgbClr>
                  </a:outerShdw>
                </a:effectLst>
              </a:rPr>
              <a:t>Puede brindar soluciones de mejor costo a los problemas de administración y control de la cadena de suministros.</a:t>
            </a:r>
          </a:p>
        </p:txBody>
      </p:sp>
    </p:spTree>
    <p:extLst>
      <p:ext uri="{BB962C8B-B14F-4D97-AF65-F5344CB8AC3E}">
        <p14:creationId xmlns:p14="http://schemas.microsoft.com/office/powerpoint/2010/main" val="16648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4D37E9-742E-47A1-77EA-2FFCDA1BB9F5}"/>
              </a:ext>
            </a:extLst>
          </p:cNvPr>
          <p:cNvSpPr>
            <a:spLocks noGrp="1"/>
          </p:cNvSpPr>
          <p:nvPr>
            <p:ph type="title"/>
          </p:nvPr>
        </p:nvSpPr>
        <p:spPr>
          <a:xfrm>
            <a:off x="749104" y="314000"/>
            <a:ext cx="8520952" cy="1581113"/>
          </a:xfrm>
        </p:spPr>
        <p:txBody>
          <a:bodyPr/>
          <a:lstStyle/>
          <a:p>
            <a:r>
              <a:rPr lang="es-ES" dirty="0"/>
              <a:t>Ejemplos de empresas que suministran bienes y servicios</a:t>
            </a:r>
            <a:endParaRPr lang="es-AR" dirty="0"/>
          </a:p>
        </p:txBody>
      </p:sp>
      <p:sp>
        <p:nvSpPr>
          <p:cNvPr id="3" name="Marcador de texto 2">
            <a:extLst>
              <a:ext uri="{FF2B5EF4-FFF2-40B4-BE49-F238E27FC236}">
                <a16:creationId xmlns:a16="http://schemas.microsoft.com/office/drawing/2014/main" id="{5EBE014F-3189-4017-33C4-4BD33CD2B28C}"/>
              </a:ext>
            </a:extLst>
          </p:cNvPr>
          <p:cNvSpPr>
            <a:spLocks noGrp="1"/>
          </p:cNvSpPr>
          <p:nvPr>
            <p:ph type="body" idx="1"/>
          </p:nvPr>
        </p:nvSpPr>
        <p:spPr>
          <a:xfrm>
            <a:off x="749104" y="1953169"/>
            <a:ext cx="8520952" cy="3796061"/>
          </a:xfrm>
        </p:spPr>
        <p:txBody>
          <a:bodyPr>
            <a:noAutofit/>
          </a:bodyPr>
          <a:lstStyle/>
          <a:p>
            <a:r>
              <a:rPr lang="es-ES" sz="3600" dirty="0"/>
              <a:t>EJESA</a:t>
            </a:r>
          </a:p>
          <a:p>
            <a:r>
              <a:rPr lang="es-ES" sz="3600" dirty="0"/>
              <a:t>LEDESMA</a:t>
            </a:r>
          </a:p>
          <a:p>
            <a:r>
              <a:rPr lang="es-ES" sz="3600" dirty="0"/>
              <a:t>EXAR</a:t>
            </a:r>
          </a:p>
          <a:p>
            <a:r>
              <a:rPr lang="es-ES" sz="3600" dirty="0"/>
              <a:t>CANAL 4</a:t>
            </a:r>
          </a:p>
          <a:p>
            <a:pPr algn="ctr"/>
            <a:r>
              <a:rPr lang="es-ES" sz="3600" dirty="0"/>
              <a:t>¿Qué otros ejemplos podemos brindar?</a:t>
            </a:r>
            <a:endParaRPr lang="es-AR" sz="3600" dirty="0"/>
          </a:p>
        </p:txBody>
      </p:sp>
    </p:spTree>
    <p:extLst>
      <p:ext uri="{BB962C8B-B14F-4D97-AF65-F5344CB8AC3E}">
        <p14:creationId xmlns:p14="http://schemas.microsoft.com/office/powerpoint/2010/main" val="3301530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5CD60141-EEBD-4EC1-8E34-0344C16A18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308" y="0"/>
            <a:ext cx="6873692" cy="685800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25" name="Straight Connector 24">
            <a:extLst>
              <a:ext uri="{FF2B5EF4-FFF2-40B4-BE49-F238E27FC236}">
                <a16:creationId xmlns:a16="http://schemas.microsoft.com/office/drawing/2014/main" id="{4C75A547-BCD1-42BE-966E-53CA0AB9316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7" name="Rectangle 26">
            <a:extLst>
              <a:ext uri="{FF2B5EF4-FFF2-40B4-BE49-F238E27FC236}">
                <a16:creationId xmlns:a16="http://schemas.microsoft.com/office/drawing/2014/main" id="{70105F5E-5B61-4F51-927C-5B28DB7DD9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8EFF44B-42C1-49F3-890B-CE3A8B25AA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16497" y="1526602"/>
            <a:ext cx="4667254" cy="5330310"/>
          </a:xfrm>
          <a:custGeom>
            <a:avLst/>
            <a:gdLst>
              <a:gd name="connsiteX0" fmla="*/ 4667254 w 4667254"/>
              <a:gd name="connsiteY0" fmla="*/ 0 h 5325271"/>
              <a:gd name="connsiteX1" fmla="*/ 4667254 w 4667254"/>
              <a:gd name="connsiteY1" fmla="*/ 2543639 h 5325271"/>
              <a:gd name="connsiteX2" fmla="*/ 2229334 w 4667254"/>
              <a:gd name="connsiteY2" fmla="*/ 5325271 h 5325271"/>
              <a:gd name="connsiteX3" fmla="*/ 0 w 4667254"/>
              <a:gd name="connsiteY3" fmla="*/ 5325271 h 5325271"/>
            </a:gdLst>
            <a:ahLst/>
            <a:cxnLst>
              <a:cxn ang="0">
                <a:pos x="connsiteX0" y="connsiteY0"/>
              </a:cxn>
              <a:cxn ang="0">
                <a:pos x="connsiteX1" y="connsiteY1"/>
              </a:cxn>
              <a:cxn ang="0">
                <a:pos x="connsiteX2" y="connsiteY2"/>
              </a:cxn>
              <a:cxn ang="0">
                <a:pos x="connsiteX3" y="connsiteY3"/>
              </a:cxn>
            </a:cxnLst>
            <a:rect l="l" t="t" r="r" b="b"/>
            <a:pathLst>
              <a:path w="4667254" h="5325271">
                <a:moveTo>
                  <a:pt x="4667254" y="0"/>
                </a:moveTo>
                <a:lnTo>
                  <a:pt x="4667254" y="2543639"/>
                </a:lnTo>
                <a:lnTo>
                  <a:pt x="2229334" y="5325271"/>
                </a:lnTo>
                <a:lnTo>
                  <a:pt x="0" y="5325271"/>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8A13E7E-1352-B8C4-9ADF-27EE783A3167}"/>
              </a:ext>
            </a:extLst>
          </p:cNvPr>
          <p:cNvSpPr>
            <a:spLocks noGrp="1"/>
          </p:cNvSpPr>
          <p:nvPr>
            <p:ph type="title"/>
          </p:nvPr>
        </p:nvSpPr>
        <p:spPr>
          <a:xfrm>
            <a:off x="895846" y="313193"/>
            <a:ext cx="9850010" cy="3793336"/>
          </a:xfrm>
        </p:spPr>
        <p:txBody>
          <a:bodyPr vert="horz" lIns="91440" tIns="45720" rIns="91440" bIns="45720" rtlCol="0" anchor="t">
            <a:normAutofit/>
          </a:bodyPr>
          <a:lstStyle/>
          <a:p>
            <a:pPr algn="ctr"/>
            <a:r>
              <a:rPr lang="en-US" sz="6600" cap="all" spc="300" dirty="0" err="1"/>
              <a:t>eficacia</a:t>
            </a:r>
            <a:endParaRPr lang="en-US" sz="6600" cap="all" spc="300" dirty="0"/>
          </a:p>
        </p:txBody>
      </p:sp>
      <p:sp>
        <p:nvSpPr>
          <p:cNvPr id="6" name="Marcador de texto 5">
            <a:extLst>
              <a:ext uri="{FF2B5EF4-FFF2-40B4-BE49-F238E27FC236}">
                <a16:creationId xmlns:a16="http://schemas.microsoft.com/office/drawing/2014/main" id="{87B608DD-4E21-9ADA-39E3-5EA441969379}"/>
              </a:ext>
            </a:extLst>
          </p:cNvPr>
          <p:cNvSpPr>
            <a:spLocks noGrp="1"/>
          </p:cNvSpPr>
          <p:nvPr>
            <p:ph type="body" idx="1"/>
          </p:nvPr>
        </p:nvSpPr>
        <p:spPr>
          <a:xfrm>
            <a:off x="1040423" y="1494505"/>
            <a:ext cx="10111154" cy="2925217"/>
          </a:xfrm>
        </p:spPr>
        <p:txBody>
          <a:bodyPr vert="horz" lIns="91440" tIns="45720" rIns="91440" bIns="45720" rtlCol="0" anchor="t">
            <a:normAutofit fontScale="92500"/>
          </a:bodyPr>
          <a:lstStyle/>
          <a:p>
            <a:pPr>
              <a:lnSpc>
                <a:spcPct val="90000"/>
              </a:lnSpc>
            </a:pPr>
            <a:r>
              <a:rPr lang="en-US" sz="3200" dirty="0"/>
              <a:t>Grado </a:t>
            </a:r>
            <a:r>
              <a:rPr lang="en-US" sz="3200" dirty="0" err="1"/>
              <a:t>en</a:t>
            </a:r>
            <a:r>
              <a:rPr lang="en-US" sz="3200" dirty="0"/>
              <a:t> que se </a:t>
            </a:r>
            <a:r>
              <a:rPr lang="en-US" sz="3200" dirty="0" err="1"/>
              <a:t>realizan</a:t>
            </a:r>
            <a:r>
              <a:rPr lang="en-US" sz="3200" dirty="0"/>
              <a:t> las </a:t>
            </a:r>
            <a:r>
              <a:rPr lang="en-US" sz="3200" dirty="0" err="1"/>
              <a:t>actividades</a:t>
            </a:r>
            <a:r>
              <a:rPr lang="en-US" sz="3200" dirty="0"/>
              <a:t> </a:t>
            </a:r>
            <a:r>
              <a:rPr lang="en-US" sz="3200" dirty="0" err="1"/>
              <a:t>planificadas</a:t>
            </a:r>
            <a:r>
              <a:rPr lang="en-US" sz="3200" dirty="0"/>
              <a:t> y se </a:t>
            </a:r>
            <a:r>
              <a:rPr lang="en-US" sz="3200" dirty="0" err="1"/>
              <a:t>alcanzan</a:t>
            </a:r>
            <a:r>
              <a:rPr lang="en-US" sz="3200" dirty="0"/>
              <a:t> </a:t>
            </a:r>
            <a:r>
              <a:rPr lang="en-US" sz="3200" dirty="0" err="1"/>
              <a:t>los</a:t>
            </a:r>
            <a:r>
              <a:rPr lang="en-US" sz="3200" dirty="0"/>
              <a:t> </a:t>
            </a:r>
            <a:r>
              <a:rPr lang="en-US" sz="3200" dirty="0" err="1"/>
              <a:t>resultados</a:t>
            </a:r>
            <a:r>
              <a:rPr lang="en-US" sz="3200" dirty="0"/>
              <a:t> </a:t>
            </a:r>
            <a:r>
              <a:rPr lang="en-US" sz="3200" dirty="0" err="1"/>
              <a:t>planificados</a:t>
            </a:r>
            <a:r>
              <a:rPr lang="en-US" sz="3200" dirty="0"/>
              <a:t> (es </a:t>
            </a:r>
            <a:r>
              <a:rPr lang="en-US" sz="3200" dirty="0" err="1"/>
              <a:t>el</a:t>
            </a:r>
            <a:r>
              <a:rPr lang="en-US" sz="3200" dirty="0"/>
              <a:t> </a:t>
            </a:r>
            <a:r>
              <a:rPr lang="en-US" sz="3200" dirty="0" err="1"/>
              <a:t>cumplimiento</a:t>
            </a:r>
            <a:r>
              <a:rPr lang="en-US" sz="3200" dirty="0"/>
              <a:t> de </a:t>
            </a:r>
            <a:r>
              <a:rPr lang="en-US" sz="3200" dirty="0" err="1"/>
              <a:t>los</a:t>
            </a:r>
            <a:r>
              <a:rPr lang="en-US" sz="3200" dirty="0"/>
              <a:t> </a:t>
            </a:r>
            <a:r>
              <a:rPr lang="en-US" sz="3200" dirty="0" err="1"/>
              <a:t>objetivos</a:t>
            </a:r>
            <a:r>
              <a:rPr lang="en-US" sz="3200" dirty="0"/>
              <a:t> </a:t>
            </a:r>
            <a:r>
              <a:rPr lang="en-US" sz="3200" dirty="0" err="1"/>
              <a:t>planteados</a:t>
            </a:r>
            <a:r>
              <a:rPr lang="en-US" sz="3200" dirty="0"/>
              <a:t>).</a:t>
            </a:r>
          </a:p>
          <a:p>
            <a:pPr algn="l"/>
            <a:r>
              <a:rPr lang="es-ES" sz="3200" dirty="0"/>
              <a:t>Hacer lo correcto para crear el mayor valor posible para</a:t>
            </a:r>
          </a:p>
          <a:p>
            <a:pPr algn="l"/>
            <a:r>
              <a:rPr lang="es-AR" sz="3200" dirty="0"/>
              <a:t>la compañía.</a:t>
            </a:r>
            <a:endParaRPr lang="en-US" sz="3200" dirty="0"/>
          </a:p>
          <a:p>
            <a:pPr>
              <a:lnSpc>
                <a:spcPct val="90000"/>
              </a:lnSpc>
            </a:pPr>
            <a:endParaRPr lang="en-US" sz="3200" dirty="0"/>
          </a:p>
        </p:txBody>
      </p:sp>
      <p:cxnSp>
        <p:nvCxnSpPr>
          <p:cNvPr id="31" name="Straight Connector 30">
            <a:extLst>
              <a:ext uri="{FF2B5EF4-FFF2-40B4-BE49-F238E27FC236}">
                <a16:creationId xmlns:a16="http://schemas.microsoft.com/office/drawing/2014/main" id="{336FDCA7-0AF2-4082-9481-EF2C115F22A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uadroTexto 7">
            <a:extLst>
              <a:ext uri="{FF2B5EF4-FFF2-40B4-BE49-F238E27FC236}">
                <a16:creationId xmlns:a16="http://schemas.microsoft.com/office/drawing/2014/main" id="{CD125037-2AA6-69AD-C3C8-296B2D2CD8C5}"/>
              </a:ext>
            </a:extLst>
          </p:cNvPr>
          <p:cNvSpPr txBox="1"/>
          <p:nvPr/>
        </p:nvSpPr>
        <p:spPr>
          <a:xfrm>
            <a:off x="1040423" y="5363495"/>
            <a:ext cx="6096000" cy="584775"/>
          </a:xfrm>
          <a:prstGeom prst="rect">
            <a:avLst/>
          </a:prstGeom>
          <a:noFill/>
        </p:spPr>
        <p:txBody>
          <a:bodyPr wrap="square">
            <a:spAutoFit/>
          </a:bodyPr>
          <a:lstStyle/>
          <a:p>
            <a:pPr algn="l"/>
            <a:r>
              <a:rPr lang="es-ES" sz="3200" b="1" i="0" u="none" strike="noStrike" baseline="0" dirty="0">
                <a:latin typeface="TimesLTStd-Roman"/>
              </a:rPr>
              <a:t>EJEMPLOS DE EFICACIA</a:t>
            </a:r>
            <a:endParaRPr lang="es-AR" sz="3200" b="1" dirty="0"/>
          </a:p>
        </p:txBody>
      </p:sp>
    </p:spTree>
    <p:extLst>
      <p:ext uri="{BB962C8B-B14F-4D97-AF65-F5344CB8AC3E}">
        <p14:creationId xmlns:p14="http://schemas.microsoft.com/office/powerpoint/2010/main" val="3121133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97021-2A52-C6B6-2DAA-B74481073A7E}"/>
              </a:ext>
            </a:extLst>
          </p:cNvPr>
          <p:cNvSpPr>
            <a:spLocks noGrp="1"/>
          </p:cNvSpPr>
          <p:nvPr>
            <p:ph type="ctrTitle"/>
          </p:nvPr>
        </p:nvSpPr>
        <p:spPr>
          <a:xfrm>
            <a:off x="524021" y="308901"/>
            <a:ext cx="8986580" cy="1365154"/>
          </a:xfrm>
        </p:spPr>
        <p:txBody>
          <a:bodyPr>
            <a:normAutofit/>
          </a:bodyPr>
          <a:lstStyle/>
          <a:p>
            <a:pPr algn="ctr"/>
            <a:r>
              <a:rPr lang="en-US" sz="4800" cap="all" spc="300" dirty="0" err="1"/>
              <a:t>eficiencia</a:t>
            </a:r>
            <a:endParaRPr lang="es-AR" dirty="0"/>
          </a:p>
        </p:txBody>
      </p:sp>
      <p:sp>
        <p:nvSpPr>
          <p:cNvPr id="3" name="Subtítulo 2">
            <a:extLst>
              <a:ext uri="{FF2B5EF4-FFF2-40B4-BE49-F238E27FC236}">
                <a16:creationId xmlns:a16="http://schemas.microsoft.com/office/drawing/2014/main" id="{D079DE69-8FDB-9119-1E54-393AE65D08EB}"/>
              </a:ext>
            </a:extLst>
          </p:cNvPr>
          <p:cNvSpPr>
            <a:spLocks noGrp="1"/>
          </p:cNvSpPr>
          <p:nvPr>
            <p:ph type="subTitle" idx="1"/>
          </p:nvPr>
        </p:nvSpPr>
        <p:spPr>
          <a:xfrm>
            <a:off x="636563" y="1904395"/>
            <a:ext cx="8986580" cy="3103703"/>
          </a:xfrm>
        </p:spPr>
        <p:txBody>
          <a:bodyPr>
            <a:normAutofit/>
          </a:bodyPr>
          <a:lstStyle/>
          <a:p>
            <a:r>
              <a:rPr lang="es-ES" sz="2800" dirty="0"/>
              <a:t>Relación entre el resultado alcanzado y los recursos</a:t>
            </a:r>
          </a:p>
          <a:p>
            <a:r>
              <a:rPr lang="es-ES" sz="2800" dirty="0"/>
              <a:t>utilizados.</a:t>
            </a:r>
          </a:p>
          <a:p>
            <a:r>
              <a:rPr lang="es-ES" sz="2800" dirty="0"/>
              <a:t>Hacer algo al costo más bajo posible.</a:t>
            </a:r>
          </a:p>
          <a:p>
            <a:endParaRPr lang="es-ES" sz="2800" dirty="0"/>
          </a:p>
          <a:p>
            <a:r>
              <a:rPr lang="es-ES" sz="2800" dirty="0"/>
              <a:t>EJEMPLOS DE EFICIENCIA</a:t>
            </a:r>
            <a:endParaRPr lang="es-AR" sz="2800" dirty="0"/>
          </a:p>
        </p:txBody>
      </p:sp>
    </p:spTree>
    <p:extLst>
      <p:ext uri="{BB962C8B-B14F-4D97-AF65-F5344CB8AC3E}">
        <p14:creationId xmlns:p14="http://schemas.microsoft.com/office/powerpoint/2010/main" val="306743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0105F5E-5B61-4F51-927C-5B28DB7DD9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13A5A79-79D2-4D9D-A36A-2291A24801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3" y="0"/>
            <a:ext cx="11322200" cy="6858000"/>
          </a:xfrm>
          <a:custGeom>
            <a:avLst/>
            <a:gdLst>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9092866 w 11593823"/>
              <a:gd name="connsiteY6" fmla="*/ 0 h 6858000"/>
              <a:gd name="connsiteX7" fmla="*/ 11322200 w 11593823"/>
              <a:gd name="connsiteY7" fmla="*/ 0 h 6858000"/>
              <a:gd name="connsiteX8" fmla="*/ 11322198 w 11593823"/>
              <a:gd name="connsiteY8" fmla="*/ 2 h 6858000"/>
              <a:gd name="connsiteX9" fmla="*/ 11593823 w 11593823"/>
              <a:gd name="connsiteY9" fmla="*/ 2 h 6858000"/>
              <a:gd name="connsiteX10" fmla="*/ 11322197 w 11593823"/>
              <a:gd name="connsiteY10" fmla="*/ 4 h 6858000"/>
              <a:gd name="connsiteX11" fmla="*/ 5311608 w 11593823"/>
              <a:gd name="connsiteY11" fmla="*/ 6858000 h 6858000"/>
              <a:gd name="connsiteX12" fmla="*/ 5288856 w 11593823"/>
              <a:gd name="connsiteY12" fmla="*/ 6858000 h 6858000"/>
              <a:gd name="connsiteX13" fmla="*/ 4806770 w 11593823"/>
              <a:gd name="connsiteY13" fmla="*/ 6858000 h 6858000"/>
              <a:gd name="connsiteX14" fmla="*/ 4676142 w 11593823"/>
              <a:gd name="connsiteY14" fmla="*/ 6858000 h 6858000"/>
              <a:gd name="connsiteX15" fmla="*/ 3082273 w 11593823"/>
              <a:gd name="connsiteY15" fmla="*/ 6858000 h 6858000"/>
              <a:gd name="connsiteX16" fmla="*/ 2625273 w 11593823"/>
              <a:gd name="connsiteY16" fmla="*/ 6858000 h 6858000"/>
              <a:gd name="connsiteX17" fmla="*/ 2155010 w 11593823"/>
              <a:gd name="connsiteY17" fmla="*/ 6858000 h 6858000"/>
              <a:gd name="connsiteX18" fmla="*/ 0 w 11593823"/>
              <a:gd name="connsiteY18" fmla="*/ 685800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11322200 w 11593823"/>
              <a:gd name="connsiteY6" fmla="*/ 0 h 6858000"/>
              <a:gd name="connsiteX7" fmla="*/ 11322198 w 11593823"/>
              <a:gd name="connsiteY7" fmla="*/ 2 h 6858000"/>
              <a:gd name="connsiteX8" fmla="*/ 11593823 w 11593823"/>
              <a:gd name="connsiteY8" fmla="*/ 2 h 6858000"/>
              <a:gd name="connsiteX9" fmla="*/ 11322197 w 11593823"/>
              <a:gd name="connsiteY9" fmla="*/ 4 h 6858000"/>
              <a:gd name="connsiteX10" fmla="*/ 5311608 w 11593823"/>
              <a:gd name="connsiteY10" fmla="*/ 6858000 h 6858000"/>
              <a:gd name="connsiteX11" fmla="*/ 5288856 w 11593823"/>
              <a:gd name="connsiteY11" fmla="*/ 6858000 h 6858000"/>
              <a:gd name="connsiteX12" fmla="*/ 4806770 w 11593823"/>
              <a:gd name="connsiteY12" fmla="*/ 6858000 h 6858000"/>
              <a:gd name="connsiteX13" fmla="*/ 4676142 w 11593823"/>
              <a:gd name="connsiteY13" fmla="*/ 6858000 h 6858000"/>
              <a:gd name="connsiteX14" fmla="*/ 3082273 w 11593823"/>
              <a:gd name="connsiteY14" fmla="*/ 6858000 h 6858000"/>
              <a:gd name="connsiteX15" fmla="*/ 2625273 w 11593823"/>
              <a:gd name="connsiteY15" fmla="*/ 6858000 h 6858000"/>
              <a:gd name="connsiteX16" fmla="*/ 2155010 w 11593823"/>
              <a:gd name="connsiteY16" fmla="*/ 6858000 h 6858000"/>
              <a:gd name="connsiteX17" fmla="*/ 0 w 11593823"/>
              <a:gd name="connsiteY17" fmla="*/ 6858000 h 6858000"/>
              <a:gd name="connsiteX18" fmla="*/ 0 w 11593823"/>
              <a:gd name="connsiteY18" fmla="*/ 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11322200 w 11593823"/>
              <a:gd name="connsiteY5" fmla="*/ 0 h 6858000"/>
              <a:gd name="connsiteX6" fmla="*/ 11322198 w 11593823"/>
              <a:gd name="connsiteY6" fmla="*/ 2 h 6858000"/>
              <a:gd name="connsiteX7" fmla="*/ 11593823 w 11593823"/>
              <a:gd name="connsiteY7" fmla="*/ 2 h 6858000"/>
              <a:gd name="connsiteX8" fmla="*/ 11322197 w 11593823"/>
              <a:gd name="connsiteY8" fmla="*/ 4 h 6858000"/>
              <a:gd name="connsiteX9" fmla="*/ 5311608 w 11593823"/>
              <a:gd name="connsiteY9" fmla="*/ 6858000 h 6858000"/>
              <a:gd name="connsiteX10" fmla="*/ 5288856 w 11593823"/>
              <a:gd name="connsiteY10" fmla="*/ 6858000 h 6858000"/>
              <a:gd name="connsiteX11" fmla="*/ 4806770 w 11593823"/>
              <a:gd name="connsiteY11" fmla="*/ 6858000 h 6858000"/>
              <a:gd name="connsiteX12" fmla="*/ 4676142 w 11593823"/>
              <a:gd name="connsiteY12" fmla="*/ 6858000 h 6858000"/>
              <a:gd name="connsiteX13" fmla="*/ 3082273 w 11593823"/>
              <a:gd name="connsiteY13" fmla="*/ 6858000 h 6858000"/>
              <a:gd name="connsiteX14" fmla="*/ 2625273 w 11593823"/>
              <a:gd name="connsiteY14" fmla="*/ 6858000 h 6858000"/>
              <a:gd name="connsiteX15" fmla="*/ 2155010 w 11593823"/>
              <a:gd name="connsiteY15" fmla="*/ 6858000 h 6858000"/>
              <a:gd name="connsiteX16" fmla="*/ 0 w 11593823"/>
              <a:gd name="connsiteY16" fmla="*/ 6858000 h 6858000"/>
              <a:gd name="connsiteX17" fmla="*/ 0 w 11593823"/>
              <a:gd name="connsiteY17" fmla="*/ 0 h 6858000"/>
              <a:gd name="connsiteX0" fmla="*/ 0 w 11593823"/>
              <a:gd name="connsiteY0" fmla="*/ 0 h 6858000"/>
              <a:gd name="connsiteX1" fmla="*/ 2155010 w 11593823"/>
              <a:gd name="connsiteY1" fmla="*/ 0 h 6858000"/>
              <a:gd name="connsiteX2" fmla="*/ 4806770 w 11593823"/>
              <a:gd name="connsiteY2" fmla="*/ 0 h 6858000"/>
              <a:gd name="connsiteX3" fmla="*/ 4806770 w 11593823"/>
              <a:gd name="connsiteY3" fmla="*/ 2 h 6858000"/>
              <a:gd name="connsiteX4" fmla="*/ 11322200 w 11593823"/>
              <a:gd name="connsiteY4" fmla="*/ 0 h 6858000"/>
              <a:gd name="connsiteX5" fmla="*/ 11322198 w 11593823"/>
              <a:gd name="connsiteY5" fmla="*/ 2 h 6858000"/>
              <a:gd name="connsiteX6" fmla="*/ 11593823 w 11593823"/>
              <a:gd name="connsiteY6" fmla="*/ 2 h 6858000"/>
              <a:gd name="connsiteX7" fmla="*/ 11322197 w 11593823"/>
              <a:gd name="connsiteY7" fmla="*/ 4 h 6858000"/>
              <a:gd name="connsiteX8" fmla="*/ 5311608 w 11593823"/>
              <a:gd name="connsiteY8" fmla="*/ 6858000 h 6858000"/>
              <a:gd name="connsiteX9" fmla="*/ 5288856 w 11593823"/>
              <a:gd name="connsiteY9" fmla="*/ 6858000 h 6858000"/>
              <a:gd name="connsiteX10" fmla="*/ 4806770 w 11593823"/>
              <a:gd name="connsiteY10" fmla="*/ 6858000 h 6858000"/>
              <a:gd name="connsiteX11" fmla="*/ 4676142 w 11593823"/>
              <a:gd name="connsiteY11" fmla="*/ 6858000 h 6858000"/>
              <a:gd name="connsiteX12" fmla="*/ 3082273 w 11593823"/>
              <a:gd name="connsiteY12" fmla="*/ 6858000 h 6858000"/>
              <a:gd name="connsiteX13" fmla="*/ 2625273 w 11593823"/>
              <a:gd name="connsiteY13" fmla="*/ 6858000 h 6858000"/>
              <a:gd name="connsiteX14" fmla="*/ 2155010 w 11593823"/>
              <a:gd name="connsiteY14" fmla="*/ 6858000 h 6858000"/>
              <a:gd name="connsiteX15" fmla="*/ 0 w 11593823"/>
              <a:gd name="connsiteY15" fmla="*/ 6858000 h 6858000"/>
              <a:gd name="connsiteX16" fmla="*/ 0 w 11593823"/>
              <a:gd name="connsiteY16" fmla="*/ 0 h 6858000"/>
              <a:gd name="connsiteX0" fmla="*/ 0 w 11593823"/>
              <a:gd name="connsiteY0" fmla="*/ 0 h 6858000"/>
              <a:gd name="connsiteX1" fmla="*/ 2155010 w 11593823"/>
              <a:gd name="connsiteY1" fmla="*/ 0 h 6858000"/>
              <a:gd name="connsiteX2" fmla="*/ 4806770 w 11593823"/>
              <a:gd name="connsiteY2" fmla="*/ 0 h 6858000"/>
              <a:gd name="connsiteX3" fmla="*/ 11322200 w 11593823"/>
              <a:gd name="connsiteY3" fmla="*/ 0 h 6858000"/>
              <a:gd name="connsiteX4" fmla="*/ 11322198 w 11593823"/>
              <a:gd name="connsiteY4" fmla="*/ 2 h 6858000"/>
              <a:gd name="connsiteX5" fmla="*/ 11593823 w 11593823"/>
              <a:gd name="connsiteY5" fmla="*/ 2 h 6858000"/>
              <a:gd name="connsiteX6" fmla="*/ 11322197 w 11593823"/>
              <a:gd name="connsiteY6" fmla="*/ 4 h 6858000"/>
              <a:gd name="connsiteX7" fmla="*/ 5311608 w 11593823"/>
              <a:gd name="connsiteY7" fmla="*/ 6858000 h 6858000"/>
              <a:gd name="connsiteX8" fmla="*/ 5288856 w 11593823"/>
              <a:gd name="connsiteY8" fmla="*/ 6858000 h 6858000"/>
              <a:gd name="connsiteX9" fmla="*/ 4806770 w 11593823"/>
              <a:gd name="connsiteY9" fmla="*/ 6858000 h 6858000"/>
              <a:gd name="connsiteX10" fmla="*/ 4676142 w 11593823"/>
              <a:gd name="connsiteY10" fmla="*/ 6858000 h 6858000"/>
              <a:gd name="connsiteX11" fmla="*/ 3082273 w 11593823"/>
              <a:gd name="connsiteY11" fmla="*/ 6858000 h 6858000"/>
              <a:gd name="connsiteX12" fmla="*/ 2625273 w 11593823"/>
              <a:gd name="connsiteY12" fmla="*/ 6858000 h 6858000"/>
              <a:gd name="connsiteX13" fmla="*/ 2155010 w 11593823"/>
              <a:gd name="connsiteY13" fmla="*/ 6858000 h 6858000"/>
              <a:gd name="connsiteX14" fmla="*/ 0 w 11593823"/>
              <a:gd name="connsiteY14" fmla="*/ 6858000 h 6858000"/>
              <a:gd name="connsiteX15" fmla="*/ 0 w 11593823"/>
              <a:gd name="connsiteY15" fmla="*/ 0 h 6858000"/>
              <a:gd name="connsiteX0" fmla="*/ 0 w 11593823"/>
              <a:gd name="connsiteY0" fmla="*/ 0 h 6858000"/>
              <a:gd name="connsiteX1" fmla="*/ 2155010 w 11593823"/>
              <a:gd name="connsiteY1" fmla="*/ 0 h 6858000"/>
              <a:gd name="connsiteX2" fmla="*/ 11322200 w 11593823"/>
              <a:gd name="connsiteY2" fmla="*/ 0 h 6858000"/>
              <a:gd name="connsiteX3" fmla="*/ 11322198 w 11593823"/>
              <a:gd name="connsiteY3" fmla="*/ 2 h 6858000"/>
              <a:gd name="connsiteX4" fmla="*/ 11593823 w 11593823"/>
              <a:gd name="connsiteY4" fmla="*/ 2 h 6858000"/>
              <a:gd name="connsiteX5" fmla="*/ 11322197 w 11593823"/>
              <a:gd name="connsiteY5" fmla="*/ 4 h 6858000"/>
              <a:gd name="connsiteX6" fmla="*/ 5311608 w 11593823"/>
              <a:gd name="connsiteY6" fmla="*/ 6858000 h 6858000"/>
              <a:gd name="connsiteX7" fmla="*/ 5288856 w 11593823"/>
              <a:gd name="connsiteY7" fmla="*/ 6858000 h 6858000"/>
              <a:gd name="connsiteX8" fmla="*/ 4806770 w 11593823"/>
              <a:gd name="connsiteY8" fmla="*/ 6858000 h 6858000"/>
              <a:gd name="connsiteX9" fmla="*/ 4676142 w 11593823"/>
              <a:gd name="connsiteY9" fmla="*/ 6858000 h 6858000"/>
              <a:gd name="connsiteX10" fmla="*/ 3082273 w 11593823"/>
              <a:gd name="connsiteY10" fmla="*/ 6858000 h 6858000"/>
              <a:gd name="connsiteX11" fmla="*/ 2625273 w 11593823"/>
              <a:gd name="connsiteY11" fmla="*/ 6858000 h 6858000"/>
              <a:gd name="connsiteX12" fmla="*/ 2155010 w 11593823"/>
              <a:gd name="connsiteY12" fmla="*/ 6858000 h 6858000"/>
              <a:gd name="connsiteX13" fmla="*/ 0 w 11593823"/>
              <a:gd name="connsiteY13" fmla="*/ 6858000 h 6858000"/>
              <a:gd name="connsiteX14" fmla="*/ 0 w 11593823"/>
              <a:gd name="connsiteY14"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3082273 w 11593823"/>
              <a:gd name="connsiteY9" fmla="*/ 6858000 h 6858000"/>
              <a:gd name="connsiteX10" fmla="*/ 2625273 w 11593823"/>
              <a:gd name="connsiteY10" fmla="*/ 6858000 h 6858000"/>
              <a:gd name="connsiteX11" fmla="*/ 2155010 w 11593823"/>
              <a:gd name="connsiteY11" fmla="*/ 6858000 h 6858000"/>
              <a:gd name="connsiteX12" fmla="*/ 0 w 11593823"/>
              <a:gd name="connsiteY12" fmla="*/ 6858000 h 6858000"/>
              <a:gd name="connsiteX13" fmla="*/ 0 w 11593823"/>
              <a:gd name="connsiteY13"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625273 w 11593823"/>
              <a:gd name="connsiteY9" fmla="*/ 6858000 h 6858000"/>
              <a:gd name="connsiteX10" fmla="*/ 2155010 w 11593823"/>
              <a:gd name="connsiteY10" fmla="*/ 6858000 h 6858000"/>
              <a:gd name="connsiteX11" fmla="*/ 0 w 11593823"/>
              <a:gd name="connsiteY11" fmla="*/ 6858000 h 6858000"/>
              <a:gd name="connsiteX12" fmla="*/ 0 w 11593823"/>
              <a:gd name="connsiteY12"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0 w 11593823"/>
              <a:gd name="connsiteY9" fmla="*/ 6858000 h 6858000"/>
              <a:gd name="connsiteX10" fmla="*/ 0 w 11593823"/>
              <a:gd name="connsiteY10"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676142 w 11593823"/>
              <a:gd name="connsiteY7" fmla="*/ 6858000 h 6858000"/>
              <a:gd name="connsiteX8" fmla="*/ 0 w 11593823"/>
              <a:gd name="connsiteY8" fmla="*/ 6858000 h 6858000"/>
              <a:gd name="connsiteX9" fmla="*/ 0 w 11593823"/>
              <a:gd name="connsiteY9"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0 w 11593823"/>
              <a:gd name="connsiteY7" fmla="*/ 6858000 h 6858000"/>
              <a:gd name="connsiteX8" fmla="*/ 0 w 11593823"/>
              <a:gd name="connsiteY8"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0 w 11593823"/>
              <a:gd name="connsiteY6" fmla="*/ 6858000 h 6858000"/>
              <a:gd name="connsiteX7" fmla="*/ 0 w 11593823"/>
              <a:gd name="connsiteY7" fmla="*/ 0 h 6858000"/>
              <a:gd name="connsiteX0" fmla="*/ 0 w 11322200"/>
              <a:gd name="connsiteY0" fmla="*/ 0 h 6858000"/>
              <a:gd name="connsiteX1" fmla="*/ 11322200 w 11322200"/>
              <a:gd name="connsiteY1" fmla="*/ 0 h 6858000"/>
              <a:gd name="connsiteX2" fmla="*/ 11322198 w 11322200"/>
              <a:gd name="connsiteY2" fmla="*/ 2 h 6858000"/>
              <a:gd name="connsiteX3" fmla="*/ 11322197 w 11322200"/>
              <a:gd name="connsiteY3" fmla="*/ 4 h 6858000"/>
              <a:gd name="connsiteX4" fmla="*/ 5311608 w 11322200"/>
              <a:gd name="connsiteY4" fmla="*/ 6858000 h 6858000"/>
              <a:gd name="connsiteX5" fmla="*/ 0 w 11322200"/>
              <a:gd name="connsiteY5" fmla="*/ 6858000 h 6858000"/>
              <a:gd name="connsiteX6" fmla="*/ 0 w 113222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22200" h="6858000">
                <a:moveTo>
                  <a:pt x="0" y="0"/>
                </a:moveTo>
                <a:lnTo>
                  <a:pt x="11322200" y="0"/>
                </a:lnTo>
                <a:lnTo>
                  <a:pt x="11322198" y="2"/>
                </a:lnTo>
                <a:cubicBezTo>
                  <a:pt x="11322198" y="3"/>
                  <a:pt x="11322197" y="3"/>
                  <a:pt x="11322197" y="4"/>
                </a:cubicBezTo>
                <a:lnTo>
                  <a:pt x="5311608" y="6858000"/>
                </a:lnTo>
                <a:lnTo>
                  <a:pt x="0" y="6858000"/>
                </a:lnTo>
                <a:lnTo>
                  <a:pt x="0"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50A5F25D-9A8A-27E4-3B12-B15C8FE831AD}"/>
              </a:ext>
            </a:extLst>
          </p:cNvPr>
          <p:cNvSpPr>
            <a:spLocks noGrp="1"/>
          </p:cNvSpPr>
          <p:nvPr>
            <p:ph type="ctrTitle"/>
          </p:nvPr>
        </p:nvSpPr>
        <p:spPr>
          <a:xfrm>
            <a:off x="675946" y="314830"/>
            <a:ext cx="8252706" cy="3793336"/>
          </a:xfrm>
        </p:spPr>
        <p:txBody>
          <a:bodyPr anchor="t">
            <a:normAutofit/>
          </a:bodyPr>
          <a:lstStyle/>
          <a:p>
            <a:pPr algn="r">
              <a:lnSpc>
                <a:spcPct val="90000"/>
              </a:lnSpc>
            </a:pPr>
            <a:r>
              <a:rPr lang="es-ES" sz="4100" dirty="0"/>
              <a:t/>
            </a:r>
            <a:br>
              <a:rPr lang="es-ES" sz="4100" dirty="0"/>
            </a:br>
            <a:endParaRPr lang="es-AR" sz="4100" dirty="0"/>
          </a:p>
        </p:txBody>
      </p:sp>
      <p:cxnSp>
        <p:nvCxnSpPr>
          <p:cNvPr id="11" name="Straight Connector 10">
            <a:extLst>
              <a:ext uri="{FF2B5EF4-FFF2-40B4-BE49-F238E27FC236}">
                <a16:creationId xmlns:a16="http://schemas.microsoft.com/office/drawing/2014/main" id="{336FDCA7-0AF2-4082-9481-EF2C115F22A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1009768" y="1011169"/>
            <a:ext cx="10137296" cy="1200329"/>
          </a:xfrm>
          <a:prstGeom prst="rect">
            <a:avLst/>
          </a:prstGeom>
        </p:spPr>
        <p:txBody>
          <a:bodyPr wrap="square">
            <a:spAutoFit/>
          </a:bodyPr>
          <a:lstStyle/>
          <a:p>
            <a:pPr algn="ctr"/>
            <a:r>
              <a:rPr lang="es-ES" sz="3600" b="1" u="heavy" dirty="0">
                <a:latin typeface="Calibri" panose="020F0502020204030204" pitchFamily="34" charset="0"/>
                <a:ea typeface="Calibri" panose="020F0502020204030204" pitchFamily="34" charset="0"/>
                <a:cs typeface="Times New Roman" panose="02020603050405020304" pitchFamily="18" charset="0"/>
              </a:rPr>
              <a:t>DESARROLLO DE LA VISIÓN ESTRATÉGICA, </a:t>
            </a:r>
            <a:r>
              <a:rPr lang="es-ES" sz="3600" b="1" u="heavy" dirty="0" smtClean="0">
                <a:latin typeface="Calibri" panose="020F0502020204030204" pitchFamily="34" charset="0"/>
                <a:ea typeface="Calibri" panose="020F0502020204030204" pitchFamily="34" charset="0"/>
                <a:cs typeface="Times New Roman" panose="02020603050405020304" pitchFamily="18" charset="0"/>
              </a:rPr>
              <a:t>LA MISIÓN </a:t>
            </a:r>
            <a:r>
              <a:rPr lang="es-ES" sz="3600" b="1" u="heavy" dirty="0">
                <a:latin typeface="Calibri" panose="020F0502020204030204" pitchFamily="34" charset="0"/>
                <a:ea typeface="Calibri" panose="020F0502020204030204" pitchFamily="34" charset="0"/>
                <a:cs typeface="Times New Roman" panose="02020603050405020304" pitchFamily="18" charset="0"/>
              </a:rPr>
              <a:t>Y UN CONJUNTO DE VALORES ESENCIALES</a:t>
            </a:r>
            <a:endParaRPr lang="en-US" sz="3600" dirty="0"/>
          </a:p>
        </p:txBody>
      </p:sp>
      <p:sp>
        <p:nvSpPr>
          <p:cNvPr id="12" name="Rectángulo 11"/>
          <p:cNvSpPr/>
          <p:nvPr/>
        </p:nvSpPr>
        <p:spPr>
          <a:xfrm>
            <a:off x="1162168" y="3892245"/>
            <a:ext cx="10137296" cy="892552"/>
          </a:xfrm>
          <a:prstGeom prst="rect">
            <a:avLst/>
          </a:prstGeom>
        </p:spPr>
        <p:txBody>
          <a:bodyPr wrap="square">
            <a:spAutoFit/>
          </a:bodyPr>
          <a:lstStyle/>
          <a:p>
            <a:pPr algn="ctr"/>
            <a:r>
              <a:rPr lang="es-ES" sz="2600" b="1" u="dbl" dirty="0" smtClean="0">
                <a:latin typeface="Arial" panose="020B0604020202020204" pitchFamily="34" charset="0"/>
                <a:cs typeface="Arial" panose="020B0604020202020204" pitchFamily="34" charset="0"/>
              </a:rPr>
              <a:t>PROCESO DE FORMULACIÓN </a:t>
            </a:r>
            <a:r>
              <a:rPr lang="es-ES" sz="2600" b="1" u="dbl" dirty="0">
                <a:latin typeface="Arial" panose="020B0604020202020204" pitchFamily="34" charset="0"/>
                <a:cs typeface="Arial" panose="020B0604020202020204" pitchFamily="34" charset="0"/>
              </a:rPr>
              <a:t>Y EJECUCIÓN DE LA ESTRATEGIA</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68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F3A5E-80B6-471E-48EE-FECB58C7C545}"/>
              </a:ext>
            </a:extLst>
          </p:cNvPr>
          <p:cNvSpPr>
            <a:spLocks noGrp="1"/>
          </p:cNvSpPr>
          <p:nvPr>
            <p:ph type="title"/>
          </p:nvPr>
        </p:nvSpPr>
        <p:spPr>
          <a:xfrm>
            <a:off x="1142999" y="60697"/>
            <a:ext cx="9905999" cy="1360898"/>
          </a:xfrm>
        </p:spPr>
        <p:txBody>
          <a:bodyPr/>
          <a:lstStyle/>
          <a:p>
            <a:pPr algn="ctr"/>
            <a:r>
              <a:rPr lang="es-ES" dirty="0"/>
              <a:t>METODOLOGÍA 5S+1</a:t>
            </a:r>
            <a:endParaRPr lang="es-AR" dirty="0"/>
          </a:p>
        </p:txBody>
      </p:sp>
      <p:sp>
        <p:nvSpPr>
          <p:cNvPr id="4" name="Marcador de contenido 3">
            <a:extLst>
              <a:ext uri="{FF2B5EF4-FFF2-40B4-BE49-F238E27FC236}">
                <a16:creationId xmlns:a16="http://schemas.microsoft.com/office/drawing/2014/main" id="{C5579290-E53F-A7E2-A160-7DA496072C65}"/>
              </a:ext>
            </a:extLst>
          </p:cNvPr>
          <p:cNvSpPr>
            <a:spLocks noGrp="1"/>
          </p:cNvSpPr>
          <p:nvPr>
            <p:ph idx="1"/>
          </p:nvPr>
        </p:nvSpPr>
        <p:spPr>
          <a:xfrm>
            <a:off x="940904" y="1275366"/>
            <a:ext cx="10946296" cy="4507666"/>
          </a:xfrm>
        </p:spPr>
        <p:txBody>
          <a:bodyPr>
            <a:noAutofit/>
          </a:bodyPr>
          <a:lstStyle/>
          <a:p>
            <a:pPr algn="l"/>
            <a:r>
              <a:rPr lang="es-ES" sz="2300" b="0" i="0" u="none" strike="noStrike" baseline="0" dirty="0">
                <a:latin typeface="Dosis-Regular"/>
              </a:rPr>
              <a:t>Las 5´S fue un programa desarrollado por Toyota para conseguir mejoras duraderas en el ámbito de la organización, orden y limpieza; además de aumentar la motivación del personal.</a:t>
            </a:r>
          </a:p>
          <a:p>
            <a:pPr algn="l"/>
            <a:r>
              <a:rPr lang="es-ES" sz="2300" b="0" i="0" u="none" strike="noStrike" baseline="0" dirty="0">
                <a:latin typeface="Dosis-Regular"/>
              </a:rPr>
              <a:t>Al igual que las Seis Sigma, las 5´S es, más que una herramienta de calidad, una filosofía de trabajo.</a:t>
            </a:r>
          </a:p>
          <a:p>
            <a:pPr algn="l"/>
            <a:r>
              <a:rPr lang="es-ES" sz="2300" b="0" i="0" u="none" strike="noStrike" baseline="0" dirty="0">
                <a:latin typeface="Dosis-Regular"/>
              </a:rPr>
              <a:t>No se puede decir que este método sea exclusivo de la cultura japonesa, ya que todos aplicamos este método en nuestra vida diaria. Si lo referimos al entorno de trabajo obtendremos una </a:t>
            </a:r>
            <a:r>
              <a:rPr lang="es-ES" sz="2300" b="0" i="0" u="none" strike="noStrike" baseline="0" dirty="0" smtClean="0">
                <a:latin typeface="Dosis-Regular"/>
              </a:rPr>
              <a:t>oficina </a:t>
            </a:r>
            <a:r>
              <a:rPr lang="es-ES" sz="2300" b="0" i="0" u="none" strike="noStrike" baseline="0" dirty="0">
                <a:latin typeface="Dosis-Regular"/>
              </a:rPr>
              <a:t>o fábrica más organizada, donde no encontraremos elementos innecesarios ni perderemos tiempo buscando lo que necesitamos; trabajar en un entorno limpio aumenta la moral y disminuye las posibilidades de errores y</a:t>
            </a:r>
            <a:r>
              <a:rPr lang="es-AR" sz="2300" b="0" i="0" u="none" strike="noStrike" baseline="0" dirty="0">
                <a:latin typeface="Dosis-Regular"/>
              </a:rPr>
              <a:t>accidentes de trabajo.</a:t>
            </a:r>
            <a:endParaRPr lang="es-AR" sz="2300" dirty="0"/>
          </a:p>
        </p:txBody>
      </p:sp>
    </p:spTree>
    <p:extLst>
      <p:ext uri="{BB962C8B-B14F-4D97-AF65-F5344CB8AC3E}">
        <p14:creationId xmlns:p14="http://schemas.microsoft.com/office/powerpoint/2010/main" val="2222672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a:extLst>
              <a:ext uri="{FF2B5EF4-FFF2-40B4-BE49-F238E27FC236}">
                <a16:creationId xmlns:a16="http://schemas.microsoft.com/office/drawing/2014/main" id="{F824C9CA-5269-A399-52C7-2ED3D4D19AFE}"/>
              </a:ext>
            </a:extLst>
          </p:cNvPr>
          <p:cNvPicPr>
            <a:picLocks noGrp="1" noChangeAspect="1"/>
          </p:cNvPicPr>
          <p:nvPr>
            <p:ph idx="1"/>
          </p:nvPr>
        </p:nvPicPr>
        <p:blipFill>
          <a:blip r:embed="rId2"/>
          <a:stretch>
            <a:fillRect/>
          </a:stretch>
        </p:blipFill>
        <p:spPr>
          <a:xfrm>
            <a:off x="1115922" y="942656"/>
            <a:ext cx="10020029" cy="5190344"/>
          </a:xfrm>
        </p:spPr>
      </p:pic>
      <p:sp>
        <p:nvSpPr>
          <p:cNvPr id="5"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4" name="Rectangle 3"/>
          <p:cNvSpPr txBox="1">
            <a:spLocks noChangeArrowheads="1"/>
          </p:cNvSpPr>
          <p:nvPr/>
        </p:nvSpPr>
        <p:spPr>
          <a:xfrm>
            <a:off x="1409608" y="4180540"/>
            <a:ext cx="2015761" cy="89965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buFont typeface="Wingdings" panose="05000000000000000000" pitchFamily="2" charset="2"/>
              <a:buNone/>
            </a:pPr>
            <a:r>
              <a:rPr lang="es-AR" altLang="en-US" sz="1200" b="1" dirty="0" smtClean="0">
                <a:solidFill>
                  <a:srgbClr val="FF0000"/>
                </a:solidFill>
              </a:rPr>
              <a:t>TENER LA CASA LIMPIA, ORGANIZADA Y CUIDAR DE ELLA:	</a:t>
            </a:r>
            <a:endParaRPr lang="es-ES" altLang="en-US" sz="1200" b="1" dirty="0" smtClean="0">
              <a:solidFill>
                <a:srgbClr val="FF0000"/>
              </a:solidFill>
            </a:endParaRPr>
          </a:p>
        </p:txBody>
      </p:sp>
      <p:sp>
        <p:nvSpPr>
          <p:cNvPr id="6" name="Rectangle 4"/>
          <p:cNvSpPr>
            <a:spLocks noChangeArrowheads="1"/>
          </p:cNvSpPr>
          <p:nvPr/>
        </p:nvSpPr>
        <p:spPr bwMode="auto">
          <a:xfrm>
            <a:off x="3708400" y="3860801"/>
            <a:ext cx="1041444" cy="394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ahoma" panose="020B0604030504040204" pitchFamily="34" charset="0"/>
              </a:defRPr>
            </a:lvl1pPr>
            <a:lvl2pPr marL="742950" indent="-285750" eaLnBrk="0" hangingPunct="0">
              <a:defRPr b="1">
                <a:solidFill>
                  <a:schemeClr val="bg1"/>
                </a:solidFill>
                <a:latin typeface="Tahoma" panose="020B0604030504040204" pitchFamily="34" charset="0"/>
              </a:defRPr>
            </a:lvl2pPr>
            <a:lvl3pPr marL="1143000" indent="-228600" eaLnBrk="0" hangingPunct="0">
              <a:defRPr b="1">
                <a:solidFill>
                  <a:schemeClr val="bg1"/>
                </a:solidFill>
                <a:latin typeface="Tahoma" panose="020B0604030504040204" pitchFamily="34" charset="0"/>
              </a:defRPr>
            </a:lvl3pPr>
            <a:lvl4pPr marL="1600200" indent="-228600" eaLnBrk="0" hangingPunct="0">
              <a:defRPr b="1">
                <a:solidFill>
                  <a:schemeClr val="bg1"/>
                </a:solidFill>
                <a:latin typeface="Tahoma" panose="020B0604030504040204" pitchFamily="34" charset="0"/>
              </a:defRPr>
            </a:lvl4pPr>
            <a:lvl5pPr marL="2057400" indent="-228600" eaLnBrk="0" hangingPunct="0">
              <a:defRPr b="1">
                <a:solidFill>
                  <a:schemeClr val="bg1"/>
                </a:solidFill>
                <a:latin typeface="Tahoma" panose="020B0604030504040204" pitchFamily="34" charset="0"/>
              </a:defRPr>
            </a:lvl5pPr>
            <a:lvl6pPr marL="2514600" indent="-228600" algn="ctr" eaLnBrk="0" fontAlgn="base" hangingPunct="0">
              <a:spcBef>
                <a:spcPct val="0"/>
              </a:spcBef>
              <a:spcAft>
                <a:spcPct val="0"/>
              </a:spcAft>
              <a:defRPr b="1">
                <a:solidFill>
                  <a:schemeClr val="bg1"/>
                </a:solidFill>
                <a:latin typeface="Tahoma" panose="020B0604030504040204" pitchFamily="34" charset="0"/>
              </a:defRPr>
            </a:lvl6pPr>
            <a:lvl7pPr marL="2971800" indent="-228600" algn="ctr" eaLnBrk="0" fontAlgn="base" hangingPunct="0">
              <a:spcBef>
                <a:spcPct val="0"/>
              </a:spcBef>
              <a:spcAft>
                <a:spcPct val="0"/>
              </a:spcAft>
              <a:defRPr b="1">
                <a:solidFill>
                  <a:schemeClr val="bg1"/>
                </a:solidFill>
                <a:latin typeface="Tahoma" panose="020B0604030504040204" pitchFamily="34" charset="0"/>
              </a:defRPr>
            </a:lvl7pPr>
            <a:lvl8pPr marL="3429000" indent="-228600" algn="ctr" eaLnBrk="0" fontAlgn="base" hangingPunct="0">
              <a:spcBef>
                <a:spcPct val="0"/>
              </a:spcBef>
              <a:spcAft>
                <a:spcPct val="0"/>
              </a:spcAft>
              <a:defRPr b="1">
                <a:solidFill>
                  <a:schemeClr val="bg1"/>
                </a:solidFill>
                <a:latin typeface="Tahoma" panose="020B0604030504040204" pitchFamily="34" charset="0"/>
              </a:defRPr>
            </a:lvl8pPr>
            <a:lvl9pPr marL="3886200" indent="-228600" algn="ctr" eaLnBrk="0" fontAlgn="base" hangingPunct="0">
              <a:spcBef>
                <a:spcPct val="0"/>
              </a:spcBef>
              <a:spcAft>
                <a:spcPct val="0"/>
              </a:spcAft>
              <a:defRPr b="1">
                <a:solidFill>
                  <a:schemeClr val="bg1"/>
                </a:solidFill>
                <a:latin typeface="Tahoma" panose="020B0604030504040204" pitchFamily="34" charset="0"/>
              </a:defRPr>
            </a:lvl9pPr>
          </a:lstStyle>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¿Porqué?</a:t>
            </a:r>
          </a:p>
          <a:p>
            <a:pPr algn="l" eaLnBrk="1" hangingPunct="1">
              <a:lnSpc>
                <a:spcPct val="90000"/>
              </a:lnSpc>
              <a:spcBef>
                <a:spcPct val="20000"/>
              </a:spcBef>
              <a:buClr>
                <a:schemeClr val="folHlink"/>
              </a:buClr>
              <a:buSzPct val="60000"/>
              <a:buFont typeface="Wingdings" panose="05000000000000000000" pitchFamily="2" charset="2"/>
              <a:buNone/>
            </a:pPr>
            <a:endParaRPr lang="es-AR" altLang="en-US" sz="1200" i="1" dirty="0">
              <a:solidFill>
                <a:srgbClr val="FF0000"/>
              </a:solidFill>
            </a:endParaRPr>
          </a:p>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		</a:t>
            </a:r>
            <a:endParaRPr lang="es-ES" altLang="en-US" sz="1200" i="1" dirty="0">
              <a:solidFill>
                <a:srgbClr val="FF0000"/>
              </a:solidFill>
            </a:endParaRPr>
          </a:p>
        </p:txBody>
      </p:sp>
      <p:sp>
        <p:nvSpPr>
          <p:cNvPr id="8" name="Rectangle 5"/>
          <p:cNvSpPr>
            <a:spLocks noChangeArrowheads="1"/>
          </p:cNvSpPr>
          <p:nvPr/>
        </p:nvSpPr>
        <p:spPr bwMode="auto">
          <a:xfrm>
            <a:off x="3708401" y="4327848"/>
            <a:ext cx="1041443" cy="394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ahoma" panose="020B0604030504040204" pitchFamily="34" charset="0"/>
              </a:defRPr>
            </a:lvl1pPr>
            <a:lvl2pPr marL="742950" indent="-285750" eaLnBrk="0" hangingPunct="0">
              <a:defRPr b="1">
                <a:solidFill>
                  <a:schemeClr val="bg1"/>
                </a:solidFill>
                <a:latin typeface="Tahoma" panose="020B0604030504040204" pitchFamily="34" charset="0"/>
              </a:defRPr>
            </a:lvl2pPr>
            <a:lvl3pPr marL="1143000" indent="-228600" eaLnBrk="0" hangingPunct="0">
              <a:defRPr b="1">
                <a:solidFill>
                  <a:schemeClr val="bg1"/>
                </a:solidFill>
                <a:latin typeface="Tahoma" panose="020B0604030504040204" pitchFamily="34" charset="0"/>
              </a:defRPr>
            </a:lvl3pPr>
            <a:lvl4pPr marL="1600200" indent="-228600" eaLnBrk="0" hangingPunct="0">
              <a:defRPr b="1">
                <a:solidFill>
                  <a:schemeClr val="bg1"/>
                </a:solidFill>
                <a:latin typeface="Tahoma" panose="020B0604030504040204" pitchFamily="34" charset="0"/>
              </a:defRPr>
            </a:lvl4pPr>
            <a:lvl5pPr marL="2057400" indent="-228600" eaLnBrk="0" hangingPunct="0">
              <a:defRPr b="1">
                <a:solidFill>
                  <a:schemeClr val="bg1"/>
                </a:solidFill>
                <a:latin typeface="Tahoma" panose="020B0604030504040204" pitchFamily="34" charset="0"/>
              </a:defRPr>
            </a:lvl5pPr>
            <a:lvl6pPr marL="2514600" indent="-228600" algn="ctr" eaLnBrk="0" fontAlgn="base" hangingPunct="0">
              <a:spcBef>
                <a:spcPct val="0"/>
              </a:spcBef>
              <a:spcAft>
                <a:spcPct val="0"/>
              </a:spcAft>
              <a:defRPr b="1">
                <a:solidFill>
                  <a:schemeClr val="bg1"/>
                </a:solidFill>
                <a:latin typeface="Tahoma" panose="020B0604030504040204" pitchFamily="34" charset="0"/>
              </a:defRPr>
            </a:lvl6pPr>
            <a:lvl7pPr marL="2971800" indent="-228600" algn="ctr" eaLnBrk="0" fontAlgn="base" hangingPunct="0">
              <a:spcBef>
                <a:spcPct val="0"/>
              </a:spcBef>
              <a:spcAft>
                <a:spcPct val="0"/>
              </a:spcAft>
              <a:defRPr b="1">
                <a:solidFill>
                  <a:schemeClr val="bg1"/>
                </a:solidFill>
                <a:latin typeface="Tahoma" panose="020B0604030504040204" pitchFamily="34" charset="0"/>
              </a:defRPr>
            </a:lvl7pPr>
            <a:lvl8pPr marL="3429000" indent="-228600" algn="ctr" eaLnBrk="0" fontAlgn="base" hangingPunct="0">
              <a:spcBef>
                <a:spcPct val="0"/>
              </a:spcBef>
              <a:spcAft>
                <a:spcPct val="0"/>
              </a:spcAft>
              <a:defRPr b="1">
                <a:solidFill>
                  <a:schemeClr val="bg1"/>
                </a:solidFill>
                <a:latin typeface="Tahoma" panose="020B0604030504040204" pitchFamily="34" charset="0"/>
              </a:defRPr>
            </a:lvl8pPr>
            <a:lvl9pPr marL="3886200" indent="-228600" algn="ctr" eaLnBrk="0" fontAlgn="base" hangingPunct="0">
              <a:spcBef>
                <a:spcPct val="0"/>
              </a:spcBef>
              <a:spcAft>
                <a:spcPct val="0"/>
              </a:spcAft>
              <a:defRPr b="1">
                <a:solidFill>
                  <a:schemeClr val="bg1"/>
                </a:solidFill>
                <a:latin typeface="Tahoma" panose="020B0604030504040204" pitchFamily="34" charset="0"/>
              </a:defRPr>
            </a:lvl9pPr>
          </a:lstStyle>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¿Para qué?</a:t>
            </a:r>
          </a:p>
          <a:p>
            <a:pPr algn="l" eaLnBrk="1" hangingPunct="1">
              <a:lnSpc>
                <a:spcPct val="90000"/>
              </a:lnSpc>
              <a:spcBef>
                <a:spcPct val="20000"/>
              </a:spcBef>
              <a:buClr>
                <a:schemeClr val="folHlink"/>
              </a:buClr>
              <a:buSzPct val="60000"/>
              <a:buFont typeface="Wingdings" panose="05000000000000000000" pitchFamily="2" charset="2"/>
              <a:buNone/>
            </a:pPr>
            <a:endParaRPr lang="es-AR" altLang="en-US" sz="1200" i="1" dirty="0">
              <a:solidFill>
                <a:srgbClr val="FF0000"/>
              </a:solidFill>
            </a:endParaRPr>
          </a:p>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		</a:t>
            </a:r>
            <a:endParaRPr lang="es-ES" altLang="en-US" sz="1200" i="1" dirty="0">
              <a:solidFill>
                <a:srgbClr val="FF0000"/>
              </a:solidFill>
            </a:endParaRPr>
          </a:p>
        </p:txBody>
      </p:sp>
      <p:sp>
        <p:nvSpPr>
          <p:cNvPr id="9" name="Rectangle 6"/>
          <p:cNvSpPr>
            <a:spLocks noChangeArrowheads="1"/>
          </p:cNvSpPr>
          <p:nvPr/>
        </p:nvSpPr>
        <p:spPr bwMode="auto">
          <a:xfrm>
            <a:off x="3708401" y="4763376"/>
            <a:ext cx="1444170" cy="435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ahoma" panose="020B0604030504040204" pitchFamily="34" charset="0"/>
              </a:defRPr>
            </a:lvl1pPr>
            <a:lvl2pPr marL="742950" indent="-285750" eaLnBrk="0" hangingPunct="0">
              <a:defRPr b="1">
                <a:solidFill>
                  <a:schemeClr val="bg1"/>
                </a:solidFill>
                <a:latin typeface="Tahoma" panose="020B0604030504040204" pitchFamily="34" charset="0"/>
              </a:defRPr>
            </a:lvl2pPr>
            <a:lvl3pPr marL="1143000" indent="-228600" eaLnBrk="0" hangingPunct="0">
              <a:defRPr b="1">
                <a:solidFill>
                  <a:schemeClr val="bg1"/>
                </a:solidFill>
                <a:latin typeface="Tahoma" panose="020B0604030504040204" pitchFamily="34" charset="0"/>
              </a:defRPr>
            </a:lvl3pPr>
            <a:lvl4pPr marL="1600200" indent="-228600" eaLnBrk="0" hangingPunct="0">
              <a:defRPr b="1">
                <a:solidFill>
                  <a:schemeClr val="bg1"/>
                </a:solidFill>
                <a:latin typeface="Tahoma" panose="020B0604030504040204" pitchFamily="34" charset="0"/>
              </a:defRPr>
            </a:lvl4pPr>
            <a:lvl5pPr marL="2057400" indent="-228600" eaLnBrk="0" hangingPunct="0">
              <a:defRPr b="1">
                <a:solidFill>
                  <a:schemeClr val="bg1"/>
                </a:solidFill>
                <a:latin typeface="Tahoma" panose="020B0604030504040204" pitchFamily="34" charset="0"/>
              </a:defRPr>
            </a:lvl5pPr>
            <a:lvl6pPr marL="2514600" indent="-228600" algn="ctr" eaLnBrk="0" fontAlgn="base" hangingPunct="0">
              <a:spcBef>
                <a:spcPct val="0"/>
              </a:spcBef>
              <a:spcAft>
                <a:spcPct val="0"/>
              </a:spcAft>
              <a:defRPr b="1">
                <a:solidFill>
                  <a:schemeClr val="bg1"/>
                </a:solidFill>
                <a:latin typeface="Tahoma" panose="020B0604030504040204" pitchFamily="34" charset="0"/>
              </a:defRPr>
            </a:lvl6pPr>
            <a:lvl7pPr marL="2971800" indent="-228600" algn="ctr" eaLnBrk="0" fontAlgn="base" hangingPunct="0">
              <a:spcBef>
                <a:spcPct val="0"/>
              </a:spcBef>
              <a:spcAft>
                <a:spcPct val="0"/>
              </a:spcAft>
              <a:defRPr b="1">
                <a:solidFill>
                  <a:schemeClr val="bg1"/>
                </a:solidFill>
                <a:latin typeface="Tahoma" panose="020B0604030504040204" pitchFamily="34" charset="0"/>
              </a:defRPr>
            </a:lvl7pPr>
            <a:lvl8pPr marL="3429000" indent="-228600" algn="ctr" eaLnBrk="0" fontAlgn="base" hangingPunct="0">
              <a:spcBef>
                <a:spcPct val="0"/>
              </a:spcBef>
              <a:spcAft>
                <a:spcPct val="0"/>
              </a:spcAft>
              <a:defRPr b="1">
                <a:solidFill>
                  <a:schemeClr val="bg1"/>
                </a:solidFill>
                <a:latin typeface="Tahoma" panose="020B0604030504040204" pitchFamily="34" charset="0"/>
              </a:defRPr>
            </a:lvl8pPr>
            <a:lvl9pPr marL="3886200" indent="-228600" algn="ctr" eaLnBrk="0" fontAlgn="base" hangingPunct="0">
              <a:spcBef>
                <a:spcPct val="0"/>
              </a:spcBef>
              <a:spcAft>
                <a:spcPct val="0"/>
              </a:spcAft>
              <a:defRPr b="1">
                <a:solidFill>
                  <a:schemeClr val="bg1"/>
                </a:solidFill>
                <a:latin typeface="Tahoma" panose="020B0604030504040204" pitchFamily="34" charset="0"/>
              </a:defRPr>
            </a:lvl9pPr>
          </a:lstStyle>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¿Para quién?</a:t>
            </a:r>
          </a:p>
          <a:p>
            <a:pPr algn="l" eaLnBrk="1" hangingPunct="1">
              <a:lnSpc>
                <a:spcPct val="90000"/>
              </a:lnSpc>
              <a:spcBef>
                <a:spcPct val="20000"/>
              </a:spcBef>
              <a:buClr>
                <a:schemeClr val="folHlink"/>
              </a:buClr>
              <a:buSzPct val="60000"/>
              <a:buFont typeface="Wingdings" panose="05000000000000000000" pitchFamily="2" charset="2"/>
              <a:buNone/>
            </a:pPr>
            <a:endParaRPr lang="es-AR" altLang="en-US" sz="1200" i="1" dirty="0">
              <a:solidFill>
                <a:srgbClr val="FF0000"/>
              </a:solidFill>
            </a:endParaRPr>
          </a:p>
          <a:p>
            <a:pPr algn="l" eaLnBrk="1" hangingPunct="1">
              <a:lnSpc>
                <a:spcPct val="90000"/>
              </a:lnSpc>
              <a:spcBef>
                <a:spcPct val="20000"/>
              </a:spcBef>
              <a:buClr>
                <a:schemeClr val="folHlink"/>
              </a:buClr>
              <a:buSzPct val="60000"/>
              <a:buFont typeface="Wingdings" panose="05000000000000000000" pitchFamily="2" charset="2"/>
              <a:buNone/>
            </a:pPr>
            <a:r>
              <a:rPr lang="es-AR" altLang="en-US" sz="1200" i="1" dirty="0">
                <a:solidFill>
                  <a:srgbClr val="FF0000"/>
                </a:solidFill>
              </a:rPr>
              <a:t>		</a:t>
            </a:r>
            <a:endParaRPr lang="es-ES" altLang="en-US" sz="1200" i="1" dirty="0">
              <a:solidFill>
                <a:srgbClr val="FF0000"/>
              </a:solidFill>
            </a:endParaRPr>
          </a:p>
        </p:txBody>
      </p:sp>
    </p:spTree>
    <p:extLst>
      <p:ext uri="{BB962C8B-B14F-4D97-AF65-F5344CB8AC3E}">
        <p14:creationId xmlns:p14="http://schemas.microsoft.com/office/powerpoint/2010/main" val="206255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6"/>
                                        </p:tgtEl>
                                        <p:attrNameLst>
                                          <p:attrName>style.visibility</p:attrName>
                                        </p:attrNameLst>
                                      </p:cBhvr>
                                      <p:to>
                                        <p:strVal val="visible"/>
                                      </p:to>
                                    </p:set>
                                    <p:anim calcmode="discrete" valueType="clr">
                                      <p:cBhvr override="childStyle">
                                        <p:cTn id="19"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6"/>
                                        </p:tgtEl>
                                        <p:attrNameLst>
                                          <p:attrName>fillcolor</p:attrName>
                                        </p:attrNameLst>
                                      </p:cBhvr>
                                      <p:tavLst>
                                        <p:tav tm="0">
                                          <p:val>
                                            <p:clrVal>
                                              <a:schemeClr val="accent2"/>
                                            </p:clrVal>
                                          </p:val>
                                        </p:tav>
                                        <p:tav tm="50000">
                                          <p:val>
                                            <p:clrVal>
                                              <a:schemeClr val="hlink"/>
                                            </p:clrVal>
                                          </p:val>
                                        </p:tav>
                                      </p:tavLst>
                                    </p:anim>
                                    <p:set>
                                      <p:cBhvr>
                                        <p:cTn id="21" dur="80"/>
                                        <p:tgtEl>
                                          <p:spTgt spid="6"/>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8"/>
                                        </p:tgtEl>
                                        <p:attrNameLst>
                                          <p:attrName>style.visibility</p:attrName>
                                        </p:attrNameLst>
                                      </p:cBhvr>
                                      <p:to>
                                        <p:strVal val="visible"/>
                                      </p:to>
                                    </p:set>
                                    <p:anim calcmode="discrete" valueType="clr">
                                      <p:cBhvr override="childStyle">
                                        <p:cTn id="26"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8"/>
                                        </p:tgtEl>
                                        <p:attrNameLst>
                                          <p:attrName>fillcolor</p:attrName>
                                        </p:attrNameLst>
                                      </p:cBhvr>
                                      <p:tavLst>
                                        <p:tav tm="0">
                                          <p:val>
                                            <p:clrVal>
                                              <a:schemeClr val="accent2"/>
                                            </p:clrVal>
                                          </p:val>
                                        </p:tav>
                                        <p:tav tm="50000">
                                          <p:val>
                                            <p:clrVal>
                                              <a:schemeClr val="hlink"/>
                                            </p:clrVal>
                                          </p:val>
                                        </p:tav>
                                      </p:tavLst>
                                    </p:anim>
                                    <p:set>
                                      <p:cBhvr>
                                        <p:cTn id="28" dur="80"/>
                                        <p:tgtEl>
                                          <p:spTgt spid="8"/>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9"/>
                                        </p:tgtEl>
                                        <p:attrNameLst>
                                          <p:attrName>style.visibility</p:attrName>
                                        </p:attrNameLst>
                                      </p:cBhvr>
                                      <p:to>
                                        <p:strVal val="visible"/>
                                      </p:to>
                                    </p:set>
                                    <p:anim calcmode="discrete" valueType="clr">
                                      <p:cBhvr override="childStyle">
                                        <p:cTn id="33"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9"/>
                                        </p:tgtEl>
                                        <p:attrNameLst>
                                          <p:attrName>fillcolor</p:attrName>
                                        </p:attrNameLst>
                                      </p:cBhvr>
                                      <p:tavLst>
                                        <p:tav tm="0">
                                          <p:val>
                                            <p:clrVal>
                                              <a:schemeClr val="accent2"/>
                                            </p:clrVal>
                                          </p:val>
                                        </p:tav>
                                        <p:tav tm="50000">
                                          <p:val>
                                            <p:clrVal>
                                              <a:schemeClr val="hlink"/>
                                            </p:clrVal>
                                          </p:val>
                                        </p:tav>
                                      </p:tavLst>
                                    </p:anim>
                                    <p:set>
                                      <p:cBhvr>
                                        <p:cTn id="35"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12A93D-D446-6D70-4BD1-05C7184D64C8}"/>
              </a:ext>
            </a:extLst>
          </p:cNvPr>
          <p:cNvSpPr>
            <a:spLocks noGrp="1"/>
          </p:cNvSpPr>
          <p:nvPr>
            <p:ph type="title"/>
          </p:nvPr>
        </p:nvSpPr>
        <p:spPr>
          <a:xfrm>
            <a:off x="1143000" y="92765"/>
            <a:ext cx="9905999" cy="1027885"/>
          </a:xfrm>
        </p:spPr>
        <p:txBody>
          <a:bodyPr/>
          <a:lstStyle/>
          <a:p>
            <a:pPr algn="ctr"/>
            <a:r>
              <a:rPr lang="es-ES" dirty="0"/>
              <a:t>METODOLOGÍA 5S+1</a:t>
            </a:r>
            <a:endParaRPr lang="es-AR" dirty="0"/>
          </a:p>
        </p:txBody>
      </p:sp>
      <p:sp>
        <p:nvSpPr>
          <p:cNvPr id="3" name="Marcador de contenido 2">
            <a:extLst>
              <a:ext uri="{FF2B5EF4-FFF2-40B4-BE49-F238E27FC236}">
                <a16:creationId xmlns:a16="http://schemas.microsoft.com/office/drawing/2014/main" id="{F5C0E643-22BB-0FE1-E947-4A68F18EFEA9}"/>
              </a:ext>
            </a:extLst>
          </p:cNvPr>
          <p:cNvSpPr>
            <a:spLocks noGrp="1"/>
          </p:cNvSpPr>
          <p:nvPr>
            <p:ph idx="1"/>
          </p:nvPr>
        </p:nvSpPr>
        <p:spPr>
          <a:xfrm>
            <a:off x="861391" y="1231184"/>
            <a:ext cx="5757123" cy="4640187"/>
          </a:xfrm>
        </p:spPr>
        <p:txBody>
          <a:bodyPr>
            <a:noAutofit/>
          </a:bodyPr>
          <a:lstStyle/>
          <a:p>
            <a:pPr algn="l"/>
            <a:r>
              <a:rPr lang="es-ES" sz="1800" b="0" i="0" u="none" strike="noStrike" baseline="0" dirty="0">
                <a:latin typeface="Dosis-Regular"/>
              </a:rPr>
              <a:t>La aplicación de las 5S determina que el ambiente sea de calidad, es decir, que en el ambiente se puedan llevar a </a:t>
            </a:r>
            <a:r>
              <a:rPr lang="es-ES" sz="1800" b="0" i="0" u="none" strike="noStrike" baseline="0" dirty="0" smtClean="0">
                <a:latin typeface="Dosis-Regular"/>
              </a:rPr>
              <a:t>cabo tanto </a:t>
            </a:r>
            <a:r>
              <a:rPr lang="es-ES" sz="1800" b="0" i="0" u="none" strike="noStrike" baseline="0" dirty="0">
                <a:latin typeface="Dosis-Regular"/>
              </a:rPr>
              <a:t>pruebas de calidad exitosas como que el producto cuente con la calidad requerida.</a:t>
            </a:r>
          </a:p>
          <a:p>
            <a:pPr algn="l"/>
            <a:r>
              <a:rPr lang="es-ES" sz="1800" b="0" i="0" u="none" strike="noStrike" baseline="0" dirty="0">
                <a:latin typeface="Dosis-Regular"/>
              </a:rPr>
              <a:t>Su objetivo fundamental es lograr una mayor </a:t>
            </a:r>
            <a:r>
              <a:rPr lang="es-ES" sz="1800" b="0" i="0" u="none" strike="noStrike" baseline="0" dirty="0" smtClean="0">
                <a:latin typeface="Dosis-Regular"/>
              </a:rPr>
              <a:t>eficiencia</a:t>
            </a:r>
            <a:r>
              <a:rPr lang="es-ES" sz="1800" b="0" i="0" u="none" strike="noStrike" baseline="0" dirty="0">
                <a:latin typeface="Dosis-Regular"/>
              </a:rPr>
              <a:t>, uniformidad y formalidad, logrando la eliminación </a:t>
            </a:r>
            <a:r>
              <a:rPr lang="es-ES" sz="1800" b="0" i="0" u="none" strike="noStrike" baseline="0" dirty="0" smtClean="0">
                <a:latin typeface="Dosis-Regular"/>
              </a:rPr>
              <a:t>de despilfarros </a:t>
            </a:r>
            <a:r>
              <a:rPr lang="es-ES" sz="1800" b="0" i="0" u="none" strike="noStrike" baseline="0" dirty="0">
                <a:latin typeface="Dosis-Regular"/>
              </a:rPr>
              <a:t>en diferentes áreas e incrementar el mejoramiento de condiciones de seguridad en la empresa.</a:t>
            </a:r>
          </a:p>
          <a:p>
            <a:pPr algn="l"/>
            <a:r>
              <a:rPr lang="es-ES" sz="1800" b="0" i="0" u="none" strike="noStrike" baseline="0" dirty="0">
                <a:latin typeface="Dosis-Regular"/>
              </a:rPr>
              <a:t>La implantación de este método necesita un trabajo en equipo de todo el personal, de una implicación y </a:t>
            </a:r>
            <a:r>
              <a:rPr lang="es-ES" sz="1800" b="0" i="0" u="none" strike="noStrike" baseline="0" dirty="0" smtClean="0">
                <a:latin typeface="Dosis-Regular"/>
              </a:rPr>
              <a:t>compromiso de </a:t>
            </a:r>
            <a:r>
              <a:rPr lang="es-ES" sz="1800" b="0" i="0" u="none" strike="noStrike" baseline="0" dirty="0">
                <a:latin typeface="Dosis-Regular"/>
              </a:rPr>
              <a:t>todos los trabajadores. No se trata de una limpieza o “lavado de cara” puntual.</a:t>
            </a:r>
            <a:endParaRPr lang="es-AR" sz="1800" dirty="0"/>
          </a:p>
        </p:txBody>
      </p:sp>
      <p:sp>
        <p:nvSpPr>
          <p:cNvPr id="4" name="Marcador de contenido 3">
            <a:extLst>
              <a:ext uri="{FF2B5EF4-FFF2-40B4-BE49-F238E27FC236}">
                <a16:creationId xmlns:a16="http://schemas.microsoft.com/office/drawing/2014/main" id="{D3B8D26F-7DFF-0692-0984-57321621EA38}"/>
              </a:ext>
            </a:extLst>
          </p:cNvPr>
          <p:cNvSpPr txBox="1">
            <a:spLocks/>
          </p:cNvSpPr>
          <p:nvPr/>
        </p:nvSpPr>
        <p:spPr>
          <a:xfrm>
            <a:off x="7053942" y="1347704"/>
            <a:ext cx="4572001" cy="4507666"/>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1800" b="1" dirty="0" smtClean="0">
                <a:latin typeface="Dosis-Regular"/>
              </a:rPr>
              <a:t>BENEFICIOS</a:t>
            </a:r>
          </a:p>
          <a:p>
            <a:r>
              <a:rPr lang="es-ES" sz="1800" dirty="0" smtClean="0">
                <a:latin typeface="Dosis-Regular"/>
              </a:rPr>
              <a:t>Mayores niveles de seguridad que redundan en una mayor motivación de los empleados.</a:t>
            </a:r>
          </a:p>
          <a:p>
            <a:r>
              <a:rPr lang="es-ES" sz="1800" dirty="0" smtClean="0">
                <a:latin typeface="Dosis-Regular"/>
              </a:rPr>
              <a:t>Reducción en las pérdidas por producciones con defectos.</a:t>
            </a:r>
          </a:p>
          <a:p>
            <a:r>
              <a:rPr lang="es-AR" sz="1800" dirty="0" smtClean="0">
                <a:latin typeface="Dosis-Regular"/>
              </a:rPr>
              <a:t>Mayor calidad.</a:t>
            </a:r>
          </a:p>
          <a:p>
            <a:r>
              <a:rPr lang="es-ES" sz="1800" dirty="0" smtClean="0">
                <a:latin typeface="Dosis-Regular"/>
              </a:rPr>
              <a:t>Tiempos de respuesta más cortos.</a:t>
            </a:r>
          </a:p>
          <a:p>
            <a:r>
              <a:rPr lang="es-AR" sz="1800" dirty="0" smtClean="0">
                <a:latin typeface="Dosis-Regular"/>
              </a:rPr>
              <a:t>Genera cultura organizacional.</a:t>
            </a:r>
            <a:r>
              <a:rPr lang="es-ES" sz="1800" dirty="0">
                <a:latin typeface="Dosis-Regular"/>
              </a:rPr>
              <a:t> </a:t>
            </a:r>
          </a:p>
          <a:p>
            <a:r>
              <a:rPr lang="es-ES" sz="1800" dirty="0" smtClean="0">
                <a:latin typeface="Dosis-Regular"/>
              </a:rPr>
              <a:t>Cumplir </a:t>
            </a:r>
            <a:r>
              <a:rPr lang="es-ES" sz="1800" dirty="0">
                <a:latin typeface="Dosis-Regular"/>
              </a:rPr>
              <a:t>mejor los plazos.</a:t>
            </a:r>
          </a:p>
          <a:p>
            <a:r>
              <a:rPr lang="es-ES" sz="1800" dirty="0" smtClean="0">
                <a:latin typeface="Dosis-Regular"/>
              </a:rPr>
              <a:t>Mayor seguridad, Mayor producción y Mejor mantenimiento</a:t>
            </a:r>
            <a:r>
              <a:rPr lang="es-ES" sz="1800" dirty="0">
                <a:latin typeface="Dosis-Regular"/>
              </a:rPr>
              <a:t>.</a:t>
            </a:r>
          </a:p>
        </p:txBody>
      </p:sp>
    </p:spTree>
    <p:extLst>
      <p:ext uri="{BB962C8B-B14F-4D97-AF65-F5344CB8AC3E}">
        <p14:creationId xmlns:p14="http://schemas.microsoft.com/office/powerpoint/2010/main" val="76321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320800"/>
            <a:ext cx="8941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AR" sz="2800" b="1" dirty="0" smtClean="0">
                <a:solidFill>
                  <a:schemeClr val="folHlink"/>
                </a:solidFill>
                <a:effectLst>
                  <a:outerShdw blurRad="38100" dist="38100" dir="2700000" algn="tl">
                    <a:srgbClr val="C0C0C0"/>
                  </a:outerShdw>
                </a:effectLst>
              </a:rPr>
              <a:t>1ª S 	SEIRI:</a:t>
            </a:r>
          </a:p>
          <a:p>
            <a:pPr>
              <a:lnSpc>
                <a:spcPct val="80000"/>
              </a:lnSpc>
              <a:buFont typeface="Wingdings" panose="05000000000000000000" pitchFamily="2" charset="2"/>
              <a:buNone/>
              <a:defRPr/>
            </a:pPr>
            <a:endParaRPr lang="es-AR" sz="2400" b="1" dirty="0" smtClean="0">
              <a:solidFill>
                <a:schemeClr val="folHlink"/>
              </a:solidFill>
              <a:effectLst>
                <a:outerShdw blurRad="38100" dist="38100" dir="2700000" algn="tl">
                  <a:srgbClr val="C0C0C0"/>
                </a:outerShdw>
              </a:effectLst>
            </a:endParaRPr>
          </a:p>
          <a:p>
            <a:pPr marL="0">
              <a:lnSpc>
                <a:spcPct val="80000"/>
              </a:lnSpc>
              <a:spcBef>
                <a:spcPts val="600"/>
              </a:spcBef>
              <a:defRPr/>
            </a:pPr>
            <a:r>
              <a:rPr lang="es-AR" sz="2400" b="1" dirty="0" smtClean="0"/>
              <a:t>SEPARAR  LO NECESARIO DE LO INNECESARIO. </a:t>
            </a:r>
          </a:p>
          <a:p>
            <a:pPr>
              <a:lnSpc>
                <a:spcPct val="80000"/>
              </a:lnSpc>
              <a:defRPr/>
            </a:pPr>
            <a:r>
              <a:rPr lang="es-AR" sz="2400" b="1" dirty="0" smtClean="0"/>
              <a:t>ELIMINAR LO INNECESARIO		</a:t>
            </a:r>
            <a:endParaRPr lang="es-ES" sz="2400" b="1" dirty="0" smtClean="0"/>
          </a:p>
        </p:txBody>
      </p:sp>
      <p:sp>
        <p:nvSpPr>
          <p:cNvPr id="6" name="Rectangle 15"/>
          <p:cNvSpPr>
            <a:spLocks noChangeArrowheads="1"/>
          </p:cNvSpPr>
          <p:nvPr/>
        </p:nvSpPr>
        <p:spPr bwMode="auto">
          <a:xfrm>
            <a:off x="652916" y="3467283"/>
            <a:ext cx="303371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ahoma" panose="020B0604030504040204" pitchFamily="34" charset="0"/>
              </a:defRPr>
            </a:lvl1pPr>
            <a:lvl2pPr marL="742950" indent="-285750" eaLnBrk="0" hangingPunct="0">
              <a:defRPr b="1">
                <a:solidFill>
                  <a:schemeClr val="bg1"/>
                </a:solidFill>
                <a:latin typeface="Tahoma" panose="020B0604030504040204" pitchFamily="34" charset="0"/>
              </a:defRPr>
            </a:lvl2pPr>
            <a:lvl3pPr marL="1143000" indent="-228600" eaLnBrk="0" hangingPunct="0">
              <a:defRPr b="1">
                <a:solidFill>
                  <a:schemeClr val="bg1"/>
                </a:solidFill>
                <a:latin typeface="Tahoma" panose="020B0604030504040204" pitchFamily="34" charset="0"/>
              </a:defRPr>
            </a:lvl3pPr>
            <a:lvl4pPr marL="1600200" indent="-228600" eaLnBrk="0" hangingPunct="0">
              <a:defRPr b="1">
                <a:solidFill>
                  <a:schemeClr val="bg1"/>
                </a:solidFill>
                <a:latin typeface="Tahoma" panose="020B0604030504040204" pitchFamily="34" charset="0"/>
              </a:defRPr>
            </a:lvl4pPr>
            <a:lvl5pPr marL="2057400" indent="-228600" eaLnBrk="0" hangingPunct="0">
              <a:defRPr b="1">
                <a:solidFill>
                  <a:schemeClr val="bg1"/>
                </a:solidFill>
                <a:latin typeface="Tahoma" panose="020B0604030504040204" pitchFamily="34" charset="0"/>
              </a:defRPr>
            </a:lvl5pPr>
            <a:lvl6pPr marL="2514600" indent="-228600" algn="ctr" eaLnBrk="0" fontAlgn="base" hangingPunct="0">
              <a:spcBef>
                <a:spcPct val="0"/>
              </a:spcBef>
              <a:spcAft>
                <a:spcPct val="0"/>
              </a:spcAft>
              <a:defRPr b="1">
                <a:solidFill>
                  <a:schemeClr val="bg1"/>
                </a:solidFill>
                <a:latin typeface="Tahoma" panose="020B0604030504040204" pitchFamily="34" charset="0"/>
              </a:defRPr>
            </a:lvl6pPr>
            <a:lvl7pPr marL="2971800" indent="-228600" algn="ctr" eaLnBrk="0" fontAlgn="base" hangingPunct="0">
              <a:spcBef>
                <a:spcPct val="0"/>
              </a:spcBef>
              <a:spcAft>
                <a:spcPct val="0"/>
              </a:spcAft>
              <a:defRPr b="1">
                <a:solidFill>
                  <a:schemeClr val="bg1"/>
                </a:solidFill>
                <a:latin typeface="Tahoma" panose="020B0604030504040204" pitchFamily="34" charset="0"/>
              </a:defRPr>
            </a:lvl7pPr>
            <a:lvl8pPr marL="3429000" indent="-228600" algn="ctr" eaLnBrk="0" fontAlgn="base" hangingPunct="0">
              <a:spcBef>
                <a:spcPct val="0"/>
              </a:spcBef>
              <a:spcAft>
                <a:spcPct val="0"/>
              </a:spcAft>
              <a:defRPr b="1">
                <a:solidFill>
                  <a:schemeClr val="bg1"/>
                </a:solidFill>
                <a:latin typeface="Tahoma" panose="020B0604030504040204" pitchFamily="34" charset="0"/>
              </a:defRPr>
            </a:lvl8pPr>
            <a:lvl9pPr marL="3886200" indent="-228600" algn="ctr" eaLnBrk="0" fontAlgn="base" hangingPunct="0">
              <a:spcBef>
                <a:spcPct val="0"/>
              </a:spcBef>
              <a:spcAft>
                <a:spcPct val="0"/>
              </a:spcAft>
              <a:defRPr b="1">
                <a:solidFill>
                  <a:schemeClr val="bg1"/>
                </a:solidFill>
                <a:latin typeface="Tahoma" panose="020B0604030504040204" pitchFamily="34" charset="0"/>
              </a:defRPr>
            </a:lvl9pPr>
          </a:lstStyle>
          <a:p>
            <a:pPr algn="l" eaLnBrk="1" hangingPunct="1">
              <a:lnSpc>
                <a:spcPct val="90000"/>
              </a:lnSpc>
              <a:spcBef>
                <a:spcPts val="600"/>
              </a:spcBef>
              <a:buClr>
                <a:schemeClr val="folHlink"/>
              </a:buClr>
              <a:buSzPct val="60000"/>
              <a:buFont typeface="Wingdings" panose="05000000000000000000" pitchFamily="2" charset="2"/>
              <a:buNone/>
            </a:pPr>
            <a:r>
              <a:rPr lang="es-AR" altLang="en-US" i="1" dirty="0" smtClean="0">
                <a:solidFill>
                  <a:schemeClr val="tx1">
                    <a:lumMod val="75000"/>
                  </a:schemeClr>
                </a:solidFill>
              </a:rPr>
              <a:t>PRINCIPAL IMPACTO produce </a:t>
            </a:r>
            <a:r>
              <a:rPr lang="es-AR" altLang="en-US" i="1" dirty="0">
                <a:solidFill>
                  <a:schemeClr val="tx1">
                    <a:lumMod val="75000"/>
                  </a:schemeClr>
                </a:solidFill>
              </a:rPr>
              <a:t>inseguridad emocional, moviliza los recuerdos relacionados al buen uso de piezas, máquinas, archivos inútiles.</a:t>
            </a:r>
          </a:p>
          <a:p>
            <a:pPr algn="l" eaLnBrk="1" hangingPunct="1">
              <a:lnSpc>
                <a:spcPct val="90000"/>
              </a:lnSpc>
              <a:spcBef>
                <a:spcPct val="20000"/>
              </a:spcBef>
              <a:buClr>
                <a:schemeClr val="folHlink"/>
              </a:buClr>
              <a:buSzPct val="60000"/>
              <a:buFont typeface="Wingdings" panose="05000000000000000000" pitchFamily="2" charset="2"/>
              <a:buNone/>
            </a:pPr>
            <a:r>
              <a:rPr lang="es-AR" altLang="en-US" i="1" dirty="0">
                <a:solidFill>
                  <a:schemeClr val="tx1">
                    <a:lumMod val="75000"/>
                  </a:schemeClr>
                </a:solidFill>
              </a:rPr>
              <a:t> </a:t>
            </a:r>
          </a:p>
          <a:p>
            <a:pPr algn="l" eaLnBrk="1" hangingPunct="1">
              <a:lnSpc>
                <a:spcPct val="90000"/>
              </a:lnSpc>
              <a:spcBef>
                <a:spcPct val="20000"/>
              </a:spcBef>
              <a:buClr>
                <a:schemeClr val="folHlink"/>
              </a:buClr>
              <a:buSzPct val="60000"/>
              <a:buFont typeface="Wingdings" panose="05000000000000000000" pitchFamily="2" charset="2"/>
              <a:buNone/>
            </a:pPr>
            <a:endParaRPr lang="es-AR" altLang="en-US" i="1" dirty="0">
              <a:solidFill>
                <a:schemeClr val="tx1">
                  <a:lumMod val="75000"/>
                </a:schemeClr>
              </a:solidFill>
            </a:endParaRPr>
          </a:p>
          <a:p>
            <a:pPr algn="l" eaLnBrk="1" hangingPunct="1">
              <a:lnSpc>
                <a:spcPct val="90000"/>
              </a:lnSpc>
              <a:spcBef>
                <a:spcPct val="20000"/>
              </a:spcBef>
              <a:buClr>
                <a:schemeClr val="folHlink"/>
              </a:buClr>
              <a:buSzPct val="60000"/>
              <a:buFont typeface="Wingdings" panose="05000000000000000000" pitchFamily="2" charset="2"/>
              <a:buNone/>
            </a:pPr>
            <a:r>
              <a:rPr lang="es-AR" altLang="en-US" i="1" dirty="0">
                <a:solidFill>
                  <a:schemeClr val="tx1">
                    <a:lumMod val="75000"/>
                  </a:schemeClr>
                </a:solidFill>
              </a:rPr>
              <a:t>		</a:t>
            </a:r>
            <a:endParaRPr lang="es-ES" altLang="en-US" i="1" dirty="0">
              <a:solidFill>
                <a:schemeClr val="tx1">
                  <a:lumMod val="75000"/>
                </a:schemeClr>
              </a:solidFill>
            </a:endParaRPr>
          </a:p>
        </p:txBody>
      </p:sp>
      <p:sp>
        <p:nvSpPr>
          <p:cNvPr id="7" name="Rectángulo 6"/>
          <p:cNvSpPr/>
          <p:nvPr/>
        </p:nvSpPr>
        <p:spPr>
          <a:xfrm>
            <a:off x="4426857" y="3456172"/>
            <a:ext cx="3918857" cy="2613023"/>
          </a:xfrm>
          <a:prstGeom prst="rect">
            <a:avLst/>
          </a:prstGeom>
        </p:spPr>
        <p:txBody>
          <a:bodyPr wrap="square">
            <a:spAutoFit/>
          </a:bodyPr>
          <a:lstStyle/>
          <a:p>
            <a:pPr algn="ctr">
              <a:lnSpc>
                <a:spcPct val="90000"/>
              </a:lnSpc>
              <a:spcBef>
                <a:spcPts val="600"/>
              </a:spcBef>
              <a:buClr>
                <a:schemeClr val="folHlink"/>
              </a:buClr>
              <a:buSzPct val="60000"/>
              <a:defRPr/>
            </a:pPr>
            <a:r>
              <a:rPr lang="es-AR" i="1" dirty="0">
                <a:solidFill>
                  <a:schemeClr val="hlink"/>
                </a:solidFill>
                <a:effectLst>
                  <a:outerShdw blurRad="38100" dist="38100" dir="2700000" algn="tl">
                    <a:srgbClr val="C0C0C0"/>
                  </a:outerShdw>
                </a:effectLst>
              </a:rPr>
              <a:t>¿</a:t>
            </a:r>
            <a:r>
              <a:rPr lang="es-AR" i="1" dirty="0" smtClean="0">
                <a:solidFill>
                  <a:schemeClr val="hlink"/>
                </a:solidFill>
                <a:effectLst>
                  <a:outerShdw blurRad="38100" dist="38100" dir="2700000" algn="tl">
                    <a:srgbClr val="C0C0C0"/>
                  </a:outerShdw>
                </a:effectLst>
              </a:rPr>
              <a:t>QUÉ EVITO?</a:t>
            </a:r>
          </a:p>
          <a:p>
            <a:pPr marL="342900" indent="-342900">
              <a:lnSpc>
                <a:spcPct val="90000"/>
              </a:lnSpc>
              <a:spcBef>
                <a:spcPts val="600"/>
              </a:spcBef>
              <a:buClr>
                <a:schemeClr val="folHlink"/>
              </a:buClr>
              <a:buSzPct val="60000"/>
              <a:buFont typeface="Wingdings" pitchFamily="2" charset="2"/>
              <a:buChar char="n"/>
              <a:defRPr/>
            </a:pPr>
            <a:r>
              <a:rPr lang="es-AR" i="1" dirty="0" smtClean="0">
                <a:solidFill>
                  <a:schemeClr val="hlink"/>
                </a:solidFill>
                <a:effectLst>
                  <a:outerShdw blurRad="38100" dist="38100" dir="2700000" algn="tl">
                    <a:srgbClr val="C0C0C0"/>
                  </a:outerShdw>
                </a:effectLst>
              </a:rPr>
              <a:t>Necesidad </a:t>
            </a:r>
            <a:r>
              <a:rPr lang="es-AR" i="1" dirty="0">
                <a:solidFill>
                  <a:schemeClr val="hlink"/>
                </a:solidFill>
                <a:effectLst>
                  <a:outerShdw blurRad="38100" dist="38100" dir="2700000" algn="tl">
                    <a:srgbClr val="C0C0C0"/>
                  </a:outerShdw>
                </a:effectLst>
              </a:rPr>
              <a:t>de espacios extras.</a:t>
            </a:r>
          </a:p>
          <a:p>
            <a:pPr marL="342900" indent="-342900">
              <a:lnSpc>
                <a:spcPct val="90000"/>
              </a:lnSpc>
              <a:spcBef>
                <a:spcPct val="20000"/>
              </a:spcBef>
              <a:buClr>
                <a:schemeClr val="folHlink"/>
              </a:buClr>
              <a:buSzPct val="60000"/>
              <a:buFont typeface="Wingdings" pitchFamily="2" charset="2"/>
              <a:buChar char="n"/>
              <a:defRPr/>
            </a:pPr>
            <a:r>
              <a:rPr lang="es-AR" i="1" dirty="0">
                <a:solidFill>
                  <a:schemeClr val="hlink"/>
                </a:solidFill>
                <a:effectLst>
                  <a:outerShdw blurRad="38100" dist="38100" dir="2700000" algn="tl">
                    <a:srgbClr val="C0C0C0"/>
                  </a:outerShdw>
                </a:effectLst>
              </a:rPr>
              <a:t>Movimientos de materiales innecesarios.</a:t>
            </a:r>
          </a:p>
          <a:p>
            <a:pPr marL="342900" indent="-342900">
              <a:lnSpc>
                <a:spcPct val="90000"/>
              </a:lnSpc>
              <a:spcBef>
                <a:spcPct val="20000"/>
              </a:spcBef>
              <a:buClr>
                <a:schemeClr val="folHlink"/>
              </a:buClr>
              <a:buSzPct val="60000"/>
              <a:buFont typeface="Wingdings" pitchFamily="2" charset="2"/>
              <a:buChar char="n"/>
              <a:defRPr/>
            </a:pPr>
            <a:r>
              <a:rPr lang="es-AR" i="1" dirty="0">
                <a:solidFill>
                  <a:schemeClr val="hlink"/>
                </a:solidFill>
                <a:effectLst>
                  <a:outerShdw blurRad="38100" dist="38100" dir="2700000" algn="tl">
                    <a:srgbClr val="C0C0C0"/>
                  </a:outerShdw>
                </a:effectLst>
              </a:rPr>
              <a:t>Más personal para buscar.</a:t>
            </a:r>
          </a:p>
          <a:p>
            <a:pPr marL="342900" indent="-342900">
              <a:lnSpc>
                <a:spcPct val="90000"/>
              </a:lnSpc>
              <a:spcBef>
                <a:spcPct val="20000"/>
              </a:spcBef>
              <a:buClr>
                <a:schemeClr val="folHlink"/>
              </a:buClr>
              <a:buSzPct val="60000"/>
              <a:buFont typeface="Wingdings" pitchFamily="2" charset="2"/>
              <a:buChar char="n"/>
              <a:defRPr/>
            </a:pPr>
            <a:r>
              <a:rPr lang="es-AR" i="1" dirty="0">
                <a:solidFill>
                  <a:schemeClr val="hlink"/>
                </a:solidFill>
                <a:effectLst>
                  <a:outerShdw blurRad="38100" dist="38100" dir="2700000" algn="tl">
                    <a:srgbClr val="C0C0C0"/>
                  </a:outerShdw>
                </a:effectLst>
              </a:rPr>
              <a:t>Dificultades para distinguir lo realmente necesario.</a:t>
            </a:r>
          </a:p>
          <a:p>
            <a:pPr marL="342900" indent="-342900">
              <a:lnSpc>
                <a:spcPct val="90000"/>
              </a:lnSpc>
              <a:spcBef>
                <a:spcPct val="20000"/>
              </a:spcBef>
              <a:buClr>
                <a:schemeClr val="folHlink"/>
              </a:buClr>
              <a:buSzPct val="60000"/>
              <a:buFont typeface="Wingdings" pitchFamily="2" charset="2"/>
              <a:buChar char="n"/>
              <a:defRPr/>
            </a:pPr>
            <a:r>
              <a:rPr lang="es-AR" i="1" dirty="0">
                <a:solidFill>
                  <a:schemeClr val="hlink"/>
                </a:solidFill>
                <a:effectLst>
                  <a:outerShdw blurRad="38100" dist="38100" dir="2700000" algn="tl">
                    <a:srgbClr val="C0C0C0"/>
                  </a:outerShdw>
                </a:effectLst>
              </a:rPr>
              <a:t>Tiempo para almacenar, contar y encontrar …</a:t>
            </a:r>
            <a:r>
              <a:rPr lang="es-AR" i="1" dirty="0">
                <a:solidFill>
                  <a:schemeClr val="hlink"/>
                </a:solidFill>
              </a:rPr>
              <a:t>	</a:t>
            </a:r>
            <a:endParaRPr lang="en-US" dirty="0"/>
          </a:p>
        </p:txBody>
      </p:sp>
      <p:sp>
        <p:nvSpPr>
          <p:cNvPr id="8" name="Rectángulo 7"/>
          <p:cNvSpPr/>
          <p:nvPr/>
        </p:nvSpPr>
        <p:spPr>
          <a:xfrm>
            <a:off x="9085944" y="3467283"/>
            <a:ext cx="2859314" cy="1969770"/>
          </a:xfrm>
          <a:prstGeom prst="rect">
            <a:avLst/>
          </a:prstGeom>
        </p:spPr>
        <p:txBody>
          <a:bodyPr wrap="square">
            <a:spAutoFit/>
          </a:bodyPr>
          <a:lstStyle/>
          <a:p>
            <a:pPr>
              <a:lnSpc>
                <a:spcPct val="90000"/>
              </a:lnSpc>
              <a:spcBef>
                <a:spcPts val="600"/>
              </a:spcBef>
              <a:buClr>
                <a:schemeClr val="folHlink"/>
              </a:buClr>
              <a:buSzPct val="60000"/>
              <a:defRPr/>
            </a:pPr>
            <a:r>
              <a:rPr lang="es-AR" i="1" dirty="0" smtClean="0">
                <a:solidFill>
                  <a:schemeClr val="hlink"/>
                </a:solidFill>
                <a:effectLst>
                  <a:outerShdw blurRad="38100" dist="38100" dir="2700000" algn="tl">
                    <a:srgbClr val="C0C0C0"/>
                  </a:outerShdw>
                </a:effectLst>
              </a:rPr>
              <a:t>¿DÓNDE BUSCO?</a:t>
            </a:r>
          </a:p>
          <a:p>
            <a:pPr marL="342900" indent="-342900">
              <a:lnSpc>
                <a:spcPct val="90000"/>
              </a:lnSpc>
              <a:spcBef>
                <a:spcPts val="600"/>
              </a:spcBef>
              <a:buClr>
                <a:schemeClr val="folHlink"/>
              </a:buClr>
              <a:buSzPct val="60000"/>
              <a:buFont typeface="Wingdings" pitchFamily="2" charset="2"/>
              <a:buChar char="n"/>
              <a:defRPr/>
            </a:pPr>
            <a:r>
              <a:rPr lang="es-AR" i="1" dirty="0" smtClean="0">
                <a:solidFill>
                  <a:schemeClr val="hlink"/>
                </a:solidFill>
                <a:effectLst>
                  <a:outerShdw blurRad="38100" dist="38100" dir="2700000" algn="tl">
                    <a:srgbClr val="C0C0C0"/>
                  </a:outerShdw>
                </a:effectLst>
              </a:rPr>
              <a:t>En </a:t>
            </a:r>
            <a:r>
              <a:rPr lang="es-AR" i="1" dirty="0">
                <a:solidFill>
                  <a:schemeClr val="hlink"/>
                </a:solidFill>
                <a:effectLst>
                  <a:outerShdw blurRad="38100" dist="38100" dir="2700000" algn="tl">
                    <a:srgbClr val="C0C0C0"/>
                  </a:outerShdw>
                </a:effectLst>
              </a:rPr>
              <a:t>todas partes, especialmente en los lugares escondidos.</a:t>
            </a:r>
          </a:p>
          <a:p>
            <a:pPr marL="342900" indent="-342900">
              <a:lnSpc>
                <a:spcPct val="90000"/>
              </a:lnSpc>
              <a:spcBef>
                <a:spcPct val="20000"/>
              </a:spcBef>
              <a:buClr>
                <a:schemeClr val="folHlink"/>
              </a:buClr>
              <a:buSzPct val="60000"/>
              <a:buFont typeface="Wingdings" pitchFamily="2" charset="2"/>
              <a:buChar char="n"/>
              <a:defRPr/>
            </a:pPr>
            <a:r>
              <a:rPr lang="es-AR" i="1" dirty="0">
                <a:solidFill>
                  <a:schemeClr val="hlink"/>
                </a:solidFill>
                <a:effectLst>
                  <a:outerShdw blurRad="38100" dist="38100" dir="2700000" algn="tl">
                    <a:srgbClr val="C0C0C0"/>
                  </a:outerShdw>
                </a:effectLst>
              </a:rPr>
              <a:t>Todo debe ser evaluado nuevamente, con una nueva visión. </a:t>
            </a:r>
            <a:endParaRPr lang="es-ES" i="1" dirty="0">
              <a:solidFill>
                <a:schemeClr val="hlink"/>
              </a:solidFill>
            </a:endParaRPr>
          </a:p>
        </p:txBody>
      </p:sp>
    </p:spTree>
    <p:extLst>
      <p:ext uri="{BB962C8B-B14F-4D97-AF65-F5344CB8AC3E}">
        <p14:creationId xmlns:p14="http://schemas.microsoft.com/office/powerpoint/2010/main" val="327097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500" decel="50000" fill="hold">
                                          <p:stCondLst>
                                            <p:cond delay="0"/>
                                          </p:stCondLst>
                                        </p:cTn>
                                        <p:tgtEl>
                                          <p:spTgt spid="5">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nodeType="clickEffect">
                                  <p:stCondLst>
                                    <p:cond delay="0"/>
                                  </p:stCondLst>
                                  <p:iterate type="lt">
                                    <p:tmPct val="50000"/>
                                  </p:iterate>
                                  <p:childTnLst>
                                    <p:set>
                                      <p:cBhvr>
                                        <p:cTn id="42" dur="1" fill="hold">
                                          <p:stCondLst>
                                            <p:cond delay="0"/>
                                          </p:stCondLst>
                                        </p:cTn>
                                        <p:tgtEl>
                                          <p:spTgt spid="6">
                                            <p:txEl>
                                              <p:pRg st="0" end="0"/>
                                            </p:txEl>
                                          </p:spTgt>
                                        </p:tgtEl>
                                        <p:attrNameLst>
                                          <p:attrName>style.visibility</p:attrName>
                                        </p:attrNameLst>
                                      </p:cBhvr>
                                      <p:to>
                                        <p:strVal val="visible"/>
                                      </p:to>
                                    </p:set>
                                    <p:anim calcmode="discrete" valueType="clr">
                                      <p:cBhvr override="childStyle">
                                        <p:cTn id="43" dur="80"/>
                                        <p:tgtEl>
                                          <p:spTgt spid="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6">
                                            <p:txEl>
                                              <p:pRg st="0" end="0"/>
                                            </p:txEl>
                                          </p:spTgt>
                                        </p:tgtEl>
                                        <p:attrNameLst>
                                          <p:attrName>fillcolor</p:attrName>
                                        </p:attrNameLst>
                                      </p:cBhvr>
                                      <p:tavLst>
                                        <p:tav tm="0">
                                          <p:val>
                                            <p:clrVal>
                                              <a:schemeClr val="accent2"/>
                                            </p:clrVal>
                                          </p:val>
                                        </p:tav>
                                        <p:tav tm="50000">
                                          <p:val>
                                            <p:clrVal>
                                              <a:schemeClr val="hlink"/>
                                            </p:clrVal>
                                          </p:val>
                                        </p:tav>
                                      </p:tavLst>
                                    </p:anim>
                                    <p:set>
                                      <p:cBhvr>
                                        <p:cTn id="45" dur="80"/>
                                        <p:tgtEl>
                                          <p:spTgt spid="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204688"/>
            <a:ext cx="8941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AR" sz="2800" b="1" dirty="0">
                <a:solidFill>
                  <a:schemeClr val="folHlink"/>
                </a:solidFill>
                <a:effectLst>
                  <a:outerShdw blurRad="38100" dist="38100" dir="2700000" algn="tl">
                    <a:srgbClr val="C0C0C0"/>
                  </a:outerShdw>
                </a:effectLst>
              </a:rPr>
              <a:t>2ª S	 	SEITON:</a:t>
            </a:r>
          </a:p>
          <a:p>
            <a:pPr>
              <a:lnSpc>
                <a:spcPct val="80000"/>
              </a:lnSpc>
              <a:buFont typeface="Wingdings" panose="05000000000000000000" pitchFamily="2" charset="2"/>
              <a:buNone/>
              <a:defRPr/>
            </a:pPr>
            <a:endParaRPr lang="es-AR" sz="2400" b="1" dirty="0">
              <a:solidFill>
                <a:schemeClr val="folHlink"/>
              </a:solidFill>
              <a:effectLst>
                <a:outerShdw blurRad="38100" dist="38100" dir="2700000" algn="tl">
                  <a:srgbClr val="C0C0C0"/>
                </a:outerShdw>
              </a:effectLst>
            </a:endParaRPr>
          </a:p>
          <a:p>
            <a:pPr>
              <a:lnSpc>
                <a:spcPct val="80000"/>
              </a:lnSpc>
              <a:defRPr/>
            </a:pPr>
            <a:r>
              <a:rPr lang="es-AR" sz="2400" b="1" dirty="0">
                <a:effectLst>
                  <a:outerShdw blurRad="38100" dist="38100" dir="2700000" algn="tl">
                    <a:srgbClr val="C0C0C0"/>
                  </a:outerShdw>
                </a:effectLst>
              </a:rPr>
              <a:t>	ORGANIZAR.</a:t>
            </a:r>
            <a:r>
              <a:rPr lang="es-AR" sz="2800" b="1" dirty="0">
                <a:solidFill>
                  <a:schemeClr val="folHlink"/>
                </a:solidFill>
                <a:effectLst>
                  <a:outerShdw blurRad="38100" dist="38100" dir="2700000" algn="tl">
                    <a:srgbClr val="C0C0C0"/>
                  </a:outerShdw>
                </a:effectLst>
              </a:rPr>
              <a:t>	</a:t>
            </a:r>
            <a:r>
              <a:rPr lang="es-AR" sz="2400" b="1" dirty="0" smtClean="0"/>
              <a:t>	</a:t>
            </a:r>
            <a:endParaRPr lang="es-ES" sz="2400" b="1" dirty="0" smtClean="0"/>
          </a:p>
        </p:txBody>
      </p:sp>
      <p:sp>
        <p:nvSpPr>
          <p:cNvPr id="6" name="Rectangle 15"/>
          <p:cNvSpPr>
            <a:spLocks noChangeArrowheads="1"/>
          </p:cNvSpPr>
          <p:nvPr/>
        </p:nvSpPr>
        <p:spPr bwMode="auto">
          <a:xfrm>
            <a:off x="1248001" y="2901232"/>
            <a:ext cx="7373484"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ahoma" panose="020B0604030504040204" pitchFamily="34" charset="0"/>
              </a:defRPr>
            </a:lvl1pPr>
            <a:lvl2pPr marL="742950" indent="-285750" eaLnBrk="0" hangingPunct="0">
              <a:defRPr b="1">
                <a:solidFill>
                  <a:schemeClr val="bg1"/>
                </a:solidFill>
                <a:latin typeface="Tahoma" panose="020B0604030504040204" pitchFamily="34" charset="0"/>
              </a:defRPr>
            </a:lvl2pPr>
            <a:lvl3pPr marL="1143000" indent="-228600" eaLnBrk="0" hangingPunct="0">
              <a:defRPr b="1">
                <a:solidFill>
                  <a:schemeClr val="bg1"/>
                </a:solidFill>
                <a:latin typeface="Tahoma" panose="020B0604030504040204" pitchFamily="34" charset="0"/>
              </a:defRPr>
            </a:lvl3pPr>
            <a:lvl4pPr marL="1600200" indent="-228600" eaLnBrk="0" hangingPunct="0">
              <a:defRPr b="1">
                <a:solidFill>
                  <a:schemeClr val="bg1"/>
                </a:solidFill>
                <a:latin typeface="Tahoma" panose="020B0604030504040204" pitchFamily="34" charset="0"/>
              </a:defRPr>
            </a:lvl4pPr>
            <a:lvl5pPr marL="2057400" indent="-228600" eaLnBrk="0" hangingPunct="0">
              <a:defRPr b="1">
                <a:solidFill>
                  <a:schemeClr val="bg1"/>
                </a:solidFill>
                <a:latin typeface="Tahoma" panose="020B0604030504040204" pitchFamily="34" charset="0"/>
              </a:defRPr>
            </a:lvl5pPr>
            <a:lvl6pPr marL="2514600" indent="-228600" algn="ctr" eaLnBrk="0" fontAlgn="base" hangingPunct="0">
              <a:spcBef>
                <a:spcPct val="0"/>
              </a:spcBef>
              <a:spcAft>
                <a:spcPct val="0"/>
              </a:spcAft>
              <a:defRPr b="1">
                <a:solidFill>
                  <a:schemeClr val="bg1"/>
                </a:solidFill>
                <a:latin typeface="Tahoma" panose="020B0604030504040204" pitchFamily="34" charset="0"/>
              </a:defRPr>
            </a:lvl6pPr>
            <a:lvl7pPr marL="2971800" indent="-228600" algn="ctr" eaLnBrk="0" fontAlgn="base" hangingPunct="0">
              <a:spcBef>
                <a:spcPct val="0"/>
              </a:spcBef>
              <a:spcAft>
                <a:spcPct val="0"/>
              </a:spcAft>
              <a:defRPr b="1">
                <a:solidFill>
                  <a:schemeClr val="bg1"/>
                </a:solidFill>
                <a:latin typeface="Tahoma" panose="020B0604030504040204" pitchFamily="34" charset="0"/>
              </a:defRPr>
            </a:lvl7pPr>
            <a:lvl8pPr marL="3429000" indent="-228600" algn="ctr" eaLnBrk="0" fontAlgn="base" hangingPunct="0">
              <a:spcBef>
                <a:spcPct val="0"/>
              </a:spcBef>
              <a:spcAft>
                <a:spcPct val="0"/>
              </a:spcAft>
              <a:defRPr b="1">
                <a:solidFill>
                  <a:schemeClr val="bg1"/>
                </a:solidFill>
                <a:latin typeface="Tahoma" panose="020B0604030504040204" pitchFamily="34" charset="0"/>
              </a:defRPr>
            </a:lvl8pPr>
            <a:lvl9pPr marL="3886200" indent="-228600" algn="ctr" eaLnBrk="0" fontAlgn="base" hangingPunct="0">
              <a:spcBef>
                <a:spcPct val="0"/>
              </a:spcBef>
              <a:spcAft>
                <a:spcPct val="0"/>
              </a:spcAft>
              <a:defRPr b="1">
                <a:solidFill>
                  <a:schemeClr val="bg1"/>
                </a:solidFill>
                <a:latin typeface="Tahoma" panose="020B0604030504040204" pitchFamily="34" charset="0"/>
              </a:defRPr>
            </a:lvl9pPr>
          </a:lstStyle>
          <a:p>
            <a:pPr>
              <a:lnSpc>
                <a:spcPct val="90000"/>
              </a:lnSpc>
              <a:spcBef>
                <a:spcPct val="20000"/>
              </a:spcBef>
              <a:buClr>
                <a:schemeClr val="folHlink"/>
              </a:buClr>
              <a:buSzPct val="60000"/>
              <a:defRPr/>
            </a:pPr>
            <a:r>
              <a:rPr lang="es-AR" i="1" dirty="0" smtClean="0">
                <a:solidFill>
                  <a:schemeClr val="hlink"/>
                </a:solidFill>
                <a:effectLst>
                  <a:outerShdw blurRad="38100" dist="38100" dir="2700000" algn="tl">
                    <a:srgbClr val="000000">
                      <a:alpha val="43137"/>
                    </a:srgbClr>
                  </a:outerShdw>
                </a:effectLst>
              </a:rPr>
              <a:t>¿</a:t>
            </a:r>
            <a:r>
              <a:rPr lang="es-AR" i="1" dirty="0">
                <a:solidFill>
                  <a:schemeClr val="hlink"/>
                </a:solidFill>
                <a:effectLst>
                  <a:outerShdw blurRad="38100" dist="38100" dir="2700000" algn="tl">
                    <a:srgbClr val="000000">
                      <a:alpha val="43137"/>
                    </a:srgbClr>
                  </a:outerShdw>
                </a:effectLst>
              </a:rPr>
              <a:t>Qué nombre vamos a dar a cada cosa?</a:t>
            </a:r>
          </a:p>
          <a:p>
            <a:pPr>
              <a:lnSpc>
                <a:spcPct val="90000"/>
              </a:lnSpc>
              <a:spcBef>
                <a:spcPct val="20000"/>
              </a:spcBef>
              <a:buClr>
                <a:schemeClr val="folHlink"/>
              </a:buClr>
              <a:buSzPct val="60000"/>
              <a:defRPr/>
            </a:pPr>
            <a:r>
              <a:rPr lang="es-AR" dirty="0">
                <a:solidFill>
                  <a:schemeClr val="folHlink"/>
                </a:solidFill>
                <a:effectLst>
                  <a:outerShdw blurRad="38100" dist="38100" dir="2700000" algn="tl">
                    <a:srgbClr val="000000">
                      <a:alpha val="43137"/>
                    </a:srgbClr>
                  </a:outerShdw>
                </a:effectLst>
              </a:rPr>
              <a:t>Análisis de la situación actual.</a:t>
            </a:r>
          </a:p>
          <a:p>
            <a:pPr>
              <a:lnSpc>
                <a:spcPct val="90000"/>
              </a:lnSpc>
              <a:spcBef>
                <a:spcPct val="20000"/>
              </a:spcBef>
              <a:buClr>
                <a:schemeClr val="folHlink"/>
              </a:buClr>
              <a:buSzPct val="60000"/>
              <a:defRPr/>
            </a:pPr>
            <a:r>
              <a:rPr lang="es-AR" i="1" dirty="0">
                <a:solidFill>
                  <a:schemeClr val="hlink"/>
                </a:solidFill>
                <a:effectLst>
                  <a:outerShdw blurRad="38100" dist="38100" dir="2700000" algn="tl">
                    <a:srgbClr val="000000">
                      <a:alpha val="43137"/>
                    </a:srgbClr>
                  </a:outerShdw>
                </a:effectLst>
              </a:rPr>
              <a:t>¿Dónde vamos a colocarlo?</a:t>
            </a:r>
          </a:p>
          <a:p>
            <a:pPr>
              <a:lnSpc>
                <a:spcPct val="90000"/>
              </a:lnSpc>
              <a:spcBef>
                <a:spcPct val="20000"/>
              </a:spcBef>
              <a:buClr>
                <a:schemeClr val="folHlink"/>
              </a:buClr>
              <a:buSzPct val="60000"/>
              <a:defRPr/>
            </a:pPr>
            <a:r>
              <a:rPr lang="es-AR" dirty="0">
                <a:solidFill>
                  <a:schemeClr val="folHlink"/>
                </a:solidFill>
                <a:effectLst>
                  <a:outerShdw blurRad="38100" dist="38100" dir="2700000" algn="tl">
                    <a:srgbClr val="000000">
                      <a:alpha val="43137"/>
                    </a:srgbClr>
                  </a:outerShdw>
                </a:effectLst>
              </a:rPr>
              <a:t>Definir un lugar para todos los </a:t>
            </a:r>
            <a:r>
              <a:rPr lang="es-AR" dirty="0" err="1">
                <a:solidFill>
                  <a:schemeClr val="folHlink"/>
                </a:solidFill>
                <a:effectLst>
                  <a:outerShdw blurRad="38100" dist="38100" dir="2700000" algn="tl">
                    <a:srgbClr val="000000">
                      <a:alpha val="43137"/>
                    </a:srgbClr>
                  </a:outerShdw>
                </a:effectLst>
              </a:rPr>
              <a:t>items</a:t>
            </a:r>
            <a:r>
              <a:rPr lang="es-AR" dirty="0">
                <a:solidFill>
                  <a:schemeClr val="folHlink"/>
                </a:solidFill>
                <a:effectLst>
                  <a:outerShdw blurRad="38100" dist="38100" dir="2700000" algn="tl">
                    <a:srgbClr val="000000">
                      <a:alpha val="43137"/>
                    </a:srgbClr>
                  </a:outerShdw>
                </a:effectLst>
              </a:rPr>
              <a:t>.</a:t>
            </a:r>
          </a:p>
          <a:p>
            <a:pPr>
              <a:lnSpc>
                <a:spcPct val="90000"/>
              </a:lnSpc>
              <a:spcBef>
                <a:spcPct val="20000"/>
              </a:spcBef>
              <a:buClr>
                <a:schemeClr val="folHlink"/>
              </a:buClr>
              <a:buSzPct val="60000"/>
              <a:defRPr/>
            </a:pPr>
            <a:r>
              <a:rPr lang="es-AR" i="1" dirty="0">
                <a:solidFill>
                  <a:schemeClr val="hlink"/>
                </a:solidFill>
                <a:effectLst>
                  <a:outerShdw blurRad="38100" dist="38100" dir="2700000" algn="tl">
                    <a:srgbClr val="000000">
                      <a:alpha val="43137"/>
                    </a:srgbClr>
                  </a:outerShdw>
                </a:effectLst>
              </a:rPr>
              <a:t>¿Cómo vamos a colocarlo?</a:t>
            </a:r>
          </a:p>
          <a:p>
            <a:pPr>
              <a:lnSpc>
                <a:spcPct val="90000"/>
              </a:lnSpc>
              <a:spcBef>
                <a:spcPct val="20000"/>
              </a:spcBef>
              <a:buClr>
                <a:schemeClr val="folHlink"/>
              </a:buClr>
              <a:buSzPct val="60000"/>
              <a:defRPr/>
            </a:pPr>
            <a:r>
              <a:rPr lang="es-AR" dirty="0">
                <a:solidFill>
                  <a:schemeClr val="folHlink"/>
                </a:solidFill>
                <a:effectLst>
                  <a:outerShdw blurRad="38100" dist="38100" dir="2700000" algn="tl">
                    <a:srgbClr val="000000">
                      <a:alpha val="43137"/>
                    </a:srgbClr>
                  </a:outerShdw>
                </a:effectLst>
              </a:rPr>
              <a:t>Definir como guardar las cosas.</a:t>
            </a:r>
          </a:p>
          <a:p>
            <a:pPr>
              <a:lnSpc>
                <a:spcPct val="90000"/>
              </a:lnSpc>
              <a:spcBef>
                <a:spcPct val="20000"/>
              </a:spcBef>
              <a:buClr>
                <a:schemeClr val="folHlink"/>
              </a:buClr>
              <a:buSzPct val="60000"/>
              <a:defRPr/>
            </a:pPr>
            <a:r>
              <a:rPr lang="es-AR" i="1" dirty="0">
                <a:solidFill>
                  <a:schemeClr val="hlink"/>
                </a:solidFill>
                <a:effectLst>
                  <a:outerShdw blurRad="38100" dist="38100" dir="2700000" algn="tl">
                    <a:srgbClr val="000000">
                      <a:alpha val="43137"/>
                    </a:srgbClr>
                  </a:outerShdw>
                </a:effectLst>
              </a:rPr>
              <a:t>¿Qué es óptimo?</a:t>
            </a:r>
          </a:p>
          <a:p>
            <a:pPr>
              <a:lnSpc>
                <a:spcPct val="90000"/>
              </a:lnSpc>
              <a:spcBef>
                <a:spcPct val="20000"/>
              </a:spcBef>
              <a:buClr>
                <a:schemeClr val="folHlink"/>
              </a:buClr>
              <a:buSzPct val="60000"/>
              <a:defRPr/>
            </a:pPr>
            <a:r>
              <a:rPr lang="es-AR" dirty="0">
                <a:solidFill>
                  <a:schemeClr val="folHlink"/>
                </a:solidFill>
                <a:effectLst>
                  <a:outerShdw blurRad="38100" dist="38100" dir="2700000" algn="tl">
                    <a:srgbClr val="000000">
                      <a:alpha val="43137"/>
                    </a:srgbClr>
                  </a:outerShdw>
                </a:effectLst>
              </a:rPr>
              <a:t>Crear una mentalidad.</a:t>
            </a:r>
          </a:p>
          <a:p>
            <a:pPr>
              <a:lnSpc>
                <a:spcPct val="90000"/>
              </a:lnSpc>
              <a:spcBef>
                <a:spcPct val="20000"/>
              </a:spcBef>
              <a:buClr>
                <a:schemeClr val="folHlink"/>
              </a:buClr>
              <a:buSzPct val="60000"/>
              <a:defRPr/>
            </a:pPr>
            <a:r>
              <a:rPr lang="es-AR" i="1" dirty="0">
                <a:solidFill>
                  <a:schemeClr val="hlink"/>
                </a:solidFill>
                <a:effectLst>
                  <a:outerShdw blurRad="38100" dist="38100" dir="2700000" algn="tl">
                    <a:srgbClr val="000000">
                      <a:alpha val="43137"/>
                    </a:srgbClr>
                  </a:outerShdw>
                </a:effectLst>
              </a:rPr>
              <a:t>¿Quiénes son los usuarios?</a:t>
            </a:r>
          </a:p>
          <a:p>
            <a:pPr>
              <a:lnSpc>
                <a:spcPct val="90000"/>
              </a:lnSpc>
              <a:spcBef>
                <a:spcPct val="20000"/>
              </a:spcBef>
              <a:buClr>
                <a:schemeClr val="folHlink"/>
              </a:buClr>
              <a:buSzPct val="60000"/>
              <a:defRPr/>
            </a:pPr>
            <a:r>
              <a:rPr lang="es-AR" dirty="0">
                <a:solidFill>
                  <a:schemeClr val="folHlink"/>
                </a:solidFill>
                <a:effectLst>
                  <a:outerShdw blurRad="38100" dist="38100" dir="2700000" algn="tl">
                    <a:srgbClr val="000000">
                      <a:alpha val="43137"/>
                    </a:srgbClr>
                  </a:outerShdw>
                </a:effectLst>
              </a:rPr>
              <a:t>Hacer que todos sigan las reglas de ordenamiento.</a:t>
            </a:r>
          </a:p>
          <a:p>
            <a:pPr algn="l" eaLnBrk="1" hangingPunct="1">
              <a:lnSpc>
                <a:spcPct val="90000"/>
              </a:lnSpc>
              <a:spcBef>
                <a:spcPct val="20000"/>
              </a:spcBef>
              <a:buClr>
                <a:schemeClr val="folHlink"/>
              </a:buClr>
              <a:buSzPct val="60000"/>
              <a:buFont typeface="Wingdings" panose="05000000000000000000" pitchFamily="2" charset="2"/>
              <a:buNone/>
            </a:pPr>
            <a:r>
              <a:rPr lang="es-AR" altLang="en-US" i="1" dirty="0" smtClean="0">
                <a:solidFill>
                  <a:schemeClr val="tx1">
                    <a:lumMod val="75000"/>
                  </a:schemeClr>
                </a:solidFill>
                <a:effectLst>
                  <a:outerShdw blurRad="38100" dist="38100" dir="2700000" algn="tl">
                    <a:srgbClr val="000000">
                      <a:alpha val="43137"/>
                    </a:srgbClr>
                  </a:outerShdw>
                </a:effectLst>
              </a:rPr>
              <a:t> </a:t>
            </a:r>
            <a:endParaRPr lang="es-AR" altLang="en-US" i="1" dirty="0">
              <a:solidFill>
                <a:schemeClr val="tx1">
                  <a:lumMod val="75000"/>
                </a:schemeClr>
              </a:solidFill>
              <a:effectLst>
                <a:outerShdw blurRad="38100" dist="38100" dir="2700000" algn="tl">
                  <a:srgbClr val="000000">
                    <a:alpha val="43137"/>
                  </a:srgbClr>
                </a:outerShdw>
              </a:effectLst>
            </a:endParaRPr>
          </a:p>
          <a:p>
            <a:pPr algn="l" eaLnBrk="1" hangingPunct="1">
              <a:lnSpc>
                <a:spcPct val="90000"/>
              </a:lnSpc>
              <a:spcBef>
                <a:spcPct val="20000"/>
              </a:spcBef>
              <a:buClr>
                <a:schemeClr val="folHlink"/>
              </a:buClr>
              <a:buSzPct val="60000"/>
              <a:buFont typeface="Wingdings" panose="05000000000000000000" pitchFamily="2" charset="2"/>
              <a:buNone/>
            </a:pPr>
            <a:endParaRPr lang="es-AR" altLang="en-US" i="1" dirty="0">
              <a:solidFill>
                <a:schemeClr val="tx1">
                  <a:lumMod val="75000"/>
                </a:schemeClr>
              </a:solidFill>
              <a:effectLst>
                <a:outerShdw blurRad="38100" dist="38100" dir="2700000" algn="tl">
                  <a:srgbClr val="000000">
                    <a:alpha val="43137"/>
                  </a:srgbClr>
                </a:outerShdw>
              </a:effectLst>
            </a:endParaRPr>
          </a:p>
          <a:p>
            <a:pPr algn="l" eaLnBrk="1" hangingPunct="1">
              <a:lnSpc>
                <a:spcPct val="90000"/>
              </a:lnSpc>
              <a:spcBef>
                <a:spcPct val="20000"/>
              </a:spcBef>
              <a:buClr>
                <a:schemeClr val="folHlink"/>
              </a:buClr>
              <a:buSzPct val="60000"/>
              <a:buFont typeface="Wingdings" panose="05000000000000000000" pitchFamily="2" charset="2"/>
              <a:buNone/>
            </a:pPr>
            <a:r>
              <a:rPr lang="es-AR" altLang="en-US" i="1" dirty="0">
                <a:solidFill>
                  <a:schemeClr val="tx1">
                    <a:lumMod val="75000"/>
                  </a:schemeClr>
                </a:solidFill>
                <a:effectLst>
                  <a:outerShdw blurRad="38100" dist="38100" dir="2700000" algn="tl">
                    <a:srgbClr val="000000">
                      <a:alpha val="43137"/>
                    </a:srgbClr>
                  </a:outerShdw>
                </a:effectLst>
              </a:rPr>
              <a:t>		</a:t>
            </a:r>
            <a:endParaRPr lang="es-ES" altLang="en-US" i="1" dirty="0">
              <a:solidFill>
                <a:schemeClr val="tx1">
                  <a:lumMod val="75000"/>
                </a:schemeClr>
              </a:solidFill>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a:off x="7179130" y="2944777"/>
            <a:ext cx="4519385"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90000"/>
              </a:lnSpc>
              <a:spcBef>
                <a:spcPct val="20000"/>
              </a:spcBef>
              <a:buClr>
                <a:schemeClr val="folHlink"/>
              </a:buClr>
              <a:buSzPct val="60000"/>
              <a:buFont typeface="Wingdings" pitchFamily="2" charset="2"/>
              <a:buNone/>
              <a:defRPr/>
            </a:pPr>
            <a:r>
              <a:rPr lang="es-AR" b="1" i="1" dirty="0">
                <a:solidFill>
                  <a:schemeClr val="hlink"/>
                </a:solidFill>
                <a:latin typeface="Tahoma" panose="020B0604030504040204" pitchFamily="34" charset="0"/>
                <a:ea typeface="Tahoma" panose="020B0604030504040204" pitchFamily="34" charset="0"/>
                <a:cs typeface="Tahoma" panose="020B0604030504040204" pitchFamily="34" charset="0"/>
              </a:rPr>
              <a:t>Orden y Funcionalidad</a:t>
            </a:r>
          </a:p>
          <a:p>
            <a:pPr marL="342900" indent="-342900" algn="l">
              <a:lnSpc>
                <a:spcPct val="90000"/>
              </a:lnSpc>
              <a:spcBef>
                <a:spcPct val="20000"/>
              </a:spcBef>
              <a:buClr>
                <a:schemeClr val="folHlink"/>
              </a:buClr>
              <a:buSzPct val="60000"/>
              <a:buFont typeface="Wingdings" pitchFamily="2" charset="2"/>
              <a:buNone/>
              <a:defRPr/>
            </a:pPr>
            <a:r>
              <a:rPr lang="es-AR" b="1" dirty="0">
                <a:solidFill>
                  <a:schemeClr val="folHlink"/>
                </a:solidFill>
                <a:latin typeface="Tahoma" panose="020B0604030504040204" pitchFamily="34" charset="0"/>
                <a:ea typeface="Tahoma" panose="020B0604030504040204" pitchFamily="34" charset="0"/>
                <a:cs typeface="Tahoma" panose="020B0604030504040204" pitchFamily="34" charset="0"/>
              </a:rPr>
              <a:t>1 – Cada cosa debe tener un nombre.</a:t>
            </a:r>
          </a:p>
          <a:p>
            <a:pPr marL="342900" indent="-342900" algn="l">
              <a:lnSpc>
                <a:spcPct val="90000"/>
              </a:lnSpc>
              <a:spcBef>
                <a:spcPct val="20000"/>
              </a:spcBef>
              <a:buClr>
                <a:schemeClr val="folHlink"/>
              </a:buClr>
              <a:buSzPct val="60000"/>
              <a:buFont typeface="Wingdings" pitchFamily="2" charset="2"/>
              <a:buNone/>
              <a:defRPr/>
            </a:pPr>
            <a:r>
              <a:rPr lang="es-AR" b="1" dirty="0">
                <a:solidFill>
                  <a:schemeClr val="folHlink"/>
                </a:solidFill>
                <a:latin typeface="Tahoma" panose="020B0604030504040204" pitchFamily="34" charset="0"/>
                <a:ea typeface="Tahoma" panose="020B0604030504040204" pitchFamily="34" charset="0"/>
                <a:cs typeface="Tahoma" panose="020B0604030504040204" pitchFamily="34" charset="0"/>
              </a:rPr>
              <a:t>2 – Un lugar para cada cosa y cada cosa en su lugar.</a:t>
            </a:r>
          </a:p>
          <a:p>
            <a:pPr marL="342900" indent="-342900" algn="l">
              <a:lnSpc>
                <a:spcPct val="90000"/>
              </a:lnSpc>
              <a:spcBef>
                <a:spcPct val="20000"/>
              </a:spcBef>
              <a:buClr>
                <a:schemeClr val="folHlink"/>
              </a:buClr>
              <a:buSzPct val="60000"/>
              <a:buFont typeface="Wingdings" pitchFamily="2" charset="2"/>
              <a:buNone/>
              <a:defRPr/>
            </a:pPr>
            <a:r>
              <a:rPr lang="es-AR" b="1" dirty="0">
                <a:solidFill>
                  <a:schemeClr val="folHlink"/>
                </a:solidFill>
                <a:latin typeface="Tahoma" panose="020B0604030504040204" pitchFamily="34" charset="0"/>
                <a:ea typeface="Tahoma" panose="020B0604030504040204" pitchFamily="34" charset="0"/>
                <a:cs typeface="Tahoma" panose="020B0604030504040204" pitchFamily="34" charset="0"/>
              </a:rPr>
              <a:t>3 – Identificación rápida.</a:t>
            </a:r>
          </a:p>
          <a:p>
            <a:pPr marL="342900" indent="-342900" algn="l">
              <a:lnSpc>
                <a:spcPct val="90000"/>
              </a:lnSpc>
              <a:spcBef>
                <a:spcPct val="20000"/>
              </a:spcBef>
              <a:buClr>
                <a:schemeClr val="folHlink"/>
              </a:buClr>
              <a:buSzPct val="60000"/>
              <a:buFont typeface="Wingdings" pitchFamily="2" charset="2"/>
              <a:buNone/>
              <a:defRPr/>
            </a:pPr>
            <a:r>
              <a:rPr lang="es-AR" b="1" dirty="0">
                <a:solidFill>
                  <a:schemeClr val="folHlink"/>
                </a:solidFill>
                <a:latin typeface="Tahoma" panose="020B0604030504040204" pitchFamily="34" charset="0"/>
                <a:ea typeface="Tahoma" panose="020B0604030504040204" pitchFamily="34" charset="0"/>
                <a:cs typeface="Tahoma" panose="020B0604030504040204" pitchFamily="34" charset="0"/>
              </a:rPr>
              <a:t>4 – Almacenamiento seguro</a:t>
            </a:r>
            <a:r>
              <a:rPr lang="es-AR" sz="2400" b="1" dirty="0">
                <a:solidFill>
                  <a:schemeClr val="folHlink"/>
                </a:solidFill>
                <a:latin typeface="Tahoma" panose="020B0604030504040204" pitchFamily="34" charset="0"/>
                <a:ea typeface="Tahoma" panose="020B0604030504040204" pitchFamily="34" charset="0"/>
                <a:cs typeface="Tahoma" panose="020B0604030504040204" pitchFamily="34" charset="0"/>
              </a:rPr>
              <a:t>.</a:t>
            </a:r>
          </a:p>
          <a:p>
            <a:pPr marL="342900" indent="-342900" algn="l">
              <a:lnSpc>
                <a:spcPct val="90000"/>
              </a:lnSpc>
              <a:spcBef>
                <a:spcPct val="20000"/>
              </a:spcBef>
              <a:buClr>
                <a:schemeClr val="folHlink"/>
              </a:buClr>
              <a:buSzPct val="60000"/>
              <a:buFont typeface="Wingdings" pitchFamily="2" charset="2"/>
              <a:buNone/>
              <a:defRPr/>
            </a:pPr>
            <a:endParaRPr lang="es-AR" sz="2400" b="1" dirty="0">
              <a:solidFill>
                <a:schemeClr val="folHlink"/>
              </a:solidFill>
              <a:latin typeface="Tahoma" panose="020B0604030504040204" pitchFamily="34" charset="0"/>
              <a:ea typeface="Tahoma" panose="020B0604030504040204" pitchFamily="34" charset="0"/>
              <a:cs typeface="Tahoma" panose="020B0604030504040204" pitchFamily="34" charset="0"/>
            </a:endParaRPr>
          </a:p>
          <a:p>
            <a:pPr marL="342900" indent="-342900" algn="l">
              <a:lnSpc>
                <a:spcPct val="90000"/>
              </a:lnSpc>
              <a:spcBef>
                <a:spcPct val="20000"/>
              </a:spcBef>
              <a:buClr>
                <a:schemeClr val="folHlink"/>
              </a:buClr>
              <a:buSzPct val="60000"/>
              <a:buFont typeface="Wingdings" pitchFamily="2" charset="2"/>
              <a:buNone/>
              <a:defRPr/>
            </a:pPr>
            <a:r>
              <a:rPr lang="es-AR" sz="2400" b="1" i="1" dirty="0">
                <a:solidFill>
                  <a:schemeClr val="hlink"/>
                </a:solidFill>
                <a:latin typeface="Tahoma" panose="020B0604030504040204" pitchFamily="34" charset="0"/>
                <a:ea typeface="Tahoma" panose="020B0604030504040204" pitchFamily="34" charset="0"/>
                <a:cs typeface="Tahoma" panose="020B0604030504040204" pitchFamily="34" charset="0"/>
              </a:rPr>
              <a:t>		</a:t>
            </a:r>
            <a:endParaRPr lang="es-ES" sz="2400" b="1" i="1" dirty="0">
              <a:solidFill>
                <a:schemeClr val="hlink"/>
              </a:solidFill>
              <a:latin typeface="Tahoma" panose="020B0604030504040204" pitchFamily="34" charset="0"/>
              <a:ea typeface="Tahoma" panose="020B0604030504040204" pitchFamily="34" charset="0"/>
              <a:cs typeface="Tahoma" panose="020B0604030504040204" pitchFamily="34" charset="0"/>
            </a:endParaRPr>
          </a:p>
        </p:txBody>
      </p:sp>
      <p:sp>
        <p:nvSpPr>
          <p:cNvPr id="10" name="Rectangle 5"/>
          <p:cNvSpPr>
            <a:spLocks noChangeArrowheads="1"/>
          </p:cNvSpPr>
          <p:nvPr/>
        </p:nvSpPr>
        <p:spPr bwMode="auto">
          <a:xfrm>
            <a:off x="522517" y="6288310"/>
            <a:ext cx="11219544" cy="396636"/>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90000"/>
              </a:lnSpc>
              <a:spcBef>
                <a:spcPct val="20000"/>
              </a:spcBef>
              <a:buClr>
                <a:schemeClr val="folHlink"/>
              </a:buClr>
              <a:buSzPct val="60000"/>
              <a:buFont typeface="Wingdings" pitchFamily="2" charset="2"/>
              <a:buNone/>
              <a:defRPr/>
            </a:pPr>
            <a:r>
              <a:rPr lang="es-AR" i="1" dirty="0">
                <a:solidFill>
                  <a:srgbClr val="FF0000"/>
                </a:solidFill>
                <a:effectLst>
                  <a:outerShdw blurRad="38100" dist="38100" dir="2700000" algn="tl">
                    <a:srgbClr val="000000"/>
                  </a:outerShdw>
                </a:effectLst>
              </a:rPr>
              <a:t>Un área esta organizada cuando no hay cosas innecesarias alrededor y las cosas están en su debido lugar.</a:t>
            </a:r>
            <a:endParaRPr lang="es-ES" i="1" dirty="0">
              <a:solidFill>
                <a:srgbClr val="FF0000"/>
              </a:solidFill>
              <a:effectLst>
                <a:outerShdw blurRad="38100" dist="38100" dir="2700000" algn="tl">
                  <a:srgbClr val="000000"/>
                </a:outerShdw>
              </a:effectLst>
            </a:endParaRPr>
          </a:p>
        </p:txBody>
      </p:sp>
    </p:spTree>
    <p:extLst>
      <p:ext uri="{BB962C8B-B14F-4D97-AF65-F5344CB8AC3E}">
        <p14:creationId xmlns:p14="http://schemas.microsoft.com/office/powerpoint/2010/main" val="410745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7" presetClass="entr" presetSubtype="0" fill="hold" nodeType="clickEffect">
                                  <p:stCondLst>
                                    <p:cond delay="0"/>
                                  </p:stCondLst>
                                  <p:iterate type="lt">
                                    <p:tmPct val="50000"/>
                                  </p:iterate>
                                  <p:childTnLst>
                                    <p:set>
                                      <p:cBhvr>
                                        <p:cTn id="30" dur="1" fill="hold">
                                          <p:stCondLst>
                                            <p:cond delay="0"/>
                                          </p:stCondLst>
                                        </p:cTn>
                                        <p:tgtEl>
                                          <p:spTgt spid="6">
                                            <p:txEl>
                                              <p:pRg st="0" end="0"/>
                                            </p:txEl>
                                          </p:spTgt>
                                        </p:tgtEl>
                                        <p:attrNameLst>
                                          <p:attrName>style.visibility</p:attrName>
                                        </p:attrNameLst>
                                      </p:cBhvr>
                                      <p:to>
                                        <p:strVal val="visible"/>
                                      </p:to>
                                    </p:set>
                                    <p:anim calcmode="discrete" valueType="clr">
                                      <p:cBhvr override="childStyle">
                                        <p:cTn id="31" dur="80"/>
                                        <p:tgtEl>
                                          <p:spTgt spid="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6">
                                            <p:txEl>
                                              <p:pRg st="0" end="0"/>
                                            </p:txEl>
                                          </p:spTgt>
                                        </p:tgtEl>
                                        <p:attrNameLst>
                                          <p:attrName>fillcolor</p:attrName>
                                        </p:attrNameLst>
                                      </p:cBhvr>
                                      <p:tavLst>
                                        <p:tav tm="0">
                                          <p:val>
                                            <p:clrVal>
                                              <a:schemeClr val="accent2"/>
                                            </p:clrVal>
                                          </p:val>
                                        </p:tav>
                                        <p:tav tm="50000">
                                          <p:val>
                                            <p:clrVal>
                                              <a:schemeClr val="hlink"/>
                                            </p:clrVal>
                                          </p:val>
                                        </p:tav>
                                      </p:tavLst>
                                    </p:anim>
                                    <p:set>
                                      <p:cBhvr>
                                        <p:cTn id="33" dur="80"/>
                                        <p:tgtEl>
                                          <p:spTgt spid="6">
                                            <p:txEl>
                                              <p:pRg st="0" end="0"/>
                                            </p:txEl>
                                          </p:spTgt>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nodeType="clickEffect">
                                  <p:stCondLst>
                                    <p:cond delay="0"/>
                                  </p:stCondLst>
                                  <p:iterate type="lt">
                                    <p:tmPct val="50000"/>
                                  </p:iterate>
                                  <p:childTnLst>
                                    <p:set>
                                      <p:cBhvr>
                                        <p:cTn id="37" dur="1" fill="hold">
                                          <p:stCondLst>
                                            <p:cond delay="0"/>
                                          </p:stCondLst>
                                        </p:cTn>
                                        <p:tgtEl>
                                          <p:spTgt spid="6">
                                            <p:txEl>
                                              <p:pRg st="1" end="1"/>
                                            </p:txEl>
                                          </p:spTgt>
                                        </p:tgtEl>
                                        <p:attrNameLst>
                                          <p:attrName>style.visibility</p:attrName>
                                        </p:attrNameLst>
                                      </p:cBhvr>
                                      <p:to>
                                        <p:strVal val="visible"/>
                                      </p:to>
                                    </p:set>
                                    <p:anim calcmode="discrete" valueType="clr">
                                      <p:cBhvr override="childStyle">
                                        <p:cTn id="38" dur="80"/>
                                        <p:tgtEl>
                                          <p:spTgt spid="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6">
                                            <p:txEl>
                                              <p:pRg st="1" end="1"/>
                                            </p:txEl>
                                          </p:spTgt>
                                        </p:tgtEl>
                                        <p:attrNameLst>
                                          <p:attrName>fillcolor</p:attrName>
                                        </p:attrNameLst>
                                      </p:cBhvr>
                                      <p:tavLst>
                                        <p:tav tm="0">
                                          <p:val>
                                            <p:clrVal>
                                              <a:schemeClr val="accent2"/>
                                            </p:clrVal>
                                          </p:val>
                                        </p:tav>
                                        <p:tav tm="50000">
                                          <p:val>
                                            <p:clrVal>
                                              <a:schemeClr val="hlink"/>
                                            </p:clrVal>
                                          </p:val>
                                        </p:tav>
                                      </p:tavLst>
                                    </p:anim>
                                    <p:set>
                                      <p:cBhvr>
                                        <p:cTn id="40" dur="80"/>
                                        <p:tgtEl>
                                          <p:spTgt spid="6">
                                            <p:txEl>
                                              <p:pRg st="1" end="1"/>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7" presetClass="entr" presetSubtype="0" fill="hold" nodeType="clickEffect">
                                  <p:stCondLst>
                                    <p:cond delay="0"/>
                                  </p:stCondLst>
                                  <p:iterate type="lt">
                                    <p:tmPct val="50000"/>
                                  </p:iterate>
                                  <p:childTnLst>
                                    <p:set>
                                      <p:cBhvr>
                                        <p:cTn id="44" dur="1" fill="hold">
                                          <p:stCondLst>
                                            <p:cond delay="0"/>
                                          </p:stCondLst>
                                        </p:cTn>
                                        <p:tgtEl>
                                          <p:spTgt spid="6">
                                            <p:txEl>
                                              <p:pRg st="2" end="2"/>
                                            </p:txEl>
                                          </p:spTgt>
                                        </p:tgtEl>
                                        <p:attrNameLst>
                                          <p:attrName>style.visibility</p:attrName>
                                        </p:attrNameLst>
                                      </p:cBhvr>
                                      <p:to>
                                        <p:strVal val="visible"/>
                                      </p:to>
                                    </p:set>
                                    <p:anim calcmode="discrete" valueType="clr">
                                      <p:cBhvr override="childStyle">
                                        <p:cTn id="45" dur="80"/>
                                        <p:tgtEl>
                                          <p:spTgt spid="6">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6">
                                            <p:txEl>
                                              <p:pRg st="2" end="2"/>
                                            </p:txEl>
                                          </p:spTgt>
                                        </p:tgtEl>
                                        <p:attrNameLst>
                                          <p:attrName>fillcolor</p:attrName>
                                        </p:attrNameLst>
                                      </p:cBhvr>
                                      <p:tavLst>
                                        <p:tav tm="0">
                                          <p:val>
                                            <p:clrVal>
                                              <a:schemeClr val="accent2"/>
                                            </p:clrVal>
                                          </p:val>
                                        </p:tav>
                                        <p:tav tm="50000">
                                          <p:val>
                                            <p:clrVal>
                                              <a:schemeClr val="hlink"/>
                                            </p:clrVal>
                                          </p:val>
                                        </p:tav>
                                      </p:tavLst>
                                    </p:anim>
                                    <p:set>
                                      <p:cBhvr>
                                        <p:cTn id="47" dur="80"/>
                                        <p:tgtEl>
                                          <p:spTgt spid="6">
                                            <p:txEl>
                                              <p:pRg st="2" end="2"/>
                                            </p:txEl>
                                          </p:spTgt>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nodeType="clickEffect">
                                  <p:stCondLst>
                                    <p:cond delay="0"/>
                                  </p:stCondLst>
                                  <p:iterate type="lt">
                                    <p:tmPct val="50000"/>
                                  </p:iterate>
                                  <p:childTnLst>
                                    <p:set>
                                      <p:cBhvr>
                                        <p:cTn id="51" dur="1" fill="hold">
                                          <p:stCondLst>
                                            <p:cond delay="0"/>
                                          </p:stCondLst>
                                        </p:cTn>
                                        <p:tgtEl>
                                          <p:spTgt spid="6">
                                            <p:txEl>
                                              <p:pRg st="3" end="3"/>
                                            </p:txEl>
                                          </p:spTgt>
                                        </p:tgtEl>
                                        <p:attrNameLst>
                                          <p:attrName>style.visibility</p:attrName>
                                        </p:attrNameLst>
                                      </p:cBhvr>
                                      <p:to>
                                        <p:strVal val="visible"/>
                                      </p:to>
                                    </p:set>
                                    <p:anim calcmode="discrete" valueType="clr">
                                      <p:cBhvr override="childStyle">
                                        <p:cTn id="52" dur="80"/>
                                        <p:tgtEl>
                                          <p:spTgt spid="6">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6">
                                            <p:txEl>
                                              <p:pRg st="3" end="3"/>
                                            </p:txEl>
                                          </p:spTgt>
                                        </p:tgtEl>
                                        <p:attrNameLst>
                                          <p:attrName>fillcolor</p:attrName>
                                        </p:attrNameLst>
                                      </p:cBhvr>
                                      <p:tavLst>
                                        <p:tav tm="0">
                                          <p:val>
                                            <p:clrVal>
                                              <a:schemeClr val="accent2"/>
                                            </p:clrVal>
                                          </p:val>
                                        </p:tav>
                                        <p:tav tm="50000">
                                          <p:val>
                                            <p:clrVal>
                                              <a:schemeClr val="hlink"/>
                                            </p:clrVal>
                                          </p:val>
                                        </p:tav>
                                      </p:tavLst>
                                    </p:anim>
                                    <p:set>
                                      <p:cBhvr>
                                        <p:cTn id="54" dur="80"/>
                                        <p:tgtEl>
                                          <p:spTgt spid="6">
                                            <p:txEl>
                                              <p:pRg st="3" end="3"/>
                                            </p:txEl>
                                          </p:spTgt>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27" presetClass="entr" presetSubtype="0" fill="hold" nodeType="clickEffect">
                                  <p:stCondLst>
                                    <p:cond delay="0"/>
                                  </p:stCondLst>
                                  <p:iterate type="lt">
                                    <p:tmPct val="50000"/>
                                  </p:iterate>
                                  <p:childTnLst>
                                    <p:set>
                                      <p:cBhvr>
                                        <p:cTn id="58" dur="1" fill="hold">
                                          <p:stCondLst>
                                            <p:cond delay="0"/>
                                          </p:stCondLst>
                                        </p:cTn>
                                        <p:tgtEl>
                                          <p:spTgt spid="6">
                                            <p:txEl>
                                              <p:pRg st="4" end="4"/>
                                            </p:txEl>
                                          </p:spTgt>
                                        </p:tgtEl>
                                        <p:attrNameLst>
                                          <p:attrName>style.visibility</p:attrName>
                                        </p:attrNameLst>
                                      </p:cBhvr>
                                      <p:to>
                                        <p:strVal val="visible"/>
                                      </p:to>
                                    </p:set>
                                    <p:anim calcmode="discrete" valueType="clr">
                                      <p:cBhvr override="childStyle">
                                        <p:cTn id="59" dur="80"/>
                                        <p:tgtEl>
                                          <p:spTgt spid="6">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0" dur="80"/>
                                        <p:tgtEl>
                                          <p:spTgt spid="6">
                                            <p:txEl>
                                              <p:pRg st="4" end="4"/>
                                            </p:txEl>
                                          </p:spTgt>
                                        </p:tgtEl>
                                        <p:attrNameLst>
                                          <p:attrName>fillcolor</p:attrName>
                                        </p:attrNameLst>
                                      </p:cBhvr>
                                      <p:tavLst>
                                        <p:tav tm="0">
                                          <p:val>
                                            <p:clrVal>
                                              <a:schemeClr val="accent2"/>
                                            </p:clrVal>
                                          </p:val>
                                        </p:tav>
                                        <p:tav tm="50000">
                                          <p:val>
                                            <p:clrVal>
                                              <a:schemeClr val="hlink"/>
                                            </p:clrVal>
                                          </p:val>
                                        </p:tav>
                                      </p:tavLst>
                                    </p:anim>
                                    <p:set>
                                      <p:cBhvr>
                                        <p:cTn id="61" dur="80"/>
                                        <p:tgtEl>
                                          <p:spTgt spid="6">
                                            <p:txEl>
                                              <p:pRg st="4" end="4"/>
                                            </p:txEl>
                                          </p:spTgt>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27" presetClass="entr" presetSubtype="0" fill="hold" nodeType="clickEffect">
                                  <p:stCondLst>
                                    <p:cond delay="0"/>
                                  </p:stCondLst>
                                  <p:iterate type="lt">
                                    <p:tmPct val="50000"/>
                                  </p:iterate>
                                  <p:childTnLst>
                                    <p:set>
                                      <p:cBhvr>
                                        <p:cTn id="65" dur="1" fill="hold">
                                          <p:stCondLst>
                                            <p:cond delay="0"/>
                                          </p:stCondLst>
                                        </p:cTn>
                                        <p:tgtEl>
                                          <p:spTgt spid="6">
                                            <p:txEl>
                                              <p:pRg st="5" end="5"/>
                                            </p:txEl>
                                          </p:spTgt>
                                        </p:tgtEl>
                                        <p:attrNameLst>
                                          <p:attrName>style.visibility</p:attrName>
                                        </p:attrNameLst>
                                      </p:cBhvr>
                                      <p:to>
                                        <p:strVal val="visible"/>
                                      </p:to>
                                    </p:set>
                                    <p:anim calcmode="discrete" valueType="clr">
                                      <p:cBhvr override="childStyle">
                                        <p:cTn id="66" dur="80"/>
                                        <p:tgtEl>
                                          <p:spTgt spid="6">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7" dur="80"/>
                                        <p:tgtEl>
                                          <p:spTgt spid="6">
                                            <p:txEl>
                                              <p:pRg st="5" end="5"/>
                                            </p:txEl>
                                          </p:spTgt>
                                        </p:tgtEl>
                                        <p:attrNameLst>
                                          <p:attrName>fillcolor</p:attrName>
                                        </p:attrNameLst>
                                      </p:cBhvr>
                                      <p:tavLst>
                                        <p:tav tm="0">
                                          <p:val>
                                            <p:clrVal>
                                              <a:schemeClr val="accent2"/>
                                            </p:clrVal>
                                          </p:val>
                                        </p:tav>
                                        <p:tav tm="50000">
                                          <p:val>
                                            <p:clrVal>
                                              <a:schemeClr val="hlink"/>
                                            </p:clrVal>
                                          </p:val>
                                        </p:tav>
                                      </p:tavLst>
                                    </p:anim>
                                    <p:set>
                                      <p:cBhvr>
                                        <p:cTn id="68" dur="80"/>
                                        <p:tgtEl>
                                          <p:spTgt spid="6">
                                            <p:txEl>
                                              <p:pRg st="5" end="5"/>
                                            </p:txEl>
                                          </p:spTgt>
                                        </p:tgtEl>
                                        <p:attrNameLst>
                                          <p:attrName>fill.type</p:attrName>
                                        </p:attrNameLst>
                                      </p:cBhvr>
                                      <p:to>
                                        <p:strVal val="solid"/>
                                      </p:to>
                                    </p:set>
                                  </p:childTnLst>
                                </p:cTn>
                              </p:par>
                            </p:childTnLst>
                          </p:cTn>
                        </p:par>
                      </p:childTnLst>
                    </p:cTn>
                  </p:par>
                  <p:par>
                    <p:cTn id="69" fill="hold">
                      <p:stCondLst>
                        <p:cond delay="indefinite"/>
                      </p:stCondLst>
                      <p:childTnLst>
                        <p:par>
                          <p:cTn id="70" fill="hold">
                            <p:stCondLst>
                              <p:cond delay="0"/>
                            </p:stCondLst>
                            <p:childTnLst>
                              <p:par>
                                <p:cTn id="71" presetID="27" presetClass="entr" presetSubtype="0" fill="hold" nodeType="clickEffect">
                                  <p:stCondLst>
                                    <p:cond delay="0"/>
                                  </p:stCondLst>
                                  <p:iterate type="lt">
                                    <p:tmPct val="50000"/>
                                  </p:iterate>
                                  <p:childTnLst>
                                    <p:set>
                                      <p:cBhvr>
                                        <p:cTn id="72" dur="1" fill="hold">
                                          <p:stCondLst>
                                            <p:cond delay="0"/>
                                          </p:stCondLst>
                                        </p:cTn>
                                        <p:tgtEl>
                                          <p:spTgt spid="6">
                                            <p:txEl>
                                              <p:pRg st="6" end="6"/>
                                            </p:txEl>
                                          </p:spTgt>
                                        </p:tgtEl>
                                        <p:attrNameLst>
                                          <p:attrName>style.visibility</p:attrName>
                                        </p:attrNameLst>
                                      </p:cBhvr>
                                      <p:to>
                                        <p:strVal val="visible"/>
                                      </p:to>
                                    </p:set>
                                    <p:anim calcmode="discrete" valueType="clr">
                                      <p:cBhvr override="childStyle">
                                        <p:cTn id="73" dur="80"/>
                                        <p:tgtEl>
                                          <p:spTgt spid="6">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6">
                                            <p:txEl>
                                              <p:pRg st="6" end="6"/>
                                            </p:txEl>
                                          </p:spTgt>
                                        </p:tgtEl>
                                        <p:attrNameLst>
                                          <p:attrName>fillcolor</p:attrName>
                                        </p:attrNameLst>
                                      </p:cBhvr>
                                      <p:tavLst>
                                        <p:tav tm="0">
                                          <p:val>
                                            <p:clrVal>
                                              <a:schemeClr val="accent2"/>
                                            </p:clrVal>
                                          </p:val>
                                        </p:tav>
                                        <p:tav tm="50000">
                                          <p:val>
                                            <p:clrVal>
                                              <a:schemeClr val="hlink"/>
                                            </p:clrVal>
                                          </p:val>
                                        </p:tav>
                                      </p:tavLst>
                                    </p:anim>
                                    <p:set>
                                      <p:cBhvr>
                                        <p:cTn id="75" dur="80"/>
                                        <p:tgtEl>
                                          <p:spTgt spid="6">
                                            <p:txEl>
                                              <p:pRg st="6" end="6"/>
                                            </p:txEl>
                                          </p:spTgt>
                                        </p:tgtEl>
                                        <p:attrNameLst>
                                          <p:attrName>fill.type</p:attrName>
                                        </p:attrNameLst>
                                      </p:cBhvr>
                                      <p:to>
                                        <p:strVal val="solid"/>
                                      </p:to>
                                    </p:set>
                                  </p:childTnLst>
                                </p:cTn>
                              </p:par>
                            </p:childTnLst>
                          </p:cTn>
                        </p:par>
                      </p:childTnLst>
                    </p:cTn>
                  </p:par>
                  <p:par>
                    <p:cTn id="76" fill="hold">
                      <p:stCondLst>
                        <p:cond delay="indefinite"/>
                      </p:stCondLst>
                      <p:childTnLst>
                        <p:par>
                          <p:cTn id="77" fill="hold">
                            <p:stCondLst>
                              <p:cond delay="0"/>
                            </p:stCondLst>
                            <p:childTnLst>
                              <p:par>
                                <p:cTn id="78" presetID="27" presetClass="entr" presetSubtype="0" fill="hold" nodeType="clickEffect">
                                  <p:stCondLst>
                                    <p:cond delay="0"/>
                                  </p:stCondLst>
                                  <p:iterate type="lt">
                                    <p:tmPct val="50000"/>
                                  </p:iterate>
                                  <p:childTnLst>
                                    <p:set>
                                      <p:cBhvr>
                                        <p:cTn id="79" dur="1" fill="hold">
                                          <p:stCondLst>
                                            <p:cond delay="0"/>
                                          </p:stCondLst>
                                        </p:cTn>
                                        <p:tgtEl>
                                          <p:spTgt spid="6">
                                            <p:txEl>
                                              <p:pRg st="7" end="7"/>
                                            </p:txEl>
                                          </p:spTgt>
                                        </p:tgtEl>
                                        <p:attrNameLst>
                                          <p:attrName>style.visibility</p:attrName>
                                        </p:attrNameLst>
                                      </p:cBhvr>
                                      <p:to>
                                        <p:strVal val="visible"/>
                                      </p:to>
                                    </p:set>
                                    <p:anim calcmode="discrete" valueType="clr">
                                      <p:cBhvr override="childStyle">
                                        <p:cTn id="80" dur="80"/>
                                        <p:tgtEl>
                                          <p:spTgt spid="6">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1" dur="80"/>
                                        <p:tgtEl>
                                          <p:spTgt spid="6">
                                            <p:txEl>
                                              <p:pRg st="7" end="7"/>
                                            </p:txEl>
                                          </p:spTgt>
                                        </p:tgtEl>
                                        <p:attrNameLst>
                                          <p:attrName>fillcolor</p:attrName>
                                        </p:attrNameLst>
                                      </p:cBhvr>
                                      <p:tavLst>
                                        <p:tav tm="0">
                                          <p:val>
                                            <p:clrVal>
                                              <a:schemeClr val="accent2"/>
                                            </p:clrVal>
                                          </p:val>
                                        </p:tav>
                                        <p:tav tm="50000">
                                          <p:val>
                                            <p:clrVal>
                                              <a:schemeClr val="hlink"/>
                                            </p:clrVal>
                                          </p:val>
                                        </p:tav>
                                      </p:tavLst>
                                    </p:anim>
                                    <p:set>
                                      <p:cBhvr>
                                        <p:cTn id="82" dur="80"/>
                                        <p:tgtEl>
                                          <p:spTgt spid="6">
                                            <p:txEl>
                                              <p:pRg st="7" end="7"/>
                                            </p:txEl>
                                          </p:spTgt>
                                        </p:tgtEl>
                                        <p:attrNameLst>
                                          <p:attrName>fill.type</p:attrName>
                                        </p:attrNameLst>
                                      </p:cBhvr>
                                      <p:to>
                                        <p:strVal val="solid"/>
                                      </p:to>
                                    </p:set>
                                  </p:childTnLst>
                                </p:cTn>
                              </p:par>
                            </p:childTnLst>
                          </p:cTn>
                        </p:par>
                      </p:childTnLst>
                    </p:cTn>
                  </p:par>
                  <p:par>
                    <p:cTn id="83" fill="hold">
                      <p:stCondLst>
                        <p:cond delay="indefinite"/>
                      </p:stCondLst>
                      <p:childTnLst>
                        <p:par>
                          <p:cTn id="84" fill="hold">
                            <p:stCondLst>
                              <p:cond delay="0"/>
                            </p:stCondLst>
                            <p:childTnLst>
                              <p:par>
                                <p:cTn id="85" presetID="27" presetClass="entr" presetSubtype="0" fill="hold" nodeType="clickEffect">
                                  <p:stCondLst>
                                    <p:cond delay="0"/>
                                  </p:stCondLst>
                                  <p:iterate type="lt">
                                    <p:tmPct val="50000"/>
                                  </p:iterate>
                                  <p:childTnLst>
                                    <p:set>
                                      <p:cBhvr>
                                        <p:cTn id="86" dur="1" fill="hold">
                                          <p:stCondLst>
                                            <p:cond delay="0"/>
                                          </p:stCondLst>
                                        </p:cTn>
                                        <p:tgtEl>
                                          <p:spTgt spid="6">
                                            <p:txEl>
                                              <p:pRg st="8" end="8"/>
                                            </p:txEl>
                                          </p:spTgt>
                                        </p:tgtEl>
                                        <p:attrNameLst>
                                          <p:attrName>style.visibility</p:attrName>
                                        </p:attrNameLst>
                                      </p:cBhvr>
                                      <p:to>
                                        <p:strVal val="visible"/>
                                      </p:to>
                                    </p:set>
                                    <p:anim calcmode="discrete" valueType="clr">
                                      <p:cBhvr override="childStyle">
                                        <p:cTn id="87" dur="80"/>
                                        <p:tgtEl>
                                          <p:spTgt spid="6">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8" dur="80"/>
                                        <p:tgtEl>
                                          <p:spTgt spid="6">
                                            <p:txEl>
                                              <p:pRg st="8" end="8"/>
                                            </p:txEl>
                                          </p:spTgt>
                                        </p:tgtEl>
                                        <p:attrNameLst>
                                          <p:attrName>fillcolor</p:attrName>
                                        </p:attrNameLst>
                                      </p:cBhvr>
                                      <p:tavLst>
                                        <p:tav tm="0">
                                          <p:val>
                                            <p:clrVal>
                                              <a:schemeClr val="accent2"/>
                                            </p:clrVal>
                                          </p:val>
                                        </p:tav>
                                        <p:tav tm="50000">
                                          <p:val>
                                            <p:clrVal>
                                              <a:schemeClr val="hlink"/>
                                            </p:clrVal>
                                          </p:val>
                                        </p:tav>
                                      </p:tavLst>
                                    </p:anim>
                                    <p:set>
                                      <p:cBhvr>
                                        <p:cTn id="89" dur="80"/>
                                        <p:tgtEl>
                                          <p:spTgt spid="6">
                                            <p:txEl>
                                              <p:pRg st="8" end="8"/>
                                            </p:txEl>
                                          </p:spTgt>
                                        </p:tgtEl>
                                        <p:attrNameLst>
                                          <p:attrName>fill.type</p:attrName>
                                        </p:attrNameLst>
                                      </p:cBhvr>
                                      <p:to>
                                        <p:strVal val="solid"/>
                                      </p:to>
                                    </p:set>
                                  </p:childTnLst>
                                </p:cTn>
                              </p:par>
                            </p:childTnLst>
                          </p:cTn>
                        </p:par>
                      </p:childTnLst>
                    </p:cTn>
                  </p:par>
                  <p:par>
                    <p:cTn id="90" fill="hold">
                      <p:stCondLst>
                        <p:cond delay="indefinite"/>
                      </p:stCondLst>
                      <p:childTnLst>
                        <p:par>
                          <p:cTn id="91" fill="hold">
                            <p:stCondLst>
                              <p:cond delay="0"/>
                            </p:stCondLst>
                            <p:childTnLst>
                              <p:par>
                                <p:cTn id="92" presetID="27" presetClass="entr" presetSubtype="0" fill="hold" nodeType="clickEffect">
                                  <p:stCondLst>
                                    <p:cond delay="0"/>
                                  </p:stCondLst>
                                  <p:iterate type="lt">
                                    <p:tmPct val="50000"/>
                                  </p:iterate>
                                  <p:childTnLst>
                                    <p:set>
                                      <p:cBhvr>
                                        <p:cTn id="93" dur="1" fill="hold">
                                          <p:stCondLst>
                                            <p:cond delay="0"/>
                                          </p:stCondLst>
                                        </p:cTn>
                                        <p:tgtEl>
                                          <p:spTgt spid="6">
                                            <p:txEl>
                                              <p:pRg st="9" end="9"/>
                                            </p:txEl>
                                          </p:spTgt>
                                        </p:tgtEl>
                                        <p:attrNameLst>
                                          <p:attrName>style.visibility</p:attrName>
                                        </p:attrNameLst>
                                      </p:cBhvr>
                                      <p:to>
                                        <p:strVal val="visible"/>
                                      </p:to>
                                    </p:set>
                                    <p:anim calcmode="discrete" valueType="clr">
                                      <p:cBhvr override="childStyle">
                                        <p:cTn id="94" dur="80"/>
                                        <p:tgtEl>
                                          <p:spTgt spid="6">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5" dur="80"/>
                                        <p:tgtEl>
                                          <p:spTgt spid="6">
                                            <p:txEl>
                                              <p:pRg st="9" end="9"/>
                                            </p:txEl>
                                          </p:spTgt>
                                        </p:tgtEl>
                                        <p:attrNameLst>
                                          <p:attrName>fillcolor</p:attrName>
                                        </p:attrNameLst>
                                      </p:cBhvr>
                                      <p:tavLst>
                                        <p:tav tm="0">
                                          <p:val>
                                            <p:clrVal>
                                              <a:schemeClr val="accent2"/>
                                            </p:clrVal>
                                          </p:val>
                                        </p:tav>
                                        <p:tav tm="50000">
                                          <p:val>
                                            <p:clrVal>
                                              <a:schemeClr val="hlink"/>
                                            </p:clrVal>
                                          </p:val>
                                        </p:tav>
                                      </p:tavLst>
                                    </p:anim>
                                    <p:set>
                                      <p:cBhvr>
                                        <p:cTn id="96" dur="80"/>
                                        <p:tgtEl>
                                          <p:spTgt spid="6">
                                            <p:txEl>
                                              <p:pRg st="9" end="9"/>
                                            </p:txEl>
                                          </p:spTgt>
                                        </p:tgtEl>
                                        <p:attrNameLst>
                                          <p:attrName>fill.type</p:attrName>
                                        </p:attrNameLst>
                                      </p:cBhvr>
                                      <p:to>
                                        <p:strVal val="solid"/>
                                      </p:to>
                                    </p:set>
                                  </p:childTnLst>
                                </p:cTn>
                              </p:par>
                            </p:childTnLst>
                          </p:cTn>
                        </p:par>
                      </p:childTnLst>
                    </p:cTn>
                  </p:par>
                  <p:par>
                    <p:cTn id="97" fill="hold">
                      <p:stCondLst>
                        <p:cond delay="indefinite"/>
                      </p:stCondLst>
                      <p:childTnLst>
                        <p:par>
                          <p:cTn id="98" fill="hold">
                            <p:stCondLst>
                              <p:cond delay="0"/>
                            </p:stCondLst>
                            <p:childTnLst>
                              <p:par>
                                <p:cTn id="99" presetID="43" presetClass="entr" presetSubtype="0" fill="hold" grpId="0" nodeType="click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fade">
                                      <p:cBhvr>
                                        <p:cTn id="101" dur="100"/>
                                        <p:tgtEl>
                                          <p:spTgt spid="9"/>
                                        </p:tgtEl>
                                      </p:cBhvr>
                                    </p:animEffect>
                                    <p:anim calcmode="lin" valueType="num">
                                      <p:cBhvr>
                                        <p:cTn id="102" dur="400" fill="hold"/>
                                        <p:tgtEl>
                                          <p:spTgt spid="9"/>
                                        </p:tgtEl>
                                        <p:attrNameLst>
                                          <p:attrName>ppt_x</p:attrName>
                                        </p:attrNameLst>
                                      </p:cBhvr>
                                      <p:tavLst>
                                        <p:tav tm="0">
                                          <p:val>
                                            <p:strVal val="#ppt_x"/>
                                          </p:val>
                                        </p:tav>
                                        <p:tav tm="100000">
                                          <p:val>
                                            <p:strVal val="#ppt_x"/>
                                          </p:val>
                                        </p:tav>
                                      </p:tavLst>
                                    </p:anim>
                                    <p:anim calcmode="lin" valueType="num">
                                      <p:cBhvr>
                                        <p:cTn id="103" dur="400" fill="hold"/>
                                        <p:tgtEl>
                                          <p:spTgt spid="9"/>
                                        </p:tgtEl>
                                        <p:attrNameLst>
                                          <p:attrName>ppt_y</p:attrName>
                                        </p:attrNameLst>
                                      </p:cBhvr>
                                      <p:tavLst>
                                        <p:tav tm="0">
                                          <p:val>
                                            <p:strVal val="#ppt_y+0.31"/>
                                          </p:val>
                                        </p:tav>
                                        <p:tav tm="100000">
                                          <p:val>
                                            <p:strVal val="#ppt_y+0.31"/>
                                          </p:val>
                                        </p:tav>
                                      </p:tavLst>
                                    </p:anim>
                                    <p:anim calcmode="lin" valueType="num">
                                      <p:cBhvr>
                                        <p:cTn id="104"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05"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blinds(horizontal)">
                                      <p:cBhvr>
                                        <p:cTn id="1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204688"/>
            <a:ext cx="8941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3ª S 	SEISO:</a:t>
            </a:r>
          </a:p>
          <a:p>
            <a:pPr>
              <a:lnSpc>
                <a:spcPct val="80000"/>
              </a:lnSpc>
              <a:buFont typeface="Wingdings" panose="05000000000000000000" pitchFamily="2" charset="2"/>
              <a:buNone/>
              <a:defRPr/>
            </a:pPr>
            <a:r>
              <a:rPr lang="es-AR" sz="2400" b="1" dirty="0"/>
              <a:t>LIMPIAR. Limpiar siempre y dejar siempre limpio.</a:t>
            </a:r>
            <a:endParaRPr lang="es-ES" sz="2400" b="1" dirty="0">
              <a:solidFill>
                <a:schemeClr val="folHlink"/>
              </a:solidFill>
              <a:effectLst>
                <a:outerShdw blurRad="38100" dist="38100" dir="2700000" algn="tl">
                  <a:srgbClr val="C0C0C0"/>
                </a:outerShdw>
              </a:effectLst>
            </a:endParaRPr>
          </a:p>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	</a:t>
            </a:r>
            <a:r>
              <a:rPr lang="es-AR" sz="2800" b="1" dirty="0">
                <a:solidFill>
                  <a:schemeClr val="folHlink"/>
                </a:solidFill>
                <a:effectLst>
                  <a:outerShdw blurRad="38100" dist="38100" dir="2700000" algn="tl">
                    <a:srgbClr val="C0C0C0"/>
                  </a:outerShdw>
                </a:effectLst>
              </a:rPr>
              <a:t>	</a:t>
            </a:r>
            <a:r>
              <a:rPr lang="es-AR" sz="2400" b="1" dirty="0" smtClean="0"/>
              <a:t>	</a:t>
            </a:r>
            <a:endParaRPr lang="es-ES" sz="2400" b="1" dirty="0" smtClean="0"/>
          </a:p>
        </p:txBody>
      </p:sp>
      <p:sp>
        <p:nvSpPr>
          <p:cNvPr id="10" name="Rectangle 5"/>
          <p:cNvSpPr>
            <a:spLocks noChangeArrowheads="1"/>
          </p:cNvSpPr>
          <p:nvPr/>
        </p:nvSpPr>
        <p:spPr bwMode="auto">
          <a:xfrm>
            <a:off x="522517" y="6288310"/>
            <a:ext cx="11219544" cy="396636"/>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defRPr/>
            </a:pPr>
            <a:r>
              <a:rPr lang="es-ES" i="1" dirty="0">
                <a:solidFill>
                  <a:srgbClr val="FF0000"/>
                </a:solidFill>
                <a:effectLst>
                  <a:outerShdw blurRad="38100" dist="38100" dir="2700000" algn="tl">
                    <a:srgbClr val="000000"/>
                  </a:outerShdw>
                </a:effectLst>
              </a:rPr>
              <a:t>Encuentre las causas </a:t>
            </a:r>
            <a:r>
              <a:rPr lang="es-ES" i="1" dirty="0" smtClean="0">
                <a:solidFill>
                  <a:srgbClr val="FF0000"/>
                </a:solidFill>
                <a:effectLst>
                  <a:outerShdw blurRad="38100" dist="38100" dir="2700000" algn="tl">
                    <a:srgbClr val="000000"/>
                  </a:outerShdw>
                </a:effectLst>
              </a:rPr>
              <a:t>raíz del originen de los problemas y elimínelas</a:t>
            </a:r>
            <a:endParaRPr lang="es-ES" i="1" dirty="0">
              <a:solidFill>
                <a:srgbClr val="FF0000"/>
              </a:solidFill>
              <a:effectLst>
                <a:outerShdw blurRad="38100" dist="38100" dir="2700000" algn="tl">
                  <a:srgbClr val="000000"/>
                </a:outerShdw>
              </a:effectLst>
            </a:endParaRPr>
          </a:p>
          <a:p>
            <a:pPr marL="342900" indent="-342900" algn="ctr">
              <a:lnSpc>
                <a:spcPct val="90000"/>
              </a:lnSpc>
              <a:spcBef>
                <a:spcPct val="20000"/>
              </a:spcBef>
              <a:buClr>
                <a:schemeClr val="folHlink"/>
              </a:buClr>
              <a:buSzPct val="60000"/>
              <a:buFont typeface="Wingdings" pitchFamily="2" charset="2"/>
              <a:buNone/>
              <a:defRPr/>
            </a:pPr>
            <a:r>
              <a:rPr lang="es-AR" i="1" dirty="0" smtClean="0">
                <a:solidFill>
                  <a:srgbClr val="FF0000"/>
                </a:solidFill>
                <a:effectLst>
                  <a:outerShdw blurRad="38100" dist="38100" dir="2700000" algn="tl">
                    <a:srgbClr val="000000"/>
                  </a:outerShdw>
                </a:effectLst>
              </a:rPr>
              <a:t>.</a:t>
            </a:r>
            <a:endParaRPr lang="es-ES" i="1" dirty="0">
              <a:solidFill>
                <a:srgbClr val="FF0000"/>
              </a:solidFill>
              <a:effectLst>
                <a:outerShdw blurRad="38100" dist="38100" dir="2700000" algn="tl">
                  <a:srgbClr val="000000"/>
                </a:outerShdw>
              </a:effectLst>
            </a:endParaRPr>
          </a:p>
        </p:txBody>
      </p:sp>
      <p:sp>
        <p:nvSpPr>
          <p:cNvPr id="13" name="Rectangle 7"/>
          <p:cNvSpPr>
            <a:spLocks noChangeArrowheads="1"/>
          </p:cNvSpPr>
          <p:nvPr/>
        </p:nvSpPr>
        <p:spPr bwMode="auto">
          <a:xfrm>
            <a:off x="1171571" y="2379661"/>
            <a:ext cx="5867854"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¿Cuál es la mejor manera de limpiar?</a:t>
            </a:r>
          </a:p>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La mejor manera de limpiar es no ensuciar.</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¿Y si el trabajo genera suciedad?</a:t>
            </a:r>
          </a:p>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Limpie después de realizar el trabajo.</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¿Y si la herramienta o dispositivo ensucia cuando trabaja?</a:t>
            </a:r>
          </a:p>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Límpielos antes y después de usarlos.</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algunos lugares se ensucian tanto?</a:t>
            </a:r>
          </a:p>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Busque las causas raíz del problema y elimínelas.</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¿Quiénes son los responsables de la limpieza?</a:t>
            </a:r>
          </a:p>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Todos.</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rPr>
              <a:t>		</a:t>
            </a:r>
            <a:endParaRPr lang="es-ES" sz="2000" i="1" dirty="0">
              <a:solidFill>
                <a:schemeClr val="hlink"/>
              </a:solidFill>
            </a:endParaRPr>
          </a:p>
        </p:txBody>
      </p:sp>
      <p:sp>
        <p:nvSpPr>
          <p:cNvPr id="14" name="Rectangle 4"/>
          <p:cNvSpPr>
            <a:spLocks noChangeArrowheads="1"/>
          </p:cNvSpPr>
          <p:nvPr/>
        </p:nvSpPr>
        <p:spPr bwMode="auto">
          <a:xfrm>
            <a:off x="7238544" y="2377389"/>
            <a:ext cx="422773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90000"/>
              </a:lnSpc>
              <a:spcBef>
                <a:spcPct val="20000"/>
              </a:spcBef>
              <a:buClr>
                <a:schemeClr val="folHlink"/>
              </a:buClr>
              <a:buSzPct val="60000"/>
              <a:buFont typeface="Wingdings" pitchFamily="2" charset="2"/>
              <a:buNone/>
              <a:defRPr/>
            </a:pPr>
            <a:r>
              <a:rPr lang="es-AR" sz="2000" dirty="0">
                <a:solidFill>
                  <a:schemeClr val="folHlink"/>
                </a:solidFill>
                <a:effectLst>
                  <a:outerShdw blurRad="38100" dist="38100" dir="2700000" algn="tl">
                    <a:srgbClr val="C0C0C0"/>
                  </a:outerShdw>
                </a:effectLst>
              </a:rPr>
              <a:t>Método de los porqués. Pregunte n veces porqué</a:t>
            </a:r>
          </a:p>
          <a:p>
            <a:pPr marL="342900" indent="-342900" algn="l">
              <a:lnSpc>
                <a:spcPct val="90000"/>
              </a:lnSpc>
              <a:spcBef>
                <a:spcPct val="20000"/>
              </a:spcBef>
              <a:buClr>
                <a:schemeClr val="folHlink"/>
              </a:buClr>
              <a:buSzPct val="60000"/>
              <a:buFont typeface="Wingdings" pitchFamily="2" charset="2"/>
              <a:buNone/>
              <a:defRPr/>
            </a:pPr>
            <a:endParaRPr lang="es-AR" sz="2000" dirty="0">
              <a:solidFill>
                <a:schemeClr val="folHlink"/>
              </a:solidFill>
              <a:effectLst>
                <a:outerShdw blurRad="38100" dist="38100" dir="2700000" algn="tl">
                  <a:srgbClr val="C0C0C0"/>
                </a:outerShdw>
              </a:effectLst>
            </a:endParaRP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está sucio?</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los empleados ensucian?</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no tienen elementos para evitarlo?</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ingeniería no proyectó?</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mantenimiento no instaló?</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nadie solicitó?</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effectLst>
                  <a:outerShdw blurRad="38100" dist="38100" dir="2700000" algn="tl">
                    <a:srgbClr val="C0C0C0"/>
                  </a:outerShdw>
                </a:effectLst>
              </a:rPr>
              <a:t>¿Porqué; porqué; porqué; …?</a:t>
            </a:r>
          </a:p>
          <a:p>
            <a:pPr marL="342900" indent="-342900" algn="l">
              <a:lnSpc>
                <a:spcPct val="90000"/>
              </a:lnSpc>
              <a:spcBef>
                <a:spcPct val="20000"/>
              </a:spcBef>
              <a:buClr>
                <a:schemeClr val="folHlink"/>
              </a:buClr>
              <a:buSzPct val="60000"/>
              <a:buFont typeface="Wingdings" pitchFamily="2" charset="2"/>
              <a:buNone/>
              <a:defRPr/>
            </a:pPr>
            <a:r>
              <a:rPr lang="es-AR" sz="2000" i="1" dirty="0">
                <a:solidFill>
                  <a:schemeClr val="hlink"/>
                </a:solidFill>
              </a:rPr>
              <a:t>		</a:t>
            </a:r>
            <a:endParaRPr lang="es-ES" sz="2000" i="1" dirty="0">
              <a:solidFill>
                <a:schemeClr val="hlink"/>
              </a:solidFill>
            </a:endParaRPr>
          </a:p>
        </p:txBody>
      </p:sp>
    </p:spTree>
    <p:extLst>
      <p:ext uri="{BB962C8B-B14F-4D97-AF65-F5344CB8AC3E}">
        <p14:creationId xmlns:p14="http://schemas.microsoft.com/office/powerpoint/2010/main" val="168182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decel="50000" fill="hold">
                                          <p:stCondLst>
                                            <p:cond delay="0"/>
                                          </p:stCondLst>
                                        </p:cTn>
                                        <p:tgtEl>
                                          <p:spTgt spid="5">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p:cTn id="31"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nodeType="clickEffect">
                                  <p:stCondLst>
                                    <p:cond delay="0"/>
                                  </p:stCondLst>
                                  <p:iterate type="lt">
                                    <p:tmPct val="10000"/>
                                  </p:iterate>
                                  <p:childTnLst>
                                    <p:set>
                                      <p:cBhvr>
                                        <p:cTn id="47" dur="1" fill="hold">
                                          <p:stCondLst>
                                            <p:cond delay="0"/>
                                          </p:stCondLst>
                                        </p:cTn>
                                        <p:tgtEl>
                                          <p:spTgt spid="13">
                                            <p:txEl>
                                              <p:pRg st="0" end="0"/>
                                            </p:txEl>
                                          </p:spTgt>
                                        </p:tgtEl>
                                        <p:attrNameLst>
                                          <p:attrName>style.visibility</p:attrName>
                                        </p:attrNameLst>
                                      </p:cBhvr>
                                      <p:to>
                                        <p:strVal val="visible"/>
                                      </p:to>
                                    </p:set>
                                    <p:anim calcmode="lin" valueType="num">
                                      <p:cBhvr>
                                        <p:cTn id="48" dur="500" fill="hold"/>
                                        <p:tgtEl>
                                          <p:spTgt spid="1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3">
                                            <p:txEl>
                                              <p:pRg st="0" end="0"/>
                                            </p:txEl>
                                          </p:spTgt>
                                        </p:tgtEl>
                                        <p:attrNameLst>
                                          <p:attrName>ppt_y</p:attrName>
                                        </p:attrNameLst>
                                      </p:cBhvr>
                                      <p:tavLst>
                                        <p:tav tm="0">
                                          <p:val>
                                            <p:strVal val="#ppt_y"/>
                                          </p:val>
                                        </p:tav>
                                        <p:tav tm="100000">
                                          <p:val>
                                            <p:strVal val="#ppt_y"/>
                                          </p:val>
                                        </p:tav>
                                      </p:tavLst>
                                    </p:anim>
                                    <p:anim calcmode="lin" valueType="num">
                                      <p:cBhvr>
                                        <p:cTn id="50" dur="500" fill="hold"/>
                                        <p:tgtEl>
                                          <p:spTgt spid="1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3">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7" presetClass="entr" presetSubtype="0" fill="hold" nodeType="clickEffect">
                                  <p:stCondLst>
                                    <p:cond delay="0"/>
                                  </p:stCondLst>
                                  <p:iterate type="lt">
                                    <p:tmPct val="50000"/>
                                  </p:iterate>
                                  <p:childTnLst>
                                    <p:set>
                                      <p:cBhvr>
                                        <p:cTn id="56" dur="1" fill="hold">
                                          <p:stCondLst>
                                            <p:cond delay="0"/>
                                          </p:stCondLst>
                                        </p:cTn>
                                        <p:tgtEl>
                                          <p:spTgt spid="13">
                                            <p:txEl>
                                              <p:pRg st="1" end="1"/>
                                            </p:txEl>
                                          </p:spTgt>
                                        </p:tgtEl>
                                        <p:attrNameLst>
                                          <p:attrName>style.visibility</p:attrName>
                                        </p:attrNameLst>
                                      </p:cBhvr>
                                      <p:to>
                                        <p:strVal val="visible"/>
                                      </p:to>
                                    </p:set>
                                    <p:anim calcmode="discrete" valueType="clr">
                                      <p:cBhvr override="childStyle">
                                        <p:cTn id="57" dur="80"/>
                                        <p:tgtEl>
                                          <p:spTgt spid="1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13">
                                            <p:txEl>
                                              <p:pRg st="1" end="1"/>
                                            </p:txEl>
                                          </p:spTgt>
                                        </p:tgtEl>
                                        <p:attrNameLst>
                                          <p:attrName>fillcolor</p:attrName>
                                        </p:attrNameLst>
                                      </p:cBhvr>
                                      <p:tavLst>
                                        <p:tav tm="0">
                                          <p:val>
                                            <p:clrVal>
                                              <a:schemeClr val="accent2"/>
                                            </p:clrVal>
                                          </p:val>
                                        </p:tav>
                                        <p:tav tm="50000">
                                          <p:val>
                                            <p:clrVal>
                                              <a:schemeClr val="hlink"/>
                                            </p:clrVal>
                                          </p:val>
                                        </p:tav>
                                      </p:tavLst>
                                    </p:anim>
                                    <p:set>
                                      <p:cBhvr>
                                        <p:cTn id="59" dur="80"/>
                                        <p:tgtEl>
                                          <p:spTgt spid="13">
                                            <p:txEl>
                                              <p:pRg st="1" end="1"/>
                                            </p:txEl>
                                          </p:spTgt>
                                        </p:tgtEl>
                                        <p:attrNameLst>
                                          <p:attrName>fill.type</p:attrName>
                                        </p:attrNameLst>
                                      </p:cBhvr>
                                      <p:to>
                                        <p:strVal val="solid"/>
                                      </p:to>
                                    </p:set>
                                  </p:childTnLst>
                                </p:cTn>
                              </p:par>
                            </p:childTnLst>
                          </p:cTn>
                        </p:par>
                      </p:childTnLst>
                    </p:cTn>
                  </p:par>
                  <p:par>
                    <p:cTn id="60" fill="hold">
                      <p:stCondLst>
                        <p:cond delay="indefinite"/>
                      </p:stCondLst>
                      <p:childTnLst>
                        <p:par>
                          <p:cTn id="61" fill="hold">
                            <p:stCondLst>
                              <p:cond delay="0"/>
                            </p:stCondLst>
                            <p:childTnLst>
                              <p:par>
                                <p:cTn id="62" presetID="41" presetClass="entr" presetSubtype="0" fill="hold" nodeType="clickEffect">
                                  <p:stCondLst>
                                    <p:cond delay="0"/>
                                  </p:stCondLst>
                                  <p:iterate type="lt">
                                    <p:tmPct val="10000"/>
                                  </p:iterate>
                                  <p:childTnLst>
                                    <p:set>
                                      <p:cBhvr>
                                        <p:cTn id="63" dur="1" fill="hold">
                                          <p:stCondLst>
                                            <p:cond delay="0"/>
                                          </p:stCondLst>
                                        </p:cTn>
                                        <p:tgtEl>
                                          <p:spTgt spid="13">
                                            <p:txEl>
                                              <p:pRg st="2" end="2"/>
                                            </p:txEl>
                                          </p:spTgt>
                                        </p:tgtEl>
                                        <p:attrNameLst>
                                          <p:attrName>style.visibility</p:attrName>
                                        </p:attrNameLst>
                                      </p:cBhvr>
                                      <p:to>
                                        <p:strVal val="visible"/>
                                      </p:to>
                                    </p:set>
                                    <p:anim calcmode="lin" valueType="num">
                                      <p:cBhvr>
                                        <p:cTn id="64" dur="500" fill="hold"/>
                                        <p:tgtEl>
                                          <p:spTgt spid="1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13">
                                            <p:txEl>
                                              <p:pRg st="2" end="2"/>
                                            </p:txEl>
                                          </p:spTgt>
                                        </p:tgtEl>
                                        <p:attrNameLst>
                                          <p:attrName>ppt_y</p:attrName>
                                        </p:attrNameLst>
                                      </p:cBhvr>
                                      <p:tavLst>
                                        <p:tav tm="0">
                                          <p:val>
                                            <p:strVal val="#ppt_y"/>
                                          </p:val>
                                        </p:tav>
                                        <p:tav tm="100000">
                                          <p:val>
                                            <p:strVal val="#ppt_y"/>
                                          </p:val>
                                        </p:tav>
                                      </p:tavLst>
                                    </p:anim>
                                    <p:anim calcmode="lin" valueType="num">
                                      <p:cBhvr>
                                        <p:cTn id="66" dur="500" fill="hold"/>
                                        <p:tgtEl>
                                          <p:spTgt spid="1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1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13">
                                            <p:txEl>
                                              <p:pRg st="2" end="2"/>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7" presetClass="entr" presetSubtype="0" fill="hold" nodeType="clickEffect">
                                  <p:stCondLst>
                                    <p:cond delay="0"/>
                                  </p:stCondLst>
                                  <p:iterate type="lt">
                                    <p:tmPct val="50000"/>
                                  </p:iterate>
                                  <p:childTnLst>
                                    <p:set>
                                      <p:cBhvr>
                                        <p:cTn id="72" dur="1" fill="hold">
                                          <p:stCondLst>
                                            <p:cond delay="0"/>
                                          </p:stCondLst>
                                        </p:cTn>
                                        <p:tgtEl>
                                          <p:spTgt spid="13">
                                            <p:txEl>
                                              <p:pRg st="3" end="3"/>
                                            </p:txEl>
                                          </p:spTgt>
                                        </p:tgtEl>
                                        <p:attrNameLst>
                                          <p:attrName>style.visibility</p:attrName>
                                        </p:attrNameLst>
                                      </p:cBhvr>
                                      <p:to>
                                        <p:strVal val="visible"/>
                                      </p:to>
                                    </p:set>
                                    <p:anim calcmode="discrete" valueType="clr">
                                      <p:cBhvr override="childStyle">
                                        <p:cTn id="73" dur="80"/>
                                        <p:tgtEl>
                                          <p:spTgt spid="1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13">
                                            <p:txEl>
                                              <p:pRg st="3" end="3"/>
                                            </p:txEl>
                                          </p:spTgt>
                                        </p:tgtEl>
                                        <p:attrNameLst>
                                          <p:attrName>fillcolor</p:attrName>
                                        </p:attrNameLst>
                                      </p:cBhvr>
                                      <p:tavLst>
                                        <p:tav tm="0">
                                          <p:val>
                                            <p:clrVal>
                                              <a:schemeClr val="accent2"/>
                                            </p:clrVal>
                                          </p:val>
                                        </p:tav>
                                        <p:tav tm="50000">
                                          <p:val>
                                            <p:clrVal>
                                              <a:schemeClr val="hlink"/>
                                            </p:clrVal>
                                          </p:val>
                                        </p:tav>
                                      </p:tavLst>
                                    </p:anim>
                                    <p:set>
                                      <p:cBhvr>
                                        <p:cTn id="75" dur="80"/>
                                        <p:tgtEl>
                                          <p:spTgt spid="13">
                                            <p:txEl>
                                              <p:pRg st="3" end="3"/>
                                            </p:txEl>
                                          </p:spTgt>
                                        </p:tgtEl>
                                        <p:attrNameLst>
                                          <p:attrName>fill.type</p:attrName>
                                        </p:attrNameLst>
                                      </p:cBhvr>
                                      <p:to>
                                        <p:strVal val="solid"/>
                                      </p:to>
                                    </p:set>
                                  </p:childTnLst>
                                </p:cTn>
                              </p:par>
                            </p:childTnLst>
                          </p:cTn>
                        </p:par>
                      </p:childTnLst>
                    </p:cTn>
                  </p:par>
                  <p:par>
                    <p:cTn id="76" fill="hold">
                      <p:stCondLst>
                        <p:cond delay="indefinite"/>
                      </p:stCondLst>
                      <p:childTnLst>
                        <p:par>
                          <p:cTn id="77" fill="hold">
                            <p:stCondLst>
                              <p:cond delay="0"/>
                            </p:stCondLst>
                            <p:childTnLst>
                              <p:par>
                                <p:cTn id="78" presetID="41" presetClass="entr" presetSubtype="0" fill="hold" nodeType="clickEffect">
                                  <p:stCondLst>
                                    <p:cond delay="0"/>
                                  </p:stCondLst>
                                  <p:iterate type="lt">
                                    <p:tmPct val="10000"/>
                                  </p:iterate>
                                  <p:childTnLst>
                                    <p:set>
                                      <p:cBhvr>
                                        <p:cTn id="79" dur="1" fill="hold">
                                          <p:stCondLst>
                                            <p:cond delay="0"/>
                                          </p:stCondLst>
                                        </p:cTn>
                                        <p:tgtEl>
                                          <p:spTgt spid="13">
                                            <p:txEl>
                                              <p:pRg st="4" end="4"/>
                                            </p:txEl>
                                          </p:spTgt>
                                        </p:tgtEl>
                                        <p:attrNameLst>
                                          <p:attrName>style.visibility</p:attrName>
                                        </p:attrNameLst>
                                      </p:cBhvr>
                                      <p:to>
                                        <p:strVal val="visible"/>
                                      </p:to>
                                    </p:set>
                                    <p:anim calcmode="lin" valueType="num">
                                      <p:cBhvr>
                                        <p:cTn id="80" dur="500" fill="hold"/>
                                        <p:tgtEl>
                                          <p:spTgt spid="1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1" dur="500" fill="hold"/>
                                        <p:tgtEl>
                                          <p:spTgt spid="13">
                                            <p:txEl>
                                              <p:pRg st="4" end="4"/>
                                            </p:txEl>
                                          </p:spTgt>
                                        </p:tgtEl>
                                        <p:attrNameLst>
                                          <p:attrName>ppt_y</p:attrName>
                                        </p:attrNameLst>
                                      </p:cBhvr>
                                      <p:tavLst>
                                        <p:tav tm="0">
                                          <p:val>
                                            <p:strVal val="#ppt_y"/>
                                          </p:val>
                                        </p:tav>
                                        <p:tav tm="100000">
                                          <p:val>
                                            <p:strVal val="#ppt_y"/>
                                          </p:val>
                                        </p:tav>
                                      </p:tavLst>
                                    </p:anim>
                                    <p:anim calcmode="lin" valueType="num">
                                      <p:cBhvr>
                                        <p:cTn id="82" dur="500" fill="hold"/>
                                        <p:tgtEl>
                                          <p:spTgt spid="1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3" dur="500" fill="hold"/>
                                        <p:tgtEl>
                                          <p:spTgt spid="1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4" dur="500" tmFilter="0,0; .5, 1; 1, 1"/>
                                        <p:tgtEl>
                                          <p:spTgt spid="13">
                                            <p:txEl>
                                              <p:pRg st="4" end="4"/>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7" presetClass="entr" presetSubtype="0" fill="hold" nodeType="clickEffect">
                                  <p:stCondLst>
                                    <p:cond delay="0"/>
                                  </p:stCondLst>
                                  <p:iterate type="lt">
                                    <p:tmPct val="50000"/>
                                  </p:iterate>
                                  <p:childTnLst>
                                    <p:set>
                                      <p:cBhvr>
                                        <p:cTn id="88" dur="1" fill="hold">
                                          <p:stCondLst>
                                            <p:cond delay="0"/>
                                          </p:stCondLst>
                                        </p:cTn>
                                        <p:tgtEl>
                                          <p:spTgt spid="13">
                                            <p:txEl>
                                              <p:pRg st="5" end="5"/>
                                            </p:txEl>
                                          </p:spTgt>
                                        </p:tgtEl>
                                        <p:attrNameLst>
                                          <p:attrName>style.visibility</p:attrName>
                                        </p:attrNameLst>
                                      </p:cBhvr>
                                      <p:to>
                                        <p:strVal val="visible"/>
                                      </p:to>
                                    </p:set>
                                    <p:anim calcmode="discrete" valueType="clr">
                                      <p:cBhvr override="childStyle">
                                        <p:cTn id="89" dur="80"/>
                                        <p:tgtEl>
                                          <p:spTgt spid="1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0" dur="80"/>
                                        <p:tgtEl>
                                          <p:spTgt spid="13">
                                            <p:txEl>
                                              <p:pRg st="5" end="5"/>
                                            </p:txEl>
                                          </p:spTgt>
                                        </p:tgtEl>
                                        <p:attrNameLst>
                                          <p:attrName>fillcolor</p:attrName>
                                        </p:attrNameLst>
                                      </p:cBhvr>
                                      <p:tavLst>
                                        <p:tav tm="0">
                                          <p:val>
                                            <p:clrVal>
                                              <a:schemeClr val="accent2"/>
                                            </p:clrVal>
                                          </p:val>
                                        </p:tav>
                                        <p:tav tm="50000">
                                          <p:val>
                                            <p:clrVal>
                                              <a:schemeClr val="hlink"/>
                                            </p:clrVal>
                                          </p:val>
                                        </p:tav>
                                      </p:tavLst>
                                    </p:anim>
                                    <p:set>
                                      <p:cBhvr>
                                        <p:cTn id="91" dur="80"/>
                                        <p:tgtEl>
                                          <p:spTgt spid="13">
                                            <p:txEl>
                                              <p:pRg st="5" end="5"/>
                                            </p:txEl>
                                          </p:spTgt>
                                        </p:tgtEl>
                                        <p:attrNameLst>
                                          <p:attrName>fill.type</p:attrName>
                                        </p:attrNameLst>
                                      </p:cBhvr>
                                      <p:to>
                                        <p:strVal val="solid"/>
                                      </p:to>
                                    </p:set>
                                  </p:childTnLst>
                                </p:cTn>
                              </p:par>
                            </p:childTnLst>
                          </p:cTn>
                        </p:par>
                      </p:childTnLst>
                    </p:cTn>
                  </p:par>
                  <p:par>
                    <p:cTn id="92" fill="hold">
                      <p:stCondLst>
                        <p:cond delay="indefinite"/>
                      </p:stCondLst>
                      <p:childTnLst>
                        <p:par>
                          <p:cTn id="93" fill="hold">
                            <p:stCondLst>
                              <p:cond delay="0"/>
                            </p:stCondLst>
                            <p:childTnLst>
                              <p:par>
                                <p:cTn id="94" presetID="41" presetClass="entr" presetSubtype="0" fill="hold" nodeType="clickEffect">
                                  <p:stCondLst>
                                    <p:cond delay="0"/>
                                  </p:stCondLst>
                                  <p:iterate type="lt">
                                    <p:tmPct val="10000"/>
                                  </p:iterate>
                                  <p:childTnLst>
                                    <p:set>
                                      <p:cBhvr>
                                        <p:cTn id="95" dur="1" fill="hold">
                                          <p:stCondLst>
                                            <p:cond delay="0"/>
                                          </p:stCondLst>
                                        </p:cTn>
                                        <p:tgtEl>
                                          <p:spTgt spid="13">
                                            <p:txEl>
                                              <p:pRg st="6" end="6"/>
                                            </p:txEl>
                                          </p:spTgt>
                                        </p:tgtEl>
                                        <p:attrNameLst>
                                          <p:attrName>style.visibility</p:attrName>
                                        </p:attrNameLst>
                                      </p:cBhvr>
                                      <p:to>
                                        <p:strVal val="visible"/>
                                      </p:to>
                                    </p:set>
                                    <p:anim calcmode="lin" valueType="num">
                                      <p:cBhvr>
                                        <p:cTn id="96" dur="500" fill="hold"/>
                                        <p:tgtEl>
                                          <p:spTgt spid="1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97" dur="500" fill="hold"/>
                                        <p:tgtEl>
                                          <p:spTgt spid="13">
                                            <p:txEl>
                                              <p:pRg st="6" end="6"/>
                                            </p:txEl>
                                          </p:spTgt>
                                        </p:tgtEl>
                                        <p:attrNameLst>
                                          <p:attrName>ppt_y</p:attrName>
                                        </p:attrNameLst>
                                      </p:cBhvr>
                                      <p:tavLst>
                                        <p:tav tm="0">
                                          <p:val>
                                            <p:strVal val="#ppt_y"/>
                                          </p:val>
                                        </p:tav>
                                        <p:tav tm="100000">
                                          <p:val>
                                            <p:strVal val="#ppt_y"/>
                                          </p:val>
                                        </p:tav>
                                      </p:tavLst>
                                    </p:anim>
                                    <p:anim calcmode="lin" valueType="num">
                                      <p:cBhvr>
                                        <p:cTn id="98" dur="500" fill="hold"/>
                                        <p:tgtEl>
                                          <p:spTgt spid="1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9" dur="500" fill="hold"/>
                                        <p:tgtEl>
                                          <p:spTgt spid="1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0" dur="500" tmFilter="0,0; .5, 1; 1, 1"/>
                                        <p:tgtEl>
                                          <p:spTgt spid="13">
                                            <p:txEl>
                                              <p:pRg st="6" end="6"/>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7" presetClass="entr" presetSubtype="0" fill="hold" nodeType="clickEffect">
                                  <p:stCondLst>
                                    <p:cond delay="0"/>
                                  </p:stCondLst>
                                  <p:iterate type="lt">
                                    <p:tmPct val="50000"/>
                                  </p:iterate>
                                  <p:childTnLst>
                                    <p:set>
                                      <p:cBhvr>
                                        <p:cTn id="104" dur="1" fill="hold">
                                          <p:stCondLst>
                                            <p:cond delay="0"/>
                                          </p:stCondLst>
                                        </p:cTn>
                                        <p:tgtEl>
                                          <p:spTgt spid="13">
                                            <p:txEl>
                                              <p:pRg st="7" end="7"/>
                                            </p:txEl>
                                          </p:spTgt>
                                        </p:tgtEl>
                                        <p:attrNameLst>
                                          <p:attrName>style.visibility</p:attrName>
                                        </p:attrNameLst>
                                      </p:cBhvr>
                                      <p:to>
                                        <p:strVal val="visible"/>
                                      </p:to>
                                    </p:set>
                                    <p:anim calcmode="discrete" valueType="clr">
                                      <p:cBhvr override="childStyle">
                                        <p:cTn id="105" dur="80"/>
                                        <p:tgtEl>
                                          <p:spTgt spid="1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06" dur="80"/>
                                        <p:tgtEl>
                                          <p:spTgt spid="13">
                                            <p:txEl>
                                              <p:pRg st="7" end="7"/>
                                            </p:txEl>
                                          </p:spTgt>
                                        </p:tgtEl>
                                        <p:attrNameLst>
                                          <p:attrName>fillcolor</p:attrName>
                                        </p:attrNameLst>
                                      </p:cBhvr>
                                      <p:tavLst>
                                        <p:tav tm="0">
                                          <p:val>
                                            <p:clrVal>
                                              <a:schemeClr val="accent2"/>
                                            </p:clrVal>
                                          </p:val>
                                        </p:tav>
                                        <p:tav tm="50000">
                                          <p:val>
                                            <p:clrVal>
                                              <a:schemeClr val="hlink"/>
                                            </p:clrVal>
                                          </p:val>
                                        </p:tav>
                                      </p:tavLst>
                                    </p:anim>
                                    <p:set>
                                      <p:cBhvr>
                                        <p:cTn id="107" dur="80"/>
                                        <p:tgtEl>
                                          <p:spTgt spid="13">
                                            <p:txEl>
                                              <p:pRg st="7" end="7"/>
                                            </p:txEl>
                                          </p:spTgt>
                                        </p:tgtEl>
                                        <p:attrNameLst>
                                          <p:attrName>fill.type</p:attrName>
                                        </p:attrNameLst>
                                      </p:cBhvr>
                                      <p:to>
                                        <p:strVal val="solid"/>
                                      </p:to>
                                    </p:set>
                                  </p:childTnLst>
                                </p:cTn>
                              </p:par>
                            </p:childTnLst>
                          </p:cTn>
                        </p:par>
                      </p:childTnLst>
                    </p:cTn>
                  </p:par>
                  <p:par>
                    <p:cTn id="108" fill="hold">
                      <p:stCondLst>
                        <p:cond delay="indefinite"/>
                      </p:stCondLst>
                      <p:childTnLst>
                        <p:par>
                          <p:cTn id="109" fill="hold">
                            <p:stCondLst>
                              <p:cond delay="0"/>
                            </p:stCondLst>
                            <p:childTnLst>
                              <p:par>
                                <p:cTn id="110" presetID="41" presetClass="entr" presetSubtype="0" fill="hold" nodeType="clickEffect">
                                  <p:stCondLst>
                                    <p:cond delay="0"/>
                                  </p:stCondLst>
                                  <p:iterate type="lt">
                                    <p:tmPct val="10000"/>
                                  </p:iterate>
                                  <p:childTnLst>
                                    <p:set>
                                      <p:cBhvr>
                                        <p:cTn id="111" dur="1" fill="hold">
                                          <p:stCondLst>
                                            <p:cond delay="0"/>
                                          </p:stCondLst>
                                        </p:cTn>
                                        <p:tgtEl>
                                          <p:spTgt spid="13">
                                            <p:txEl>
                                              <p:pRg st="8" end="8"/>
                                            </p:txEl>
                                          </p:spTgt>
                                        </p:tgtEl>
                                        <p:attrNameLst>
                                          <p:attrName>style.visibility</p:attrName>
                                        </p:attrNameLst>
                                      </p:cBhvr>
                                      <p:to>
                                        <p:strVal val="visible"/>
                                      </p:to>
                                    </p:set>
                                    <p:anim calcmode="lin" valueType="num">
                                      <p:cBhvr>
                                        <p:cTn id="112" dur="500" fill="hold"/>
                                        <p:tgtEl>
                                          <p:spTgt spid="1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3" dur="500" fill="hold"/>
                                        <p:tgtEl>
                                          <p:spTgt spid="13">
                                            <p:txEl>
                                              <p:pRg st="8" end="8"/>
                                            </p:txEl>
                                          </p:spTgt>
                                        </p:tgtEl>
                                        <p:attrNameLst>
                                          <p:attrName>ppt_y</p:attrName>
                                        </p:attrNameLst>
                                      </p:cBhvr>
                                      <p:tavLst>
                                        <p:tav tm="0">
                                          <p:val>
                                            <p:strVal val="#ppt_y"/>
                                          </p:val>
                                        </p:tav>
                                        <p:tav tm="100000">
                                          <p:val>
                                            <p:strVal val="#ppt_y"/>
                                          </p:val>
                                        </p:tav>
                                      </p:tavLst>
                                    </p:anim>
                                    <p:anim calcmode="lin" valueType="num">
                                      <p:cBhvr>
                                        <p:cTn id="114" dur="500" fill="hold"/>
                                        <p:tgtEl>
                                          <p:spTgt spid="1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5" dur="500" fill="hold"/>
                                        <p:tgtEl>
                                          <p:spTgt spid="1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6" dur="500" tmFilter="0,0; .5, 1; 1, 1"/>
                                        <p:tgtEl>
                                          <p:spTgt spid="13">
                                            <p:txEl>
                                              <p:pRg st="8" end="8"/>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27" presetClass="entr" presetSubtype="0" fill="hold" nodeType="clickEffect">
                                  <p:stCondLst>
                                    <p:cond delay="0"/>
                                  </p:stCondLst>
                                  <p:iterate type="lt">
                                    <p:tmPct val="50000"/>
                                  </p:iterate>
                                  <p:childTnLst>
                                    <p:set>
                                      <p:cBhvr>
                                        <p:cTn id="120" dur="1" fill="hold">
                                          <p:stCondLst>
                                            <p:cond delay="0"/>
                                          </p:stCondLst>
                                        </p:cTn>
                                        <p:tgtEl>
                                          <p:spTgt spid="13">
                                            <p:txEl>
                                              <p:pRg st="9" end="9"/>
                                            </p:txEl>
                                          </p:spTgt>
                                        </p:tgtEl>
                                        <p:attrNameLst>
                                          <p:attrName>style.visibility</p:attrName>
                                        </p:attrNameLst>
                                      </p:cBhvr>
                                      <p:to>
                                        <p:strVal val="visible"/>
                                      </p:to>
                                    </p:set>
                                    <p:anim calcmode="discrete" valueType="clr">
                                      <p:cBhvr override="childStyle">
                                        <p:cTn id="121" dur="80"/>
                                        <p:tgtEl>
                                          <p:spTgt spid="1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2" dur="80"/>
                                        <p:tgtEl>
                                          <p:spTgt spid="13">
                                            <p:txEl>
                                              <p:pRg st="9" end="9"/>
                                            </p:txEl>
                                          </p:spTgt>
                                        </p:tgtEl>
                                        <p:attrNameLst>
                                          <p:attrName>fillcolor</p:attrName>
                                        </p:attrNameLst>
                                      </p:cBhvr>
                                      <p:tavLst>
                                        <p:tav tm="0">
                                          <p:val>
                                            <p:clrVal>
                                              <a:schemeClr val="accent2"/>
                                            </p:clrVal>
                                          </p:val>
                                        </p:tav>
                                        <p:tav tm="50000">
                                          <p:val>
                                            <p:clrVal>
                                              <a:schemeClr val="hlink"/>
                                            </p:clrVal>
                                          </p:val>
                                        </p:tav>
                                      </p:tavLst>
                                    </p:anim>
                                    <p:set>
                                      <p:cBhvr>
                                        <p:cTn id="123" dur="80"/>
                                        <p:tgtEl>
                                          <p:spTgt spid="13">
                                            <p:txEl>
                                              <p:pRg st="9" end="9"/>
                                            </p:txEl>
                                          </p:spTgt>
                                        </p:tgtEl>
                                        <p:attrNameLst>
                                          <p:attrName>fill.type</p:attrName>
                                        </p:attrNameLst>
                                      </p:cBhvr>
                                      <p:to>
                                        <p:strVal val="solid"/>
                                      </p:to>
                                    </p:set>
                                  </p:childTnLst>
                                </p:cTn>
                              </p:par>
                            </p:childTnLst>
                          </p:cTn>
                        </p:par>
                      </p:childTnLst>
                    </p:cTn>
                  </p:par>
                  <p:par>
                    <p:cTn id="124" fill="hold">
                      <p:stCondLst>
                        <p:cond delay="indefinite"/>
                      </p:stCondLst>
                      <p:childTnLst>
                        <p:par>
                          <p:cTn id="125" fill="hold">
                            <p:stCondLst>
                              <p:cond delay="0"/>
                            </p:stCondLst>
                            <p:childTnLst>
                              <p:par>
                                <p:cTn id="126" presetID="6" presetClass="emph" presetSubtype="0" fill="hold" nodeType="clickEffect">
                                  <p:stCondLst>
                                    <p:cond delay="0"/>
                                  </p:stCondLst>
                                  <p:iterate type="lt">
                                    <p:tmPct val="0"/>
                                  </p:iterate>
                                  <p:childTnLst>
                                    <p:animScale>
                                      <p:cBhvr>
                                        <p:cTn id="127" dur="2000" fill="hold"/>
                                        <p:tgtEl>
                                          <p:spTgt spid="13">
                                            <p:txEl>
                                              <p:pRg st="9" end="9"/>
                                            </p:txEl>
                                          </p:spTgt>
                                        </p:tgtEl>
                                      </p:cBhvr>
                                      <p:by x="150000" y="150000"/>
                                    </p:animScale>
                                  </p:childTnLst>
                                </p:cTn>
                              </p:par>
                            </p:childTnLst>
                          </p:cTn>
                        </p:par>
                      </p:childTnLst>
                    </p:cTn>
                  </p:par>
                  <p:par>
                    <p:cTn id="128" fill="hold">
                      <p:stCondLst>
                        <p:cond delay="indefinite"/>
                      </p:stCondLst>
                      <p:childTnLst>
                        <p:par>
                          <p:cTn id="129" fill="hold">
                            <p:stCondLst>
                              <p:cond delay="0"/>
                            </p:stCondLst>
                            <p:childTnLst>
                              <p:par>
                                <p:cTn id="130" presetID="48" presetClass="entr" presetSubtype="0" accel="50000" fill="hold" grpId="0" nodeType="clickEffect">
                                  <p:stCondLst>
                                    <p:cond delay="0"/>
                                  </p:stCondLst>
                                  <p:childTnLst>
                                    <p:set>
                                      <p:cBhvr>
                                        <p:cTn id="131" dur="1" fill="hold">
                                          <p:stCondLst>
                                            <p:cond delay="0"/>
                                          </p:stCondLst>
                                        </p:cTn>
                                        <p:tgtEl>
                                          <p:spTgt spid="14"/>
                                        </p:tgtEl>
                                        <p:attrNameLst>
                                          <p:attrName>style.visibility</p:attrName>
                                        </p:attrNameLst>
                                      </p:cBhvr>
                                      <p:to>
                                        <p:strVal val="visible"/>
                                      </p:to>
                                    </p:set>
                                    <p:anim calcmode="lin" valueType="num">
                                      <p:cBhvr>
                                        <p:cTn id="132"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3"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34" dur="1000" fill="hold"/>
                                        <p:tgtEl>
                                          <p:spTgt spid="14"/>
                                        </p:tgtEl>
                                        <p:attrNameLst>
                                          <p:attrName>ppt_y</p:attrName>
                                        </p:attrNameLst>
                                      </p:cBhvr>
                                      <p:tavLst>
                                        <p:tav tm="0">
                                          <p:val>
                                            <p:strVal val="#ppt_y"/>
                                          </p:val>
                                        </p:tav>
                                        <p:tav tm="100000">
                                          <p:val>
                                            <p:strVal val="#ppt_y"/>
                                          </p:val>
                                        </p:tav>
                                      </p:tavLst>
                                    </p:anim>
                                    <p:animEffect transition="in" filter="fade">
                                      <p:cBhvr>
                                        <p:cTn id="13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animBg="1"/>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204688"/>
            <a:ext cx="8941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3ª S 	SEISO:</a:t>
            </a:r>
          </a:p>
          <a:p>
            <a:pPr>
              <a:lnSpc>
                <a:spcPct val="80000"/>
              </a:lnSpc>
              <a:buFont typeface="Wingdings" panose="05000000000000000000" pitchFamily="2" charset="2"/>
              <a:buNone/>
              <a:defRPr/>
            </a:pPr>
            <a:endParaRPr lang="es-ES" sz="2800" b="1" dirty="0">
              <a:solidFill>
                <a:schemeClr val="folHlink"/>
              </a:solidFill>
              <a:effectLst>
                <a:outerShdw blurRad="38100" dist="38100" dir="2700000" algn="tl">
                  <a:srgbClr val="C0C0C0"/>
                </a:outerShdw>
              </a:effectLst>
            </a:endParaRPr>
          </a:p>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	</a:t>
            </a:r>
            <a:r>
              <a:rPr lang="es-AR" sz="2800" b="1" dirty="0">
                <a:solidFill>
                  <a:schemeClr val="folHlink"/>
                </a:solidFill>
                <a:effectLst>
                  <a:outerShdw blurRad="38100" dist="38100" dir="2700000" algn="tl">
                    <a:srgbClr val="C0C0C0"/>
                  </a:outerShdw>
                </a:effectLst>
              </a:rPr>
              <a:t>	</a:t>
            </a:r>
            <a:r>
              <a:rPr lang="es-AR" sz="2400" b="1" dirty="0" smtClean="0"/>
              <a:t>	</a:t>
            </a:r>
            <a:endParaRPr lang="es-ES" sz="2400" b="1" dirty="0" smtClean="0"/>
          </a:p>
        </p:txBody>
      </p:sp>
      <p:sp>
        <p:nvSpPr>
          <p:cNvPr id="10" name="Rectangle 5"/>
          <p:cNvSpPr>
            <a:spLocks noChangeArrowheads="1"/>
          </p:cNvSpPr>
          <p:nvPr/>
        </p:nvSpPr>
        <p:spPr bwMode="auto">
          <a:xfrm>
            <a:off x="522517" y="6288310"/>
            <a:ext cx="11219544" cy="396636"/>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defRPr/>
            </a:pPr>
            <a:r>
              <a:rPr lang="es-ES" i="1" dirty="0">
                <a:solidFill>
                  <a:srgbClr val="FF0000"/>
                </a:solidFill>
                <a:effectLst>
                  <a:outerShdw blurRad="38100" dist="38100" dir="2700000" algn="tl">
                    <a:srgbClr val="000000"/>
                  </a:outerShdw>
                </a:effectLst>
              </a:rPr>
              <a:t>Encuentre las causas </a:t>
            </a:r>
            <a:r>
              <a:rPr lang="es-ES" i="1" dirty="0" smtClean="0">
                <a:solidFill>
                  <a:srgbClr val="FF0000"/>
                </a:solidFill>
                <a:effectLst>
                  <a:outerShdw blurRad="38100" dist="38100" dir="2700000" algn="tl">
                    <a:srgbClr val="000000"/>
                  </a:outerShdw>
                </a:effectLst>
              </a:rPr>
              <a:t>raíz del originen de los problemas y elimínelas</a:t>
            </a:r>
            <a:endParaRPr lang="es-ES" i="1" dirty="0">
              <a:solidFill>
                <a:srgbClr val="FF0000"/>
              </a:solidFill>
              <a:effectLst>
                <a:outerShdw blurRad="38100" dist="38100" dir="2700000" algn="tl">
                  <a:srgbClr val="000000"/>
                </a:outerShdw>
              </a:effectLst>
            </a:endParaRPr>
          </a:p>
          <a:p>
            <a:pPr marL="342900" indent="-342900" algn="ctr">
              <a:lnSpc>
                <a:spcPct val="90000"/>
              </a:lnSpc>
              <a:spcBef>
                <a:spcPct val="20000"/>
              </a:spcBef>
              <a:buClr>
                <a:schemeClr val="folHlink"/>
              </a:buClr>
              <a:buSzPct val="60000"/>
              <a:buFont typeface="Wingdings" pitchFamily="2" charset="2"/>
              <a:buNone/>
              <a:defRPr/>
            </a:pPr>
            <a:r>
              <a:rPr lang="es-AR" i="1" dirty="0" smtClean="0">
                <a:solidFill>
                  <a:srgbClr val="FF0000"/>
                </a:solidFill>
                <a:effectLst>
                  <a:outerShdw blurRad="38100" dist="38100" dir="2700000" algn="tl">
                    <a:srgbClr val="000000"/>
                  </a:outerShdw>
                </a:effectLst>
              </a:rPr>
              <a:t>.</a:t>
            </a:r>
            <a:endParaRPr lang="es-ES" i="1" dirty="0">
              <a:solidFill>
                <a:srgbClr val="FF0000"/>
              </a:solidFill>
              <a:effectLst>
                <a:outerShdw blurRad="38100" dist="38100" dir="2700000" algn="tl">
                  <a:srgbClr val="000000"/>
                </a:outerShdw>
              </a:effectLst>
            </a:endParaRPr>
          </a:p>
        </p:txBody>
      </p:sp>
      <p:sp>
        <p:nvSpPr>
          <p:cNvPr id="7" name="Rectangle 3"/>
          <p:cNvSpPr txBox="1">
            <a:spLocks noChangeArrowheads="1"/>
          </p:cNvSpPr>
          <p:nvPr/>
        </p:nvSpPr>
        <p:spPr>
          <a:xfrm>
            <a:off x="705041" y="1983944"/>
            <a:ext cx="10790276" cy="474663"/>
          </a:xfrm>
          <a:prstGeom prst="rect">
            <a:avLst/>
          </a:prstGeom>
          <a:noFill/>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buFont typeface="Wingdings" panose="05000000000000000000" pitchFamily="2" charset="2"/>
              <a:buNone/>
            </a:pPr>
            <a:r>
              <a:rPr lang="es-AR" altLang="en-US" sz="2400" b="1" smtClean="0"/>
              <a:t>Clases de empresas de acuerdo al concepto “SEISO” (LIMPIAR).</a:t>
            </a:r>
            <a:endParaRPr lang="es-ES" altLang="en-US" sz="2400" b="1" smtClean="0"/>
          </a:p>
        </p:txBody>
      </p:sp>
      <p:sp>
        <p:nvSpPr>
          <p:cNvPr id="8" name="Rectangle 5"/>
          <p:cNvSpPr>
            <a:spLocks noChangeArrowheads="1"/>
          </p:cNvSpPr>
          <p:nvPr/>
        </p:nvSpPr>
        <p:spPr bwMode="auto">
          <a:xfrm>
            <a:off x="306618" y="2636301"/>
            <a:ext cx="11087096" cy="1368425"/>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buFont typeface="Wingdings" pitchFamily="2" charset="2"/>
              <a:buNone/>
              <a:defRPr/>
            </a:pPr>
            <a:r>
              <a:rPr lang="es-AR" sz="2400">
                <a:solidFill>
                  <a:schemeClr val="hlink"/>
                </a:solidFill>
                <a:effectLst>
                  <a:outerShdw blurRad="38100" dist="38100" dir="2700000" algn="tl">
                    <a:srgbClr val="000000"/>
                  </a:outerShdw>
                </a:effectLst>
              </a:rPr>
              <a:t>Empresa de 3ª categoría:</a:t>
            </a:r>
          </a:p>
          <a:p>
            <a:pPr marL="342900" indent="-342900" algn="ctr">
              <a:lnSpc>
                <a:spcPct val="90000"/>
              </a:lnSpc>
              <a:spcBef>
                <a:spcPct val="20000"/>
              </a:spcBef>
              <a:buClr>
                <a:schemeClr val="folHlink"/>
              </a:buClr>
              <a:buSzPct val="60000"/>
              <a:buFont typeface="Wingdings" pitchFamily="2" charset="2"/>
              <a:buNone/>
              <a:defRPr/>
            </a:pPr>
            <a:r>
              <a:rPr lang="es-AR" sz="2400" i="1">
                <a:solidFill>
                  <a:schemeClr val="hlink"/>
                </a:solidFill>
                <a:effectLst>
                  <a:outerShdw blurRad="38100" dist="38100" dir="2700000" algn="tl">
                    <a:srgbClr val="000000"/>
                  </a:outerShdw>
                </a:effectLst>
              </a:rPr>
              <a:t> “Personal ensucia, deja la basura en el piso y nadie la levanta”·</a:t>
            </a:r>
            <a:endParaRPr lang="es-ES" sz="2400" i="1">
              <a:solidFill>
                <a:schemeClr val="hlink"/>
              </a:solidFill>
              <a:effectLst>
                <a:outerShdw blurRad="38100" dist="38100" dir="2700000" algn="tl">
                  <a:srgbClr val="000000"/>
                </a:outerShdw>
              </a:effectLst>
            </a:endParaRPr>
          </a:p>
        </p:txBody>
      </p:sp>
      <p:sp>
        <p:nvSpPr>
          <p:cNvPr id="11" name="Rectangle 6"/>
          <p:cNvSpPr>
            <a:spLocks noChangeArrowheads="1"/>
          </p:cNvSpPr>
          <p:nvPr/>
        </p:nvSpPr>
        <p:spPr bwMode="auto">
          <a:xfrm>
            <a:off x="522518" y="3497413"/>
            <a:ext cx="11087096" cy="1368425"/>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buFont typeface="Wingdings" pitchFamily="2" charset="2"/>
              <a:buNone/>
              <a:defRPr/>
            </a:pPr>
            <a:r>
              <a:rPr lang="es-AR" sz="2400">
                <a:solidFill>
                  <a:srgbClr val="FFB521"/>
                </a:solidFill>
                <a:effectLst>
                  <a:outerShdw blurRad="38100" dist="38100" dir="2700000" algn="tl">
                    <a:srgbClr val="000000"/>
                  </a:outerShdw>
                </a:effectLst>
              </a:rPr>
              <a:t>Empresa de 2ª categoría:</a:t>
            </a:r>
          </a:p>
          <a:p>
            <a:pPr marL="342900" indent="-342900" algn="ctr">
              <a:lnSpc>
                <a:spcPct val="90000"/>
              </a:lnSpc>
              <a:spcBef>
                <a:spcPct val="20000"/>
              </a:spcBef>
              <a:buClr>
                <a:schemeClr val="folHlink"/>
              </a:buClr>
              <a:buSzPct val="60000"/>
              <a:buFont typeface="Wingdings" pitchFamily="2" charset="2"/>
              <a:buNone/>
              <a:defRPr/>
            </a:pPr>
            <a:r>
              <a:rPr lang="es-AR" sz="2400" i="1">
                <a:solidFill>
                  <a:srgbClr val="FFB521"/>
                </a:solidFill>
                <a:effectLst>
                  <a:outerShdw blurRad="38100" dist="38100" dir="2700000" algn="tl">
                    <a:srgbClr val="000000"/>
                  </a:outerShdw>
                </a:effectLst>
              </a:rPr>
              <a:t> “Personal ensucia, deja la basura en el piso y personal de limpieza la levanta”·</a:t>
            </a:r>
            <a:endParaRPr lang="es-ES" sz="2400" i="1">
              <a:solidFill>
                <a:srgbClr val="FFB521"/>
              </a:solidFill>
              <a:effectLst>
                <a:outerShdw blurRad="38100" dist="38100" dir="2700000" algn="tl">
                  <a:srgbClr val="000000"/>
                </a:outerShdw>
              </a:effectLst>
            </a:endParaRPr>
          </a:p>
        </p:txBody>
      </p:sp>
      <p:sp>
        <p:nvSpPr>
          <p:cNvPr id="12" name="Rectangle 7"/>
          <p:cNvSpPr>
            <a:spLocks noChangeArrowheads="1"/>
          </p:cNvSpPr>
          <p:nvPr/>
        </p:nvSpPr>
        <p:spPr bwMode="auto">
          <a:xfrm>
            <a:off x="752932" y="4360113"/>
            <a:ext cx="11087096" cy="1368425"/>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buFont typeface="Wingdings" pitchFamily="2" charset="2"/>
              <a:buNone/>
              <a:defRPr/>
            </a:pPr>
            <a:r>
              <a:rPr lang="es-AR" sz="2400" dirty="0">
                <a:effectLst>
                  <a:outerShdw blurRad="38100" dist="38100" dir="2700000" algn="tl">
                    <a:srgbClr val="000000"/>
                  </a:outerShdw>
                </a:effectLst>
              </a:rPr>
              <a:t>Empresa de 1ª categoría:</a:t>
            </a:r>
          </a:p>
          <a:p>
            <a:pPr marL="342900" indent="-342900" algn="ctr">
              <a:lnSpc>
                <a:spcPct val="90000"/>
              </a:lnSpc>
              <a:spcBef>
                <a:spcPct val="20000"/>
              </a:spcBef>
              <a:buClr>
                <a:schemeClr val="folHlink"/>
              </a:buClr>
              <a:buSzPct val="60000"/>
              <a:buFont typeface="Wingdings" pitchFamily="2" charset="2"/>
              <a:buNone/>
              <a:defRPr/>
            </a:pPr>
            <a:r>
              <a:rPr lang="es-AR" sz="2400" i="1" dirty="0">
                <a:effectLst>
                  <a:outerShdw blurRad="38100" dist="38100" dir="2700000" algn="tl">
                    <a:srgbClr val="000000"/>
                  </a:outerShdw>
                </a:effectLst>
              </a:rPr>
              <a:t> “Nadie arroja basura al piso y si ocurre cualquier persona la levanta”·</a:t>
            </a:r>
            <a:endParaRPr lang="es-ES" sz="2400" i="1" dirty="0">
              <a:effectLst>
                <a:outerShdw blurRad="38100" dist="38100" dir="2700000" algn="tl">
                  <a:srgbClr val="000000"/>
                </a:outerShdw>
              </a:effectLst>
            </a:endParaRPr>
          </a:p>
        </p:txBody>
      </p:sp>
    </p:spTree>
    <p:extLst>
      <p:ext uri="{BB962C8B-B14F-4D97-AF65-F5344CB8AC3E}">
        <p14:creationId xmlns:p14="http://schemas.microsoft.com/office/powerpoint/2010/main" val="294287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5" presetClass="entr" presetSubtype="0" fill="hold" grpId="0" nodeType="clickEffect">
                                  <p:stCondLst>
                                    <p:cond delay="0"/>
                                  </p:stCondLst>
                                  <p:childTnLst>
                                    <p:set>
                                      <p:cBhvr>
                                        <p:cTn id="35" dur="1" fill="hold">
                                          <p:stCondLst>
                                            <p:cond delay="0"/>
                                          </p:stCondLst>
                                        </p:cTn>
                                        <p:tgtEl>
                                          <p:spTgt spid="7">
                                            <p:txEl>
                                              <p:pRg st="0" end="0"/>
                                            </p:txEl>
                                          </p:spTgt>
                                        </p:tgtEl>
                                        <p:attrNameLst>
                                          <p:attrName>style.visibility</p:attrName>
                                        </p:attrNameLst>
                                      </p:cBhvr>
                                      <p:to>
                                        <p:strVal val="visible"/>
                                      </p:to>
                                    </p:set>
                                    <p:animEffect transition="in" filter="fade">
                                      <p:cBhvr>
                                        <p:cTn id="36" dur="2000"/>
                                        <p:tgtEl>
                                          <p:spTgt spid="7">
                                            <p:txEl>
                                              <p:pRg st="0" end="0"/>
                                            </p:txEl>
                                          </p:spTgt>
                                        </p:tgtEl>
                                      </p:cBhvr>
                                    </p:animEffect>
                                    <p:anim calcmode="lin" valueType="num">
                                      <p:cBhvr>
                                        <p:cTn id="37" dur="2000" fill="hold"/>
                                        <p:tgtEl>
                                          <p:spTgt spid="7">
                                            <p:txEl>
                                              <p:pRg st="0" end="0"/>
                                            </p:txEl>
                                          </p:spTgt>
                                        </p:tgtEl>
                                        <p:attrNameLst>
                                          <p:attrName>style.rotation</p:attrName>
                                        </p:attrNameLst>
                                      </p:cBhvr>
                                      <p:tavLst>
                                        <p:tav tm="0">
                                          <p:val>
                                            <p:fltVal val="720"/>
                                          </p:val>
                                        </p:tav>
                                        <p:tav tm="100000">
                                          <p:val>
                                            <p:fltVal val="0"/>
                                          </p:val>
                                        </p:tav>
                                      </p:tavLst>
                                    </p:anim>
                                    <p:anim calcmode="lin" valueType="num">
                                      <p:cBhvr>
                                        <p:cTn id="38" dur="2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39" dur="2000" fill="hold"/>
                                        <p:tgtEl>
                                          <p:spTgt spid="7">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8"/>
                                        </p:tgtEl>
                                        <p:attrNameLst>
                                          <p:attrName>ppt_y</p:attrName>
                                        </p:attrNameLst>
                                      </p:cBhvr>
                                      <p:tavLst>
                                        <p:tav tm="0">
                                          <p:val>
                                            <p:strVal val="#ppt_y"/>
                                          </p:val>
                                        </p:tav>
                                        <p:tav tm="100000">
                                          <p:val>
                                            <p:strVal val="#ppt_y"/>
                                          </p:val>
                                        </p:tav>
                                      </p:tavLst>
                                    </p:anim>
                                    <p:animEffect transition="in" filter="fade">
                                      <p:cBhvr>
                                        <p:cTn id="47" dur="10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48" presetClass="entr" presetSubtype="0" accel="5000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p:cTn id="52" dur="1000" fill="hold"/>
                                        <p:tgtEl>
                                          <p:spTgt spid="1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3" dur="1000" fill="hold"/>
                                        <p:tgtEl>
                                          <p:spTgt spid="11"/>
                                        </p:tgtEl>
                                        <p:attrNameLst>
                                          <p:attrName>ppt_x</p:attrName>
                                        </p:attrNameLst>
                                      </p:cBhvr>
                                      <p:tavLst>
                                        <p:tav tm="0">
                                          <p:val>
                                            <p:fltVal val="-1"/>
                                          </p:val>
                                        </p:tav>
                                        <p:tav tm="50000">
                                          <p:val>
                                            <p:fltVal val="0.95"/>
                                          </p:val>
                                        </p:tav>
                                        <p:tav tm="100000">
                                          <p:val>
                                            <p:strVal val="#ppt_x"/>
                                          </p:val>
                                        </p:tav>
                                      </p:tavLst>
                                    </p:anim>
                                    <p:anim calcmode="lin" valueType="num">
                                      <p:cBhvr>
                                        <p:cTn id="54" dur="1000" fill="hold"/>
                                        <p:tgtEl>
                                          <p:spTgt spid="11"/>
                                        </p:tgtEl>
                                        <p:attrNameLst>
                                          <p:attrName>ppt_y</p:attrName>
                                        </p:attrNameLst>
                                      </p:cBhvr>
                                      <p:tavLst>
                                        <p:tav tm="0">
                                          <p:val>
                                            <p:strVal val="#ppt_y"/>
                                          </p:val>
                                        </p:tav>
                                        <p:tav tm="100000">
                                          <p:val>
                                            <p:strVal val="#ppt_y"/>
                                          </p:val>
                                        </p:tav>
                                      </p:tavLst>
                                    </p:anim>
                                    <p:animEffect transition="in" filter="fade">
                                      <p:cBhvr>
                                        <p:cTn id="55" dur="10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48" presetClass="entr" presetSubtype="0" accel="5000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1"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62" dur="1000" fill="hold"/>
                                        <p:tgtEl>
                                          <p:spTgt spid="12"/>
                                        </p:tgtEl>
                                        <p:attrNameLst>
                                          <p:attrName>ppt_y</p:attrName>
                                        </p:attrNameLst>
                                      </p:cBhvr>
                                      <p:tavLst>
                                        <p:tav tm="0">
                                          <p:val>
                                            <p:strVal val="#ppt_y"/>
                                          </p:val>
                                        </p:tav>
                                        <p:tav tm="100000">
                                          <p:val>
                                            <p:strVal val="#ppt_y"/>
                                          </p:val>
                                        </p:tav>
                                      </p:tavLst>
                                    </p:anim>
                                    <p:animEffect transition="in" filter="fade">
                                      <p:cBhvr>
                                        <p:cTn id="63" dur="10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mph" presetSubtype="2" fill="hold" grpId="1" nodeType="clickEffect">
                                  <p:stCondLst>
                                    <p:cond delay="0"/>
                                  </p:stCondLst>
                                  <p:childTnLst>
                                    <p:anim to="1.5" calcmode="lin" valueType="num">
                                      <p:cBhvr override="childStyle">
                                        <p:cTn id="67" dur="2000" fill="hold"/>
                                        <p:tgtEl>
                                          <p:spTgt spid="12">
                                            <p:txEl>
                                              <p:charRg st="4294967295" end="4294967295"/>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animBg="1"/>
      <p:bldP spid="7" grpId="0" build="p"/>
      <p:bldP spid="8" grpId="0" animBg="1"/>
      <p:bldP spid="11" grpId="0" animBg="1"/>
      <p:bldP spid="12" grpId="0" animBg="1"/>
      <p:bldP spid="1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117604"/>
            <a:ext cx="9534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4ª S 	SEIKETSU:</a:t>
            </a:r>
          </a:p>
          <a:p>
            <a:pPr>
              <a:lnSpc>
                <a:spcPct val="80000"/>
              </a:lnSpc>
              <a:buFont typeface="Wingdings" panose="05000000000000000000" pitchFamily="2" charset="2"/>
              <a:buNone/>
              <a:defRPr/>
            </a:pPr>
            <a:endParaRPr lang="es-ES" sz="1800" b="1" dirty="0">
              <a:solidFill>
                <a:schemeClr val="folHlink"/>
              </a:solidFill>
              <a:effectLst>
                <a:outerShdw blurRad="38100" dist="38100" dir="2700000" algn="tl">
                  <a:srgbClr val="C0C0C0"/>
                </a:outerShdw>
              </a:effectLst>
            </a:endParaRPr>
          </a:p>
          <a:p>
            <a:pPr>
              <a:lnSpc>
                <a:spcPct val="80000"/>
              </a:lnSpc>
              <a:buFont typeface="Wingdings" panose="05000000000000000000" pitchFamily="2" charset="2"/>
              <a:buNone/>
              <a:defRPr/>
            </a:pPr>
            <a:r>
              <a:rPr lang="es-ES" sz="2400" b="1" dirty="0">
                <a:effectLst>
                  <a:outerShdw blurRad="38100" dist="38100" dir="2700000" algn="tl">
                    <a:srgbClr val="C0C0C0"/>
                  </a:outerShdw>
                </a:effectLst>
              </a:rPr>
              <a:t>ESTANDARIZAR. Mantener el estado de orden y limpieza obtenido en todas las etapas anteriores. </a:t>
            </a:r>
            <a:r>
              <a:rPr lang="es-AR" sz="2400" b="1" dirty="0" smtClean="0"/>
              <a:t>.</a:t>
            </a:r>
            <a:endParaRPr lang="es-ES" sz="2400" b="1" dirty="0">
              <a:effectLst>
                <a:outerShdw blurRad="38100" dist="38100" dir="2700000" algn="tl">
                  <a:srgbClr val="C0C0C0"/>
                </a:outerShdw>
              </a:effectLst>
            </a:endParaRPr>
          </a:p>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	</a:t>
            </a:r>
            <a:r>
              <a:rPr lang="es-AR" sz="2800" b="1" dirty="0">
                <a:solidFill>
                  <a:schemeClr val="folHlink"/>
                </a:solidFill>
                <a:effectLst>
                  <a:outerShdw blurRad="38100" dist="38100" dir="2700000" algn="tl">
                    <a:srgbClr val="C0C0C0"/>
                  </a:outerShdw>
                </a:effectLst>
              </a:rPr>
              <a:t>	</a:t>
            </a:r>
            <a:r>
              <a:rPr lang="es-AR" sz="2400" b="1" dirty="0" smtClean="0"/>
              <a:t>	</a:t>
            </a:r>
            <a:endParaRPr lang="es-ES" sz="2400" b="1" dirty="0" smtClean="0"/>
          </a:p>
        </p:txBody>
      </p:sp>
      <p:sp>
        <p:nvSpPr>
          <p:cNvPr id="10" name="Rectangle 5"/>
          <p:cNvSpPr>
            <a:spLocks noChangeArrowheads="1"/>
          </p:cNvSpPr>
          <p:nvPr/>
        </p:nvSpPr>
        <p:spPr bwMode="auto">
          <a:xfrm>
            <a:off x="522517" y="6288310"/>
            <a:ext cx="11219544" cy="396636"/>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defRPr/>
            </a:pPr>
            <a:r>
              <a:rPr lang="es-ES" i="1" dirty="0" smtClean="0">
                <a:solidFill>
                  <a:srgbClr val="FF0000"/>
                </a:solidFill>
                <a:effectLst>
                  <a:outerShdw blurRad="38100" dist="38100" dir="2700000" algn="tl">
                    <a:srgbClr val="000000"/>
                  </a:outerShdw>
                </a:effectLst>
              </a:rPr>
              <a:t>Garantice la participación efectiva de los todos los interesados</a:t>
            </a:r>
            <a:endParaRPr lang="es-ES" i="1" dirty="0">
              <a:solidFill>
                <a:srgbClr val="FF0000"/>
              </a:solidFill>
              <a:effectLst>
                <a:outerShdw blurRad="38100" dist="38100" dir="2700000" algn="tl">
                  <a:srgbClr val="000000"/>
                </a:outerShdw>
              </a:effectLst>
            </a:endParaRPr>
          </a:p>
        </p:txBody>
      </p:sp>
      <p:sp>
        <p:nvSpPr>
          <p:cNvPr id="13" name="Rectangle 7"/>
          <p:cNvSpPr>
            <a:spLocks noChangeArrowheads="1"/>
          </p:cNvSpPr>
          <p:nvPr/>
        </p:nvSpPr>
        <p:spPr bwMode="auto">
          <a:xfrm>
            <a:off x="1248220" y="3032797"/>
            <a:ext cx="1027611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folHlink"/>
              </a:buClr>
              <a:buSzPct val="60000"/>
              <a:defRPr/>
            </a:pPr>
            <a:r>
              <a:rPr lang="es-ES" sz="2000" i="1" dirty="0">
                <a:solidFill>
                  <a:schemeClr val="hlink"/>
                </a:solidFill>
                <a:effectLst>
                  <a:outerShdw blurRad="38100" dist="38100" dir="2700000" algn="tl">
                    <a:srgbClr val="C0C0C0"/>
                  </a:outerShdw>
                </a:effectLst>
              </a:rPr>
              <a:t>¿Cómo estandarizar? </a:t>
            </a:r>
          </a:p>
          <a:p>
            <a:pPr marL="342900" indent="-342900">
              <a:lnSpc>
                <a:spcPct val="90000"/>
              </a:lnSpc>
              <a:spcBef>
                <a:spcPct val="20000"/>
              </a:spcBef>
              <a:buClr>
                <a:schemeClr val="folHlink"/>
              </a:buClr>
              <a:buSzPct val="60000"/>
              <a:defRPr/>
            </a:pPr>
            <a:r>
              <a:rPr lang="es-ES" sz="2000" i="1" dirty="0">
                <a:solidFill>
                  <a:schemeClr val="tx1">
                    <a:lumMod val="65000"/>
                  </a:schemeClr>
                </a:solidFill>
                <a:effectLst>
                  <a:outerShdw blurRad="38100" dist="38100" dir="2700000" algn="tl">
                    <a:srgbClr val="C0C0C0"/>
                  </a:outerShdw>
                </a:effectLst>
              </a:rPr>
              <a:t>Se establecen los estándares por consenso y aplicación de sentido común para todos los grupos de elementos. Los códigos adoptados deben ser conocidos por todos.</a:t>
            </a:r>
          </a:p>
          <a:p>
            <a:pPr marL="342900" indent="-342900">
              <a:lnSpc>
                <a:spcPct val="90000"/>
              </a:lnSpc>
              <a:spcBef>
                <a:spcPct val="20000"/>
              </a:spcBef>
              <a:buClr>
                <a:schemeClr val="folHlink"/>
              </a:buClr>
              <a:buSzPct val="60000"/>
              <a:defRPr/>
            </a:pPr>
            <a:r>
              <a:rPr lang="es-ES" sz="2000" i="1" dirty="0">
                <a:solidFill>
                  <a:schemeClr val="hlink"/>
                </a:solidFill>
                <a:effectLst>
                  <a:outerShdw blurRad="38100" dist="38100" dir="2700000" algn="tl">
                    <a:srgbClr val="C0C0C0"/>
                  </a:outerShdw>
                </a:effectLst>
              </a:rPr>
              <a:t>¿Cómo se establecen los códigos?</a:t>
            </a:r>
          </a:p>
          <a:p>
            <a:pPr marL="342900" indent="-342900">
              <a:lnSpc>
                <a:spcPct val="90000"/>
              </a:lnSpc>
              <a:spcBef>
                <a:spcPct val="20000"/>
              </a:spcBef>
              <a:buClr>
                <a:schemeClr val="folHlink"/>
              </a:buClr>
              <a:buSzPct val="60000"/>
              <a:defRPr/>
            </a:pPr>
            <a:r>
              <a:rPr lang="es-ES" sz="2000" i="1" dirty="0">
                <a:solidFill>
                  <a:schemeClr val="tx1">
                    <a:lumMod val="65000"/>
                  </a:schemeClr>
                </a:solidFill>
                <a:effectLst>
                  <a:outerShdw blurRad="38100" dist="38100" dir="2700000" algn="tl">
                    <a:srgbClr val="C0C0C0"/>
                  </a:outerShdw>
                </a:effectLst>
              </a:rPr>
              <a:t>Los códigos se basan en normas existentes, sugerencias, creatividad, ingenio, etc. Siempre deben posibilitar la administración visual. </a:t>
            </a:r>
          </a:p>
          <a:p>
            <a:pPr marL="342900" indent="-342900">
              <a:lnSpc>
                <a:spcPct val="90000"/>
              </a:lnSpc>
              <a:spcBef>
                <a:spcPct val="20000"/>
              </a:spcBef>
              <a:buClr>
                <a:schemeClr val="folHlink"/>
              </a:buClr>
              <a:buSzPct val="60000"/>
              <a:defRPr/>
            </a:pPr>
            <a:r>
              <a:rPr lang="es-ES" sz="2000" i="1" dirty="0">
                <a:solidFill>
                  <a:schemeClr val="hlink"/>
                </a:solidFill>
                <a:effectLst>
                  <a:outerShdw blurRad="38100" dist="38100" dir="2700000" algn="tl">
                    <a:srgbClr val="C0C0C0"/>
                  </a:outerShdw>
                </a:effectLst>
              </a:rPr>
              <a:t>¿Se pueden modificar los estándares?</a:t>
            </a:r>
          </a:p>
          <a:p>
            <a:pPr marL="342900" indent="-342900">
              <a:lnSpc>
                <a:spcPct val="90000"/>
              </a:lnSpc>
              <a:spcBef>
                <a:spcPct val="20000"/>
              </a:spcBef>
              <a:buClr>
                <a:schemeClr val="folHlink"/>
              </a:buClr>
              <a:buSzPct val="60000"/>
              <a:defRPr/>
            </a:pPr>
            <a:r>
              <a:rPr lang="es-ES" sz="2000" i="1" dirty="0">
                <a:solidFill>
                  <a:schemeClr val="tx1">
                    <a:lumMod val="65000"/>
                  </a:schemeClr>
                </a:solidFill>
                <a:effectLst>
                  <a:outerShdw blurRad="38100" dist="38100" dir="2700000" algn="tl">
                    <a:srgbClr val="C0C0C0"/>
                  </a:outerShdw>
                </a:effectLst>
              </a:rPr>
              <a:t>Si, respetando lo indicado en los puntos anteriores.</a:t>
            </a:r>
          </a:p>
        </p:txBody>
      </p:sp>
    </p:spTree>
    <p:extLst>
      <p:ext uri="{BB962C8B-B14F-4D97-AF65-F5344CB8AC3E}">
        <p14:creationId xmlns:p14="http://schemas.microsoft.com/office/powerpoint/2010/main" val="271747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500" decel="50000" fill="hold">
                                          <p:stCondLst>
                                            <p:cond delay="0"/>
                                          </p:stCondLst>
                                        </p:cTn>
                                        <p:tgtEl>
                                          <p:spTgt spid="5">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nodeType="clickEffect">
                                  <p:stCondLst>
                                    <p:cond delay="0"/>
                                  </p:stCondLst>
                                  <p:iterate type="lt">
                                    <p:tmPct val="10000"/>
                                  </p:iterate>
                                  <p:childTnLst>
                                    <p:set>
                                      <p:cBhvr>
                                        <p:cTn id="47" dur="1" fill="hold">
                                          <p:stCondLst>
                                            <p:cond delay="0"/>
                                          </p:stCondLst>
                                        </p:cTn>
                                        <p:tgtEl>
                                          <p:spTgt spid="13">
                                            <p:txEl>
                                              <p:pRg st="0" end="0"/>
                                            </p:txEl>
                                          </p:spTgt>
                                        </p:tgtEl>
                                        <p:attrNameLst>
                                          <p:attrName>style.visibility</p:attrName>
                                        </p:attrNameLst>
                                      </p:cBhvr>
                                      <p:to>
                                        <p:strVal val="visible"/>
                                      </p:to>
                                    </p:set>
                                    <p:anim calcmode="lin" valueType="num">
                                      <p:cBhvr>
                                        <p:cTn id="48" dur="500" fill="hold"/>
                                        <p:tgtEl>
                                          <p:spTgt spid="1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3">
                                            <p:txEl>
                                              <p:pRg st="0" end="0"/>
                                            </p:txEl>
                                          </p:spTgt>
                                        </p:tgtEl>
                                        <p:attrNameLst>
                                          <p:attrName>ppt_y</p:attrName>
                                        </p:attrNameLst>
                                      </p:cBhvr>
                                      <p:tavLst>
                                        <p:tav tm="0">
                                          <p:val>
                                            <p:strVal val="#ppt_y"/>
                                          </p:val>
                                        </p:tav>
                                        <p:tav tm="100000">
                                          <p:val>
                                            <p:strVal val="#ppt_y"/>
                                          </p:val>
                                        </p:tav>
                                      </p:tavLst>
                                    </p:anim>
                                    <p:anim calcmode="lin" valueType="num">
                                      <p:cBhvr>
                                        <p:cTn id="50" dur="500" fill="hold"/>
                                        <p:tgtEl>
                                          <p:spTgt spid="1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3">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nodeType="clickEffect">
                                  <p:stCondLst>
                                    <p:cond delay="0"/>
                                  </p:stCondLst>
                                  <p:iterate type="lt">
                                    <p:tmPct val="10000"/>
                                  </p:iterate>
                                  <p:childTnLst>
                                    <p:set>
                                      <p:cBhvr>
                                        <p:cTn id="56" dur="1" fill="hold">
                                          <p:stCondLst>
                                            <p:cond delay="0"/>
                                          </p:stCondLst>
                                        </p:cTn>
                                        <p:tgtEl>
                                          <p:spTgt spid="13">
                                            <p:txEl>
                                              <p:pRg st="1" end="1"/>
                                            </p:txEl>
                                          </p:spTgt>
                                        </p:tgtEl>
                                        <p:attrNameLst>
                                          <p:attrName>style.visibility</p:attrName>
                                        </p:attrNameLst>
                                      </p:cBhvr>
                                      <p:to>
                                        <p:strVal val="visible"/>
                                      </p:to>
                                    </p:set>
                                    <p:anim calcmode="lin" valueType="num">
                                      <p:cBhvr>
                                        <p:cTn id="57" dur="500" fill="hold"/>
                                        <p:tgtEl>
                                          <p:spTgt spid="1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13">
                                            <p:txEl>
                                              <p:pRg st="1" end="1"/>
                                            </p:txEl>
                                          </p:spTgt>
                                        </p:tgtEl>
                                        <p:attrNameLst>
                                          <p:attrName>ppt_y</p:attrName>
                                        </p:attrNameLst>
                                      </p:cBhvr>
                                      <p:tavLst>
                                        <p:tav tm="0">
                                          <p:val>
                                            <p:strVal val="#ppt_y"/>
                                          </p:val>
                                        </p:tav>
                                        <p:tav tm="100000">
                                          <p:val>
                                            <p:strVal val="#ppt_y"/>
                                          </p:val>
                                        </p:tav>
                                      </p:tavLst>
                                    </p:anim>
                                    <p:anim calcmode="lin" valueType="num">
                                      <p:cBhvr>
                                        <p:cTn id="59" dur="500" fill="hold"/>
                                        <p:tgtEl>
                                          <p:spTgt spid="1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1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13">
                                            <p:txEl>
                                              <p:pRg st="1" end="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41" presetClass="entr" presetSubtype="0" fill="hold" nodeType="clickEffect">
                                  <p:stCondLst>
                                    <p:cond delay="0"/>
                                  </p:stCondLst>
                                  <p:iterate type="lt">
                                    <p:tmPct val="10000"/>
                                  </p:iterate>
                                  <p:childTnLst>
                                    <p:set>
                                      <p:cBhvr>
                                        <p:cTn id="65" dur="1" fill="hold">
                                          <p:stCondLst>
                                            <p:cond delay="0"/>
                                          </p:stCondLst>
                                        </p:cTn>
                                        <p:tgtEl>
                                          <p:spTgt spid="13">
                                            <p:txEl>
                                              <p:pRg st="2" end="2"/>
                                            </p:txEl>
                                          </p:spTgt>
                                        </p:tgtEl>
                                        <p:attrNameLst>
                                          <p:attrName>style.visibility</p:attrName>
                                        </p:attrNameLst>
                                      </p:cBhvr>
                                      <p:to>
                                        <p:strVal val="visible"/>
                                      </p:to>
                                    </p:set>
                                    <p:anim calcmode="lin" valueType="num">
                                      <p:cBhvr>
                                        <p:cTn id="66" dur="500" fill="hold"/>
                                        <p:tgtEl>
                                          <p:spTgt spid="1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13">
                                            <p:txEl>
                                              <p:pRg st="2" end="2"/>
                                            </p:txEl>
                                          </p:spTgt>
                                        </p:tgtEl>
                                        <p:attrNameLst>
                                          <p:attrName>ppt_y</p:attrName>
                                        </p:attrNameLst>
                                      </p:cBhvr>
                                      <p:tavLst>
                                        <p:tav tm="0">
                                          <p:val>
                                            <p:strVal val="#ppt_y"/>
                                          </p:val>
                                        </p:tav>
                                        <p:tav tm="100000">
                                          <p:val>
                                            <p:strVal val="#ppt_y"/>
                                          </p:val>
                                        </p:tav>
                                      </p:tavLst>
                                    </p:anim>
                                    <p:anim calcmode="lin" valueType="num">
                                      <p:cBhvr>
                                        <p:cTn id="68" dur="500" fill="hold"/>
                                        <p:tgtEl>
                                          <p:spTgt spid="1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1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13">
                                            <p:txEl>
                                              <p:pRg st="2" end="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1" presetClass="entr" presetSubtype="0" fill="hold" nodeType="clickEffect">
                                  <p:stCondLst>
                                    <p:cond delay="0"/>
                                  </p:stCondLst>
                                  <p:iterate type="lt">
                                    <p:tmPct val="10000"/>
                                  </p:iterate>
                                  <p:childTnLst>
                                    <p:set>
                                      <p:cBhvr>
                                        <p:cTn id="74" dur="1" fill="hold">
                                          <p:stCondLst>
                                            <p:cond delay="0"/>
                                          </p:stCondLst>
                                        </p:cTn>
                                        <p:tgtEl>
                                          <p:spTgt spid="13">
                                            <p:txEl>
                                              <p:pRg st="3" end="3"/>
                                            </p:txEl>
                                          </p:spTgt>
                                        </p:tgtEl>
                                        <p:attrNameLst>
                                          <p:attrName>style.visibility</p:attrName>
                                        </p:attrNameLst>
                                      </p:cBhvr>
                                      <p:to>
                                        <p:strVal val="visible"/>
                                      </p:to>
                                    </p:set>
                                    <p:anim calcmode="lin" valueType="num">
                                      <p:cBhvr>
                                        <p:cTn id="75" dur="500" fill="hold"/>
                                        <p:tgtEl>
                                          <p:spTgt spid="1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76" dur="500" fill="hold"/>
                                        <p:tgtEl>
                                          <p:spTgt spid="13">
                                            <p:txEl>
                                              <p:pRg st="3" end="3"/>
                                            </p:txEl>
                                          </p:spTgt>
                                        </p:tgtEl>
                                        <p:attrNameLst>
                                          <p:attrName>ppt_y</p:attrName>
                                        </p:attrNameLst>
                                      </p:cBhvr>
                                      <p:tavLst>
                                        <p:tav tm="0">
                                          <p:val>
                                            <p:strVal val="#ppt_y"/>
                                          </p:val>
                                        </p:tav>
                                        <p:tav tm="100000">
                                          <p:val>
                                            <p:strVal val="#ppt_y"/>
                                          </p:val>
                                        </p:tav>
                                      </p:tavLst>
                                    </p:anim>
                                    <p:anim calcmode="lin" valueType="num">
                                      <p:cBhvr>
                                        <p:cTn id="77" dur="500" fill="hold"/>
                                        <p:tgtEl>
                                          <p:spTgt spid="1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8" dur="500" fill="hold"/>
                                        <p:tgtEl>
                                          <p:spTgt spid="1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9" dur="500" tmFilter="0,0; .5, 1; 1, 1"/>
                                        <p:tgtEl>
                                          <p:spTgt spid="13">
                                            <p:txEl>
                                              <p:pRg st="3" end="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1" presetClass="entr" presetSubtype="0" fill="hold" nodeType="clickEffect">
                                  <p:stCondLst>
                                    <p:cond delay="0"/>
                                  </p:stCondLst>
                                  <p:iterate type="lt">
                                    <p:tmPct val="10000"/>
                                  </p:iterate>
                                  <p:childTnLst>
                                    <p:set>
                                      <p:cBhvr>
                                        <p:cTn id="83" dur="1" fill="hold">
                                          <p:stCondLst>
                                            <p:cond delay="0"/>
                                          </p:stCondLst>
                                        </p:cTn>
                                        <p:tgtEl>
                                          <p:spTgt spid="13">
                                            <p:txEl>
                                              <p:pRg st="4" end="4"/>
                                            </p:txEl>
                                          </p:spTgt>
                                        </p:tgtEl>
                                        <p:attrNameLst>
                                          <p:attrName>style.visibility</p:attrName>
                                        </p:attrNameLst>
                                      </p:cBhvr>
                                      <p:to>
                                        <p:strVal val="visible"/>
                                      </p:to>
                                    </p:set>
                                    <p:anim calcmode="lin" valueType="num">
                                      <p:cBhvr>
                                        <p:cTn id="84" dur="500" fill="hold"/>
                                        <p:tgtEl>
                                          <p:spTgt spid="1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5" dur="500" fill="hold"/>
                                        <p:tgtEl>
                                          <p:spTgt spid="13">
                                            <p:txEl>
                                              <p:pRg st="4" end="4"/>
                                            </p:txEl>
                                          </p:spTgt>
                                        </p:tgtEl>
                                        <p:attrNameLst>
                                          <p:attrName>ppt_y</p:attrName>
                                        </p:attrNameLst>
                                      </p:cBhvr>
                                      <p:tavLst>
                                        <p:tav tm="0">
                                          <p:val>
                                            <p:strVal val="#ppt_y"/>
                                          </p:val>
                                        </p:tav>
                                        <p:tav tm="100000">
                                          <p:val>
                                            <p:strVal val="#ppt_y"/>
                                          </p:val>
                                        </p:tav>
                                      </p:tavLst>
                                    </p:anim>
                                    <p:anim calcmode="lin" valueType="num">
                                      <p:cBhvr>
                                        <p:cTn id="86" dur="500" fill="hold"/>
                                        <p:tgtEl>
                                          <p:spTgt spid="1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7" dur="500" fill="hold"/>
                                        <p:tgtEl>
                                          <p:spTgt spid="1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8" dur="500" tmFilter="0,0; .5, 1; 1, 1"/>
                                        <p:tgtEl>
                                          <p:spTgt spid="13">
                                            <p:txEl>
                                              <p:pRg st="4" end="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41" presetClass="entr" presetSubtype="0" fill="hold" nodeType="clickEffect">
                                  <p:stCondLst>
                                    <p:cond delay="0"/>
                                  </p:stCondLst>
                                  <p:iterate type="lt">
                                    <p:tmPct val="10000"/>
                                  </p:iterate>
                                  <p:childTnLst>
                                    <p:set>
                                      <p:cBhvr>
                                        <p:cTn id="92" dur="1" fill="hold">
                                          <p:stCondLst>
                                            <p:cond delay="0"/>
                                          </p:stCondLst>
                                        </p:cTn>
                                        <p:tgtEl>
                                          <p:spTgt spid="13">
                                            <p:txEl>
                                              <p:pRg st="5" end="5"/>
                                            </p:txEl>
                                          </p:spTgt>
                                        </p:tgtEl>
                                        <p:attrNameLst>
                                          <p:attrName>style.visibility</p:attrName>
                                        </p:attrNameLst>
                                      </p:cBhvr>
                                      <p:to>
                                        <p:strVal val="visible"/>
                                      </p:to>
                                    </p:set>
                                    <p:anim calcmode="lin" valueType="num">
                                      <p:cBhvr>
                                        <p:cTn id="93" dur="500" fill="hold"/>
                                        <p:tgtEl>
                                          <p:spTgt spid="1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13">
                                            <p:txEl>
                                              <p:pRg st="5" end="5"/>
                                            </p:txEl>
                                          </p:spTgt>
                                        </p:tgtEl>
                                        <p:attrNameLst>
                                          <p:attrName>ppt_y</p:attrName>
                                        </p:attrNameLst>
                                      </p:cBhvr>
                                      <p:tavLst>
                                        <p:tav tm="0">
                                          <p:val>
                                            <p:strVal val="#ppt_y"/>
                                          </p:val>
                                        </p:tav>
                                        <p:tav tm="100000">
                                          <p:val>
                                            <p:strVal val="#ppt_y"/>
                                          </p:val>
                                        </p:tav>
                                      </p:tavLst>
                                    </p:anim>
                                    <p:anim calcmode="lin" valueType="num">
                                      <p:cBhvr>
                                        <p:cTn id="95" dur="500" fill="hold"/>
                                        <p:tgtEl>
                                          <p:spTgt spid="1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1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a:extLst>
              <a:ext uri="{FF2B5EF4-FFF2-40B4-BE49-F238E27FC236}">
                <a16:creationId xmlns:a16="http://schemas.microsoft.com/office/drawing/2014/main" id="{50749DC7-9463-5212-3144-67AA57C81037}"/>
              </a:ext>
            </a:extLst>
          </p:cNvPr>
          <p:cNvSpPr>
            <a:spLocks noGrp="1"/>
          </p:cNvSpPr>
          <p:nvPr>
            <p:ph type="title"/>
          </p:nvPr>
        </p:nvSpPr>
        <p:spPr>
          <a:xfrm>
            <a:off x="2184008" y="295752"/>
            <a:ext cx="8210306" cy="538076"/>
          </a:xfrm>
        </p:spPr>
        <p:txBody>
          <a:bodyPr>
            <a:normAutofit fontScale="90000"/>
          </a:bodyPr>
          <a:lstStyle/>
          <a:p>
            <a:pPr algn="ctr"/>
            <a:r>
              <a:rPr lang="es-ES" dirty="0"/>
              <a:t>METODOLOGÍA 5S+1</a:t>
            </a:r>
            <a:endParaRPr lang="es-AR" dirty="0"/>
          </a:p>
        </p:txBody>
      </p:sp>
      <p:sp>
        <p:nvSpPr>
          <p:cNvPr id="5" name="Rectangle 13"/>
          <p:cNvSpPr txBox="1">
            <a:spLocks noChangeArrowheads="1"/>
          </p:cNvSpPr>
          <p:nvPr/>
        </p:nvSpPr>
        <p:spPr>
          <a:xfrm>
            <a:off x="1453289" y="1117604"/>
            <a:ext cx="9534025" cy="105161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5ª S 	SHITSUKE:</a:t>
            </a:r>
          </a:p>
          <a:p>
            <a:pPr>
              <a:lnSpc>
                <a:spcPct val="80000"/>
              </a:lnSpc>
              <a:buFont typeface="Wingdings" panose="05000000000000000000" pitchFamily="2" charset="2"/>
              <a:buNone/>
              <a:defRPr/>
            </a:pPr>
            <a:endParaRPr lang="es-ES" sz="1800" b="1" dirty="0">
              <a:solidFill>
                <a:schemeClr val="folHlink"/>
              </a:solidFill>
              <a:effectLst>
                <a:outerShdw blurRad="38100" dist="38100" dir="2700000" algn="tl">
                  <a:srgbClr val="C0C0C0"/>
                </a:outerShdw>
              </a:effectLst>
            </a:endParaRPr>
          </a:p>
          <a:p>
            <a:pPr>
              <a:lnSpc>
                <a:spcPct val="80000"/>
              </a:lnSpc>
              <a:buFont typeface="Wingdings" panose="05000000000000000000" pitchFamily="2" charset="2"/>
              <a:buNone/>
              <a:defRPr/>
            </a:pPr>
            <a:r>
              <a:rPr lang="es-ES" sz="2400" b="1" dirty="0"/>
              <a:t>DISCIPLINAR. Mantener en práctica correctamente aquello que está determinado. </a:t>
            </a:r>
            <a:r>
              <a:rPr lang="es-ES" sz="2800" b="1" dirty="0">
                <a:solidFill>
                  <a:schemeClr val="folHlink"/>
                </a:solidFill>
                <a:effectLst>
                  <a:outerShdw blurRad="38100" dist="38100" dir="2700000" algn="tl">
                    <a:srgbClr val="C0C0C0"/>
                  </a:outerShdw>
                </a:effectLst>
              </a:rPr>
              <a:t>	</a:t>
            </a:r>
          </a:p>
          <a:p>
            <a:pPr>
              <a:lnSpc>
                <a:spcPct val="80000"/>
              </a:lnSpc>
              <a:buFont typeface="Wingdings" panose="05000000000000000000" pitchFamily="2" charset="2"/>
              <a:buNone/>
              <a:defRPr/>
            </a:pPr>
            <a:r>
              <a:rPr lang="es-ES" sz="2800" b="1" dirty="0">
                <a:solidFill>
                  <a:schemeClr val="folHlink"/>
                </a:solidFill>
                <a:effectLst>
                  <a:outerShdw blurRad="38100" dist="38100" dir="2700000" algn="tl">
                    <a:srgbClr val="C0C0C0"/>
                  </a:outerShdw>
                </a:effectLst>
              </a:rPr>
              <a:t>	</a:t>
            </a:r>
            <a:r>
              <a:rPr lang="es-AR" sz="2800" b="1" dirty="0">
                <a:solidFill>
                  <a:schemeClr val="folHlink"/>
                </a:solidFill>
                <a:effectLst>
                  <a:outerShdw blurRad="38100" dist="38100" dir="2700000" algn="tl">
                    <a:srgbClr val="C0C0C0"/>
                  </a:outerShdw>
                </a:effectLst>
              </a:rPr>
              <a:t>	</a:t>
            </a:r>
            <a:r>
              <a:rPr lang="es-AR" sz="2400" b="1" dirty="0" smtClean="0"/>
              <a:t>	</a:t>
            </a:r>
            <a:endParaRPr lang="es-ES" sz="2400" b="1" dirty="0" smtClean="0"/>
          </a:p>
        </p:txBody>
      </p:sp>
      <p:sp>
        <p:nvSpPr>
          <p:cNvPr id="10" name="Rectangle 5"/>
          <p:cNvSpPr>
            <a:spLocks noChangeArrowheads="1"/>
          </p:cNvSpPr>
          <p:nvPr/>
        </p:nvSpPr>
        <p:spPr bwMode="auto">
          <a:xfrm>
            <a:off x="522517" y="6288310"/>
            <a:ext cx="11219544" cy="396636"/>
          </a:xfrm>
          <a:prstGeom prst="rect">
            <a:avLst/>
          </a:prstGeom>
          <a:gradFill rotWithShape="1">
            <a:gsLst>
              <a:gs pos="0">
                <a:srgbClr val="B8C5EA">
                  <a:gamma/>
                  <a:shade val="75294"/>
                  <a:invGamma/>
                </a:srgbClr>
              </a:gs>
              <a:gs pos="50000">
                <a:srgbClr val="B8C5EA"/>
              </a:gs>
              <a:gs pos="100000">
                <a:srgbClr val="B8C5EA">
                  <a:gamma/>
                  <a:shade val="75294"/>
                  <a:invGamma/>
                </a:srgbClr>
              </a:gs>
            </a:gsLst>
            <a:lin ang="5400000" scaled="1"/>
          </a:gra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buClr>
                <a:schemeClr val="folHlink"/>
              </a:buClr>
              <a:buSzPct val="60000"/>
              <a:defRPr/>
            </a:pPr>
            <a:r>
              <a:rPr lang="es-ES" i="1" dirty="0">
                <a:solidFill>
                  <a:srgbClr val="FF0000"/>
                </a:solidFill>
                <a:effectLst>
                  <a:outerShdw blurRad="38100" dist="38100" dir="2700000" algn="tl">
                    <a:srgbClr val="000000"/>
                  </a:outerShdw>
                </a:effectLst>
              </a:rPr>
              <a:t>NO significa no, ningún, nada , ni uno.</a:t>
            </a:r>
          </a:p>
        </p:txBody>
      </p:sp>
      <p:sp>
        <p:nvSpPr>
          <p:cNvPr id="13" name="Rectangle 7"/>
          <p:cNvSpPr>
            <a:spLocks noChangeArrowheads="1"/>
          </p:cNvSpPr>
          <p:nvPr/>
        </p:nvSpPr>
        <p:spPr bwMode="auto">
          <a:xfrm>
            <a:off x="1248220" y="3032797"/>
            <a:ext cx="1027611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folHlink"/>
              </a:buClr>
              <a:buSzPct val="60000"/>
              <a:defRPr/>
            </a:pPr>
            <a:r>
              <a:rPr lang="es-ES" sz="2000" b="1" i="1" dirty="0">
                <a:solidFill>
                  <a:schemeClr val="hlink"/>
                </a:solidFill>
                <a:effectLst>
                  <a:outerShdw blurRad="38100" dist="38100" dir="2700000" algn="tl">
                    <a:srgbClr val="C0C0C0"/>
                  </a:outerShdw>
                </a:effectLst>
              </a:rPr>
              <a:t>¿Cómo </a:t>
            </a:r>
            <a:r>
              <a:rPr lang="es-ES" sz="2000" b="1" i="1" dirty="0" smtClean="0">
                <a:solidFill>
                  <a:schemeClr val="hlink"/>
                </a:solidFill>
                <a:effectLst>
                  <a:outerShdw blurRad="38100" dist="38100" dir="2700000" algn="tl">
                    <a:srgbClr val="C0C0C0"/>
                  </a:outerShdw>
                </a:effectLst>
              </a:rPr>
              <a:t>disciplinar</a:t>
            </a:r>
            <a:r>
              <a:rPr lang="es-ES" sz="2000" b="1" i="1" dirty="0">
                <a:solidFill>
                  <a:schemeClr val="hlink"/>
                </a:solidFill>
                <a:effectLst>
                  <a:outerShdw blurRad="38100" dist="38100" dir="2700000" algn="tl">
                    <a:srgbClr val="C0C0C0"/>
                  </a:outerShdw>
                </a:effectLst>
              </a:rPr>
              <a:t>? </a:t>
            </a:r>
          </a:p>
          <a:p>
            <a:pPr marL="342900" indent="-342900">
              <a:lnSpc>
                <a:spcPct val="90000"/>
              </a:lnSpc>
              <a:spcBef>
                <a:spcPct val="20000"/>
              </a:spcBef>
              <a:buClr>
                <a:schemeClr val="folHlink"/>
              </a:buClr>
              <a:buSzPct val="60000"/>
              <a:defRPr/>
            </a:pPr>
            <a:r>
              <a:rPr lang="es-ES" sz="2000" b="1" i="1" dirty="0">
                <a:solidFill>
                  <a:schemeClr val="tx1">
                    <a:lumMod val="75000"/>
                  </a:schemeClr>
                </a:solidFill>
              </a:rPr>
              <a:t>Trate de generar el hábito, siga las reglas establecidas, </a:t>
            </a:r>
            <a:r>
              <a:rPr lang="es-ES" sz="2000" b="1" i="1" dirty="0" err="1">
                <a:solidFill>
                  <a:schemeClr val="tx1">
                    <a:lumMod val="75000"/>
                  </a:schemeClr>
                </a:solidFill>
              </a:rPr>
              <a:t>padronice</a:t>
            </a:r>
            <a:r>
              <a:rPr lang="es-ES" sz="2000" b="1" i="1" dirty="0">
                <a:solidFill>
                  <a:schemeClr val="tx1">
                    <a:lumMod val="75000"/>
                  </a:schemeClr>
                </a:solidFill>
              </a:rPr>
              <a:t> el comportamiento. La idea lleva a la acción, la repetición de la acción genera el hábito, el hábito se incorpora como </a:t>
            </a:r>
            <a:r>
              <a:rPr lang="es-ES" sz="2000" b="1" i="1" dirty="0" smtClean="0">
                <a:solidFill>
                  <a:schemeClr val="tx1">
                    <a:lumMod val="75000"/>
                  </a:schemeClr>
                </a:solidFill>
              </a:rPr>
              <a:t>conducta, el conjunto de las conductos establecen el comportamiento.</a:t>
            </a:r>
            <a:endParaRPr lang="es-ES" sz="2000" b="1" i="1" dirty="0">
              <a:solidFill>
                <a:schemeClr val="tx1">
                  <a:lumMod val="75000"/>
                </a:schemeClr>
              </a:solidFill>
            </a:endParaRPr>
          </a:p>
          <a:p>
            <a:pPr marL="342900" indent="-342900">
              <a:lnSpc>
                <a:spcPct val="90000"/>
              </a:lnSpc>
              <a:spcBef>
                <a:spcPct val="20000"/>
              </a:spcBef>
              <a:buClr>
                <a:schemeClr val="folHlink"/>
              </a:buClr>
              <a:buSzPct val="60000"/>
              <a:defRPr/>
            </a:pPr>
            <a:r>
              <a:rPr lang="es-ES" sz="2000" b="1" i="1" dirty="0">
                <a:solidFill>
                  <a:schemeClr val="hlink"/>
                </a:solidFill>
                <a:effectLst>
                  <a:outerShdw blurRad="38100" dist="38100" dir="2700000" algn="tl">
                    <a:srgbClr val="C0C0C0"/>
                  </a:outerShdw>
                </a:effectLst>
              </a:rPr>
              <a:t>¿Cómo mantener la disciplina?</a:t>
            </a:r>
          </a:p>
          <a:p>
            <a:pPr marL="342900" indent="-342900">
              <a:lnSpc>
                <a:spcPct val="90000"/>
              </a:lnSpc>
              <a:spcBef>
                <a:spcPct val="20000"/>
              </a:spcBef>
              <a:buClr>
                <a:schemeClr val="folHlink"/>
              </a:buClr>
              <a:buSzPct val="60000"/>
              <a:defRPr/>
            </a:pPr>
            <a:r>
              <a:rPr lang="es-ES" sz="2000" b="1" i="1" dirty="0">
                <a:solidFill>
                  <a:schemeClr val="tx1">
                    <a:lumMod val="75000"/>
                  </a:schemeClr>
                </a:solidFill>
              </a:rPr>
              <a:t>Haga de esto un modo de vida, que todos participen. </a:t>
            </a:r>
          </a:p>
          <a:p>
            <a:pPr marL="342900" indent="-342900">
              <a:lnSpc>
                <a:spcPct val="90000"/>
              </a:lnSpc>
              <a:spcBef>
                <a:spcPct val="20000"/>
              </a:spcBef>
              <a:buClr>
                <a:schemeClr val="folHlink"/>
              </a:buClr>
              <a:buSzPct val="60000"/>
              <a:defRPr/>
            </a:pPr>
            <a:r>
              <a:rPr lang="es-ES" sz="2000" b="1" i="1" dirty="0">
                <a:solidFill>
                  <a:schemeClr val="hlink"/>
                </a:solidFill>
                <a:effectLst>
                  <a:outerShdw blurRad="38100" dist="38100" dir="2700000" algn="tl">
                    <a:srgbClr val="C0C0C0"/>
                  </a:outerShdw>
                </a:effectLst>
              </a:rPr>
              <a:t>¿Se establecen controles?, ¿cómo y de qué tipo?</a:t>
            </a:r>
          </a:p>
          <a:p>
            <a:pPr marL="342900" indent="-342900">
              <a:lnSpc>
                <a:spcPct val="90000"/>
              </a:lnSpc>
              <a:spcBef>
                <a:spcPct val="20000"/>
              </a:spcBef>
              <a:buClr>
                <a:schemeClr val="folHlink"/>
              </a:buClr>
              <a:buSzPct val="60000"/>
              <a:defRPr/>
            </a:pPr>
            <a:r>
              <a:rPr lang="es-ES" sz="2000" b="1" i="1" dirty="0">
                <a:solidFill>
                  <a:schemeClr val="tx1">
                    <a:lumMod val="75000"/>
                  </a:schemeClr>
                </a:solidFill>
              </a:rPr>
              <a:t>Si, los que surgen del establecimiento de los estándares, recordando que es un Método de Administración Visual.</a:t>
            </a:r>
          </a:p>
        </p:txBody>
      </p:sp>
    </p:spTree>
    <p:extLst>
      <p:ext uri="{BB962C8B-B14F-4D97-AF65-F5344CB8AC3E}">
        <p14:creationId xmlns:p14="http://schemas.microsoft.com/office/powerpoint/2010/main" val="21380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500" decel="50000" fill="hold">
                                          <p:stCondLst>
                                            <p:cond delay="0"/>
                                          </p:stCondLst>
                                        </p:cTn>
                                        <p:tgtEl>
                                          <p:spTgt spid="5">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nodeType="clickEffect">
                                  <p:stCondLst>
                                    <p:cond delay="0"/>
                                  </p:stCondLst>
                                  <p:iterate type="lt">
                                    <p:tmPct val="10000"/>
                                  </p:iterate>
                                  <p:childTnLst>
                                    <p:set>
                                      <p:cBhvr>
                                        <p:cTn id="47" dur="1" fill="hold">
                                          <p:stCondLst>
                                            <p:cond delay="0"/>
                                          </p:stCondLst>
                                        </p:cTn>
                                        <p:tgtEl>
                                          <p:spTgt spid="13">
                                            <p:txEl>
                                              <p:pRg st="0" end="0"/>
                                            </p:txEl>
                                          </p:spTgt>
                                        </p:tgtEl>
                                        <p:attrNameLst>
                                          <p:attrName>style.visibility</p:attrName>
                                        </p:attrNameLst>
                                      </p:cBhvr>
                                      <p:to>
                                        <p:strVal val="visible"/>
                                      </p:to>
                                    </p:set>
                                    <p:anim calcmode="lin" valueType="num">
                                      <p:cBhvr>
                                        <p:cTn id="48" dur="500" fill="hold"/>
                                        <p:tgtEl>
                                          <p:spTgt spid="1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3">
                                            <p:txEl>
                                              <p:pRg st="0" end="0"/>
                                            </p:txEl>
                                          </p:spTgt>
                                        </p:tgtEl>
                                        <p:attrNameLst>
                                          <p:attrName>ppt_y</p:attrName>
                                        </p:attrNameLst>
                                      </p:cBhvr>
                                      <p:tavLst>
                                        <p:tav tm="0">
                                          <p:val>
                                            <p:strVal val="#ppt_y"/>
                                          </p:val>
                                        </p:tav>
                                        <p:tav tm="100000">
                                          <p:val>
                                            <p:strVal val="#ppt_y"/>
                                          </p:val>
                                        </p:tav>
                                      </p:tavLst>
                                    </p:anim>
                                    <p:anim calcmode="lin" valueType="num">
                                      <p:cBhvr>
                                        <p:cTn id="50" dur="500" fill="hold"/>
                                        <p:tgtEl>
                                          <p:spTgt spid="1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3">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nodeType="clickEffect">
                                  <p:stCondLst>
                                    <p:cond delay="0"/>
                                  </p:stCondLst>
                                  <p:iterate type="lt">
                                    <p:tmPct val="10000"/>
                                  </p:iterate>
                                  <p:childTnLst>
                                    <p:set>
                                      <p:cBhvr>
                                        <p:cTn id="56" dur="1" fill="hold">
                                          <p:stCondLst>
                                            <p:cond delay="0"/>
                                          </p:stCondLst>
                                        </p:cTn>
                                        <p:tgtEl>
                                          <p:spTgt spid="13">
                                            <p:txEl>
                                              <p:pRg st="1" end="1"/>
                                            </p:txEl>
                                          </p:spTgt>
                                        </p:tgtEl>
                                        <p:attrNameLst>
                                          <p:attrName>style.visibility</p:attrName>
                                        </p:attrNameLst>
                                      </p:cBhvr>
                                      <p:to>
                                        <p:strVal val="visible"/>
                                      </p:to>
                                    </p:set>
                                    <p:anim calcmode="lin" valueType="num">
                                      <p:cBhvr>
                                        <p:cTn id="57" dur="500" fill="hold"/>
                                        <p:tgtEl>
                                          <p:spTgt spid="1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13">
                                            <p:txEl>
                                              <p:pRg st="1" end="1"/>
                                            </p:txEl>
                                          </p:spTgt>
                                        </p:tgtEl>
                                        <p:attrNameLst>
                                          <p:attrName>ppt_y</p:attrName>
                                        </p:attrNameLst>
                                      </p:cBhvr>
                                      <p:tavLst>
                                        <p:tav tm="0">
                                          <p:val>
                                            <p:strVal val="#ppt_y"/>
                                          </p:val>
                                        </p:tav>
                                        <p:tav tm="100000">
                                          <p:val>
                                            <p:strVal val="#ppt_y"/>
                                          </p:val>
                                        </p:tav>
                                      </p:tavLst>
                                    </p:anim>
                                    <p:anim calcmode="lin" valueType="num">
                                      <p:cBhvr>
                                        <p:cTn id="59" dur="500" fill="hold"/>
                                        <p:tgtEl>
                                          <p:spTgt spid="1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1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13">
                                            <p:txEl>
                                              <p:pRg st="1" end="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41" presetClass="entr" presetSubtype="0" fill="hold" nodeType="clickEffect">
                                  <p:stCondLst>
                                    <p:cond delay="0"/>
                                  </p:stCondLst>
                                  <p:iterate type="lt">
                                    <p:tmPct val="10000"/>
                                  </p:iterate>
                                  <p:childTnLst>
                                    <p:set>
                                      <p:cBhvr>
                                        <p:cTn id="65" dur="1" fill="hold">
                                          <p:stCondLst>
                                            <p:cond delay="0"/>
                                          </p:stCondLst>
                                        </p:cTn>
                                        <p:tgtEl>
                                          <p:spTgt spid="13">
                                            <p:txEl>
                                              <p:pRg st="2" end="2"/>
                                            </p:txEl>
                                          </p:spTgt>
                                        </p:tgtEl>
                                        <p:attrNameLst>
                                          <p:attrName>style.visibility</p:attrName>
                                        </p:attrNameLst>
                                      </p:cBhvr>
                                      <p:to>
                                        <p:strVal val="visible"/>
                                      </p:to>
                                    </p:set>
                                    <p:anim calcmode="lin" valueType="num">
                                      <p:cBhvr>
                                        <p:cTn id="66" dur="500" fill="hold"/>
                                        <p:tgtEl>
                                          <p:spTgt spid="1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13">
                                            <p:txEl>
                                              <p:pRg st="2" end="2"/>
                                            </p:txEl>
                                          </p:spTgt>
                                        </p:tgtEl>
                                        <p:attrNameLst>
                                          <p:attrName>ppt_y</p:attrName>
                                        </p:attrNameLst>
                                      </p:cBhvr>
                                      <p:tavLst>
                                        <p:tav tm="0">
                                          <p:val>
                                            <p:strVal val="#ppt_y"/>
                                          </p:val>
                                        </p:tav>
                                        <p:tav tm="100000">
                                          <p:val>
                                            <p:strVal val="#ppt_y"/>
                                          </p:val>
                                        </p:tav>
                                      </p:tavLst>
                                    </p:anim>
                                    <p:anim calcmode="lin" valueType="num">
                                      <p:cBhvr>
                                        <p:cTn id="68" dur="500" fill="hold"/>
                                        <p:tgtEl>
                                          <p:spTgt spid="1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1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13">
                                            <p:txEl>
                                              <p:pRg st="2" end="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1" presetClass="entr" presetSubtype="0" fill="hold" nodeType="clickEffect">
                                  <p:stCondLst>
                                    <p:cond delay="0"/>
                                  </p:stCondLst>
                                  <p:iterate type="lt">
                                    <p:tmPct val="10000"/>
                                  </p:iterate>
                                  <p:childTnLst>
                                    <p:set>
                                      <p:cBhvr>
                                        <p:cTn id="74" dur="1" fill="hold">
                                          <p:stCondLst>
                                            <p:cond delay="0"/>
                                          </p:stCondLst>
                                        </p:cTn>
                                        <p:tgtEl>
                                          <p:spTgt spid="13">
                                            <p:txEl>
                                              <p:pRg st="3" end="3"/>
                                            </p:txEl>
                                          </p:spTgt>
                                        </p:tgtEl>
                                        <p:attrNameLst>
                                          <p:attrName>style.visibility</p:attrName>
                                        </p:attrNameLst>
                                      </p:cBhvr>
                                      <p:to>
                                        <p:strVal val="visible"/>
                                      </p:to>
                                    </p:set>
                                    <p:anim calcmode="lin" valueType="num">
                                      <p:cBhvr>
                                        <p:cTn id="75" dur="500" fill="hold"/>
                                        <p:tgtEl>
                                          <p:spTgt spid="1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76" dur="500" fill="hold"/>
                                        <p:tgtEl>
                                          <p:spTgt spid="13">
                                            <p:txEl>
                                              <p:pRg st="3" end="3"/>
                                            </p:txEl>
                                          </p:spTgt>
                                        </p:tgtEl>
                                        <p:attrNameLst>
                                          <p:attrName>ppt_y</p:attrName>
                                        </p:attrNameLst>
                                      </p:cBhvr>
                                      <p:tavLst>
                                        <p:tav tm="0">
                                          <p:val>
                                            <p:strVal val="#ppt_y"/>
                                          </p:val>
                                        </p:tav>
                                        <p:tav tm="100000">
                                          <p:val>
                                            <p:strVal val="#ppt_y"/>
                                          </p:val>
                                        </p:tav>
                                      </p:tavLst>
                                    </p:anim>
                                    <p:anim calcmode="lin" valueType="num">
                                      <p:cBhvr>
                                        <p:cTn id="77" dur="500" fill="hold"/>
                                        <p:tgtEl>
                                          <p:spTgt spid="1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8" dur="500" fill="hold"/>
                                        <p:tgtEl>
                                          <p:spTgt spid="1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9" dur="500" tmFilter="0,0; .5, 1; 1, 1"/>
                                        <p:tgtEl>
                                          <p:spTgt spid="13">
                                            <p:txEl>
                                              <p:pRg st="3" end="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1" presetClass="entr" presetSubtype="0" fill="hold" nodeType="clickEffect">
                                  <p:stCondLst>
                                    <p:cond delay="0"/>
                                  </p:stCondLst>
                                  <p:iterate type="lt">
                                    <p:tmPct val="10000"/>
                                  </p:iterate>
                                  <p:childTnLst>
                                    <p:set>
                                      <p:cBhvr>
                                        <p:cTn id="83" dur="1" fill="hold">
                                          <p:stCondLst>
                                            <p:cond delay="0"/>
                                          </p:stCondLst>
                                        </p:cTn>
                                        <p:tgtEl>
                                          <p:spTgt spid="13">
                                            <p:txEl>
                                              <p:pRg st="4" end="4"/>
                                            </p:txEl>
                                          </p:spTgt>
                                        </p:tgtEl>
                                        <p:attrNameLst>
                                          <p:attrName>style.visibility</p:attrName>
                                        </p:attrNameLst>
                                      </p:cBhvr>
                                      <p:to>
                                        <p:strVal val="visible"/>
                                      </p:to>
                                    </p:set>
                                    <p:anim calcmode="lin" valueType="num">
                                      <p:cBhvr>
                                        <p:cTn id="84" dur="500" fill="hold"/>
                                        <p:tgtEl>
                                          <p:spTgt spid="1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5" dur="500" fill="hold"/>
                                        <p:tgtEl>
                                          <p:spTgt spid="13">
                                            <p:txEl>
                                              <p:pRg st="4" end="4"/>
                                            </p:txEl>
                                          </p:spTgt>
                                        </p:tgtEl>
                                        <p:attrNameLst>
                                          <p:attrName>ppt_y</p:attrName>
                                        </p:attrNameLst>
                                      </p:cBhvr>
                                      <p:tavLst>
                                        <p:tav tm="0">
                                          <p:val>
                                            <p:strVal val="#ppt_y"/>
                                          </p:val>
                                        </p:tav>
                                        <p:tav tm="100000">
                                          <p:val>
                                            <p:strVal val="#ppt_y"/>
                                          </p:val>
                                        </p:tav>
                                      </p:tavLst>
                                    </p:anim>
                                    <p:anim calcmode="lin" valueType="num">
                                      <p:cBhvr>
                                        <p:cTn id="86" dur="500" fill="hold"/>
                                        <p:tgtEl>
                                          <p:spTgt spid="1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7" dur="500" fill="hold"/>
                                        <p:tgtEl>
                                          <p:spTgt spid="1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8" dur="500" tmFilter="0,0; .5, 1; 1, 1"/>
                                        <p:tgtEl>
                                          <p:spTgt spid="13">
                                            <p:txEl>
                                              <p:pRg st="4" end="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41" presetClass="entr" presetSubtype="0" fill="hold" nodeType="clickEffect">
                                  <p:stCondLst>
                                    <p:cond delay="0"/>
                                  </p:stCondLst>
                                  <p:iterate type="lt">
                                    <p:tmPct val="10000"/>
                                  </p:iterate>
                                  <p:childTnLst>
                                    <p:set>
                                      <p:cBhvr>
                                        <p:cTn id="92" dur="1" fill="hold">
                                          <p:stCondLst>
                                            <p:cond delay="0"/>
                                          </p:stCondLst>
                                        </p:cTn>
                                        <p:tgtEl>
                                          <p:spTgt spid="13">
                                            <p:txEl>
                                              <p:pRg st="5" end="5"/>
                                            </p:txEl>
                                          </p:spTgt>
                                        </p:tgtEl>
                                        <p:attrNameLst>
                                          <p:attrName>style.visibility</p:attrName>
                                        </p:attrNameLst>
                                      </p:cBhvr>
                                      <p:to>
                                        <p:strVal val="visible"/>
                                      </p:to>
                                    </p:set>
                                    <p:anim calcmode="lin" valueType="num">
                                      <p:cBhvr>
                                        <p:cTn id="93" dur="500" fill="hold"/>
                                        <p:tgtEl>
                                          <p:spTgt spid="1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13">
                                            <p:txEl>
                                              <p:pRg st="5" end="5"/>
                                            </p:txEl>
                                          </p:spTgt>
                                        </p:tgtEl>
                                        <p:attrNameLst>
                                          <p:attrName>ppt_y</p:attrName>
                                        </p:attrNameLst>
                                      </p:cBhvr>
                                      <p:tavLst>
                                        <p:tav tm="0">
                                          <p:val>
                                            <p:strVal val="#ppt_y"/>
                                          </p:val>
                                        </p:tav>
                                        <p:tav tm="100000">
                                          <p:val>
                                            <p:strVal val="#ppt_y"/>
                                          </p:val>
                                        </p:tav>
                                      </p:tavLst>
                                    </p:anim>
                                    <p:anim calcmode="lin" valueType="num">
                                      <p:cBhvr>
                                        <p:cTn id="95" dur="500" fill="hold"/>
                                        <p:tgtEl>
                                          <p:spTgt spid="1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1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AF9168-86EE-468F-03ED-80F0B77B66DC}"/>
              </a:ext>
            </a:extLst>
          </p:cNvPr>
          <p:cNvSpPr>
            <a:spLocks noGrp="1"/>
          </p:cNvSpPr>
          <p:nvPr>
            <p:ph type="title"/>
          </p:nvPr>
        </p:nvSpPr>
        <p:spPr>
          <a:xfrm>
            <a:off x="1143000" y="597169"/>
            <a:ext cx="10207171" cy="1360898"/>
          </a:xfrm>
        </p:spPr>
        <p:txBody>
          <a:bodyPr>
            <a:normAutofit/>
          </a:bodyPr>
          <a:lstStyle/>
          <a:p>
            <a:r>
              <a:rPr lang="es-ES" sz="3600" dirty="0"/>
              <a:t>MEDIDAS DE DESEMPEÑO-PRODUCTIVIDAD</a:t>
            </a:r>
            <a:endParaRPr lang="es-AR" sz="3600" dirty="0"/>
          </a:p>
        </p:txBody>
      </p:sp>
      <p:sp>
        <p:nvSpPr>
          <p:cNvPr id="3" name="Marcador de contenido 2">
            <a:extLst>
              <a:ext uri="{FF2B5EF4-FFF2-40B4-BE49-F238E27FC236}">
                <a16:creationId xmlns:a16="http://schemas.microsoft.com/office/drawing/2014/main" id="{746EF31A-3E15-4471-7BEC-ACB7A756CAD6}"/>
              </a:ext>
            </a:extLst>
          </p:cNvPr>
          <p:cNvSpPr>
            <a:spLocks noGrp="1"/>
          </p:cNvSpPr>
          <p:nvPr>
            <p:ph idx="1"/>
          </p:nvPr>
        </p:nvSpPr>
        <p:spPr/>
        <p:txBody>
          <a:bodyPr>
            <a:normAutofit fontScale="62500" lnSpcReduction="20000"/>
          </a:bodyPr>
          <a:lstStyle/>
          <a:p>
            <a:pPr algn="l">
              <a:spcBef>
                <a:spcPts val="1200"/>
              </a:spcBef>
            </a:pPr>
            <a:r>
              <a:rPr lang="es-ES" sz="3200" b="1" i="0" u="none" strike="noStrike" baseline="0" dirty="0">
                <a:latin typeface="+mj-lt"/>
              </a:rPr>
              <a:t>La productividad es el cociente entre la producción (bienes y servicios) y los factores productivos (recursos como el trabajo o el capital).</a:t>
            </a:r>
          </a:p>
          <a:p>
            <a:pPr algn="l">
              <a:spcBef>
                <a:spcPts val="1200"/>
              </a:spcBef>
            </a:pPr>
            <a:r>
              <a:rPr lang="es-ES" sz="3200" b="1" dirty="0">
                <a:latin typeface="+mj-lt"/>
              </a:rPr>
              <a:t>Mejorar la productividad significa mejorar la </a:t>
            </a:r>
            <a:r>
              <a:rPr lang="es-ES" sz="3200" b="1" dirty="0" smtClean="0">
                <a:latin typeface="+mj-lt"/>
              </a:rPr>
              <a:t>eficiencia</a:t>
            </a:r>
          </a:p>
          <a:p>
            <a:pPr>
              <a:spcBef>
                <a:spcPts val="1200"/>
              </a:spcBef>
            </a:pPr>
            <a:r>
              <a:rPr lang="es-ES" sz="3200" b="1" dirty="0">
                <a:latin typeface="+mj-lt"/>
              </a:rPr>
              <a:t>La medición de la productividad puede ser bastante directa. Es el caso cuando se mide la productividad como horas de trabajo por tonelada de determinado tipo de acero. Aunque las horas de trabajo son una medida común de un factor productivo, se pueden utilizar otras medidas como el capital (dólares invertidos), los materiales (toneladas de mineral de hierro) o energía (kilovatios de electricidad).</a:t>
            </a:r>
          </a:p>
          <a:p>
            <a:pPr algn="l">
              <a:spcBef>
                <a:spcPts val="1200"/>
              </a:spcBef>
            </a:pPr>
            <a:endParaRPr lang="es-AR" sz="3200" b="1" dirty="0">
              <a:latin typeface="+mj-lt"/>
            </a:endParaRPr>
          </a:p>
        </p:txBody>
      </p:sp>
    </p:spTree>
    <p:extLst>
      <p:ext uri="{BB962C8B-B14F-4D97-AF65-F5344CB8AC3E}">
        <p14:creationId xmlns:p14="http://schemas.microsoft.com/office/powerpoint/2010/main" val="2409186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539447"/>
            <a:ext cx="10623518" cy="492443"/>
          </a:xfrm>
          <a:prstGeom prst="rect">
            <a:avLst/>
          </a:prstGeom>
        </p:spPr>
        <p:txBody>
          <a:bodyPr wrap="square">
            <a:spAutoFit/>
          </a:bodyPr>
          <a:lstStyle/>
          <a:p>
            <a:pPr algn="ctr"/>
            <a:r>
              <a:rPr lang="es-ES" sz="2600" b="1" u="dbl" dirty="0" smtClean="0">
                <a:latin typeface="Arial" panose="020B0604020202020204" pitchFamily="34" charset="0"/>
                <a:cs typeface="Arial" panose="020B0604020202020204" pitchFamily="34" charset="0"/>
              </a:rPr>
              <a:t>PROCESO DE FORMULACIÓN </a:t>
            </a:r>
            <a:r>
              <a:rPr lang="es-ES" sz="2600" b="1" u="dbl" dirty="0">
                <a:latin typeface="Arial" panose="020B0604020202020204" pitchFamily="34" charset="0"/>
                <a:cs typeface="Arial" panose="020B0604020202020204" pitchFamily="34" charset="0"/>
              </a:rPr>
              <a:t>Y EJECUCIÓN DE LA ESTRATEGIA</a:t>
            </a:r>
            <a:endParaRPr lang="en-US" sz="2600" dirty="0">
              <a:latin typeface="Arial" panose="020B0604020202020204" pitchFamily="34" charset="0"/>
              <a:cs typeface="Arial" panose="020B0604020202020204" pitchFamily="34" charset="0"/>
            </a:endParaRPr>
          </a:p>
        </p:txBody>
      </p:sp>
      <p:pic>
        <p:nvPicPr>
          <p:cNvPr id="17" name="Imagen 16"/>
          <p:cNvPicPr/>
          <p:nvPr/>
        </p:nvPicPr>
        <p:blipFill rotWithShape="1">
          <a:blip r:embed="rId2">
            <a:extLst>
              <a:ext uri="{28A0092B-C50C-407E-A947-70E740481C1C}">
                <a14:useLocalDpi xmlns:a14="http://schemas.microsoft.com/office/drawing/2010/main" val="0"/>
              </a:ext>
            </a:extLst>
          </a:blip>
          <a:srcRect l="15254" t="20442" r="20430" b="27680"/>
          <a:stretch/>
        </p:blipFill>
        <p:spPr bwMode="auto">
          <a:xfrm>
            <a:off x="1277257" y="1256507"/>
            <a:ext cx="9695543" cy="4868522"/>
          </a:xfrm>
          <a:prstGeom prst="rect">
            <a:avLst/>
          </a:prstGeom>
          <a:solidFill>
            <a:schemeClr val="accent2">
              <a:lumMod val="75000"/>
            </a:schemeClr>
          </a:solidFill>
          <a:ln>
            <a:noFill/>
          </a:ln>
          <a:extLst>
            <a:ext uri="{53640926-AAD7-44D8-BBD7-CCE9431645EC}">
              <a14:shadowObscured xmlns:a14="http://schemas.microsoft.com/office/drawing/2010/main"/>
            </a:ext>
          </a:extLst>
        </p:spPr>
      </p:pic>
      <p:sp>
        <p:nvSpPr>
          <p:cNvPr id="18" name="Rectángulo 17"/>
          <p:cNvSpPr/>
          <p:nvPr/>
        </p:nvSpPr>
        <p:spPr>
          <a:xfrm>
            <a:off x="1277257" y="1256507"/>
            <a:ext cx="9695543" cy="2820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29045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C32ABE-AB36-F7A2-B8FB-308D8E9D20A2}"/>
              </a:ext>
            </a:extLst>
          </p:cNvPr>
          <p:cNvSpPr>
            <a:spLocks noGrp="1"/>
          </p:cNvSpPr>
          <p:nvPr>
            <p:ph type="title"/>
          </p:nvPr>
        </p:nvSpPr>
        <p:spPr>
          <a:xfrm>
            <a:off x="957469" y="0"/>
            <a:ext cx="9905999" cy="1360898"/>
          </a:xfrm>
        </p:spPr>
        <p:txBody>
          <a:bodyPr/>
          <a:lstStyle/>
          <a:p>
            <a:r>
              <a:rPr lang="es-ES" dirty="0"/>
              <a:t>EJEMPLOS</a:t>
            </a:r>
            <a:endParaRPr lang="es-AR" dirty="0"/>
          </a:p>
        </p:txBody>
      </p:sp>
      <p:pic>
        <p:nvPicPr>
          <p:cNvPr id="5" name="Marcador de contenido 4">
            <a:extLst>
              <a:ext uri="{FF2B5EF4-FFF2-40B4-BE49-F238E27FC236}">
                <a16:creationId xmlns:a16="http://schemas.microsoft.com/office/drawing/2014/main" id="{AABE6324-D48C-F1EE-4ABD-02DB1F6FC66A}"/>
              </a:ext>
            </a:extLst>
          </p:cNvPr>
          <p:cNvPicPr>
            <a:picLocks noGrp="1" noChangeAspect="1"/>
          </p:cNvPicPr>
          <p:nvPr>
            <p:ph idx="1"/>
          </p:nvPr>
        </p:nvPicPr>
        <p:blipFill>
          <a:blip r:embed="rId2"/>
          <a:stretch>
            <a:fillRect/>
          </a:stretch>
        </p:blipFill>
        <p:spPr>
          <a:xfrm>
            <a:off x="2138289" y="1313758"/>
            <a:ext cx="7304342" cy="830639"/>
          </a:xfrm>
        </p:spPr>
      </p:pic>
      <p:sp>
        <p:nvSpPr>
          <p:cNvPr id="6" name="Marcador de contenido 2">
            <a:extLst>
              <a:ext uri="{FF2B5EF4-FFF2-40B4-BE49-F238E27FC236}">
                <a16:creationId xmlns:a16="http://schemas.microsoft.com/office/drawing/2014/main" id="{71B056E6-8BC3-9DF6-2FCA-B13A9C147B59}"/>
              </a:ext>
            </a:extLst>
          </p:cNvPr>
          <p:cNvSpPr txBox="1">
            <a:spLocks/>
          </p:cNvSpPr>
          <p:nvPr/>
        </p:nvSpPr>
        <p:spPr>
          <a:xfrm>
            <a:off x="957469" y="2949374"/>
            <a:ext cx="9905999" cy="356711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AR" sz="2400" dirty="0"/>
          </a:p>
        </p:txBody>
      </p:sp>
      <p:sp>
        <p:nvSpPr>
          <p:cNvPr id="8" name="CuadroTexto 7">
            <a:extLst>
              <a:ext uri="{FF2B5EF4-FFF2-40B4-BE49-F238E27FC236}">
                <a16:creationId xmlns:a16="http://schemas.microsoft.com/office/drawing/2014/main" id="{4FD2735A-A145-9488-C5EB-E35940D53653}"/>
              </a:ext>
            </a:extLst>
          </p:cNvPr>
          <p:cNvSpPr txBox="1"/>
          <p:nvPr/>
        </p:nvSpPr>
        <p:spPr>
          <a:xfrm>
            <a:off x="298174" y="2533875"/>
            <a:ext cx="11595652" cy="830997"/>
          </a:xfrm>
          <a:prstGeom prst="rect">
            <a:avLst/>
          </a:prstGeom>
          <a:noFill/>
        </p:spPr>
        <p:txBody>
          <a:bodyPr wrap="square">
            <a:spAutoFit/>
          </a:bodyPr>
          <a:lstStyle/>
          <a:p>
            <a:pPr algn="l"/>
            <a:r>
              <a:rPr lang="es-ES" sz="2400" b="0" i="0" u="none" strike="noStrike" baseline="0" dirty="0">
                <a:latin typeface="Times-Roman"/>
              </a:rPr>
              <a:t>Por ejemplo, si las unidades producidas son 1.000 y las horas de trabajo empleadas 250,</a:t>
            </a:r>
          </a:p>
          <a:p>
            <a:pPr algn="l"/>
            <a:r>
              <a:rPr lang="es-AR" sz="2400" b="0" i="0" u="none" strike="noStrike" baseline="0" dirty="0">
                <a:latin typeface="Times-Roman"/>
              </a:rPr>
              <a:t>entonces:</a:t>
            </a:r>
            <a:endParaRPr lang="es-AR" sz="2400" dirty="0"/>
          </a:p>
        </p:txBody>
      </p:sp>
      <p:pic>
        <p:nvPicPr>
          <p:cNvPr id="10" name="Imagen 9">
            <a:extLst>
              <a:ext uri="{FF2B5EF4-FFF2-40B4-BE49-F238E27FC236}">
                <a16:creationId xmlns:a16="http://schemas.microsoft.com/office/drawing/2014/main" id="{ACDF3F4B-946D-811E-FE47-2305B2500DC8}"/>
              </a:ext>
            </a:extLst>
          </p:cNvPr>
          <p:cNvPicPr>
            <a:picLocks noChangeAspect="1"/>
          </p:cNvPicPr>
          <p:nvPr/>
        </p:nvPicPr>
        <p:blipFill>
          <a:blip r:embed="rId3"/>
          <a:stretch>
            <a:fillRect/>
          </a:stretch>
        </p:blipFill>
        <p:spPr>
          <a:xfrm>
            <a:off x="2645474" y="3429000"/>
            <a:ext cx="6260177" cy="830997"/>
          </a:xfrm>
          <a:prstGeom prst="rect">
            <a:avLst/>
          </a:prstGeom>
        </p:spPr>
      </p:pic>
      <p:sp>
        <p:nvSpPr>
          <p:cNvPr id="12" name="CuadroTexto 11">
            <a:extLst>
              <a:ext uri="{FF2B5EF4-FFF2-40B4-BE49-F238E27FC236}">
                <a16:creationId xmlns:a16="http://schemas.microsoft.com/office/drawing/2014/main" id="{53A7EC4D-F2B7-82DF-28A2-BE57BE12C8F8}"/>
              </a:ext>
            </a:extLst>
          </p:cNvPr>
          <p:cNvSpPr txBox="1"/>
          <p:nvPr/>
        </p:nvSpPr>
        <p:spPr>
          <a:xfrm>
            <a:off x="491502" y="4537849"/>
            <a:ext cx="11402324" cy="1015663"/>
          </a:xfrm>
          <a:prstGeom prst="rect">
            <a:avLst/>
          </a:prstGeom>
          <a:noFill/>
        </p:spPr>
        <p:txBody>
          <a:bodyPr wrap="square">
            <a:spAutoFit/>
          </a:bodyPr>
          <a:lstStyle/>
          <a:p>
            <a:pPr algn="just"/>
            <a:r>
              <a:rPr lang="es-ES" sz="2000" b="0" i="0" u="none" strike="noStrike" baseline="0" dirty="0">
                <a:latin typeface="Times-Roman"/>
              </a:rPr>
              <a:t>La utilización de un solo factor productivo para medir la productividad, como se muestra arriba, se conoce como </a:t>
            </a:r>
            <a:r>
              <a:rPr lang="es-ES" sz="2000" b="1" i="0" u="none" strike="noStrike" baseline="0" dirty="0">
                <a:latin typeface="Times-Bold"/>
              </a:rPr>
              <a:t>productividad de un solo factor</a:t>
            </a:r>
            <a:r>
              <a:rPr lang="es-ES" sz="2000" b="0" i="0" u="none" strike="noStrike" baseline="0" dirty="0">
                <a:latin typeface="Times-Roman"/>
              </a:rPr>
              <a:t>. Sin embargo, la </a:t>
            </a:r>
            <a:r>
              <a:rPr lang="es-ES" sz="2000" b="1" i="0" u="none" strike="noStrike" baseline="0" dirty="0">
                <a:latin typeface="Times-Bold"/>
              </a:rPr>
              <a:t>productividad de múltiples factores </a:t>
            </a:r>
            <a:r>
              <a:rPr lang="es-ES" sz="2000" b="0" i="0" u="none" strike="noStrike" baseline="0" dirty="0">
                <a:latin typeface="Times-Roman"/>
              </a:rPr>
              <a:t>supone una visión más amplia, que incluye todos los factores productivos (por ejemplo, trabajo, material, energía, capital).</a:t>
            </a:r>
            <a:endParaRPr lang="es-AR" sz="2000" dirty="0"/>
          </a:p>
        </p:txBody>
      </p:sp>
    </p:spTree>
    <p:extLst>
      <p:ext uri="{BB962C8B-B14F-4D97-AF65-F5344CB8AC3E}">
        <p14:creationId xmlns:p14="http://schemas.microsoft.com/office/powerpoint/2010/main" val="1369461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6FA55-1DB6-83D7-1D5B-96A2F4EBC87A}"/>
              </a:ext>
            </a:extLst>
          </p:cNvPr>
          <p:cNvSpPr>
            <a:spLocks noGrp="1"/>
          </p:cNvSpPr>
          <p:nvPr>
            <p:ph type="title"/>
          </p:nvPr>
        </p:nvSpPr>
        <p:spPr>
          <a:xfrm>
            <a:off x="930965" y="303091"/>
            <a:ext cx="9905999" cy="1360898"/>
          </a:xfrm>
        </p:spPr>
        <p:txBody>
          <a:bodyPr/>
          <a:lstStyle/>
          <a:p>
            <a:r>
              <a:rPr lang="es-ES" dirty="0"/>
              <a:t>EJEMPLOS</a:t>
            </a:r>
            <a:endParaRPr lang="es-AR" dirty="0"/>
          </a:p>
        </p:txBody>
      </p:sp>
      <p:sp>
        <p:nvSpPr>
          <p:cNvPr id="5" name="CuadroTexto 4">
            <a:extLst>
              <a:ext uri="{FF2B5EF4-FFF2-40B4-BE49-F238E27FC236}">
                <a16:creationId xmlns:a16="http://schemas.microsoft.com/office/drawing/2014/main" id="{C54DC94B-0CBF-91A8-C965-EC258A50468D}"/>
              </a:ext>
            </a:extLst>
          </p:cNvPr>
          <p:cNvSpPr txBox="1"/>
          <p:nvPr/>
        </p:nvSpPr>
        <p:spPr>
          <a:xfrm>
            <a:off x="930965" y="1338470"/>
            <a:ext cx="10942983" cy="1015663"/>
          </a:xfrm>
          <a:prstGeom prst="rect">
            <a:avLst/>
          </a:prstGeom>
          <a:noFill/>
        </p:spPr>
        <p:txBody>
          <a:bodyPr wrap="square">
            <a:spAutoFit/>
          </a:bodyPr>
          <a:lstStyle/>
          <a:p>
            <a:pPr algn="l"/>
            <a:r>
              <a:rPr lang="es-AR" sz="2000" b="0" i="0" u="none" strike="noStrike" baseline="0" dirty="0">
                <a:latin typeface="Times-Roman"/>
              </a:rPr>
              <a:t>La productividad de múltiples </a:t>
            </a:r>
            <a:r>
              <a:rPr lang="es-ES" sz="2000" b="0" i="0" u="none" strike="noStrike" baseline="0" dirty="0">
                <a:latin typeface="Times-Roman"/>
              </a:rPr>
              <a:t>factores también se conoce como </a:t>
            </a:r>
            <a:r>
              <a:rPr lang="es-ES" sz="2000" b="0" i="1" u="none" strike="noStrike" baseline="0" dirty="0">
                <a:latin typeface="Times-Italic"/>
              </a:rPr>
              <a:t>productividad total de los factores</a:t>
            </a:r>
            <a:r>
              <a:rPr lang="es-ES" sz="2000" b="0" i="0" u="none" strike="noStrike" baseline="0" dirty="0">
                <a:latin typeface="Times-Roman"/>
              </a:rPr>
              <a:t>. La productividad </a:t>
            </a:r>
            <a:r>
              <a:rPr lang="es-AR" sz="2000" b="0" i="0" u="none" strike="noStrike" baseline="0" dirty="0">
                <a:latin typeface="Times-Roman"/>
              </a:rPr>
              <a:t>total de los factores se calcula combinando todos los factores productivos, como se muestra a continuación:</a:t>
            </a:r>
            <a:endParaRPr lang="es-AR" sz="2000" dirty="0"/>
          </a:p>
        </p:txBody>
      </p:sp>
      <p:pic>
        <p:nvPicPr>
          <p:cNvPr id="7" name="Imagen 6">
            <a:extLst>
              <a:ext uri="{FF2B5EF4-FFF2-40B4-BE49-F238E27FC236}">
                <a16:creationId xmlns:a16="http://schemas.microsoft.com/office/drawing/2014/main" id="{1A322B86-B73D-4DEF-E3B2-054D57CC23B2}"/>
              </a:ext>
            </a:extLst>
          </p:cNvPr>
          <p:cNvPicPr>
            <a:picLocks noChangeAspect="1"/>
          </p:cNvPicPr>
          <p:nvPr/>
        </p:nvPicPr>
        <p:blipFill>
          <a:blip r:embed="rId2"/>
          <a:stretch>
            <a:fillRect/>
          </a:stretch>
        </p:blipFill>
        <p:spPr>
          <a:xfrm>
            <a:off x="1626930" y="2487333"/>
            <a:ext cx="8938139" cy="1034432"/>
          </a:xfrm>
          <a:prstGeom prst="rect">
            <a:avLst/>
          </a:prstGeom>
        </p:spPr>
      </p:pic>
      <p:sp>
        <p:nvSpPr>
          <p:cNvPr id="9" name="CuadroTexto 8">
            <a:extLst>
              <a:ext uri="{FF2B5EF4-FFF2-40B4-BE49-F238E27FC236}">
                <a16:creationId xmlns:a16="http://schemas.microsoft.com/office/drawing/2014/main" id="{DD03DD88-990B-55A9-8E3A-9D489C79BC6A}"/>
              </a:ext>
            </a:extLst>
          </p:cNvPr>
          <p:cNvSpPr txBox="1"/>
          <p:nvPr/>
        </p:nvSpPr>
        <p:spPr>
          <a:xfrm>
            <a:off x="930965" y="4031542"/>
            <a:ext cx="10469217" cy="1938992"/>
          </a:xfrm>
          <a:prstGeom prst="rect">
            <a:avLst/>
          </a:prstGeom>
          <a:noFill/>
        </p:spPr>
        <p:txBody>
          <a:bodyPr wrap="square">
            <a:spAutoFit/>
          </a:bodyPr>
          <a:lstStyle/>
          <a:p>
            <a:pPr algn="just"/>
            <a:r>
              <a:rPr lang="es-ES" sz="2000" b="0" i="0" u="none" strike="noStrike" baseline="0" dirty="0">
                <a:latin typeface="Times-Roman"/>
              </a:rPr>
              <a:t>Para facilitar el cálculo de la productividad de múltiples factores, se pueden expresar los factores productivos individuales (el denominador) en dólares y sumarse</a:t>
            </a:r>
            <a:r>
              <a:rPr lang="es-ES" sz="2000" dirty="0">
                <a:latin typeface="Times-Roman"/>
              </a:rPr>
              <a:t>.</a:t>
            </a:r>
          </a:p>
          <a:p>
            <a:pPr algn="just"/>
            <a:r>
              <a:rPr lang="es-ES" sz="2000" b="0" i="0" u="none" strike="noStrike" baseline="0" dirty="0">
                <a:latin typeface="Times-Roman"/>
              </a:rPr>
              <a:t>Utilizar medidas de productividad ayuda a los directores a determinar si lo están</a:t>
            </a:r>
          </a:p>
          <a:p>
            <a:pPr algn="just"/>
            <a:r>
              <a:rPr lang="es-ES" sz="2000" b="0" i="0" u="none" strike="noStrike" baseline="0" dirty="0">
                <a:latin typeface="Times-Roman"/>
              </a:rPr>
              <a:t>haciendo bien o no. Las medidas de la productividad total de los factores (</a:t>
            </a:r>
            <a:r>
              <a:rPr lang="es-ES" sz="2000" b="0" i="0" u="none" strike="noStrike" baseline="0" dirty="0" err="1">
                <a:latin typeface="Times-Roman"/>
              </a:rPr>
              <a:t>multifactor</a:t>
            </a:r>
            <a:r>
              <a:rPr lang="es-ES" sz="2000" b="0" i="0" u="none" strike="noStrike" baseline="0">
                <a:latin typeface="Times-Roman"/>
              </a:rPr>
              <a:t>) proporcionan una </a:t>
            </a:r>
            <a:r>
              <a:rPr lang="es-ES" sz="2000" b="0" i="0" u="none" strike="noStrike" baseline="0" dirty="0">
                <a:latin typeface="Times-Roman"/>
              </a:rPr>
              <a:t>información más completa del equilibrio entre los factores, pero </a:t>
            </a:r>
            <a:r>
              <a:rPr lang="es-ES" sz="2000" b="0" i="0" u="none" strike="noStrike" baseline="0">
                <a:latin typeface="Times-Roman"/>
              </a:rPr>
              <a:t>los problemas </a:t>
            </a:r>
            <a:r>
              <a:rPr lang="es-AR" sz="2000" b="0" i="0" u="none" strike="noStrike" baseline="0">
                <a:latin typeface="Times-Roman"/>
              </a:rPr>
              <a:t>fundamentales </a:t>
            </a:r>
            <a:r>
              <a:rPr lang="es-AR" sz="2000" b="0" i="0" u="none" strike="noStrike" baseline="0" dirty="0">
                <a:latin typeface="Times-Roman"/>
              </a:rPr>
              <a:t>de medición persisten.</a:t>
            </a:r>
            <a:endParaRPr lang="es-AR" sz="2000" dirty="0"/>
          </a:p>
        </p:txBody>
      </p:sp>
    </p:spTree>
    <p:extLst>
      <p:ext uri="{BB962C8B-B14F-4D97-AF65-F5344CB8AC3E}">
        <p14:creationId xmlns:p14="http://schemas.microsoft.com/office/powerpoint/2010/main" val="3270989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B2D76-09A3-4542-77B0-81AE5A2D74BC}"/>
              </a:ext>
            </a:extLst>
          </p:cNvPr>
          <p:cNvSpPr>
            <a:spLocks noGrp="1"/>
          </p:cNvSpPr>
          <p:nvPr>
            <p:ph type="title"/>
          </p:nvPr>
        </p:nvSpPr>
        <p:spPr>
          <a:xfrm>
            <a:off x="1143000" y="872934"/>
            <a:ext cx="9905999" cy="4321917"/>
          </a:xfrm>
        </p:spPr>
        <p:txBody>
          <a:bodyPr>
            <a:normAutofit/>
          </a:bodyPr>
          <a:lstStyle/>
          <a:p>
            <a:r>
              <a:rPr lang="es-ES" dirty="0"/>
              <a:t>“Una empresa puede poner a un trabajador experto en cada puesto, y no evitará ser peor que un competidor que trabaje con gente menos experta, pero que trabaje en equipo”</a:t>
            </a:r>
            <a:endParaRPr lang="es-AR" dirty="0"/>
          </a:p>
        </p:txBody>
      </p:sp>
    </p:spTree>
    <p:extLst>
      <p:ext uri="{BB962C8B-B14F-4D97-AF65-F5344CB8AC3E}">
        <p14:creationId xmlns:p14="http://schemas.microsoft.com/office/powerpoint/2010/main" val="414823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539447"/>
            <a:ext cx="10623518" cy="492443"/>
          </a:xfrm>
          <a:prstGeom prst="rect">
            <a:avLst/>
          </a:prstGeom>
        </p:spPr>
        <p:txBody>
          <a:bodyPr wrap="square">
            <a:spAutoFit/>
          </a:bodyPr>
          <a:lstStyle/>
          <a:p>
            <a:pPr algn="ctr"/>
            <a:r>
              <a:rPr lang="es-ES" sz="2600" b="1" u="dbl" dirty="0" smtClean="0">
                <a:latin typeface="Arial" panose="020B0604020202020204" pitchFamily="34" charset="0"/>
                <a:cs typeface="Arial" panose="020B0604020202020204" pitchFamily="34" charset="0"/>
              </a:rPr>
              <a:t>PROCESO DE FORMULACIÓN </a:t>
            </a:r>
            <a:r>
              <a:rPr lang="es-ES" sz="2600" b="1" u="dbl" dirty="0">
                <a:latin typeface="Arial" panose="020B0604020202020204" pitchFamily="34" charset="0"/>
                <a:cs typeface="Arial" panose="020B0604020202020204" pitchFamily="34" charset="0"/>
              </a:rPr>
              <a:t>Y EJECUCIÓN DE LA ESTRATEGIA</a:t>
            </a:r>
            <a:endParaRPr lang="en-US" sz="2600" dirty="0">
              <a:latin typeface="Arial" panose="020B0604020202020204" pitchFamily="34" charset="0"/>
              <a:cs typeface="Arial" panose="020B0604020202020204" pitchFamily="34" charset="0"/>
            </a:endParaRPr>
          </a:p>
        </p:txBody>
      </p:sp>
      <p:sp>
        <p:nvSpPr>
          <p:cNvPr id="2" name="Rectángulo 1"/>
          <p:cNvSpPr/>
          <p:nvPr/>
        </p:nvSpPr>
        <p:spPr>
          <a:xfrm>
            <a:off x="1248229" y="1405177"/>
            <a:ext cx="9739085" cy="4541821"/>
          </a:xfrm>
          <a:prstGeom prst="rect">
            <a:avLst/>
          </a:prstGeom>
        </p:spPr>
        <p:txBody>
          <a:bodyPr wrap="square">
            <a:spAutoFit/>
          </a:bodyPr>
          <a:lstStyle/>
          <a:p>
            <a:pPr algn="just">
              <a:lnSpc>
                <a:spcPct val="107000"/>
              </a:lnSpc>
              <a:spcAft>
                <a:spcPts val="0"/>
              </a:spcAft>
              <a:tabLst>
                <a:tab pos="1381125" algn="l"/>
              </a:tabLst>
            </a:pPr>
            <a:r>
              <a:rPr lang="es-ES" sz="2400" dirty="0">
                <a:latin typeface="Calibri" panose="020F0502020204030204" pitchFamily="34" charset="0"/>
                <a:ea typeface="Calibri" panose="020F0502020204030204" pitchFamily="34" charset="0"/>
                <a:cs typeface="Times New Roman" panose="02020603050405020304" pitchFamily="18" charset="0"/>
              </a:rPr>
              <a:t>La tarea de idear una estrategia implica resolver una serie de </a:t>
            </a:r>
            <a:r>
              <a:rPr lang="es-ES" sz="2400" dirty="0" smtClean="0">
                <a:latin typeface="Calibri" panose="020F0502020204030204" pitchFamily="34" charset="0"/>
                <a:ea typeface="Calibri" panose="020F0502020204030204" pitchFamily="34" charset="0"/>
                <a:cs typeface="Times New Roman" panose="02020603050405020304" pitchFamily="18" charset="0"/>
              </a:rPr>
              <a:t>“cómo”: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a:t>
            </a:r>
            <a:r>
              <a:rPr lang="es-ES" sz="2400" dirty="0">
                <a:latin typeface="Calibri" panose="020F0502020204030204" pitchFamily="34" charset="0"/>
                <a:ea typeface="Calibri" panose="020F0502020204030204" pitchFamily="34" charset="0"/>
                <a:cs typeface="Times New Roman" panose="02020603050405020304" pitchFamily="18" charset="0"/>
              </a:rPr>
              <a:t> hacer crecer el negocio,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a:t>
            </a:r>
            <a:r>
              <a:rPr lang="es-ES" sz="2400" dirty="0">
                <a:latin typeface="Calibri" panose="020F0502020204030204" pitchFamily="34" charset="0"/>
                <a:ea typeface="Calibri" panose="020F0502020204030204" pitchFamily="34" charset="0"/>
                <a:cs typeface="Times New Roman" panose="02020603050405020304" pitchFamily="18" charset="0"/>
              </a:rPr>
              <a:t> satisfacer a los clientes,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a:t>
            </a:r>
            <a:r>
              <a:rPr lang="es-ES" sz="2400" dirty="0">
                <a:latin typeface="Calibri" panose="020F0502020204030204" pitchFamily="34" charset="0"/>
                <a:ea typeface="Calibri" panose="020F0502020204030204" pitchFamily="34" charset="0"/>
                <a:cs typeface="Times New Roman" panose="02020603050405020304" pitchFamily="18" charset="0"/>
              </a:rPr>
              <a:t> ser mejores que los rivales,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a:t>
            </a:r>
            <a:r>
              <a:rPr lang="es-ES" sz="2400" dirty="0">
                <a:latin typeface="Calibri" panose="020F0502020204030204" pitchFamily="34" charset="0"/>
                <a:ea typeface="Calibri" panose="020F0502020204030204" pitchFamily="34" charset="0"/>
                <a:cs typeface="Times New Roman" panose="02020603050405020304" pitchFamily="18" charset="0"/>
              </a:rPr>
              <a:t> responder antelas condiciones cambiantes del mercado,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 </a:t>
            </a:r>
            <a:r>
              <a:rPr lang="es-ES" sz="2400" dirty="0">
                <a:latin typeface="Calibri" panose="020F0502020204030204" pitchFamily="34" charset="0"/>
                <a:ea typeface="Calibri" panose="020F0502020204030204" pitchFamily="34" charset="0"/>
                <a:cs typeface="Times New Roman" panose="02020603050405020304" pitchFamily="18" charset="0"/>
              </a:rPr>
              <a:t>administrar cada parte funcional del negocio,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 </a:t>
            </a:r>
            <a:r>
              <a:rPr lang="es-ES" sz="2400" dirty="0">
                <a:latin typeface="Calibri" panose="020F0502020204030204" pitchFamily="34" charset="0"/>
                <a:ea typeface="Calibri" panose="020F0502020204030204" pitchFamily="34" charset="0"/>
                <a:cs typeface="Times New Roman" panose="02020603050405020304" pitchFamily="18" charset="0"/>
              </a:rPr>
              <a:t>desarrollar las capacidades necesarias y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1381125" algn="l"/>
              </a:tabLst>
            </a:pPr>
            <a:r>
              <a:rPr lang="es-ES" sz="2400" i="1" dirty="0">
                <a:latin typeface="Calibri" panose="020F0502020204030204" pitchFamily="34" charset="0"/>
                <a:ea typeface="Calibri" panose="020F0502020204030204" pitchFamily="34" charset="0"/>
                <a:cs typeface="Times New Roman" panose="02020603050405020304" pitchFamily="18" charset="0"/>
              </a:rPr>
              <a:t>cómo </a:t>
            </a:r>
            <a:r>
              <a:rPr lang="es-ES" sz="2400" dirty="0">
                <a:latin typeface="Calibri" panose="020F0502020204030204" pitchFamily="34" charset="0"/>
                <a:ea typeface="Calibri" panose="020F0502020204030204" pitchFamily="34" charset="0"/>
                <a:cs typeface="Times New Roman" panose="02020603050405020304" pitchFamily="18" charset="0"/>
              </a:rPr>
              <a:t>alcanzar los objetivos estratégicos y financieros.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1381125" algn="l"/>
              </a:tabLst>
            </a:pPr>
            <a:r>
              <a:rPr lang="es-ES" sz="2400" dirty="0">
                <a:latin typeface="Calibri" panose="020F0502020204030204" pitchFamily="34" charset="0"/>
                <a:ea typeface="Calibri" panose="020F0502020204030204" pitchFamily="34" charset="0"/>
                <a:cs typeface="Times New Roman" panose="02020603050405020304" pitchFamily="18" charset="0"/>
              </a:rPr>
              <a:t>También significa elegir entre diversas opciones estratégicas; la búsqueda proactiva de oportunidades de hacer nuevas cosas o hacer las mismas de forma novedosa o mejor.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5689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539447"/>
            <a:ext cx="10623518" cy="492443"/>
          </a:xfrm>
          <a:prstGeom prst="rect">
            <a:avLst/>
          </a:prstGeom>
        </p:spPr>
        <p:txBody>
          <a:bodyPr wrap="square">
            <a:spAutoFit/>
          </a:bodyPr>
          <a:lstStyle/>
          <a:p>
            <a:pPr algn="ctr"/>
            <a:r>
              <a:rPr lang="es-ES" sz="2600" b="1" u="dbl" dirty="0" smtClean="0">
                <a:latin typeface="Arial" panose="020B0604020202020204" pitchFamily="34" charset="0"/>
                <a:cs typeface="Arial" panose="020B0604020202020204" pitchFamily="34" charset="0"/>
              </a:rPr>
              <a:t>PROCESO DE FORMULACIÓN </a:t>
            </a:r>
            <a:r>
              <a:rPr lang="es-ES" sz="2600" b="1" u="dbl" dirty="0">
                <a:latin typeface="Arial" panose="020B0604020202020204" pitchFamily="34" charset="0"/>
                <a:cs typeface="Arial" panose="020B0604020202020204" pitchFamily="34" charset="0"/>
              </a:rPr>
              <a:t>Y EJECUCIÓN DE LA ESTRATEGIA</a:t>
            </a:r>
            <a:endParaRPr lang="en-US" sz="2600" dirty="0">
              <a:latin typeface="Arial" panose="020B0604020202020204" pitchFamily="34" charset="0"/>
              <a:cs typeface="Arial" panose="020B0604020202020204" pitchFamily="34" charset="0"/>
            </a:endParaRPr>
          </a:p>
        </p:txBody>
      </p:sp>
      <p:sp>
        <p:nvSpPr>
          <p:cNvPr id="3" name="Rectángulo 2"/>
          <p:cNvSpPr/>
          <p:nvPr/>
        </p:nvSpPr>
        <p:spPr>
          <a:xfrm>
            <a:off x="783777" y="2019384"/>
            <a:ext cx="10842172" cy="4162743"/>
          </a:xfrm>
          <a:prstGeom prst="rect">
            <a:avLst/>
          </a:prstGeom>
        </p:spPr>
        <p:txBody>
          <a:bodyPr wrap="square">
            <a:spAutoFit/>
          </a:bodyPr>
          <a:lstStyle/>
          <a:p>
            <a:pPr marL="342900" lvl="0" indent="-342900" algn="just">
              <a:lnSpc>
                <a:spcPct val="107000"/>
              </a:lnSpc>
              <a:spcBef>
                <a:spcPts val="600"/>
              </a:spcBef>
              <a:spcAft>
                <a:spcPts val="0"/>
              </a:spcAft>
              <a:buSzPts val="1100"/>
              <a:buFont typeface="+mj-lt"/>
              <a:buAutoNum type="arabicPeriod"/>
              <a:tabLst>
                <a:tab pos="1381125" algn="l"/>
              </a:tabLst>
            </a:pPr>
            <a:r>
              <a:rPr lang="es-ES" b="1" i="1" dirty="0" smtClean="0">
                <a:latin typeface="Calibri" panose="020F0502020204030204" pitchFamily="34" charset="0"/>
                <a:ea typeface="Calibri" panose="020F0502020204030204" pitchFamily="34" charset="0"/>
                <a:cs typeface="Times New Roman" panose="02020603050405020304" pitchFamily="18" charset="0"/>
              </a:rPr>
              <a:t>La </a:t>
            </a:r>
            <a:r>
              <a:rPr lang="es-ES" b="1" i="1" dirty="0">
                <a:latin typeface="Calibri" panose="020F0502020204030204" pitchFamily="34" charset="0"/>
                <a:ea typeface="Calibri" panose="020F0502020204030204" pitchFamily="34" charset="0"/>
                <a:cs typeface="Times New Roman" panose="02020603050405020304" pitchFamily="18" charset="0"/>
              </a:rPr>
              <a:t>estrategia corporativa:</a:t>
            </a:r>
            <a:r>
              <a:rPr lang="es-ES" dirty="0">
                <a:latin typeface="Calibri" panose="020F0502020204030204" pitchFamily="34" charset="0"/>
                <a:ea typeface="Calibri" panose="020F0502020204030204" pitchFamily="34" charset="0"/>
                <a:cs typeface="Times New Roman" panose="02020603050405020304" pitchFamily="18" charset="0"/>
              </a:rPr>
              <a:t> es una estrategia del nivel de negocios múltiples. Consiste en impulsar el desempeño combinado del </a:t>
            </a:r>
            <a:r>
              <a:rPr lang="es-ES" i="1" dirty="0">
                <a:latin typeface="Calibri" panose="020F0502020204030204" pitchFamily="34" charset="0"/>
                <a:ea typeface="Calibri" panose="020F0502020204030204" pitchFamily="34" charset="0"/>
                <a:cs typeface="Times New Roman" panose="02020603050405020304" pitchFamily="18" charset="0"/>
              </a:rPr>
              <a:t>conjunto de negocios </a:t>
            </a:r>
            <a:r>
              <a:rPr lang="es-ES" dirty="0">
                <a:latin typeface="Calibri" panose="020F0502020204030204" pitchFamily="34" charset="0"/>
                <a:ea typeface="Calibri" panose="020F0502020204030204" pitchFamily="34" charset="0"/>
                <a:cs typeface="Times New Roman" panose="02020603050405020304" pitchFamily="18" charset="0"/>
              </a:rPr>
              <a:t> y los medios de captar sinergias entre líneas de negocios para convertirlas en ventajas competitivas.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1100"/>
              <a:buFont typeface="+mj-lt"/>
              <a:buAutoNum type="arabicPeriod"/>
              <a:tabLst>
                <a:tab pos="1381125" algn="l"/>
              </a:tabLst>
            </a:pPr>
            <a:r>
              <a:rPr lang="es-ES" b="1" i="1" dirty="0">
                <a:latin typeface="Calibri" panose="020F0502020204030204" pitchFamily="34" charset="0"/>
                <a:ea typeface="Calibri" panose="020F0502020204030204" pitchFamily="34" charset="0"/>
                <a:cs typeface="Times New Roman" panose="02020603050405020304" pitchFamily="18" charset="0"/>
              </a:rPr>
              <a:t>La estrategia de negocios:</a:t>
            </a:r>
            <a:r>
              <a:rPr lang="es-ES" dirty="0">
                <a:latin typeface="Calibri" panose="020F0502020204030204" pitchFamily="34" charset="0"/>
                <a:ea typeface="Calibri" panose="020F0502020204030204" pitchFamily="34" charset="0"/>
                <a:cs typeface="Times New Roman" panose="02020603050405020304" pitchFamily="18" charset="0"/>
              </a:rPr>
              <a:t> es una estrategia del nivel de una sola línea de negocios que compite en un mercado o industria relativamente bien definida. </a:t>
            </a:r>
            <a:r>
              <a:rPr lang="es-ES" dirty="0" smtClean="0">
                <a:latin typeface="Calibri" panose="020F0502020204030204" pitchFamily="34" charset="0"/>
                <a:ea typeface="Calibri" panose="020F0502020204030204" pitchFamily="34" charset="0"/>
                <a:cs typeface="Times New Roman" panose="02020603050405020304" pitchFamily="18" charset="0"/>
              </a:rPr>
              <a:t>Debe </a:t>
            </a:r>
            <a:r>
              <a:rPr lang="es-ES" dirty="0">
                <a:latin typeface="Calibri" panose="020F0502020204030204" pitchFamily="34" charset="0"/>
                <a:ea typeface="Calibri" panose="020F0502020204030204" pitchFamily="34" charset="0"/>
                <a:cs typeface="Times New Roman" panose="02020603050405020304" pitchFamily="18" charset="0"/>
              </a:rPr>
              <a:t>crear respuestas ante circunstancias cambiantes del mercado e iniciar acciones para fortalecer su posición en ese rubro, </a:t>
            </a:r>
            <a:r>
              <a:rPr lang="es-ES" dirty="0" smtClean="0">
                <a:latin typeface="Calibri" panose="020F0502020204030204" pitchFamily="34" charset="0"/>
                <a:ea typeface="Calibri" panose="020F0502020204030204" pitchFamily="34" charset="0"/>
                <a:cs typeface="Times New Roman" panose="02020603050405020304" pitchFamily="18" charset="0"/>
              </a:rPr>
              <a:t>obteniendo </a:t>
            </a:r>
            <a:r>
              <a:rPr lang="es-ES" dirty="0">
                <a:latin typeface="Calibri" panose="020F0502020204030204" pitchFamily="34" charset="0"/>
                <a:ea typeface="Calibri" panose="020F0502020204030204" pitchFamily="34" charset="0"/>
                <a:cs typeface="Times New Roman" panose="02020603050405020304" pitchFamily="18" charset="0"/>
              </a:rPr>
              <a:t>una </a:t>
            </a:r>
            <a:r>
              <a:rPr lang="es-ES" dirty="0" smtClean="0">
                <a:latin typeface="Calibri" panose="020F0502020204030204" pitchFamily="34" charset="0"/>
                <a:ea typeface="Calibri" panose="020F0502020204030204" pitchFamily="34" charset="0"/>
                <a:cs typeface="Times New Roman" panose="02020603050405020304" pitchFamily="18" charset="0"/>
              </a:rPr>
              <a:t>ventaja. </a:t>
            </a:r>
            <a:r>
              <a:rPr lang="es-ES"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1100"/>
              <a:buFont typeface="+mj-lt"/>
              <a:buAutoNum type="arabicPeriod"/>
              <a:tabLst>
                <a:tab pos="1381125" algn="l"/>
              </a:tabLst>
            </a:pPr>
            <a:r>
              <a:rPr lang="es-ES" b="1" i="1" dirty="0">
                <a:latin typeface="Calibri" panose="020F0502020204030204" pitchFamily="34" charset="0"/>
                <a:ea typeface="Calibri" panose="020F0502020204030204" pitchFamily="34" charset="0"/>
                <a:cs typeface="Times New Roman" panose="02020603050405020304" pitchFamily="18" charset="0"/>
              </a:rPr>
              <a:t>Las estrategias </a:t>
            </a:r>
            <a:r>
              <a:rPr lang="es-ES" b="1" i="1" dirty="0" smtClean="0">
                <a:latin typeface="Calibri" panose="020F0502020204030204" pitchFamily="34" charset="0"/>
                <a:ea typeface="Calibri" panose="020F0502020204030204" pitchFamily="34" charset="0"/>
                <a:cs typeface="Times New Roman" panose="02020603050405020304" pitchFamily="18" charset="0"/>
              </a:rPr>
              <a:t>funcionales</a:t>
            </a:r>
            <a:r>
              <a:rPr lang="es-ES" b="1" i="1" dirty="0">
                <a:latin typeface="Calibri" panose="020F0502020204030204" pitchFamily="34" charset="0"/>
                <a:ea typeface="Calibri" panose="020F0502020204030204" pitchFamily="34" charset="0"/>
                <a:cs typeface="Times New Roman" panose="02020603050405020304" pitchFamily="18" charset="0"/>
              </a:rPr>
              <a:t>:</a:t>
            </a:r>
            <a:r>
              <a:rPr lang="es-ES" dirty="0">
                <a:latin typeface="Calibri" panose="020F0502020204030204" pitchFamily="34" charset="0"/>
                <a:ea typeface="Calibri" panose="020F0502020204030204" pitchFamily="34" charset="0"/>
                <a:cs typeface="Times New Roman" panose="02020603050405020304" pitchFamily="18" charset="0"/>
              </a:rPr>
              <a:t> se refieren a las acciones y prácticas para manejar funciones particulares dentro de un negocio, como </a:t>
            </a:r>
            <a:r>
              <a:rPr lang="es-ES" dirty="0" smtClean="0">
                <a:latin typeface="Calibri" panose="020F0502020204030204" pitchFamily="34" charset="0"/>
                <a:ea typeface="Calibri" panose="020F0502020204030204" pitchFamily="34" charset="0"/>
                <a:cs typeface="Times New Roman" panose="02020603050405020304" pitchFamily="18" charset="0"/>
              </a:rPr>
              <a:t>I+D</a:t>
            </a:r>
            <a:r>
              <a:rPr lang="es-ES" dirty="0">
                <a:latin typeface="Calibri" panose="020F0502020204030204" pitchFamily="34" charset="0"/>
                <a:ea typeface="Calibri" panose="020F0502020204030204" pitchFamily="34" charset="0"/>
                <a:cs typeface="Times New Roman" panose="02020603050405020304" pitchFamily="18" charset="0"/>
              </a:rPr>
              <a:t>, producción, ventas y marketing, servicios al cliente y finanzas. </a:t>
            </a:r>
            <a:r>
              <a:rPr lang="es-ES" dirty="0" smtClean="0">
                <a:latin typeface="Calibri" panose="020F0502020204030204" pitchFamily="34" charset="0"/>
                <a:ea typeface="Calibri" panose="020F0502020204030204" pitchFamily="34" charset="0"/>
                <a:cs typeface="Times New Roman" panose="02020603050405020304" pitchFamily="18" charset="0"/>
              </a:rPr>
              <a:t>La </a:t>
            </a:r>
            <a:r>
              <a:rPr lang="es-ES" dirty="0">
                <a:latin typeface="Calibri" panose="020F0502020204030204" pitchFamily="34" charset="0"/>
                <a:ea typeface="Calibri" panose="020F0502020204030204" pitchFamily="34" charset="0"/>
                <a:cs typeface="Times New Roman" panose="02020603050405020304" pitchFamily="18" charset="0"/>
              </a:rPr>
              <a:t>función </a:t>
            </a:r>
            <a:r>
              <a:rPr lang="es-ES" dirty="0" smtClean="0">
                <a:latin typeface="Calibri" panose="020F0502020204030204" pitchFamily="34" charset="0"/>
                <a:ea typeface="Calibri" panose="020F0502020204030204" pitchFamily="34" charset="0"/>
                <a:cs typeface="Times New Roman" panose="02020603050405020304" pitchFamily="18" charset="0"/>
              </a:rPr>
              <a:t>principal es </a:t>
            </a:r>
            <a:r>
              <a:rPr lang="es-ES" dirty="0">
                <a:latin typeface="Calibri" panose="020F0502020204030204" pitchFamily="34" charset="0"/>
                <a:ea typeface="Calibri" panose="020F0502020204030204" pitchFamily="34" charset="0"/>
                <a:cs typeface="Times New Roman" panose="02020603050405020304" pitchFamily="18" charset="0"/>
              </a:rPr>
              <a:t>agregar especificidad a la estrategia de negocios de una compañía</a:t>
            </a:r>
            <a:r>
              <a:rPr lang="es-ES"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800"/>
              </a:spcAft>
              <a:buSzPts val="1100"/>
              <a:buFont typeface="+mj-lt"/>
              <a:buAutoNum type="arabicPeriod"/>
              <a:tabLst>
                <a:tab pos="1381125" algn="l"/>
              </a:tabLst>
            </a:pPr>
            <a:r>
              <a:rPr lang="es-ES" b="1" i="1" dirty="0">
                <a:latin typeface="Calibri" panose="020F0502020204030204" pitchFamily="34" charset="0"/>
                <a:ea typeface="Calibri" panose="020F0502020204030204" pitchFamily="34" charset="0"/>
                <a:cs typeface="Times New Roman" panose="02020603050405020304" pitchFamily="18" charset="0"/>
              </a:rPr>
              <a:t>Las estrategias operativas: </a:t>
            </a:r>
            <a:r>
              <a:rPr lang="es-ES" dirty="0">
                <a:latin typeface="Calibri" panose="020F0502020204030204" pitchFamily="34" charset="0"/>
                <a:ea typeface="Calibri" panose="020F0502020204030204" pitchFamily="34" charset="0"/>
                <a:cs typeface="Times New Roman" panose="02020603050405020304" pitchFamily="18" charset="0"/>
              </a:rPr>
              <a:t>se refieren a las iniciativas y planteamientos relativamente estrechos para manejar las unidades operativas clave (plantas, centros de distribución, centros de compras) y unidades operativas específicas de importancia estratégica (p. ej., control de calidad, compra de materiales, administración de marcas o ventas por internet).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030514" y="1238617"/>
            <a:ext cx="10536011" cy="470000"/>
          </a:xfrm>
          <a:prstGeom prst="rect">
            <a:avLst/>
          </a:prstGeom>
        </p:spPr>
        <p:txBody>
          <a:bodyPr wrap="square">
            <a:spAutoFit/>
          </a:bodyPr>
          <a:lstStyle/>
          <a:p>
            <a:pPr algn="just">
              <a:lnSpc>
                <a:spcPct val="107000"/>
              </a:lnSpc>
              <a:spcAft>
                <a:spcPts val="800"/>
              </a:spcAft>
              <a:tabLst>
                <a:tab pos="1381125" algn="l"/>
              </a:tabLst>
            </a:pPr>
            <a:r>
              <a:rPr lang="es-ES" sz="2400" b="1" dirty="0">
                <a:latin typeface="Calibri" panose="020F0502020204030204" pitchFamily="34" charset="0"/>
                <a:ea typeface="Calibri" panose="020F0502020204030204" pitchFamily="34" charset="0"/>
                <a:cs typeface="Times New Roman" panose="02020603050405020304" pitchFamily="18" charset="0"/>
              </a:rPr>
              <a:t>En compañías diversificadas, la </a:t>
            </a:r>
            <a:r>
              <a:rPr lang="es-ES" sz="2400" b="1" dirty="0" smtClean="0">
                <a:latin typeface="Calibri" panose="020F0502020204030204" pitchFamily="34" charset="0"/>
                <a:ea typeface="Calibri" panose="020F0502020204030204" pitchFamily="34" charset="0"/>
                <a:cs typeface="Times New Roman" panose="02020603050405020304" pitchFamily="18" charset="0"/>
              </a:rPr>
              <a:t>elaboración </a:t>
            </a:r>
            <a:r>
              <a:rPr lang="es-ES" sz="2400" b="1" dirty="0">
                <a:latin typeface="Calibri" panose="020F0502020204030204" pitchFamily="34" charset="0"/>
                <a:ea typeface="Calibri" panose="020F0502020204030204" pitchFamily="34" charset="0"/>
                <a:cs typeface="Times New Roman" panose="02020603050405020304" pitchFamily="18" charset="0"/>
              </a:rPr>
              <a:t>una estrategia abarca cuatro </a:t>
            </a:r>
            <a:r>
              <a:rPr lang="es-ES" sz="2400" b="1" dirty="0" smtClean="0">
                <a:latin typeface="Calibri" panose="020F0502020204030204" pitchFamily="34" charset="0"/>
                <a:ea typeface="Calibri" panose="020F0502020204030204" pitchFamily="34" charset="0"/>
                <a:cs typeface="Times New Roman" panose="02020603050405020304" pitchFamily="18" charset="0"/>
              </a:rPr>
              <a:t>niveles: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390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452363"/>
            <a:ext cx="10623518" cy="492443"/>
          </a:xfrm>
          <a:prstGeom prst="rect">
            <a:avLst/>
          </a:prstGeom>
        </p:spPr>
        <p:txBody>
          <a:bodyPr wrap="square">
            <a:spAutoFit/>
          </a:bodyPr>
          <a:lstStyle/>
          <a:p>
            <a:pPr algn="ctr"/>
            <a:r>
              <a:rPr lang="es-ES" sz="2600" b="1" u="dbl" dirty="0" smtClean="0">
                <a:latin typeface="Arial" panose="020B0604020202020204" pitchFamily="34" charset="0"/>
                <a:cs typeface="Arial" panose="020B0604020202020204" pitchFamily="34" charset="0"/>
              </a:rPr>
              <a:t>PROCESO DE FORMULACIÓN </a:t>
            </a:r>
            <a:r>
              <a:rPr lang="es-ES" sz="2600" b="1" u="dbl" dirty="0">
                <a:latin typeface="Arial" panose="020B0604020202020204" pitchFamily="34" charset="0"/>
                <a:cs typeface="Arial" panose="020B0604020202020204" pitchFamily="34" charset="0"/>
              </a:rPr>
              <a:t>Y EJECUCIÓN DE LA ESTRATEGIA</a:t>
            </a:r>
            <a:endParaRPr lang="en-US" sz="2600" dirty="0">
              <a:latin typeface="Arial" panose="020B0604020202020204" pitchFamily="34" charset="0"/>
              <a:cs typeface="Arial" panose="020B0604020202020204" pitchFamily="34" charset="0"/>
            </a:endParaRPr>
          </a:p>
        </p:txBody>
      </p:sp>
      <p:sp>
        <p:nvSpPr>
          <p:cNvPr id="6" name="3 Rectángulo redondeado"/>
          <p:cNvSpPr/>
          <p:nvPr/>
        </p:nvSpPr>
        <p:spPr>
          <a:xfrm>
            <a:off x="467543" y="1209368"/>
            <a:ext cx="2623999"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i="1" dirty="0" smtClean="0">
                <a:effectLst>
                  <a:outerShdw blurRad="38100" dist="38100" dir="2700000" algn="tl">
                    <a:srgbClr val="000000">
                      <a:alpha val="43137"/>
                    </a:srgbClr>
                  </a:outerShdw>
                </a:effectLst>
              </a:rPr>
              <a:t>ACCIÓN ESTRATÉGICA</a:t>
            </a:r>
            <a:endParaRPr lang="es-AR" dirty="0"/>
          </a:p>
        </p:txBody>
      </p:sp>
      <p:sp>
        <p:nvSpPr>
          <p:cNvPr id="8" name="5 Rectángulo"/>
          <p:cNvSpPr/>
          <p:nvPr/>
        </p:nvSpPr>
        <p:spPr>
          <a:xfrm>
            <a:off x="6008911" y="1241936"/>
            <a:ext cx="5450214" cy="1077218"/>
          </a:xfrm>
          <a:prstGeom prst="rect">
            <a:avLst/>
          </a:prstGeom>
        </p:spPr>
        <p:txBody>
          <a:bodyPr wrap="square">
            <a:spAutoFit/>
          </a:bodyPr>
          <a:lstStyle/>
          <a:p>
            <a:pPr lvl="0" algn="ctr"/>
            <a:r>
              <a:rPr lang="es-MX" sz="1600" b="1" dirty="0" smtClean="0"/>
              <a:t>SU MODELIZACIÓN RESPONDE EN PARTE A ANÁLISIS Y LECCIONES DE LA DIRECTIVA, Y EN PARTE A LA NECESIDAD DE ADAPTARSE Y APRENDER SOBRE LA MARCHA</a:t>
            </a:r>
            <a:endParaRPr lang="es-AR" sz="1600" b="1" dirty="0"/>
          </a:p>
        </p:txBody>
      </p:sp>
      <p:sp>
        <p:nvSpPr>
          <p:cNvPr id="9" name="2 Llamada de flecha a la derecha"/>
          <p:cNvSpPr/>
          <p:nvPr/>
        </p:nvSpPr>
        <p:spPr>
          <a:xfrm>
            <a:off x="2409381" y="2979907"/>
            <a:ext cx="5449869" cy="1196153"/>
          </a:xfrm>
          <a:prstGeom prst="rightArrowCallout">
            <a:avLst>
              <a:gd name="adj1" fmla="val 33848"/>
              <a:gd name="adj2" fmla="val 28318"/>
              <a:gd name="adj3" fmla="val 25000"/>
              <a:gd name="adj4" fmla="val 8129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16 Llamada de flecha a la derecha"/>
          <p:cNvSpPr/>
          <p:nvPr/>
        </p:nvSpPr>
        <p:spPr>
          <a:xfrm>
            <a:off x="2409381" y="4363628"/>
            <a:ext cx="5449869" cy="1204371"/>
          </a:xfrm>
          <a:prstGeom prst="rightArrowCallout">
            <a:avLst>
              <a:gd name="adj1" fmla="val 29051"/>
              <a:gd name="adj2" fmla="val 25000"/>
              <a:gd name="adj3" fmla="val 25000"/>
              <a:gd name="adj4" fmla="val 8101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0 Pentágono"/>
          <p:cNvSpPr/>
          <p:nvPr/>
        </p:nvSpPr>
        <p:spPr>
          <a:xfrm>
            <a:off x="7859250" y="2882281"/>
            <a:ext cx="1613311" cy="2808312"/>
          </a:xfrm>
          <a:prstGeom prst="homePlate">
            <a:avLst>
              <a:gd name="adj" fmla="val 18154"/>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redondeado"/>
          <p:cNvSpPr/>
          <p:nvPr/>
        </p:nvSpPr>
        <p:spPr>
          <a:xfrm>
            <a:off x="3489846" y="1589994"/>
            <a:ext cx="2160240" cy="813849"/>
          </a:xfrm>
          <a:prstGeom prst="roundRect">
            <a:avLst>
              <a:gd name="adj" fmla="val 380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4" name="14 Conector recto de flecha"/>
          <p:cNvCxnSpPr>
            <a:endCxn id="13" idx="2"/>
          </p:cNvCxnSpPr>
          <p:nvPr/>
        </p:nvCxnSpPr>
        <p:spPr>
          <a:xfrm flipV="1">
            <a:off x="4550053" y="2403843"/>
            <a:ext cx="19913" cy="47249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5" name="19 Rectángulo"/>
          <p:cNvSpPr/>
          <p:nvPr/>
        </p:nvSpPr>
        <p:spPr>
          <a:xfrm>
            <a:off x="3493909" y="1625385"/>
            <a:ext cx="2138312" cy="738664"/>
          </a:xfrm>
          <a:prstGeom prst="rect">
            <a:avLst/>
          </a:prstGeom>
        </p:spPr>
        <p:txBody>
          <a:bodyPr wrap="square">
            <a:spAutoFit/>
          </a:bodyPr>
          <a:lstStyle/>
          <a:p>
            <a:pPr algn="ctr"/>
            <a:r>
              <a:rPr lang="es-MX" sz="1400" b="1" dirty="0">
                <a:solidFill>
                  <a:schemeClr val="bg1"/>
                </a:solidFill>
                <a:effectLst>
                  <a:outerShdw blurRad="38100" dist="38100" dir="2700000" algn="tl">
                    <a:srgbClr val="000000">
                      <a:alpha val="43137"/>
                    </a:srgbClr>
                  </a:outerShdw>
                </a:effectLst>
              </a:rPr>
              <a:t>Elementos estratégicos abandonados</a:t>
            </a:r>
          </a:p>
        </p:txBody>
      </p:sp>
      <p:sp>
        <p:nvSpPr>
          <p:cNvPr id="17" name="20 Rectángulo"/>
          <p:cNvSpPr/>
          <p:nvPr/>
        </p:nvSpPr>
        <p:spPr>
          <a:xfrm>
            <a:off x="2528837" y="3114490"/>
            <a:ext cx="4290464" cy="830997"/>
          </a:xfrm>
          <a:prstGeom prst="rect">
            <a:avLst/>
          </a:prstGeom>
        </p:spPr>
        <p:txBody>
          <a:bodyPr wrap="square">
            <a:spAutoFit/>
          </a:bodyPr>
          <a:lstStyle/>
          <a:p>
            <a:pPr algn="ctr"/>
            <a:r>
              <a:rPr lang="es-MX" sz="1600" b="1" dirty="0" smtClean="0">
                <a:solidFill>
                  <a:schemeClr val="bg1"/>
                </a:solidFill>
                <a:effectLst>
                  <a:outerShdw blurRad="38100" dist="38100" dir="2700000" algn="tl">
                    <a:srgbClr val="000000">
                      <a:alpha val="43137"/>
                    </a:srgbClr>
                  </a:outerShdw>
                </a:effectLst>
              </a:rPr>
              <a:t>ESTRATEGIAS DELIVERADAS: Iniciativas </a:t>
            </a:r>
            <a:r>
              <a:rPr lang="es-MX" sz="1600" b="1" dirty="0">
                <a:solidFill>
                  <a:schemeClr val="bg1"/>
                </a:solidFill>
                <a:effectLst>
                  <a:outerShdw blurRad="38100" dist="38100" dir="2700000" algn="tl">
                    <a:srgbClr val="000000">
                      <a:alpha val="43137"/>
                    </a:srgbClr>
                  </a:outerShdw>
                </a:effectLst>
              </a:rPr>
              <a:t>nuevas más </a:t>
            </a:r>
            <a:r>
              <a:rPr lang="es-MX" sz="1600" b="1" dirty="0" smtClean="0">
                <a:solidFill>
                  <a:schemeClr val="bg1"/>
                </a:solidFill>
                <a:effectLst>
                  <a:outerShdw blurRad="38100" dist="38100" dir="2700000" algn="tl">
                    <a:srgbClr val="000000">
                      <a:alpha val="43137"/>
                    </a:srgbClr>
                  </a:outerShdw>
                </a:effectLst>
              </a:rPr>
              <a:t>los elementos </a:t>
            </a:r>
            <a:r>
              <a:rPr lang="es-MX" sz="1600" b="1" dirty="0">
                <a:solidFill>
                  <a:schemeClr val="bg1"/>
                </a:solidFill>
                <a:effectLst>
                  <a:outerShdw blurRad="38100" dist="38100" dir="2700000" algn="tl">
                    <a:srgbClr val="000000">
                      <a:alpha val="43137"/>
                    </a:srgbClr>
                  </a:outerShdw>
                </a:effectLst>
              </a:rPr>
              <a:t>estratégicos en </a:t>
            </a:r>
            <a:r>
              <a:rPr lang="es-MX" sz="1600" b="1" dirty="0" smtClean="0">
                <a:solidFill>
                  <a:schemeClr val="bg1"/>
                </a:solidFill>
                <a:effectLst>
                  <a:outerShdw blurRad="38100" dist="38100" dir="2700000" algn="tl">
                    <a:srgbClr val="000000">
                      <a:alpha val="43137"/>
                    </a:srgbClr>
                  </a:outerShdw>
                </a:effectLst>
              </a:rPr>
              <a:t>curso </a:t>
            </a:r>
            <a:r>
              <a:rPr lang="es-MX" sz="1600" b="1" dirty="0">
                <a:solidFill>
                  <a:schemeClr val="bg1"/>
                </a:solidFill>
                <a:effectLst>
                  <a:outerShdw blurRad="38100" dist="38100" dir="2700000" algn="tl">
                    <a:srgbClr val="000000">
                      <a:alpha val="43137"/>
                    </a:srgbClr>
                  </a:outerShdw>
                </a:effectLst>
              </a:rPr>
              <a:t>de periodos anteriores</a:t>
            </a:r>
          </a:p>
        </p:txBody>
      </p:sp>
      <p:sp>
        <p:nvSpPr>
          <p:cNvPr id="18" name="27 Rectángulo"/>
          <p:cNvSpPr/>
          <p:nvPr/>
        </p:nvSpPr>
        <p:spPr>
          <a:xfrm>
            <a:off x="2351325" y="4495425"/>
            <a:ext cx="4569573" cy="830997"/>
          </a:xfrm>
          <a:prstGeom prst="rect">
            <a:avLst/>
          </a:prstGeom>
        </p:spPr>
        <p:txBody>
          <a:bodyPr wrap="square">
            <a:spAutoFit/>
          </a:bodyPr>
          <a:lstStyle/>
          <a:p>
            <a:pPr algn="ctr"/>
            <a:r>
              <a:rPr lang="es-MX" sz="1600" b="1" dirty="0" smtClean="0">
                <a:solidFill>
                  <a:schemeClr val="bg1"/>
                </a:solidFill>
                <a:effectLst>
                  <a:outerShdw blurRad="38100" dist="38100" dir="2700000" algn="tl">
                    <a:srgbClr val="000000">
                      <a:alpha val="43137"/>
                    </a:srgbClr>
                  </a:outerShdw>
                </a:effectLst>
              </a:rPr>
              <a:t>ESTRATEGIAS EMERGENTES: </a:t>
            </a:r>
            <a:r>
              <a:rPr lang="es-MX" sz="1600" b="1" dirty="0">
                <a:solidFill>
                  <a:schemeClr val="bg1"/>
                </a:solidFill>
                <a:effectLst>
                  <a:outerShdw blurRad="38100" dist="38100" dir="2700000" algn="tl">
                    <a:srgbClr val="000000">
                      <a:alpha val="43137"/>
                    </a:srgbClr>
                  </a:outerShdw>
                </a:effectLst>
              </a:rPr>
              <a:t>Nuevos elementos estratégicos que </a:t>
            </a:r>
            <a:r>
              <a:rPr lang="es-MX" sz="1600" b="1" dirty="0" smtClean="0">
                <a:solidFill>
                  <a:schemeClr val="bg1"/>
                </a:solidFill>
                <a:effectLst>
                  <a:outerShdw blurRad="38100" dist="38100" dir="2700000" algn="tl">
                    <a:srgbClr val="000000">
                      <a:alpha val="43137"/>
                    </a:srgbClr>
                  </a:outerShdw>
                </a:effectLst>
              </a:rPr>
              <a:t>surgen por adaptación </a:t>
            </a:r>
            <a:r>
              <a:rPr lang="es-MX" sz="1600" b="1" dirty="0">
                <a:solidFill>
                  <a:schemeClr val="bg1"/>
                </a:solidFill>
                <a:effectLst>
                  <a:outerShdw blurRad="38100" dist="38100" dir="2700000" algn="tl">
                    <a:srgbClr val="000000">
                      <a:alpha val="43137"/>
                    </a:srgbClr>
                  </a:outerShdw>
                </a:effectLst>
              </a:rPr>
              <a:t>a las circunstancias </a:t>
            </a:r>
            <a:r>
              <a:rPr lang="es-MX" sz="1600" b="1" dirty="0" smtClean="0">
                <a:solidFill>
                  <a:schemeClr val="bg1"/>
                </a:solidFill>
                <a:effectLst>
                  <a:outerShdw blurRad="38100" dist="38100" dir="2700000" algn="tl">
                    <a:srgbClr val="000000">
                      <a:alpha val="43137"/>
                    </a:srgbClr>
                  </a:outerShdw>
                </a:effectLst>
              </a:rPr>
              <a:t>cambiantes</a:t>
            </a:r>
            <a:endParaRPr lang="es-MX" sz="1600" b="1" dirty="0">
              <a:solidFill>
                <a:schemeClr val="bg1"/>
              </a:solidFill>
              <a:effectLst>
                <a:outerShdw blurRad="38100" dist="38100" dir="2700000" algn="tl">
                  <a:srgbClr val="000000">
                    <a:alpha val="43137"/>
                  </a:srgbClr>
                </a:outerShdw>
              </a:effectLst>
            </a:endParaRPr>
          </a:p>
        </p:txBody>
      </p:sp>
      <p:sp>
        <p:nvSpPr>
          <p:cNvPr id="19" name="28 Rectángulo"/>
          <p:cNvSpPr/>
          <p:nvPr/>
        </p:nvSpPr>
        <p:spPr>
          <a:xfrm>
            <a:off x="944818" y="3458345"/>
            <a:ext cx="1709936" cy="338554"/>
          </a:xfrm>
          <a:prstGeom prst="rect">
            <a:avLst/>
          </a:prstGeom>
        </p:spPr>
        <p:txBody>
          <a:bodyPr wrap="square">
            <a:spAutoFit/>
          </a:bodyPr>
          <a:lstStyle/>
          <a:p>
            <a:r>
              <a:rPr lang="es-MX" sz="1600" b="1" dirty="0" smtClean="0">
                <a:effectLst>
                  <a:outerShdw blurRad="38100" dist="38100" dir="2700000" algn="tl">
                    <a:srgbClr val="000000">
                      <a:alpha val="43137"/>
                    </a:srgbClr>
                  </a:outerShdw>
                </a:effectLst>
              </a:rPr>
              <a:t>PROACTIVAS</a:t>
            </a:r>
            <a:endParaRPr lang="es-MX" sz="1600" b="1" dirty="0">
              <a:effectLst>
                <a:outerShdw blurRad="38100" dist="38100" dir="2700000" algn="tl">
                  <a:srgbClr val="000000">
                    <a:alpha val="43137"/>
                  </a:srgbClr>
                </a:outerShdw>
              </a:effectLst>
            </a:endParaRPr>
          </a:p>
        </p:txBody>
      </p:sp>
      <p:sp>
        <p:nvSpPr>
          <p:cNvPr id="20" name="31 Rectángulo"/>
          <p:cNvSpPr/>
          <p:nvPr/>
        </p:nvSpPr>
        <p:spPr>
          <a:xfrm>
            <a:off x="995429" y="4847661"/>
            <a:ext cx="1709936" cy="338554"/>
          </a:xfrm>
          <a:prstGeom prst="rect">
            <a:avLst/>
          </a:prstGeom>
        </p:spPr>
        <p:txBody>
          <a:bodyPr wrap="square">
            <a:spAutoFit/>
          </a:bodyPr>
          <a:lstStyle/>
          <a:p>
            <a:r>
              <a:rPr lang="es-MX" sz="1600" b="1" dirty="0" smtClean="0">
                <a:effectLst>
                  <a:outerShdw blurRad="38100" dist="38100" dir="2700000" algn="tl">
                    <a:srgbClr val="000000">
                      <a:alpha val="43137"/>
                    </a:srgbClr>
                  </a:outerShdw>
                </a:effectLst>
              </a:rPr>
              <a:t>REACTIVAS</a:t>
            </a:r>
            <a:endParaRPr lang="es-MX" sz="1600" b="1" dirty="0">
              <a:effectLst>
                <a:outerShdw blurRad="38100" dist="38100" dir="2700000" algn="tl">
                  <a:srgbClr val="000000">
                    <a:alpha val="43137"/>
                  </a:srgbClr>
                </a:outerShdw>
              </a:effectLst>
            </a:endParaRPr>
          </a:p>
        </p:txBody>
      </p:sp>
      <p:sp>
        <p:nvSpPr>
          <p:cNvPr id="21" name="33 Rectángulo"/>
          <p:cNvSpPr/>
          <p:nvPr/>
        </p:nvSpPr>
        <p:spPr>
          <a:xfrm>
            <a:off x="7859250" y="3458345"/>
            <a:ext cx="1559559" cy="1631216"/>
          </a:xfrm>
          <a:prstGeom prst="rect">
            <a:avLst/>
          </a:prstGeom>
        </p:spPr>
        <p:txBody>
          <a:bodyPr wrap="square">
            <a:spAutoFit/>
          </a:bodyPr>
          <a:lstStyle/>
          <a:p>
            <a:pPr algn="ctr">
              <a:spcAft>
                <a:spcPts val="600"/>
              </a:spcAft>
            </a:pPr>
            <a:r>
              <a:rPr lang="es-MX" sz="1600" b="1" dirty="0" smtClean="0">
                <a:solidFill>
                  <a:srgbClr val="FF0000"/>
                </a:solidFill>
                <a:effectLst>
                  <a:outerShdw blurRad="38100" dist="38100" dir="2700000" algn="tl">
                    <a:srgbClr val="000000">
                      <a:alpha val="43137"/>
                    </a:srgbClr>
                  </a:outerShdw>
                </a:effectLst>
              </a:rPr>
              <a:t>ESTRATEGIA </a:t>
            </a:r>
          </a:p>
          <a:p>
            <a:pPr algn="ctr">
              <a:spcAft>
                <a:spcPts val="600"/>
              </a:spcAft>
            </a:pPr>
            <a:r>
              <a:rPr lang="es-MX" sz="1600" b="1" dirty="0" smtClean="0">
                <a:solidFill>
                  <a:srgbClr val="FF0000"/>
                </a:solidFill>
                <a:effectLst>
                  <a:outerShdw blurRad="38100" dist="38100" dir="2700000" algn="tl">
                    <a:srgbClr val="000000">
                      <a:alpha val="43137"/>
                    </a:srgbClr>
                  </a:outerShdw>
                </a:effectLst>
              </a:rPr>
              <a:t>ACTUAL </a:t>
            </a:r>
          </a:p>
          <a:p>
            <a:pPr algn="ctr">
              <a:spcAft>
                <a:spcPts val="600"/>
              </a:spcAft>
            </a:pPr>
            <a:r>
              <a:rPr lang="es-MX" sz="1600" b="1" dirty="0" smtClean="0">
                <a:solidFill>
                  <a:srgbClr val="FF0000"/>
                </a:solidFill>
                <a:effectLst>
                  <a:outerShdw blurRad="38100" dist="38100" dir="2700000" algn="tl">
                    <a:srgbClr val="000000">
                      <a:alpha val="43137"/>
                    </a:srgbClr>
                  </a:outerShdw>
                </a:effectLst>
              </a:rPr>
              <a:t>APLICADA </a:t>
            </a:r>
          </a:p>
          <a:p>
            <a:pPr algn="ctr">
              <a:spcAft>
                <a:spcPts val="600"/>
              </a:spcAft>
            </a:pPr>
            <a:r>
              <a:rPr lang="es-MX" sz="1600" b="1" dirty="0" smtClean="0">
                <a:solidFill>
                  <a:srgbClr val="FF0000"/>
                </a:solidFill>
                <a:effectLst>
                  <a:outerShdw blurRad="38100" dist="38100" dir="2700000" algn="tl">
                    <a:srgbClr val="000000">
                      <a:alpha val="43137"/>
                    </a:srgbClr>
                  </a:outerShdw>
                </a:effectLst>
              </a:rPr>
              <a:t>POR LA </a:t>
            </a:r>
          </a:p>
          <a:p>
            <a:pPr algn="ctr">
              <a:spcAft>
                <a:spcPts val="600"/>
              </a:spcAft>
            </a:pPr>
            <a:r>
              <a:rPr lang="es-MX" sz="1600" b="1" dirty="0" smtClean="0">
                <a:solidFill>
                  <a:srgbClr val="FF0000"/>
                </a:solidFill>
                <a:effectLst>
                  <a:outerShdw blurRad="38100" dist="38100" dir="2700000" algn="tl">
                    <a:srgbClr val="000000">
                      <a:alpha val="43137"/>
                    </a:srgbClr>
                  </a:outerShdw>
                </a:effectLst>
              </a:rPr>
              <a:t>EMPRESA</a:t>
            </a:r>
            <a:endParaRPr lang="es-MX" sz="1600" b="1" dirty="0">
              <a:solidFill>
                <a:srgbClr val="FF0000"/>
              </a:solidFill>
              <a:effectLst>
                <a:outerShdw blurRad="38100" dist="38100" dir="2700000" algn="tl">
                  <a:srgbClr val="000000">
                    <a:alpha val="43137"/>
                  </a:srgbClr>
                </a:outerShdw>
              </a:effectLst>
            </a:endParaRPr>
          </a:p>
        </p:txBody>
      </p:sp>
      <p:sp>
        <p:nvSpPr>
          <p:cNvPr id="22" name="6 Flecha izquierda"/>
          <p:cNvSpPr/>
          <p:nvPr/>
        </p:nvSpPr>
        <p:spPr>
          <a:xfrm>
            <a:off x="9490817" y="2882281"/>
            <a:ext cx="1656184" cy="2805410"/>
          </a:xfrm>
          <a:prstGeom prst="leftArrow">
            <a:avLst>
              <a:gd name="adj1" fmla="val 80619"/>
              <a:gd name="adj2" fmla="val 20400"/>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17 Rectángulo"/>
          <p:cNvSpPr/>
          <p:nvPr/>
        </p:nvSpPr>
        <p:spPr>
          <a:xfrm>
            <a:off x="9490817" y="3386337"/>
            <a:ext cx="1728192" cy="1800493"/>
          </a:xfrm>
          <a:prstGeom prst="rect">
            <a:avLst/>
          </a:prstGeom>
        </p:spPr>
        <p:txBody>
          <a:bodyPr wrap="square">
            <a:spAutoFit/>
          </a:bodyPr>
          <a:lstStyle/>
          <a:p>
            <a:pPr algn="ctr">
              <a:spcAft>
                <a:spcPts val="600"/>
              </a:spcAft>
            </a:pPr>
            <a:r>
              <a:rPr lang="es-MX" sz="1600" b="1" dirty="0" smtClean="0">
                <a:solidFill>
                  <a:srgbClr val="FFFF00"/>
                </a:solidFill>
                <a:effectLst>
                  <a:outerShdw blurRad="38100" dist="38100" dir="2700000" algn="tl">
                    <a:srgbClr val="000000">
                      <a:alpha val="43137"/>
                    </a:srgbClr>
                  </a:outerShdw>
                </a:effectLst>
              </a:rPr>
              <a:t>PRUEBAS</a:t>
            </a:r>
          </a:p>
          <a:p>
            <a:pPr marL="285750" indent="-285750" algn="ctr">
              <a:spcAft>
                <a:spcPts val="600"/>
              </a:spcAft>
              <a:buFont typeface="Arial" panose="020B0604020202020204" pitchFamily="34" charset="0"/>
              <a:buChar char="•"/>
            </a:pPr>
            <a:r>
              <a:rPr lang="es-MX" sz="1600" b="1" dirty="0" smtClean="0">
                <a:solidFill>
                  <a:srgbClr val="FFFF00"/>
                </a:solidFill>
                <a:effectLst>
                  <a:outerShdw blurRad="38100" dist="38100" dir="2700000" algn="tl">
                    <a:srgbClr val="000000">
                      <a:alpha val="43137"/>
                    </a:srgbClr>
                  </a:outerShdw>
                </a:effectLst>
              </a:rPr>
              <a:t>De ajuste</a:t>
            </a:r>
          </a:p>
          <a:p>
            <a:pPr marL="285750" indent="-285750" algn="ctr">
              <a:spcAft>
                <a:spcPts val="600"/>
              </a:spcAft>
              <a:buFont typeface="Arial" panose="020B0604020202020204" pitchFamily="34" charset="0"/>
              <a:buChar char="•"/>
            </a:pPr>
            <a:r>
              <a:rPr lang="es-MX" sz="1600" b="1" dirty="0" smtClean="0">
                <a:solidFill>
                  <a:srgbClr val="FFFF00"/>
                </a:solidFill>
                <a:effectLst>
                  <a:outerShdw blurRad="38100" dist="38100" dir="2700000" algn="tl">
                    <a:srgbClr val="000000">
                      <a:alpha val="43137"/>
                    </a:srgbClr>
                  </a:outerShdw>
                </a:effectLst>
              </a:rPr>
              <a:t>De ventaja competitiva</a:t>
            </a:r>
          </a:p>
          <a:p>
            <a:pPr marL="285750" indent="-285750" algn="ctr">
              <a:spcAft>
                <a:spcPts val="600"/>
              </a:spcAft>
              <a:buFont typeface="Arial" panose="020B0604020202020204" pitchFamily="34" charset="0"/>
              <a:buChar char="•"/>
            </a:pPr>
            <a:r>
              <a:rPr lang="es-MX" sz="1600" b="1" dirty="0" smtClean="0">
                <a:solidFill>
                  <a:srgbClr val="FFFF00"/>
                </a:solidFill>
                <a:effectLst>
                  <a:outerShdw blurRad="38100" dist="38100" dir="2700000" algn="tl">
                    <a:srgbClr val="000000">
                      <a:alpha val="43137"/>
                    </a:srgbClr>
                  </a:outerShdw>
                </a:effectLst>
              </a:rPr>
              <a:t>De desempeño</a:t>
            </a:r>
            <a:endParaRPr lang="es-MX" sz="16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770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379793"/>
            <a:ext cx="10623518" cy="492443"/>
          </a:xfrm>
          <a:prstGeom prst="rect">
            <a:avLst/>
          </a:prstGeom>
        </p:spPr>
        <p:txBody>
          <a:bodyPr wrap="square">
            <a:spAutoFit/>
          </a:bodyPr>
          <a:lstStyle/>
          <a:p>
            <a:pPr algn="ctr"/>
            <a:r>
              <a:rPr lang="es-ES" sz="2600" b="1" u="dbl" dirty="0">
                <a:latin typeface="Arial" panose="020B0604020202020204" pitchFamily="34" charset="0"/>
                <a:cs typeface="Arial" panose="020B0604020202020204" pitchFamily="34" charset="0"/>
              </a:rPr>
              <a:t>ESTRATEGIAS DE PROCESOS</a:t>
            </a:r>
          </a:p>
        </p:txBody>
      </p:sp>
      <p:graphicFrame>
        <p:nvGraphicFramePr>
          <p:cNvPr id="8" name="11 Tabla"/>
          <p:cNvGraphicFramePr>
            <a:graphicFrameLocks noGrp="1"/>
          </p:cNvGraphicFramePr>
          <p:nvPr>
            <p:extLst>
              <p:ext uri="{D42A27DB-BD31-4B8C-83A1-F6EECF244321}">
                <p14:modId xmlns:p14="http://schemas.microsoft.com/office/powerpoint/2010/main" val="1423014088"/>
              </p:ext>
            </p:extLst>
          </p:nvPr>
        </p:nvGraphicFramePr>
        <p:xfrm>
          <a:off x="1313541" y="1052616"/>
          <a:ext cx="9601200" cy="5118509"/>
        </p:xfrm>
        <a:graphic>
          <a:graphicData uri="http://schemas.openxmlformats.org/drawingml/2006/table">
            <a:tbl>
              <a:tblPr/>
              <a:tblGrid>
                <a:gridCol w="2703251">
                  <a:extLst>
                    <a:ext uri="{9D8B030D-6E8A-4147-A177-3AD203B41FA5}">
                      <a16:colId xmlns:a16="http://schemas.microsoft.com/office/drawing/2014/main" val="20000"/>
                    </a:ext>
                  </a:extLst>
                </a:gridCol>
                <a:gridCol w="6897949">
                  <a:extLst>
                    <a:ext uri="{9D8B030D-6E8A-4147-A177-3AD203B41FA5}">
                      <a16:colId xmlns:a16="http://schemas.microsoft.com/office/drawing/2014/main" val="20001"/>
                    </a:ext>
                  </a:extLst>
                </a:gridCol>
              </a:tblGrid>
              <a:tr h="1003709">
                <a:tc>
                  <a:txBody>
                    <a:bodyPr/>
                    <a:lstStyle/>
                    <a:p>
                      <a:pPr algn="ctr">
                        <a:spcAft>
                          <a:spcPts val="0"/>
                        </a:spcAft>
                      </a:pPr>
                      <a:endParaRPr lang="es-ES" sz="8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dirty="0" smtClean="0">
                          <a:solidFill>
                            <a:schemeClr val="bg1"/>
                          </a:solidFill>
                          <a:effectLst>
                            <a:outerShdw blurRad="38100" dist="38100" dir="2700000" algn="tl">
                              <a:srgbClr val="000000">
                                <a:alpha val="43137"/>
                              </a:srgbClr>
                            </a:outerShdw>
                          </a:effectLst>
                          <a:latin typeface="Arial"/>
                          <a:ea typeface="Times New Roman"/>
                          <a:cs typeface="Times New Roman"/>
                        </a:rPr>
                        <a:t>ESTRATEGIA DE PROCESOS</a:t>
                      </a:r>
                    </a:p>
                    <a:p>
                      <a:pPr algn="ctr">
                        <a:spcAft>
                          <a:spcPts val="0"/>
                        </a:spcAft>
                      </a:pPr>
                      <a:endParaRPr lang="es-MX" sz="800" b="1"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endParaRPr lang="es-ES" sz="16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endParaRPr lang="es-ES" sz="8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dirty="0" smtClean="0">
                          <a:solidFill>
                            <a:schemeClr val="bg1"/>
                          </a:solidFill>
                          <a:effectLst>
                            <a:outerShdw blurRad="38100" dist="38100" dir="2700000" algn="tl">
                              <a:srgbClr val="000000">
                                <a:alpha val="43137"/>
                              </a:srgbClr>
                            </a:outerShdw>
                          </a:effectLst>
                          <a:latin typeface="Arial"/>
                          <a:ea typeface="Times New Roman"/>
                          <a:cs typeface="Times New Roman"/>
                        </a:rPr>
                        <a:t>CLASIFICACIÓN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1254636">
                <a:tc>
                  <a:txBody>
                    <a:bodyPr/>
                    <a:lstStyle/>
                    <a:p>
                      <a:pPr algn="ctr">
                        <a:spcAft>
                          <a:spcPts val="0"/>
                        </a:spcAft>
                      </a:pPr>
                      <a:endParaRPr lang="es-ES" sz="1800" b="1" i="1"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800" b="1" i="1" dirty="0" smtClean="0">
                          <a:solidFill>
                            <a:schemeClr val="bg1"/>
                          </a:solidFill>
                          <a:effectLst>
                            <a:outerShdw blurRad="38100" dist="38100" dir="2700000" algn="tl">
                              <a:srgbClr val="000000">
                                <a:alpha val="43137"/>
                              </a:srgbClr>
                            </a:outerShdw>
                          </a:effectLst>
                          <a:latin typeface="Arial"/>
                          <a:ea typeface="Times New Roman"/>
                          <a:cs typeface="Times New Roman"/>
                        </a:rPr>
                        <a:t>DE ACUERDO AL TIPO</a:t>
                      </a:r>
                      <a:r>
                        <a:rPr lang="es-ES" sz="1800" b="1" i="1" baseline="0" dirty="0" smtClean="0">
                          <a:solidFill>
                            <a:schemeClr val="bg1"/>
                          </a:solidFill>
                          <a:effectLst>
                            <a:outerShdw blurRad="38100" dist="38100" dir="2700000" algn="tl">
                              <a:srgbClr val="000000">
                                <a:alpha val="43137"/>
                              </a:srgbClr>
                            </a:outerShdw>
                          </a:effectLst>
                          <a:latin typeface="Arial"/>
                          <a:ea typeface="Times New Roman"/>
                          <a:cs typeface="Times New Roman"/>
                        </a:rPr>
                        <a:t> DE </a:t>
                      </a:r>
                      <a:r>
                        <a:rPr lang="es-ES" sz="1800" b="1" i="1" dirty="0" smtClean="0">
                          <a:solidFill>
                            <a:schemeClr val="bg1"/>
                          </a:solidFill>
                          <a:effectLst>
                            <a:outerShdw blurRad="38100" dist="38100" dir="2700000" algn="tl">
                              <a:srgbClr val="000000">
                                <a:alpha val="43137"/>
                              </a:srgbClr>
                            </a:outerShdw>
                          </a:effectLst>
                          <a:latin typeface="Arial"/>
                          <a:ea typeface="Times New Roman"/>
                          <a:cs typeface="Times New Roman"/>
                        </a:rPr>
                        <a:t>PRODUCCIÓN E INVENTARIO</a:t>
                      </a:r>
                    </a:p>
                    <a:p>
                      <a:pPr algn="ctr">
                        <a:spcAft>
                          <a:spcPts val="0"/>
                        </a:spcAft>
                      </a:pPr>
                      <a:endParaRPr lang="es-MX" sz="1800" b="1" i="1" dirty="0">
                        <a:solidFill>
                          <a:schemeClr val="bg1"/>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es-ES" sz="1800" b="1" i="0" dirty="0" smtClean="0">
                        <a:effectLst/>
                        <a:latin typeface="Arial"/>
                        <a:ea typeface="Times New Roman"/>
                        <a:cs typeface="Times New Roman"/>
                      </a:endParaRPr>
                    </a:p>
                    <a:p>
                      <a:pPr algn="l">
                        <a:spcAft>
                          <a:spcPts val="0"/>
                        </a:spcAft>
                      </a:pPr>
                      <a:r>
                        <a:rPr lang="es-ES" sz="1800" b="1" i="0" dirty="0" smtClean="0">
                          <a:effectLst/>
                          <a:latin typeface="Arial"/>
                          <a:ea typeface="Times New Roman"/>
                          <a:cs typeface="Times New Roman"/>
                        </a:rPr>
                        <a:t>1- FABRICACIÓN POR PEDIDO.</a:t>
                      </a:r>
                    </a:p>
                    <a:p>
                      <a:pPr algn="l">
                        <a:spcAft>
                          <a:spcPts val="0"/>
                        </a:spcAft>
                      </a:pPr>
                      <a:r>
                        <a:rPr lang="es-ES" sz="1800" b="1" i="0" dirty="0" smtClean="0">
                          <a:effectLst/>
                          <a:latin typeface="Arial"/>
                          <a:ea typeface="Times New Roman"/>
                          <a:cs typeface="Times New Roman"/>
                        </a:rPr>
                        <a:t>2- FABRICACIÓN PARA MANTENER EL INVENTARIO.</a:t>
                      </a:r>
                    </a:p>
                    <a:p>
                      <a:pPr algn="l">
                        <a:spcAft>
                          <a:spcPts val="0"/>
                        </a:spcAft>
                      </a:pPr>
                      <a:r>
                        <a:rPr lang="es-ES" sz="1800" b="1" i="0" dirty="0" smtClean="0">
                          <a:effectLst/>
                          <a:latin typeface="Arial"/>
                          <a:ea typeface="Times New Roman"/>
                          <a:cs typeface="Times New Roman"/>
                        </a:rPr>
                        <a:t>3- FABRICACIÓN DE ENSAMBLE POR PEDIDO.</a:t>
                      </a:r>
                    </a:p>
                    <a:p>
                      <a:pPr algn="l">
                        <a:spcAft>
                          <a:spcPts val="0"/>
                        </a:spcAft>
                      </a:pPr>
                      <a:endParaRPr lang="es-ES" sz="1800" b="1" i="0" dirty="0" smtClean="0">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54636">
                <a:tc>
                  <a:txBody>
                    <a:bodyPr/>
                    <a:lstStyle/>
                    <a:p>
                      <a:pPr marL="0" algn="ctr" rtl="0" eaLnBrk="1" latinLnBrk="0" hangingPunct="1">
                        <a:spcAft>
                          <a:spcPts val="0"/>
                        </a:spcAft>
                      </a:pPr>
                      <a:endParaRPr kumimoji="0" lang="es-MX" sz="18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18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rPr>
                        <a:t>DE ACUERDO A VARIACIONES DE LA  DEMANDA</a:t>
                      </a:r>
                      <a:endParaRPr kumimoji="0" lang="es-MX" sz="1800" b="1" i="1" kern="1200" dirty="0">
                        <a:solidFill>
                          <a:schemeClr val="bg1"/>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endParaRPr lang="es-ES" sz="1800" b="1" i="0" dirty="0" smtClean="0">
                        <a:effectLst/>
                        <a:latin typeface="Arial"/>
                        <a:ea typeface="Times New Roman"/>
                        <a:cs typeface="Times New Roman"/>
                      </a:endParaRPr>
                    </a:p>
                    <a:p>
                      <a:pPr algn="just">
                        <a:spcAft>
                          <a:spcPts val="0"/>
                        </a:spcAft>
                      </a:pPr>
                      <a:r>
                        <a:rPr lang="es-ES" sz="1800" b="1" i="0" dirty="0" smtClean="0">
                          <a:effectLst/>
                          <a:latin typeface="Arial"/>
                          <a:ea typeface="Times New Roman"/>
                          <a:cs typeface="Times New Roman"/>
                        </a:rPr>
                        <a:t>1- FABRICACIÓN DE CAZA.</a:t>
                      </a:r>
                    </a:p>
                    <a:p>
                      <a:pPr algn="just">
                        <a:spcAft>
                          <a:spcPts val="0"/>
                        </a:spcAft>
                      </a:pPr>
                      <a:r>
                        <a:rPr lang="es-ES" sz="1800" b="1" i="0" dirty="0" smtClean="0">
                          <a:effectLst/>
                          <a:latin typeface="Arial"/>
                          <a:ea typeface="Times New Roman"/>
                          <a:cs typeface="Times New Roman"/>
                        </a:rPr>
                        <a:t>2- FABRICACIÓN DE NIVELACIÓN</a:t>
                      </a:r>
                    </a:p>
                    <a:p>
                      <a:pPr algn="just">
                        <a:spcAft>
                          <a:spcPts val="0"/>
                        </a:spcAft>
                      </a:pPr>
                      <a:r>
                        <a:rPr lang="es-ES" sz="1800" b="1" i="0" dirty="0" smtClean="0">
                          <a:effectLst/>
                          <a:latin typeface="Arial"/>
                          <a:ea typeface="Times New Roman"/>
                          <a:cs typeface="Times New Roman"/>
                        </a:rPr>
                        <a:t>3- FABRICACIÓN MIXTA</a:t>
                      </a:r>
                    </a:p>
                    <a:p>
                      <a:pPr algn="just">
                        <a:spcAft>
                          <a:spcPts val="0"/>
                        </a:spcAft>
                      </a:pPr>
                      <a:endParaRPr lang="es-MX" sz="1800" b="1" i="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54636">
                <a:tc>
                  <a:txBody>
                    <a:bodyPr/>
                    <a:lstStyle/>
                    <a:p>
                      <a:pPr marL="0" algn="ctr" rtl="0" eaLnBrk="1" latinLnBrk="0" hangingPunct="1">
                        <a:spcAft>
                          <a:spcPts val="0"/>
                        </a:spcAft>
                      </a:pPr>
                      <a:endParaRPr kumimoji="0" lang="es-ES" sz="18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18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rPr>
                        <a:t>DE</a:t>
                      </a:r>
                      <a:r>
                        <a:rPr kumimoji="0" lang="es-ES" sz="1800" b="1" i="1" kern="1200" baseline="0" dirty="0" smtClean="0">
                          <a:solidFill>
                            <a:schemeClr val="bg1"/>
                          </a:solidFill>
                          <a:effectLst>
                            <a:outerShdw blurRad="38100" dist="38100" dir="2700000" algn="tl">
                              <a:srgbClr val="000000">
                                <a:alpha val="43137"/>
                              </a:srgbClr>
                            </a:outerShdw>
                          </a:effectLst>
                          <a:latin typeface="Arial"/>
                          <a:ea typeface="Times New Roman"/>
                          <a:cs typeface="Times New Roman"/>
                        </a:rPr>
                        <a:t> ACUERDO AL TIPO DE CAMBIO A PRODUCIR</a:t>
                      </a:r>
                    </a:p>
                    <a:p>
                      <a:pPr marL="0" algn="ctr" rtl="0" eaLnBrk="1" latinLnBrk="0" hangingPunct="1">
                        <a:spcAft>
                          <a:spcPts val="0"/>
                        </a:spcAft>
                      </a:pPr>
                      <a:endParaRPr kumimoji="0" lang="es-MX" sz="1800" b="1" i="1" kern="1200" dirty="0">
                        <a:solidFill>
                          <a:schemeClr val="bg1"/>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endParaRPr lang="es-ES" sz="1800" b="1" i="0" dirty="0" smtClean="0">
                        <a:effectLst/>
                        <a:latin typeface="Arial"/>
                        <a:ea typeface="Times New Roman"/>
                        <a:cs typeface="Times New Roman"/>
                      </a:endParaRPr>
                    </a:p>
                    <a:p>
                      <a:pPr algn="just">
                        <a:spcAft>
                          <a:spcPts val="0"/>
                        </a:spcAft>
                      </a:pPr>
                      <a:r>
                        <a:rPr lang="es-ES" sz="1800" b="1" i="0" dirty="0" smtClean="0">
                          <a:effectLst/>
                          <a:latin typeface="Arial"/>
                          <a:ea typeface="Times New Roman"/>
                          <a:cs typeface="Times New Roman"/>
                        </a:rPr>
                        <a:t>1- REINGENIERÍA.</a:t>
                      </a:r>
                    </a:p>
                    <a:p>
                      <a:pPr algn="just">
                        <a:spcAft>
                          <a:spcPts val="0"/>
                        </a:spcAft>
                      </a:pPr>
                      <a:r>
                        <a:rPr lang="es-ES" sz="1800" b="1" i="0" dirty="0" smtClean="0">
                          <a:effectLst/>
                          <a:latin typeface="Arial"/>
                          <a:ea typeface="Times New Roman"/>
                          <a:cs typeface="Times New Roman"/>
                        </a:rPr>
                        <a:t>2- MEJORA CONTÍNUA</a:t>
                      </a:r>
                      <a:endParaRPr lang="es-ES" sz="1800" b="1" i="0" dirty="0">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9145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314830"/>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16" name="Rectángulo 15"/>
          <p:cNvSpPr/>
          <p:nvPr/>
        </p:nvSpPr>
        <p:spPr>
          <a:xfrm>
            <a:off x="835607" y="379793"/>
            <a:ext cx="10623518" cy="492443"/>
          </a:xfrm>
          <a:prstGeom prst="rect">
            <a:avLst/>
          </a:prstGeom>
        </p:spPr>
        <p:txBody>
          <a:bodyPr wrap="square">
            <a:spAutoFit/>
          </a:bodyPr>
          <a:lstStyle/>
          <a:p>
            <a:pPr algn="ctr"/>
            <a:r>
              <a:rPr lang="es-ES" sz="2600" b="1" u="dbl" dirty="0">
                <a:latin typeface="Arial" panose="020B0604020202020204" pitchFamily="34" charset="0"/>
                <a:cs typeface="Arial" panose="020B0604020202020204" pitchFamily="34" charset="0"/>
              </a:rPr>
              <a:t>ESTRATEGIAS DE </a:t>
            </a:r>
            <a:r>
              <a:rPr lang="es-ES" sz="2600" b="1" u="dbl" dirty="0" smtClean="0">
                <a:latin typeface="Arial" panose="020B0604020202020204" pitchFamily="34" charset="0"/>
                <a:cs typeface="Arial" panose="020B0604020202020204" pitchFamily="34" charset="0"/>
              </a:rPr>
              <a:t>PRODUCTO</a:t>
            </a:r>
            <a:endParaRPr lang="es-ES" sz="2600" b="1" u="dbl" dirty="0">
              <a:latin typeface="Arial" panose="020B0604020202020204" pitchFamily="34" charset="0"/>
              <a:cs typeface="Arial" panose="020B0604020202020204" pitchFamily="34" charset="0"/>
            </a:endParaRPr>
          </a:p>
        </p:txBody>
      </p:sp>
      <p:graphicFrame>
        <p:nvGraphicFramePr>
          <p:cNvPr id="5" name="11 Tabla"/>
          <p:cNvGraphicFramePr>
            <a:graphicFrameLocks noGrp="1"/>
          </p:cNvGraphicFramePr>
          <p:nvPr>
            <p:extLst>
              <p:ext uri="{D42A27DB-BD31-4B8C-83A1-F6EECF244321}">
                <p14:modId xmlns:p14="http://schemas.microsoft.com/office/powerpoint/2010/main" val="2535658427"/>
              </p:ext>
            </p:extLst>
          </p:nvPr>
        </p:nvGraphicFramePr>
        <p:xfrm>
          <a:off x="1538514" y="928914"/>
          <a:ext cx="9223393" cy="5242560"/>
        </p:xfrm>
        <a:graphic>
          <a:graphicData uri="http://schemas.openxmlformats.org/drawingml/2006/table">
            <a:tbl>
              <a:tblPr/>
              <a:tblGrid>
                <a:gridCol w="2707785">
                  <a:extLst>
                    <a:ext uri="{9D8B030D-6E8A-4147-A177-3AD203B41FA5}">
                      <a16:colId xmlns:a16="http://schemas.microsoft.com/office/drawing/2014/main" val="20000"/>
                    </a:ext>
                  </a:extLst>
                </a:gridCol>
                <a:gridCol w="6515608">
                  <a:extLst>
                    <a:ext uri="{9D8B030D-6E8A-4147-A177-3AD203B41FA5}">
                      <a16:colId xmlns:a16="http://schemas.microsoft.com/office/drawing/2014/main" val="20001"/>
                    </a:ext>
                  </a:extLst>
                </a:gridCol>
              </a:tblGrid>
              <a:tr h="779721">
                <a:tc>
                  <a:txBody>
                    <a:bodyPr/>
                    <a:lstStyle/>
                    <a:p>
                      <a:pPr algn="ctr">
                        <a:spcAft>
                          <a:spcPts val="0"/>
                        </a:spcAft>
                      </a:pPr>
                      <a:endParaRPr lang="es-ES" sz="800" b="1"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dirty="0" smtClean="0">
                          <a:solidFill>
                            <a:schemeClr val="bg1"/>
                          </a:solidFill>
                          <a:effectLst>
                            <a:outerShdw blurRad="38100" dist="38100" dir="2700000" algn="tl">
                              <a:srgbClr val="000000">
                                <a:alpha val="43137"/>
                              </a:srgbClr>
                            </a:outerShdw>
                          </a:effectLst>
                          <a:latin typeface="Arial"/>
                          <a:ea typeface="Times New Roman"/>
                          <a:cs typeface="Times New Roman"/>
                        </a:rPr>
                        <a:t>ESTRATEGIA DE PRODUCTO</a:t>
                      </a:r>
                    </a:p>
                    <a:p>
                      <a:pPr algn="ctr">
                        <a:spcAft>
                          <a:spcPts val="0"/>
                        </a:spcAft>
                      </a:pPr>
                      <a:endParaRPr lang="es-MX" sz="800" b="1" dirty="0">
                        <a:solidFill>
                          <a:schemeClr val="bg1"/>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endParaRPr lang="es-ES" sz="8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endParaRPr lang="es-ES" sz="16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dirty="0" smtClean="0">
                          <a:solidFill>
                            <a:schemeClr val="bg1"/>
                          </a:solidFill>
                          <a:effectLst>
                            <a:outerShdw blurRad="38100" dist="38100" dir="2700000" algn="tl">
                              <a:srgbClr val="000000">
                                <a:alpha val="43137"/>
                              </a:srgbClr>
                            </a:outerShdw>
                          </a:effectLst>
                          <a:latin typeface="Arial"/>
                          <a:ea typeface="Times New Roman"/>
                          <a:cs typeface="Times New Roman"/>
                        </a:rPr>
                        <a:t>CLASIFICACIÓN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1559442">
                <a:tc>
                  <a:txBody>
                    <a:bodyPr/>
                    <a:lstStyle/>
                    <a:p>
                      <a:pPr algn="ctr">
                        <a:spcAft>
                          <a:spcPts val="0"/>
                        </a:spcAft>
                      </a:pPr>
                      <a:endParaRPr lang="es-ES" sz="1600" b="1" i="1"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endParaRPr lang="es-ES" sz="1600" b="1" i="1"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600" b="1" i="1" dirty="0" smtClean="0">
                          <a:solidFill>
                            <a:schemeClr val="bg1"/>
                          </a:solidFill>
                          <a:effectLst>
                            <a:outerShdw blurRad="38100" dist="38100" dir="2700000" algn="tl">
                              <a:srgbClr val="000000">
                                <a:alpha val="43137"/>
                              </a:srgbClr>
                            </a:outerShdw>
                          </a:effectLst>
                          <a:latin typeface="Arial"/>
                          <a:ea typeface="Times New Roman"/>
                          <a:cs typeface="Times New Roman"/>
                        </a:rPr>
                        <a:t>DE ACUERDO AL CICLO DE VIDA DEL PRODUCTO</a:t>
                      </a:r>
                    </a:p>
                    <a:p>
                      <a:pPr algn="ctr">
                        <a:spcAft>
                          <a:spcPts val="0"/>
                        </a:spcAft>
                      </a:pPr>
                      <a:endParaRPr lang="es-MX" sz="1600" b="1" i="1" dirty="0">
                        <a:solidFill>
                          <a:schemeClr val="bg1"/>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endParaRPr lang="es-ES" sz="1600" b="1" i="1" dirty="0" smtClean="0">
                        <a:effectLst/>
                        <a:latin typeface="Arial"/>
                        <a:ea typeface="Times New Roman"/>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600" b="1" i="0" dirty="0" smtClean="0">
                          <a:effectLst/>
                          <a:latin typeface="Arial"/>
                          <a:ea typeface="Times New Roman"/>
                          <a:cs typeface="Times New Roman"/>
                        </a:rPr>
                        <a:t>PRODUCTO/SERVICIO,COMUNICACIÓN,DISTRIBUCIÓN</a:t>
                      </a:r>
                    </a:p>
                    <a:p>
                      <a:pPr algn="just">
                        <a:spcAft>
                          <a:spcPts val="0"/>
                        </a:spcAft>
                      </a:pPr>
                      <a:endParaRPr lang="es-ES" sz="1600" b="1" i="1" dirty="0" smtClean="0">
                        <a:effectLst/>
                        <a:latin typeface="Arial"/>
                        <a:ea typeface="Times New Roman"/>
                        <a:cs typeface="Times New Roman"/>
                      </a:endParaRPr>
                    </a:p>
                    <a:p>
                      <a:pPr algn="just">
                        <a:spcAft>
                          <a:spcPts val="0"/>
                        </a:spcAft>
                      </a:pPr>
                      <a:r>
                        <a:rPr lang="es-ES" sz="1600" b="1" i="1" dirty="0" smtClean="0">
                          <a:effectLst/>
                          <a:latin typeface="Arial"/>
                          <a:ea typeface="Times New Roman"/>
                          <a:cs typeface="Times New Roman"/>
                        </a:rPr>
                        <a:t>1- </a:t>
                      </a:r>
                      <a:r>
                        <a:rPr lang="es-MX" sz="1600" b="1" i="1" dirty="0" smtClean="0">
                          <a:effectLst/>
                          <a:latin typeface="Arial"/>
                          <a:ea typeface="Times New Roman"/>
                          <a:cs typeface="Times New Roman"/>
                        </a:rPr>
                        <a:t>FASE INTRODUCCIÓN; </a:t>
                      </a:r>
                    </a:p>
                    <a:p>
                      <a:pPr algn="just">
                        <a:spcAft>
                          <a:spcPts val="0"/>
                        </a:spcAft>
                      </a:pPr>
                      <a:r>
                        <a:rPr lang="es-ES" sz="1600" b="1" i="1" dirty="0" smtClean="0">
                          <a:effectLst/>
                          <a:latin typeface="Arial"/>
                          <a:ea typeface="Times New Roman"/>
                          <a:cs typeface="Times New Roman"/>
                        </a:rPr>
                        <a:t>2- </a:t>
                      </a:r>
                      <a:r>
                        <a:rPr lang="es-MX" sz="1600" b="1" i="1" dirty="0" smtClean="0">
                          <a:effectLst/>
                          <a:latin typeface="Arial"/>
                          <a:ea typeface="Times New Roman"/>
                          <a:cs typeface="Times New Roman"/>
                        </a:rPr>
                        <a:t>FASE CRECIMIENTO; </a:t>
                      </a:r>
                    </a:p>
                    <a:p>
                      <a:pPr algn="just">
                        <a:spcAft>
                          <a:spcPts val="0"/>
                        </a:spcAft>
                      </a:pPr>
                      <a:r>
                        <a:rPr lang="es-ES" sz="1600" b="1" i="1" dirty="0" smtClean="0">
                          <a:effectLst/>
                          <a:latin typeface="Arial"/>
                          <a:ea typeface="Times New Roman"/>
                          <a:cs typeface="Times New Roman"/>
                        </a:rPr>
                        <a:t>3- </a:t>
                      </a:r>
                      <a:r>
                        <a:rPr lang="es-MX" sz="1600" b="1" i="1" dirty="0" smtClean="0">
                          <a:effectLst/>
                          <a:latin typeface="Arial"/>
                          <a:ea typeface="Times New Roman"/>
                          <a:cs typeface="Times New Roman"/>
                        </a:rPr>
                        <a:t>FASE MADUREZ; </a:t>
                      </a:r>
                    </a:p>
                    <a:p>
                      <a:pPr algn="just">
                        <a:spcAft>
                          <a:spcPts val="0"/>
                        </a:spcAft>
                      </a:pPr>
                      <a:r>
                        <a:rPr lang="es-ES" sz="1600" b="1" i="1" dirty="0" smtClean="0">
                          <a:effectLst/>
                          <a:latin typeface="Arial"/>
                          <a:ea typeface="Times New Roman"/>
                          <a:cs typeface="Times New Roman"/>
                        </a:rPr>
                        <a:t>4- </a:t>
                      </a:r>
                      <a:r>
                        <a:rPr lang="es-MX" sz="1600" b="1" i="1" dirty="0" smtClean="0">
                          <a:effectLst/>
                          <a:latin typeface="Arial"/>
                          <a:ea typeface="Times New Roman"/>
                          <a:cs typeface="Times New Roman"/>
                        </a:rPr>
                        <a:t>FASE DECLINACIÓN; </a:t>
                      </a:r>
                      <a:endParaRPr lang="es-ES" sz="1600" b="1" i="1" dirty="0" smtClean="0">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36665">
                <a:tc>
                  <a:txBody>
                    <a:bodyPr/>
                    <a:lstStyle/>
                    <a:p>
                      <a:pPr marL="0" algn="ctr" rtl="0" eaLnBrk="1" latinLnBrk="0" hangingPunct="1">
                        <a:spcAft>
                          <a:spcPts val="0"/>
                        </a:spcAft>
                      </a:pPr>
                      <a:endParaRPr kumimoji="0" lang="es-MX" sz="16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16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rPr>
                        <a:t>DE ACUERDO A LA TASA DE CRECIMIENTO Y LA  DEMANDA</a:t>
                      </a:r>
                      <a:endParaRPr kumimoji="0" lang="es-MX" sz="1600" b="1" i="1" kern="1200" dirty="0">
                        <a:solidFill>
                          <a:schemeClr val="bg1"/>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endParaRPr lang="es-ES" sz="1600" b="1" i="1" dirty="0" smtClean="0">
                        <a:effectLst/>
                        <a:latin typeface="Arial"/>
                        <a:ea typeface="Times New Roman"/>
                        <a:cs typeface="Times New Roman"/>
                      </a:endParaRPr>
                    </a:p>
                    <a:p>
                      <a:pPr algn="just">
                        <a:spcAft>
                          <a:spcPts val="0"/>
                        </a:spcAft>
                      </a:pPr>
                      <a:r>
                        <a:rPr lang="es-ES" sz="1600" b="1" i="1" dirty="0" smtClean="0">
                          <a:effectLst/>
                          <a:latin typeface="Arial"/>
                          <a:ea typeface="Times New Roman"/>
                          <a:cs typeface="Times New Roman"/>
                        </a:rPr>
                        <a:t>1- CONTINUIDAD.</a:t>
                      </a:r>
                    </a:p>
                    <a:p>
                      <a:pPr algn="just">
                        <a:spcAft>
                          <a:spcPts val="0"/>
                        </a:spcAft>
                      </a:pPr>
                      <a:r>
                        <a:rPr lang="es-ES" sz="1600" b="1" i="1" dirty="0" smtClean="0">
                          <a:effectLst/>
                          <a:latin typeface="Arial"/>
                          <a:ea typeface="Times New Roman"/>
                          <a:cs typeface="Times New Roman"/>
                        </a:rPr>
                        <a:t>2- CONQUISTA.</a:t>
                      </a:r>
                    </a:p>
                    <a:p>
                      <a:pPr algn="just">
                        <a:spcAft>
                          <a:spcPts val="0"/>
                        </a:spcAft>
                      </a:pPr>
                      <a:r>
                        <a:rPr lang="es-ES" sz="1600" b="1" i="1" dirty="0" smtClean="0">
                          <a:effectLst/>
                          <a:latin typeface="Arial"/>
                          <a:ea typeface="Times New Roman"/>
                          <a:cs typeface="Times New Roman"/>
                        </a:rPr>
                        <a:t>3- DIVERSIFICACIÓN.</a:t>
                      </a:r>
                    </a:p>
                    <a:p>
                      <a:pPr algn="just">
                        <a:spcAft>
                          <a:spcPts val="0"/>
                        </a:spcAft>
                      </a:pPr>
                      <a:r>
                        <a:rPr lang="es-ES" sz="1600" b="1" i="1" dirty="0" smtClean="0">
                          <a:effectLst/>
                          <a:latin typeface="Arial"/>
                          <a:ea typeface="Times New Roman"/>
                          <a:cs typeface="Times New Roman"/>
                        </a:rPr>
                        <a:t>4- INNOVACIÓN.</a:t>
                      </a:r>
                    </a:p>
                    <a:p>
                      <a:pPr algn="just">
                        <a:spcAft>
                          <a:spcPts val="0"/>
                        </a:spcAft>
                      </a:pPr>
                      <a:endParaRPr lang="es-MX" sz="1600" b="1"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3887">
                <a:tc>
                  <a:txBody>
                    <a:bodyPr/>
                    <a:lstStyle/>
                    <a:p>
                      <a:pPr marL="0" algn="ctr" rtl="0" eaLnBrk="1" latinLnBrk="0" hangingPunct="1">
                        <a:spcAft>
                          <a:spcPts val="0"/>
                        </a:spcAft>
                      </a:pPr>
                      <a:endParaRPr kumimoji="0" lang="es-ES" sz="16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1600" b="1" i="1" kern="1200" dirty="0" smtClean="0">
                          <a:solidFill>
                            <a:schemeClr val="bg1"/>
                          </a:solidFill>
                          <a:effectLst>
                            <a:outerShdw blurRad="38100" dist="38100" dir="2700000" algn="tl">
                              <a:srgbClr val="000000">
                                <a:alpha val="43137"/>
                              </a:srgbClr>
                            </a:outerShdw>
                          </a:effectLst>
                          <a:latin typeface="Arial"/>
                          <a:ea typeface="Times New Roman"/>
                          <a:cs typeface="Times New Roman"/>
                        </a:rPr>
                        <a:t>PARA DEFINIR LA GAMA DE PRODUCTO</a:t>
                      </a:r>
                      <a:endParaRPr kumimoji="0" lang="es-ES" sz="1600" b="1" i="1" kern="1200" baseline="0" dirty="0" smtClean="0">
                        <a:solidFill>
                          <a:schemeClr val="bg1"/>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endParaRPr kumimoji="0" lang="es-MX" sz="1600" b="1" i="1" kern="1200" dirty="0">
                        <a:solidFill>
                          <a:schemeClr val="bg1"/>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endParaRPr lang="es-ES" sz="1600" b="1" i="1" dirty="0" smtClean="0">
                        <a:effectLst/>
                        <a:latin typeface="Arial"/>
                        <a:ea typeface="Times New Roman"/>
                        <a:cs typeface="Times New Roman"/>
                      </a:endParaRPr>
                    </a:p>
                    <a:p>
                      <a:pPr algn="just">
                        <a:spcAft>
                          <a:spcPts val="0"/>
                        </a:spcAft>
                      </a:pPr>
                      <a:r>
                        <a:rPr lang="es-ES" sz="1600" b="1" i="1" dirty="0" smtClean="0">
                          <a:effectLst/>
                          <a:latin typeface="Arial"/>
                          <a:ea typeface="Times New Roman"/>
                          <a:cs typeface="Times New Roman"/>
                        </a:rPr>
                        <a:t>1- GAMA MUY REDUCIDA.</a:t>
                      </a:r>
                    </a:p>
                    <a:p>
                      <a:pPr algn="just">
                        <a:spcAft>
                          <a:spcPts val="0"/>
                        </a:spcAft>
                      </a:pPr>
                      <a:r>
                        <a:rPr lang="es-ES" sz="1600" b="1" i="1" dirty="0" smtClean="0">
                          <a:effectLst/>
                          <a:latin typeface="Arial"/>
                          <a:ea typeface="Times New Roman"/>
                          <a:cs typeface="Times New Roman"/>
                        </a:rPr>
                        <a:t>2- GAMA</a:t>
                      </a:r>
                      <a:r>
                        <a:rPr lang="es-ES" sz="1600" b="1" i="1" baseline="0" dirty="0" smtClean="0">
                          <a:effectLst/>
                          <a:latin typeface="Arial"/>
                          <a:ea typeface="Times New Roman"/>
                          <a:cs typeface="Times New Roman"/>
                        </a:rPr>
                        <a:t> REDUCIDA.</a:t>
                      </a:r>
                    </a:p>
                    <a:p>
                      <a:pPr algn="just">
                        <a:spcAft>
                          <a:spcPts val="0"/>
                        </a:spcAft>
                      </a:pPr>
                      <a:r>
                        <a:rPr lang="es-ES" sz="1600" b="1" i="1" baseline="0" dirty="0" smtClean="0">
                          <a:effectLst/>
                          <a:latin typeface="Arial"/>
                          <a:ea typeface="Times New Roman"/>
                          <a:cs typeface="Times New Roman"/>
                        </a:rPr>
                        <a:t>3- GAMA MEDIA.</a:t>
                      </a:r>
                    </a:p>
                    <a:p>
                      <a:pPr algn="just">
                        <a:spcAft>
                          <a:spcPts val="0"/>
                        </a:spcAft>
                      </a:pPr>
                      <a:r>
                        <a:rPr lang="es-ES" sz="1600" b="1" i="1" baseline="0" dirty="0" smtClean="0">
                          <a:effectLst/>
                          <a:latin typeface="Arial"/>
                          <a:ea typeface="Times New Roman"/>
                          <a:cs typeface="Times New Roman"/>
                        </a:rPr>
                        <a:t>4- GAMA AMPLIA.</a:t>
                      </a:r>
                      <a:endParaRPr lang="es-ES" sz="1600" b="1" i="1" dirty="0">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42813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50A5F25D-9A8A-27E4-3B12-B15C8FE831AD}"/>
              </a:ext>
            </a:extLst>
          </p:cNvPr>
          <p:cNvSpPr txBox="1">
            <a:spLocks/>
          </p:cNvSpPr>
          <p:nvPr/>
        </p:nvSpPr>
        <p:spPr>
          <a:xfrm>
            <a:off x="675946" y="2378138"/>
            <a:ext cx="8252706" cy="3793336"/>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pPr algn="r">
              <a:lnSpc>
                <a:spcPct val="90000"/>
              </a:lnSpc>
            </a:pPr>
            <a:r>
              <a:rPr lang="es-ES" sz="4100" smtClean="0"/>
              <a:t/>
            </a:r>
            <a:br>
              <a:rPr lang="es-ES" sz="4100" smtClean="0"/>
            </a:br>
            <a:endParaRPr lang="es-AR" sz="4100" dirty="0"/>
          </a:p>
        </p:txBody>
      </p:sp>
      <p:sp>
        <p:nvSpPr>
          <p:cNvPr id="6" name="Marcador de contenido 5"/>
          <p:cNvSpPr txBox="1">
            <a:spLocks/>
          </p:cNvSpPr>
          <p:nvPr/>
        </p:nvSpPr>
        <p:spPr>
          <a:xfrm>
            <a:off x="2741390" y="32129"/>
            <a:ext cx="7249886"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s-ES" sz="3200" b="1" dirty="0" smtClean="0">
                <a:solidFill>
                  <a:schemeClr val="tx1"/>
                </a:solidFill>
              </a:rPr>
              <a:t>CICLO DE VIDA DE UN PRODUCTO</a:t>
            </a:r>
            <a:endParaRPr lang="en-US" sz="3200" b="1" dirty="0" smtClean="0">
              <a:solidFill>
                <a:schemeClr val="tx1"/>
              </a:solidFill>
            </a:endParaRPr>
          </a:p>
        </p:txBody>
      </p:sp>
      <p:sp>
        <p:nvSpPr>
          <p:cNvPr id="7" name="15 Rectángulo"/>
          <p:cNvSpPr/>
          <p:nvPr/>
        </p:nvSpPr>
        <p:spPr>
          <a:xfrm>
            <a:off x="746597" y="3585390"/>
            <a:ext cx="2314101" cy="2246769"/>
          </a:xfrm>
          <a:prstGeom prst="rect">
            <a:avLst/>
          </a:prstGeom>
          <a:solidFill>
            <a:schemeClr val="tx1">
              <a:lumMod val="75000"/>
              <a:lumOff val="25000"/>
            </a:schemeClr>
          </a:solidFill>
        </p:spPr>
        <p:txBody>
          <a:bodyPr wrap="square">
            <a:spAutoFit/>
          </a:bodyPr>
          <a:lstStyle/>
          <a:p>
            <a:pPr algn="ctr"/>
            <a:r>
              <a:rPr lang="es-AR" sz="2000" b="1" dirty="0" smtClean="0">
                <a:solidFill>
                  <a:schemeClr val="bg1"/>
                </a:solidFill>
              </a:rPr>
              <a:t>• El enfoque teórico como modelo analítico. </a:t>
            </a:r>
          </a:p>
          <a:p>
            <a:pPr algn="ctr"/>
            <a:r>
              <a:rPr lang="es-AR" sz="2000" b="1" dirty="0" smtClean="0">
                <a:solidFill>
                  <a:schemeClr val="bg1"/>
                </a:solidFill>
              </a:rPr>
              <a:t>• El enfoque comercial como ayuda de gestión. </a:t>
            </a:r>
            <a:endParaRPr lang="es-AR" sz="2000" b="1" dirty="0">
              <a:solidFill>
                <a:schemeClr val="bg1"/>
              </a:solidFill>
            </a:endParaRPr>
          </a:p>
        </p:txBody>
      </p:sp>
      <p:graphicFrame>
        <p:nvGraphicFramePr>
          <p:cNvPr id="8" name="17 Tabla"/>
          <p:cNvGraphicFramePr>
            <a:graphicFrameLocks noGrp="1"/>
          </p:cNvGraphicFramePr>
          <p:nvPr>
            <p:extLst>
              <p:ext uri="{D42A27DB-BD31-4B8C-83A1-F6EECF244321}">
                <p14:modId xmlns:p14="http://schemas.microsoft.com/office/powerpoint/2010/main" val="2384672537"/>
              </p:ext>
            </p:extLst>
          </p:nvPr>
        </p:nvGraphicFramePr>
        <p:xfrm>
          <a:off x="3810002" y="717812"/>
          <a:ext cx="7554250" cy="2191628"/>
        </p:xfrm>
        <a:graphic>
          <a:graphicData uri="http://schemas.openxmlformats.org/drawingml/2006/table">
            <a:tbl>
              <a:tblPr/>
              <a:tblGrid>
                <a:gridCol w="1510850">
                  <a:extLst>
                    <a:ext uri="{9D8B030D-6E8A-4147-A177-3AD203B41FA5}">
                      <a16:colId xmlns:a16="http://schemas.microsoft.com/office/drawing/2014/main" val="20000"/>
                    </a:ext>
                  </a:extLst>
                </a:gridCol>
                <a:gridCol w="1510850">
                  <a:extLst>
                    <a:ext uri="{9D8B030D-6E8A-4147-A177-3AD203B41FA5}">
                      <a16:colId xmlns:a16="http://schemas.microsoft.com/office/drawing/2014/main" val="20001"/>
                    </a:ext>
                  </a:extLst>
                </a:gridCol>
                <a:gridCol w="1510850">
                  <a:extLst>
                    <a:ext uri="{9D8B030D-6E8A-4147-A177-3AD203B41FA5}">
                      <a16:colId xmlns:a16="http://schemas.microsoft.com/office/drawing/2014/main" val="20002"/>
                    </a:ext>
                  </a:extLst>
                </a:gridCol>
                <a:gridCol w="1510850">
                  <a:extLst>
                    <a:ext uri="{9D8B030D-6E8A-4147-A177-3AD203B41FA5}">
                      <a16:colId xmlns:a16="http://schemas.microsoft.com/office/drawing/2014/main" val="20003"/>
                    </a:ext>
                  </a:extLst>
                </a:gridCol>
                <a:gridCol w="1510850">
                  <a:extLst>
                    <a:ext uri="{9D8B030D-6E8A-4147-A177-3AD203B41FA5}">
                      <a16:colId xmlns:a16="http://schemas.microsoft.com/office/drawing/2014/main" val="20004"/>
                    </a:ext>
                  </a:extLst>
                </a:gridCol>
              </a:tblGrid>
              <a:tr h="644597">
                <a:tc>
                  <a:txBody>
                    <a:bodyPr/>
                    <a:lstStyle/>
                    <a:p>
                      <a:pPr algn="ctr">
                        <a:spcAft>
                          <a:spcPts val="0"/>
                        </a:spcAft>
                      </a:pPr>
                      <a:endParaRPr lang="es-ES" sz="14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smtClean="0">
                          <a:effectLst>
                            <a:outerShdw blurRad="38100" dist="38100" dir="2700000" algn="tl">
                              <a:srgbClr val="000000">
                                <a:alpha val="43137"/>
                              </a:srgbClr>
                            </a:outerShdw>
                          </a:effectLst>
                          <a:latin typeface="Arial"/>
                          <a:ea typeface="Times New Roman"/>
                          <a:cs typeface="Times New Roman"/>
                        </a:rPr>
                        <a:t>FACTORES</a:t>
                      </a:r>
                      <a:endParaRPr lang="es-MX" sz="1400"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smtClean="0">
                          <a:effectLst>
                            <a:outerShdw blurRad="38100" dist="38100" dir="2700000" algn="tl">
                              <a:srgbClr val="000000">
                                <a:alpha val="43137"/>
                              </a:srgbClr>
                            </a:outerShdw>
                          </a:effectLst>
                          <a:latin typeface="Arial"/>
                          <a:ea typeface="Times New Roman"/>
                          <a:cs typeface="Times New Roman"/>
                        </a:rPr>
                        <a:t>INTRODUCCION</a:t>
                      </a:r>
                      <a:endParaRPr lang="es-MX" sz="1400"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smtClean="0">
                          <a:effectLst>
                            <a:outerShdw blurRad="38100" dist="38100" dir="2700000" algn="tl">
                              <a:srgbClr val="000000">
                                <a:alpha val="43137"/>
                              </a:srgbClr>
                            </a:outerShdw>
                          </a:effectLst>
                          <a:latin typeface="Arial"/>
                          <a:ea typeface="Times New Roman"/>
                          <a:cs typeface="Times New Roman"/>
                        </a:rPr>
                        <a:t>CRECIMIENTO</a:t>
                      </a:r>
                      <a:endParaRPr lang="es-MX" sz="1400"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smtClean="0">
                          <a:effectLst>
                            <a:outerShdw blurRad="38100" dist="38100" dir="2700000" algn="tl">
                              <a:srgbClr val="000000">
                                <a:alpha val="43137"/>
                              </a:srgbClr>
                            </a:outerShdw>
                          </a:effectLst>
                          <a:latin typeface="Arial"/>
                          <a:ea typeface="Times New Roman"/>
                          <a:cs typeface="Times New Roman"/>
                        </a:rPr>
                        <a:t>MADUREZ</a:t>
                      </a:r>
                      <a:endParaRPr lang="es-MX" sz="1400"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smtClean="0">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smtClean="0">
                          <a:effectLst>
                            <a:outerShdw blurRad="38100" dist="38100" dir="2700000" algn="tl">
                              <a:srgbClr val="000000">
                                <a:alpha val="43137"/>
                              </a:srgbClr>
                            </a:outerShdw>
                          </a:effectLst>
                          <a:latin typeface="Arial"/>
                          <a:ea typeface="Times New Roman"/>
                          <a:cs typeface="Times New Roman"/>
                        </a:rPr>
                        <a:t>DECLINACION</a:t>
                      </a:r>
                      <a:endParaRPr lang="es-MX" sz="1400" dirty="0">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extLst>
                  <a:ext uri="{0D108BD9-81ED-4DB2-BD59-A6C34878D82A}">
                    <a16:rowId xmlns:a16="http://schemas.microsoft.com/office/drawing/2014/main" val="10000"/>
                  </a:ext>
                </a:extLst>
              </a:tr>
              <a:tr h="515677">
                <a:tc>
                  <a:txBody>
                    <a:bodyPr/>
                    <a:lstStyle/>
                    <a:p>
                      <a:pPr algn="just">
                        <a:spcAft>
                          <a:spcPts val="0"/>
                        </a:spcAft>
                      </a:pPr>
                      <a:r>
                        <a:rPr lang="es-ES" sz="1200" b="1" i="1" dirty="0">
                          <a:solidFill>
                            <a:schemeClr val="bg1"/>
                          </a:solidFill>
                          <a:effectLst/>
                          <a:latin typeface="Arial"/>
                          <a:ea typeface="Times New Roman"/>
                          <a:cs typeface="Times New Roman"/>
                        </a:rPr>
                        <a:t>MERCADO</a:t>
                      </a:r>
                      <a:endParaRPr lang="es-MX" sz="1200" i="1" dirty="0">
                        <a:solidFill>
                          <a:schemeClr val="bg1"/>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s-ES" sz="1200" b="1" i="1" dirty="0">
                          <a:effectLst/>
                          <a:latin typeface="Arial"/>
                          <a:ea typeface="Times New Roman"/>
                          <a:cs typeface="Times New Roman"/>
                        </a:rPr>
                        <a:t>PEQUEÑO</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dirty="0">
                          <a:effectLst/>
                          <a:latin typeface="Arial"/>
                          <a:ea typeface="Times New Roman"/>
                          <a:cs typeface="Times New Roman"/>
                        </a:rPr>
                        <a:t>EN RÁPIDO CRECIMIENTO</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a:effectLst/>
                          <a:latin typeface="Arial"/>
                          <a:ea typeface="Times New Roman"/>
                          <a:cs typeface="Times New Roman"/>
                        </a:rPr>
                        <a:t>ESTABLE</a:t>
                      </a:r>
                      <a:endParaRPr lang="es-MX" sz="12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dirty="0">
                          <a:effectLst/>
                          <a:latin typeface="Arial"/>
                          <a:ea typeface="Times New Roman"/>
                          <a:cs typeface="Times New Roman"/>
                        </a:rPr>
                        <a:t>EN CONTRACCION</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5677">
                <a:tc>
                  <a:txBody>
                    <a:bodyPr/>
                    <a:lstStyle/>
                    <a:p>
                      <a:pPr algn="just">
                        <a:spcAft>
                          <a:spcPts val="0"/>
                        </a:spcAft>
                      </a:pPr>
                      <a:r>
                        <a:rPr lang="es-ES" sz="1200" b="1" i="1" dirty="0">
                          <a:solidFill>
                            <a:schemeClr val="bg1"/>
                          </a:solidFill>
                          <a:effectLst/>
                          <a:latin typeface="Arial"/>
                          <a:ea typeface="Times New Roman"/>
                          <a:cs typeface="Times New Roman"/>
                        </a:rPr>
                        <a:t>PRESTACIONES</a:t>
                      </a:r>
                      <a:endParaRPr lang="es-MX" sz="1200" i="1" dirty="0">
                        <a:solidFill>
                          <a:schemeClr val="bg1"/>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r>
                        <a:rPr lang="es-ES" sz="1200" b="1" i="1" dirty="0">
                          <a:effectLst/>
                          <a:latin typeface="Arial"/>
                          <a:ea typeface="Times New Roman"/>
                          <a:cs typeface="Times New Roman"/>
                        </a:rPr>
                        <a:t>BAJAS</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a:effectLst/>
                          <a:latin typeface="Arial"/>
                          <a:ea typeface="Times New Roman"/>
                          <a:cs typeface="Times New Roman"/>
                        </a:rPr>
                        <a:t>EN RAPIDO CRECIMIENTO</a:t>
                      </a:r>
                      <a:endParaRPr lang="es-MX" sz="12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a:effectLst/>
                          <a:latin typeface="Arial"/>
                          <a:ea typeface="Times New Roman"/>
                          <a:cs typeface="Times New Roman"/>
                        </a:rPr>
                        <a:t>ESTABILIZADAS</a:t>
                      </a:r>
                      <a:endParaRPr lang="es-MX" sz="12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dirty="0">
                          <a:effectLst/>
                          <a:latin typeface="Arial"/>
                          <a:ea typeface="Times New Roman"/>
                          <a:cs typeface="Times New Roman"/>
                        </a:rPr>
                        <a:t>DESCENDIENDO	</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5677">
                <a:tc>
                  <a:txBody>
                    <a:bodyPr/>
                    <a:lstStyle/>
                    <a:p>
                      <a:pPr algn="just">
                        <a:spcAft>
                          <a:spcPts val="0"/>
                        </a:spcAft>
                      </a:pPr>
                      <a:r>
                        <a:rPr lang="es-ES" sz="1200" b="1" i="1" dirty="0">
                          <a:solidFill>
                            <a:schemeClr val="bg1"/>
                          </a:solidFill>
                          <a:effectLst/>
                          <a:latin typeface="Arial"/>
                          <a:ea typeface="Times New Roman"/>
                          <a:cs typeface="Times New Roman"/>
                        </a:rPr>
                        <a:t>COMPETENCIA</a:t>
                      </a:r>
                      <a:endParaRPr lang="es-MX" sz="1200" i="1" dirty="0">
                        <a:solidFill>
                          <a:schemeClr val="bg1"/>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1200" b="1" i="1" dirty="0">
                          <a:effectLst/>
                          <a:latin typeface="Arial"/>
                          <a:ea typeface="Times New Roman"/>
                          <a:cs typeface="Times New Roman"/>
                        </a:rPr>
                        <a:t>POCA</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a:effectLst/>
                          <a:latin typeface="Arial"/>
                          <a:ea typeface="Times New Roman"/>
                          <a:cs typeface="Times New Roman"/>
                        </a:rPr>
                        <a:t>CRECIENTE</a:t>
                      </a:r>
                      <a:endParaRPr lang="es-MX" sz="12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a:effectLst/>
                          <a:latin typeface="Arial"/>
                          <a:ea typeface="Times New Roman"/>
                          <a:cs typeface="Times New Roman"/>
                        </a:rPr>
                        <a:t>ESTABILIZADA EN NUMERO ALTO</a:t>
                      </a:r>
                      <a:endParaRPr lang="es-MX" sz="12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i="1" dirty="0">
                          <a:effectLst/>
                          <a:latin typeface="Arial"/>
                          <a:ea typeface="Times New Roman"/>
                          <a:cs typeface="Times New Roman"/>
                        </a:rPr>
                        <a:t>DECRECIENTE	</a:t>
                      </a:r>
                      <a:endParaRPr lang="es-MX" sz="12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9" name="Picture 2" descr="Ver las imágenes de origen"/>
          <p:cNvPicPr>
            <a:picLocks noChangeAspect="1" noChangeArrowheads="1"/>
          </p:cNvPicPr>
          <p:nvPr/>
        </p:nvPicPr>
        <p:blipFill>
          <a:blip r:embed="rId2" cstate="print"/>
          <a:srcRect/>
          <a:stretch>
            <a:fillRect/>
          </a:stretch>
        </p:blipFill>
        <p:spPr bwMode="auto">
          <a:xfrm>
            <a:off x="3810002" y="2970165"/>
            <a:ext cx="6820455" cy="3201309"/>
          </a:xfrm>
          <a:prstGeom prst="rect">
            <a:avLst/>
          </a:prstGeom>
          <a:noFill/>
        </p:spPr>
      </p:pic>
      <p:sp>
        <p:nvSpPr>
          <p:cNvPr id="10" name="8 CuadroTexto"/>
          <p:cNvSpPr txBox="1"/>
          <p:nvPr/>
        </p:nvSpPr>
        <p:spPr>
          <a:xfrm>
            <a:off x="619244" y="2349110"/>
            <a:ext cx="2557566" cy="1015663"/>
          </a:xfrm>
          <a:prstGeom prst="rect">
            <a:avLst/>
          </a:prstGeom>
          <a:noFill/>
          <a:ln w="57150">
            <a:solidFill>
              <a:schemeClr val="tx2">
                <a:lumMod val="50000"/>
              </a:schemeClr>
            </a:solidFill>
          </a:ln>
        </p:spPr>
        <p:txBody>
          <a:bodyPr wrap="square" rtlCol="0">
            <a:spAutoFit/>
          </a:bodyPr>
          <a:lstStyle/>
          <a:p>
            <a:pPr algn="ctr"/>
            <a:r>
              <a:rPr lang="es-ES" sz="2000" b="1" i="1" dirty="0" smtClean="0">
                <a:effectLst>
                  <a:outerShdw blurRad="38100" dist="38100" dir="2700000" algn="tl">
                    <a:srgbClr val="000000">
                      <a:alpha val="43137"/>
                    </a:srgbClr>
                  </a:outerShdw>
                </a:effectLst>
              </a:rPr>
              <a:t>ETAPAS </a:t>
            </a:r>
            <a:r>
              <a:rPr lang="es-AR" sz="2000" dirty="0" smtClean="0"/>
              <a:t> </a:t>
            </a:r>
            <a:r>
              <a:rPr lang="es-AR" sz="2000" b="1" i="1" dirty="0" smtClean="0">
                <a:effectLst>
                  <a:outerShdw blurRad="38100" dist="38100" dir="2700000" algn="tl">
                    <a:srgbClr val="000000">
                      <a:alpha val="43137"/>
                    </a:srgbClr>
                  </a:outerShdw>
                </a:effectLst>
              </a:rPr>
              <a:t>THEODORE LEVITT</a:t>
            </a:r>
            <a:r>
              <a:rPr lang="es-ES" sz="2000" b="1" i="1" dirty="0" smtClean="0">
                <a:effectLst>
                  <a:outerShdw blurRad="38100" dist="38100" dir="2700000" algn="tl">
                    <a:srgbClr val="000000">
                      <a:alpha val="43137"/>
                    </a:srgbClr>
                  </a:outerShdw>
                </a:effectLst>
              </a:rPr>
              <a:t> </a:t>
            </a:r>
            <a:endParaRPr lang="es-AR" sz="20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8756"/>
      </p:ext>
    </p:extLst>
  </p:cSld>
  <p:clrMapOvr>
    <a:masterClrMapping/>
  </p:clrMapOvr>
</p:sld>
</file>

<file path=ppt/theme/theme1.xml><?xml version="1.0" encoding="utf-8"?>
<a:theme xmlns:a="http://schemas.openxmlformats.org/drawingml/2006/main" name="RegattaVTI">
  <a:themeElements>
    <a:clrScheme name="AnalogousFromLightSeedLeftStep">
      <a:dk1>
        <a:srgbClr val="000000"/>
      </a:dk1>
      <a:lt1>
        <a:srgbClr val="FFFFFF"/>
      </a:lt1>
      <a:dk2>
        <a:srgbClr val="3C2441"/>
      </a:dk2>
      <a:lt2>
        <a:srgbClr val="E2E5E8"/>
      </a:lt2>
      <a:accent1>
        <a:srgbClr val="C49B6D"/>
      </a:accent1>
      <a:accent2>
        <a:srgbClr val="C67B72"/>
      </a:accent2>
      <a:accent3>
        <a:srgbClr val="D18CA1"/>
      </a:accent3>
      <a:accent4>
        <a:srgbClr val="C672B0"/>
      </a:accent4>
      <a:accent5>
        <a:srgbClr val="C78CD1"/>
      </a:accent5>
      <a:accent6>
        <a:srgbClr val="9772C6"/>
      </a:accent6>
      <a:hlink>
        <a:srgbClr val="6184AA"/>
      </a:hlink>
      <a:folHlink>
        <a:srgbClr val="7F7F7F"/>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docProps/app.xml><?xml version="1.0" encoding="utf-8"?>
<Properties xmlns="http://schemas.openxmlformats.org/officeDocument/2006/extended-properties" xmlns:vt="http://schemas.openxmlformats.org/officeDocument/2006/docPropsVTypes">
  <TotalTime>590</TotalTime>
  <Words>2542</Words>
  <Application>Microsoft Office PowerPoint</Application>
  <PresentationFormat>Panorámica</PresentationFormat>
  <Paragraphs>371</Paragraphs>
  <Slides>32</Slides>
  <Notes>0</Notes>
  <HiddenSlides>0</HiddenSlides>
  <MMClips>0</MMClips>
  <ScaleCrop>false</ScaleCrop>
  <HeadingPairs>
    <vt:vector size="6" baseType="variant">
      <vt:variant>
        <vt:lpstr>Fuentes usadas</vt:lpstr>
      </vt:variant>
      <vt:variant>
        <vt:i4>14</vt:i4>
      </vt:variant>
      <vt:variant>
        <vt:lpstr>Tema</vt:lpstr>
      </vt:variant>
      <vt:variant>
        <vt:i4>1</vt:i4>
      </vt:variant>
      <vt:variant>
        <vt:lpstr>Títulos de diapositiva</vt:lpstr>
      </vt:variant>
      <vt:variant>
        <vt:i4>32</vt:i4>
      </vt:variant>
    </vt:vector>
  </HeadingPairs>
  <TitlesOfParts>
    <vt:vector size="47" baseType="lpstr">
      <vt:lpstr>Arial</vt:lpstr>
      <vt:lpstr>Calibri</vt:lpstr>
      <vt:lpstr>Dosis-Regular</vt:lpstr>
      <vt:lpstr>Google Sans</vt:lpstr>
      <vt:lpstr>Symbol</vt:lpstr>
      <vt:lpstr>Tahoma</vt:lpstr>
      <vt:lpstr>Times New Roman</vt:lpstr>
      <vt:lpstr>Times-Bold</vt:lpstr>
      <vt:lpstr>Times-Italic</vt:lpstr>
      <vt:lpstr>TimesLTStd-Roman</vt:lpstr>
      <vt:lpstr>Times-Roman</vt:lpstr>
      <vt:lpstr>Walbaum Display</vt:lpstr>
      <vt:lpstr>Wingdings</vt:lpstr>
      <vt:lpstr>Wingdings 3</vt:lpstr>
      <vt:lpstr>RegattaVTI</vt:lpstr>
      <vt:lpstr>Organización de la producción </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Diferencia entre bienes y servicios</vt:lpstr>
      <vt:lpstr>Decisiones sobre los procesos</vt:lpstr>
      <vt:lpstr>Decisiones sobre los procesos</vt:lpstr>
      <vt:lpstr>Decisiones sobre los procesos</vt:lpstr>
      <vt:lpstr>Decisiones sobre los procesos</vt:lpstr>
      <vt:lpstr>Decisiones sobre los procesos</vt:lpstr>
      <vt:lpstr>Ejemplos de empresas que suministran bienes y servicios</vt:lpstr>
      <vt:lpstr>eficacia</vt:lpstr>
      <vt:lpstr>eficiencia</vt:lpstr>
      <vt:lpstr>METODOLOGÍA 5S+1</vt:lpstr>
      <vt:lpstr>METODOLOGÍA 5S+1</vt:lpstr>
      <vt:lpstr>METODOLOGÍA 5S+1</vt:lpstr>
      <vt:lpstr>METODOLOGÍA 5S+1</vt:lpstr>
      <vt:lpstr>METODOLOGÍA 5S+1</vt:lpstr>
      <vt:lpstr>METODOLOGÍA 5S+1</vt:lpstr>
      <vt:lpstr>METODOLOGÍA 5S+1</vt:lpstr>
      <vt:lpstr>METODOLOGÍA 5S+1</vt:lpstr>
      <vt:lpstr>METODOLOGÍA 5S+1</vt:lpstr>
      <vt:lpstr>MEDIDAS DE DESEMPEÑO-PRODUCTIVIDAD</vt:lpstr>
      <vt:lpstr>EJEMPLOS</vt:lpstr>
      <vt:lpstr>EJEMPLOS</vt:lpstr>
      <vt:lpstr>“Una empresa puede poner a un trabajador experto en cada puesto, y no evitará ser peor que un competidor que trabaje con gente menos experta, pero que trabaje en equipo”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Organización de la producción</dc:title>
  <dc:creator>Mauricio Peralta</dc:creator>
  <cp:lastModifiedBy>WIN 10</cp:lastModifiedBy>
  <cp:revision>22</cp:revision>
  <dcterms:created xsi:type="dcterms:W3CDTF">2023-04-10T22:01:27Z</dcterms:created>
  <dcterms:modified xsi:type="dcterms:W3CDTF">2025-05-10T18:46:55Z</dcterms:modified>
</cp:coreProperties>
</file>