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67" r:id="rId5"/>
    <p:sldId id="268" r:id="rId6"/>
    <p:sldId id="269" r:id="rId7"/>
    <p:sldId id="266" r:id="rId8"/>
    <p:sldId id="259" r:id="rId9"/>
    <p:sldId id="270" r:id="rId10"/>
    <p:sldId id="271" r:id="rId11"/>
    <p:sldId id="272" r:id="rId12"/>
    <p:sldId id="273" r:id="rId13"/>
    <p:sldId id="274" r:id="rId14"/>
    <p:sldId id="275" r:id="rId15"/>
    <p:sldId id="276" r:id="rId16"/>
    <p:sldId id="277" r:id="rId17"/>
    <p:sldId id="260" r:id="rId18"/>
    <p:sldId id="280" r:id="rId19"/>
    <p:sldId id="281" r:id="rId20"/>
    <p:sldId id="282" r:id="rId21"/>
    <p:sldId id="283" r:id="rId22"/>
    <p:sldId id="279" r:id="rId23"/>
    <p:sldId id="262" r:id="rId24"/>
    <p:sldId id="263" r:id="rId25"/>
    <p:sldId id="264" r:id="rId26"/>
    <p:sldId id="265" r:id="rId27"/>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6263EA-3355-4EE3-BA04-690A76D5A5E2}"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s-AR"/>
        </a:p>
      </dgm:t>
    </dgm:pt>
    <dgm:pt modelId="{16D5E0FC-A365-4D48-AEF8-1A2ACA36FF30}">
      <dgm:prSet phldrT="[Texto]"/>
      <dgm:spPr/>
      <dgm:t>
        <a:bodyPr/>
        <a:lstStyle/>
        <a:p>
          <a:r>
            <a:rPr lang="es-ES" dirty="0"/>
            <a:t>A LARGO PLAZO- ESTRATÉGICAS</a:t>
          </a:r>
          <a:endParaRPr lang="es-AR" dirty="0"/>
        </a:p>
      </dgm:t>
    </dgm:pt>
    <dgm:pt modelId="{51000CA6-9411-44E1-8090-DE3C63E388CF}" type="parTrans" cxnId="{986686BE-A443-4A47-BF06-4D7C89D12243}">
      <dgm:prSet/>
      <dgm:spPr/>
      <dgm:t>
        <a:bodyPr/>
        <a:lstStyle/>
        <a:p>
          <a:endParaRPr lang="es-AR"/>
        </a:p>
      </dgm:t>
    </dgm:pt>
    <dgm:pt modelId="{B76ADBDD-876B-43F1-B032-97D64C47CD77}" type="sibTrans" cxnId="{986686BE-A443-4A47-BF06-4D7C89D12243}">
      <dgm:prSet/>
      <dgm:spPr/>
      <dgm:t>
        <a:bodyPr/>
        <a:lstStyle/>
        <a:p>
          <a:endParaRPr lang="es-AR"/>
        </a:p>
      </dgm:t>
    </dgm:pt>
    <dgm:pt modelId="{738B8107-9D21-40B3-BF64-C58729A4A1A1}">
      <dgm:prSet phldrT="[Texto]"/>
      <dgm:spPr/>
      <dgm:t>
        <a:bodyPr/>
        <a:lstStyle/>
        <a:p>
          <a:r>
            <a:rPr lang="es-ES" dirty="0"/>
            <a:t>A MEDIANO PLAZO - TÁCTICAS</a:t>
          </a:r>
          <a:endParaRPr lang="es-AR" dirty="0"/>
        </a:p>
      </dgm:t>
    </dgm:pt>
    <dgm:pt modelId="{3E813785-415F-4B7D-BBC8-A6A7FF5ED86A}" type="parTrans" cxnId="{EA55E4B3-45C0-46E3-9E6B-13DF6FC60C3E}">
      <dgm:prSet/>
      <dgm:spPr/>
      <dgm:t>
        <a:bodyPr/>
        <a:lstStyle/>
        <a:p>
          <a:endParaRPr lang="es-AR"/>
        </a:p>
      </dgm:t>
    </dgm:pt>
    <dgm:pt modelId="{2199C716-DD7B-4698-96E1-8192CC199E76}" type="sibTrans" cxnId="{EA55E4B3-45C0-46E3-9E6B-13DF6FC60C3E}">
      <dgm:prSet/>
      <dgm:spPr/>
      <dgm:t>
        <a:bodyPr/>
        <a:lstStyle/>
        <a:p>
          <a:endParaRPr lang="es-AR"/>
        </a:p>
      </dgm:t>
    </dgm:pt>
    <dgm:pt modelId="{9A0DCF51-B823-47F3-9045-5D6EC2635CE5}">
      <dgm:prSet phldrT="[Texto]"/>
      <dgm:spPr/>
      <dgm:t>
        <a:bodyPr/>
        <a:lstStyle/>
        <a:p>
          <a:r>
            <a:rPr lang="es-ES" dirty="0"/>
            <a:t>A CORTO PLAZO - OPERATIVAS</a:t>
          </a:r>
          <a:endParaRPr lang="es-AR" dirty="0"/>
        </a:p>
      </dgm:t>
    </dgm:pt>
    <dgm:pt modelId="{C2246050-862E-452F-9DC5-DFE0D6ADFE97}" type="parTrans" cxnId="{399E58E4-A741-4A4D-BB83-A0AAFB0F3092}">
      <dgm:prSet/>
      <dgm:spPr/>
      <dgm:t>
        <a:bodyPr/>
        <a:lstStyle/>
        <a:p>
          <a:endParaRPr lang="es-AR"/>
        </a:p>
      </dgm:t>
    </dgm:pt>
    <dgm:pt modelId="{DC662EF9-1F45-4FA1-9CA2-0B031C427234}" type="sibTrans" cxnId="{399E58E4-A741-4A4D-BB83-A0AAFB0F3092}">
      <dgm:prSet/>
      <dgm:spPr/>
      <dgm:t>
        <a:bodyPr/>
        <a:lstStyle/>
        <a:p>
          <a:endParaRPr lang="es-AR"/>
        </a:p>
      </dgm:t>
    </dgm:pt>
    <dgm:pt modelId="{96CA015F-305C-491D-A91D-B843E4F78182}" type="pres">
      <dgm:prSet presAssocID="{E96263EA-3355-4EE3-BA04-690A76D5A5E2}" presName="linear" presStyleCnt="0">
        <dgm:presLayoutVars>
          <dgm:animLvl val="lvl"/>
          <dgm:resizeHandles val="exact"/>
        </dgm:presLayoutVars>
      </dgm:prSet>
      <dgm:spPr/>
      <dgm:t>
        <a:bodyPr/>
        <a:lstStyle/>
        <a:p>
          <a:endParaRPr lang="es-ES"/>
        </a:p>
      </dgm:t>
    </dgm:pt>
    <dgm:pt modelId="{3D677002-88EE-4188-8A9B-0FFF696DB565}" type="pres">
      <dgm:prSet presAssocID="{16D5E0FC-A365-4D48-AEF8-1A2ACA36FF30}" presName="parentText" presStyleLbl="node1" presStyleIdx="0" presStyleCnt="3">
        <dgm:presLayoutVars>
          <dgm:chMax val="0"/>
          <dgm:bulletEnabled val="1"/>
        </dgm:presLayoutVars>
      </dgm:prSet>
      <dgm:spPr/>
      <dgm:t>
        <a:bodyPr/>
        <a:lstStyle/>
        <a:p>
          <a:endParaRPr lang="es-ES"/>
        </a:p>
      </dgm:t>
    </dgm:pt>
    <dgm:pt modelId="{D71B18CA-783F-4F98-97A1-5BA589FB160C}" type="pres">
      <dgm:prSet presAssocID="{B76ADBDD-876B-43F1-B032-97D64C47CD77}" presName="spacer" presStyleCnt="0"/>
      <dgm:spPr/>
    </dgm:pt>
    <dgm:pt modelId="{7FF07515-404F-41BF-9128-4C4B604B1023}" type="pres">
      <dgm:prSet presAssocID="{738B8107-9D21-40B3-BF64-C58729A4A1A1}" presName="parentText" presStyleLbl="node1" presStyleIdx="1" presStyleCnt="3">
        <dgm:presLayoutVars>
          <dgm:chMax val="0"/>
          <dgm:bulletEnabled val="1"/>
        </dgm:presLayoutVars>
      </dgm:prSet>
      <dgm:spPr/>
      <dgm:t>
        <a:bodyPr/>
        <a:lstStyle/>
        <a:p>
          <a:endParaRPr lang="es-ES"/>
        </a:p>
      </dgm:t>
    </dgm:pt>
    <dgm:pt modelId="{CD330198-D1E6-417F-841B-D8F3392C397A}" type="pres">
      <dgm:prSet presAssocID="{2199C716-DD7B-4698-96E1-8192CC199E76}" presName="spacer" presStyleCnt="0"/>
      <dgm:spPr/>
    </dgm:pt>
    <dgm:pt modelId="{DD5A073C-381B-4C92-91E6-02F0420E58FD}" type="pres">
      <dgm:prSet presAssocID="{9A0DCF51-B823-47F3-9045-5D6EC2635CE5}" presName="parentText" presStyleLbl="node1" presStyleIdx="2" presStyleCnt="3">
        <dgm:presLayoutVars>
          <dgm:chMax val="0"/>
          <dgm:bulletEnabled val="1"/>
        </dgm:presLayoutVars>
      </dgm:prSet>
      <dgm:spPr/>
      <dgm:t>
        <a:bodyPr/>
        <a:lstStyle/>
        <a:p>
          <a:endParaRPr lang="es-ES"/>
        </a:p>
      </dgm:t>
    </dgm:pt>
  </dgm:ptLst>
  <dgm:cxnLst>
    <dgm:cxn modelId="{399E58E4-A741-4A4D-BB83-A0AAFB0F3092}" srcId="{E96263EA-3355-4EE3-BA04-690A76D5A5E2}" destId="{9A0DCF51-B823-47F3-9045-5D6EC2635CE5}" srcOrd="2" destOrd="0" parTransId="{C2246050-862E-452F-9DC5-DFE0D6ADFE97}" sibTransId="{DC662EF9-1F45-4FA1-9CA2-0B031C427234}"/>
    <dgm:cxn modelId="{986686BE-A443-4A47-BF06-4D7C89D12243}" srcId="{E96263EA-3355-4EE3-BA04-690A76D5A5E2}" destId="{16D5E0FC-A365-4D48-AEF8-1A2ACA36FF30}" srcOrd="0" destOrd="0" parTransId="{51000CA6-9411-44E1-8090-DE3C63E388CF}" sibTransId="{B76ADBDD-876B-43F1-B032-97D64C47CD77}"/>
    <dgm:cxn modelId="{0EA2F3AE-0C64-4CEB-BA4A-3CA2FEB87E42}" type="presOf" srcId="{9A0DCF51-B823-47F3-9045-5D6EC2635CE5}" destId="{DD5A073C-381B-4C92-91E6-02F0420E58FD}" srcOrd="0" destOrd="0" presId="urn:microsoft.com/office/officeart/2005/8/layout/vList2"/>
    <dgm:cxn modelId="{960810C6-7714-4F25-B79F-896E9229ADCE}" type="presOf" srcId="{16D5E0FC-A365-4D48-AEF8-1A2ACA36FF30}" destId="{3D677002-88EE-4188-8A9B-0FFF696DB565}" srcOrd="0" destOrd="0" presId="urn:microsoft.com/office/officeart/2005/8/layout/vList2"/>
    <dgm:cxn modelId="{EA55E4B3-45C0-46E3-9E6B-13DF6FC60C3E}" srcId="{E96263EA-3355-4EE3-BA04-690A76D5A5E2}" destId="{738B8107-9D21-40B3-BF64-C58729A4A1A1}" srcOrd="1" destOrd="0" parTransId="{3E813785-415F-4B7D-BBC8-A6A7FF5ED86A}" sibTransId="{2199C716-DD7B-4698-96E1-8192CC199E76}"/>
    <dgm:cxn modelId="{C48EF460-3A6D-4010-B06F-94638AED5DA7}" type="presOf" srcId="{738B8107-9D21-40B3-BF64-C58729A4A1A1}" destId="{7FF07515-404F-41BF-9128-4C4B604B1023}" srcOrd="0" destOrd="0" presId="urn:microsoft.com/office/officeart/2005/8/layout/vList2"/>
    <dgm:cxn modelId="{1C50F89B-0131-45D9-98AC-ABC4762DB4BC}" type="presOf" srcId="{E96263EA-3355-4EE3-BA04-690A76D5A5E2}" destId="{96CA015F-305C-491D-A91D-B843E4F78182}" srcOrd="0" destOrd="0" presId="urn:microsoft.com/office/officeart/2005/8/layout/vList2"/>
    <dgm:cxn modelId="{9BF662BC-2DE2-4D9F-8CE0-CB9119A5EE95}" type="presParOf" srcId="{96CA015F-305C-491D-A91D-B843E4F78182}" destId="{3D677002-88EE-4188-8A9B-0FFF696DB565}" srcOrd="0" destOrd="0" presId="urn:microsoft.com/office/officeart/2005/8/layout/vList2"/>
    <dgm:cxn modelId="{F945418E-5B7E-445D-AA20-1FC357C37FF5}" type="presParOf" srcId="{96CA015F-305C-491D-A91D-B843E4F78182}" destId="{D71B18CA-783F-4F98-97A1-5BA589FB160C}" srcOrd="1" destOrd="0" presId="urn:microsoft.com/office/officeart/2005/8/layout/vList2"/>
    <dgm:cxn modelId="{045CF86A-21E8-484A-B333-AF2C12987E29}" type="presParOf" srcId="{96CA015F-305C-491D-A91D-B843E4F78182}" destId="{7FF07515-404F-41BF-9128-4C4B604B1023}" srcOrd="2" destOrd="0" presId="urn:microsoft.com/office/officeart/2005/8/layout/vList2"/>
    <dgm:cxn modelId="{65FED5DD-F89E-4517-88E7-3C2D2770B9D2}" type="presParOf" srcId="{96CA015F-305C-491D-A91D-B843E4F78182}" destId="{CD330198-D1E6-417F-841B-D8F3392C397A}" srcOrd="3" destOrd="0" presId="urn:microsoft.com/office/officeart/2005/8/layout/vList2"/>
    <dgm:cxn modelId="{6D0E7379-1503-411E-8BF5-5E79C38A1C82}" type="presParOf" srcId="{96CA015F-305C-491D-A91D-B843E4F78182}" destId="{DD5A073C-381B-4C92-91E6-02F0420E58F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77002-88EE-4188-8A9B-0FFF696DB565}">
      <dsp:nvSpPr>
        <dsp:cNvPr id="0" name=""/>
        <dsp:cNvSpPr/>
      </dsp:nvSpPr>
      <dsp:spPr>
        <a:xfrm>
          <a:off x="0" y="74455"/>
          <a:ext cx="9906000" cy="1053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a:lnSpc>
              <a:spcPct val="90000"/>
            </a:lnSpc>
            <a:spcBef>
              <a:spcPct val="0"/>
            </a:spcBef>
            <a:spcAft>
              <a:spcPct val="35000"/>
            </a:spcAft>
          </a:pPr>
          <a:r>
            <a:rPr lang="es-ES" sz="4500" kern="1200" dirty="0"/>
            <a:t>A LARGO PLAZO- ESTRATÉGICAS</a:t>
          </a:r>
          <a:endParaRPr lang="es-AR" sz="4500" kern="1200" dirty="0"/>
        </a:p>
      </dsp:txBody>
      <dsp:txXfrm>
        <a:off x="51403" y="125858"/>
        <a:ext cx="9803194" cy="950194"/>
      </dsp:txXfrm>
    </dsp:sp>
    <dsp:sp modelId="{7FF07515-404F-41BF-9128-4C4B604B1023}">
      <dsp:nvSpPr>
        <dsp:cNvPr id="0" name=""/>
        <dsp:cNvSpPr/>
      </dsp:nvSpPr>
      <dsp:spPr>
        <a:xfrm>
          <a:off x="0" y="1257055"/>
          <a:ext cx="9906000" cy="1053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a:lnSpc>
              <a:spcPct val="90000"/>
            </a:lnSpc>
            <a:spcBef>
              <a:spcPct val="0"/>
            </a:spcBef>
            <a:spcAft>
              <a:spcPct val="35000"/>
            </a:spcAft>
          </a:pPr>
          <a:r>
            <a:rPr lang="es-ES" sz="4500" kern="1200" dirty="0"/>
            <a:t>A MEDIANO PLAZO - TÁCTICAS</a:t>
          </a:r>
          <a:endParaRPr lang="es-AR" sz="4500" kern="1200" dirty="0"/>
        </a:p>
      </dsp:txBody>
      <dsp:txXfrm>
        <a:off x="51403" y="1308458"/>
        <a:ext cx="9803194" cy="950194"/>
      </dsp:txXfrm>
    </dsp:sp>
    <dsp:sp modelId="{DD5A073C-381B-4C92-91E6-02F0420E58FD}">
      <dsp:nvSpPr>
        <dsp:cNvPr id="0" name=""/>
        <dsp:cNvSpPr/>
      </dsp:nvSpPr>
      <dsp:spPr>
        <a:xfrm>
          <a:off x="0" y="2439656"/>
          <a:ext cx="9906000" cy="1053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a:lnSpc>
              <a:spcPct val="90000"/>
            </a:lnSpc>
            <a:spcBef>
              <a:spcPct val="0"/>
            </a:spcBef>
            <a:spcAft>
              <a:spcPct val="35000"/>
            </a:spcAft>
          </a:pPr>
          <a:r>
            <a:rPr lang="es-ES" sz="4500" kern="1200" dirty="0"/>
            <a:t>A CORTO PLAZO - OPERATIVAS</a:t>
          </a:r>
          <a:endParaRPr lang="es-AR" sz="4500" kern="1200" dirty="0"/>
        </a:p>
      </dsp:txBody>
      <dsp:txXfrm>
        <a:off x="51403" y="2491059"/>
        <a:ext cx="9803194" cy="9501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 xmlns:adec="http://schemas.microsoft.com/office/drawing/2017/decorative"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‹Nº›</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4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242825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361836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909418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76583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18950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70873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178430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1037610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‹Nº›</a:t>
            </a:fld>
            <a:endParaRPr lang="en-US"/>
          </a:p>
        </p:txBody>
      </p:sp>
    </p:spTree>
    <p:extLst>
      <p:ext uri="{BB962C8B-B14F-4D97-AF65-F5344CB8AC3E}">
        <p14:creationId xmlns:p14="http://schemas.microsoft.com/office/powerpoint/2010/main" val="2404918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5/10/2025</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‹Nº›</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121241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5/10/2025</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‹Nº›</a:t>
            </a:fld>
            <a:endParaRPr lang="en-US" dirty="0"/>
          </a:p>
        </p:txBody>
      </p:sp>
    </p:spTree>
    <p:extLst>
      <p:ext uri="{BB962C8B-B14F-4D97-AF65-F5344CB8AC3E}">
        <p14:creationId xmlns:p14="http://schemas.microsoft.com/office/powerpoint/2010/main" val="753091303"/>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0105F5E-5B61-4F51-927C-5B28DB7DD9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5882C1C4-D961-459C-91C5-334ABD6E63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16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A7B8B125-A98E-403C-9A7F-494FF789C2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00" y="0"/>
            <a:ext cx="11322200" cy="6858000"/>
          </a:xfrm>
          <a:custGeom>
            <a:avLst/>
            <a:gdLst>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9092866 w 11593823"/>
              <a:gd name="connsiteY6" fmla="*/ 0 h 6858000"/>
              <a:gd name="connsiteX7" fmla="*/ 11322200 w 11593823"/>
              <a:gd name="connsiteY7" fmla="*/ 0 h 6858000"/>
              <a:gd name="connsiteX8" fmla="*/ 11322198 w 11593823"/>
              <a:gd name="connsiteY8" fmla="*/ 2 h 6858000"/>
              <a:gd name="connsiteX9" fmla="*/ 11593823 w 11593823"/>
              <a:gd name="connsiteY9" fmla="*/ 2 h 6858000"/>
              <a:gd name="connsiteX10" fmla="*/ 11322197 w 11593823"/>
              <a:gd name="connsiteY10" fmla="*/ 4 h 6858000"/>
              <a:gd name="connsiteX11" fmla="*/ 5311608 w 11593823"/>
              <a:gd name="connsiteY11" fmla="*/ 6858000 h 6858000"/>
              <a:gd name="connsiteX12" fmla="*/ 5288856 w 11593823"/>
              <a:gd name="connsiteY12" fmla="*/ 6858000 h 6858000"/>
              <a:gd name="connsiteX13" fmla="*/ 4806770 w 11593823"/>
              <a:gd name="connsiteY13" fmla="*/ 6858000 h 6858000"/>
              <a:gd name="connsiteX14" fmla="*/ 4676142 w 11593823"/>
              <a:gd name="connsiteY14" fmla="*/ 6858000 h 6858000"/>
              <a:gd name="connsiteX15" fmla="*/ 3082273 w 11593823"/>
              <a:gd name="connsiteY15" fmla="*/ 6858000 h 6858000"/>
              <a:gd name="connsiteX16" fmla="*/ 2625273 w 11593823"/>
              <a:gd name="connsiteY16" fmla="*/ 6858000 h 6858000"/>
              <a:gd name="connsiteX17" fmla="*/ 2155010 w 11593823"/>
              <a:gd name="connsiteY17" fmla="*/ 6858000 h 6858000"/>
              <a:gd name="connsiteX18" fmla="*/ 0 w 11593823"/>
              <a:gd name="connsiteY18" fmla="*/ 685800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11322200 w 11593823"/>
              <a:gd name="connsiteY6" fmla="*/ 0 h 6858000"/>
              <a:gd name="connsiteX7" fmla="*/ 11322198 w 11593823"/>
              <a:gd name="connsiteY7" fmla="*/ 2 h 6858000"/>
              <a:gd name="connsiteX8" fmla="*/ 11593823 w 11593823"/>
              <a:gd name="connsiteY8" fmla="*/ 2 h 6858000"/>
              <a:gd name="connsiteX9" fmla="*/ 11322197 w 11593823"/>
              <a:gd name="connsiteY9" fmla="*/ 4 h 6858000"/>
              <a:gd name="connsiteX10" fmla="*/ 5311608 w 11593823"/>
              <a:gd name="connsiteY10" fmla="*/ 6858000 h 6858000"/>
              <a:gd name="connsiteX11" fmla="*/ 5288856 w 11593823"/>
              <a:gd name="connsiteY11" fmla="*/ 6858000 h 6858000"/>
              <a:gd name="connsiteX12" fmla="*/ 4806770 w 11593823"/>
              <a:gd name="connsiteY12" fmla="*/ 6858000 h 6858000"/>
              <a:gd name="connsiteX13" fmla="*/ 4676142 w 11593823"/>
              <a:gd name="connsiteY13" fmla="*/ 6858000 h 6858000"/>
              <a:gd name="connsiteX14" fmla="*/ 3082273 w 11593823"/>
              <a:gd name="connsiteY14" fmla="*/ 6858000 h 6858000"/>
              <a:gd name="connsiteX15" fmla="*/ 2625273 w 11593823"/>
              <a:gd name="connsiteY15" fmla="*/ 6858000 h 6858000"/>
              <a:gd name="connsiteX16" fmla="*/ 2155010 w 11593823"/>
              <a:gd name="connsiteY16" fmla="*/ 6858000 h 6858000"/>
              <a:gd name="connsiteX17" fmla="*/ 0 w 11593823"/>
              <a:gd name="connsiteY17" fmla="*/ 6858000 h 6858000"/>
              <a:gd name="connsiteX18" fmla="*/ 0 w 11593823"/>
              <a:gd name="connsiteY18" fmla="*/ 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11322200 w 11593823"/>
              <a:gd name="connsiteY5" fmla="*/ 0 h 6858000"/>
              <a:gd name="connsiteX6" fmla="*/ 11322198 w 11593823"/>
              <a:gd name="connsiteY6" fmla="*/ 2 h 6858000"/>
              <a:gd name="connsiteX7" fmla="*/ 11593823 w 11593823"/>
              <a:gd name="connsiteY7" fmla="*/ 2 h 6858000"/>
              <a:gd name="connsiteX8" fmla="*/ 11322197 w 11593823"/>
              <a:gd name="connsiteY8" fmla="*/ 4 h 6858000"/>
              <a:gd name="connsiteX9" fmla="*/ 5311608 w 11593823"/>
              <a:gd name="connsiteY9" fmla="*/ 6858000 h 6858000"/>
              <a:gd name="connsiteX10" fmla="*/ 5288856 w 11593823"/>
              <a:gd name="connsiteY10" fmla="*/ 6858000 h 6858000"/>
              <a:gd name="connsiteX11" fmla="*/ 4806770 w 11593823"/>
              <a:gd name="connsiteY11" fmla="*/ 6858000 h 6858000"/>
              <a:gd name="connsiteX12" fmla="*/ 4676142 w 11593823"/>
              <a:gd name="connsiteY12" fmla="*/ 6858000 h 6858000"/>
              <a:gd name="connsiteX13" fmla="*/ 3082273 w 11593823"/>
              <a:gd name="connsiteY13" fmla="*/ 6858000 h 6858000"/>
              <a:gd name="connsiteX14" fmla="*/ 2625273 w 11593823"/>
              <a:gd name="connsiteY14" fmla="*/ 6858000 h 6858000"/>
              <a:gd name="connsiteX15" fmla="*/ 2155010 w 11593823"/>
              <a:gd name="connsiteY15" fmla="*/ 6858000 h 6858000"/>
              <a:gd name="connsiteX16" fmla="*/ 0 w 11593823"/>
              <a:gd name="connsiteY16" fmla="*/ 6858000 h 6858000"/>
              <a:gd name="connsiteX17" fmla="*/ 0 w 11593823"/>
              <a:gd name="connsiteY17" fmla="*/ 0 h 6858000"/>
              <a:gd name="connsiteX0" fmla="*/ 0 w 11593823"/>
              <a:gd name="connsiteY0" fmla="*/ 0 h 6858000"/>
              <a:gd name="connsiteX1" fmla="*/ 2155010 w 11593823"/>
              <a:gd name="connsiteY1" fmla="*/ 0 h 6858000"/>
              <a:gd name="connsiteX2" fmla="*/ 4806770 w 11593823"/>
              <a:gd name="connsiteY2" fmla="*/ 0 h 6858000"/>
              <a:gd name="connsiteX3" fmla="*/ 4806770 w 11593823"/>
              <a:gd name="connsiteY3" fmla="*/ 2 h 6858000"/>
              <a:gd name="connsiteX4" fmla="*/ 11322200 w 11593823"/>
              <a:gd name="connsiteY4" fmla="*/ 0 h 6858000"/>
              <a:gd name="connsiteX5" fmla="*/ 11322198 w 11593823"/>
              <a:gd name="connsiteY5" fmla="*/ 2 h 6858000"/>
              <a:gd name="connsiteX6" fmla="*/ 11593823 w 11593823"/>
              <a:gd name="connsiteY6" fmla="*/ 2 h 6858000"/>
              <a:gd name="connsiteX7" fmla="*/ 11322197 w 11593823"/>
              <a:gd name="connsiteY7" fmla="*/ 4 h 6858000"/>
              <a:gd name="connsiteX8" fmla="*/ 5311608 w 11593823"/>
              <a:gd name="connsiteY8" fmla="*/ 6858000 h 6858000"/>
              <a:gd name="connsiteX9" fmla="*/ 5288856 w 11593823"/>
              <a:gd name="connsiteY9" fmla="*/ 6858000 h 6858000"/>
              <a:gd name="connsiteX10" fmla="*/ 4806770 w 11593823"/>
              <a:gd name="connsiteY10" fmla="*/ 6858000 h 6858000"/>
              <a:gd name="connsiteX11" fmla="*/ 4676142 w 11593823"/>
              <a:gd name="connsiteY11" fmla="*/ 6858000 h 6858000"/>
              <a:gd name="connsiteX12" fmla="*/ 3082273 w 11593823"/>
              <a:gd name="connsiteY12" fmla="*/ 6858000 h 6858000"/>
              <a:gd name="connsiteX13" fmla="*/ 2625273 w 11593823"/>
              <a:gd name="connsiteY13" fmla="*/ 6858000 h 6858000"/>
              <a:gd name="connsiteX14" fmla="*/ 2155010 w 11593823"/>
              <a:gd name="connsiteY14" fmla="*/ 6858000 h 6858000"/>
              <a:gd name="connsiteX15" fmla="*/ 0 w 11593823"/>
              <a:gd name="connsiteY15" fmla="*/ 6858000 h 6858000"/>
              <a:gd name="connsiteX16" fmla="*/ 0 w 11593823"/>
              <a:gd name="connsiteY16" fmla="*/ 0 h 6858000"/>
              <a:gd name="connsiteX0" fmla="*/ 0 w 11593823"/>
              <a:gd name="connsiteY0" fmla="*/ 0 h 6858000"/>
              <a:gd name="connsiteX1" fmla="*/ 2155010 w 11593823"/>
              <a:gd name="connsiteY1" fmla="*/ 0 h 6858000"/>
              <a:gd name="connsiteX2" fmla="*/ 4806770 w 11593823"/>
              <a:gd name="connsiteY2" fmla="*/ 0 h 6858000"/>
              <a:gd name="connsiteX3" fmla="*/ 11322200 w 11593823"/>
              <a:gd name="connsiteY3" fmla="*/ 0 h 6858000"/>
              <a:gd name="connsiteX4" fmla="*/ 11322198 w 11593823"/>
              <a:gd name="connsiteY4" fmla="*/ 2 h 6858000"/>
              <a:gd name="connsiteX5" fmla="*/ 11593823 w 11593823"/>
              <a:gd name="connsiteY5" fmla="*/ 2 h 6858000"/>
              <a:gd name="connsiteX6" fmla="*/ 11322197 w 11593823"/>
              <a:gd name="connsiteY6" fmla="*/ 4 h 6858000"/>
              <a:gd name="connsiteX7" fmla="*/ 5311608 w 11593823"/>
              <a:gd name="connsiteY7" fmla="*/ 6858000 h 6858000"/>
              <a:gd name="connsiteX8" fmla="*/ 5288856 w 11593823"/>
              <a:gd name="connsiteY8" fmla="*/ 6858000 h 6858000"/>
              <a:gd name="connsiteX9" fmla="*/ 4806770 w 11593823"/>
              <a:gd name="connsiteY9" fmla="*/ 6858000 h 6858000"/>
              <a:gd name="connsiteX10" fmla="*/ 4676142 w 11593823"/>
              <a:gd name="connsiteY10" fmla="*/ 6858000 h 6858000"/>
              <a:gd name="connsiteX11" fmla="*/ 3082273 w 11593823"/>
              <a:gd name="connsiteY11" fmla="*/ 6858000 h 6858000"/>
              <a:gd name="connsiteX12" fmla="*/ 2625273 w 11593823"/>
              <a:gd name="connsiteY12" fmla="*/ 6858000 h 6858000"/>
              <a:gd name="connsiteX13" fmla="*/ 2155010 w 11593823"/>
              <a:gd name="connsiteY13" fmla="*/ 6858000 h 6858000"/>
              <a:gd name="connsiteX14" fmla="*/ 0 w 11593823"/>
              <a:gd name="connsiteY14" fmla="*/ 6858000 h 6858000"/>
              <a:gd name="connsiteX15" fmla="*/ 0 w 11593823"/>
              <a:gd name="connsiteY15" fmla="*/ 0 h 6858000"/>
              <a:gd name="connsiteX0" fmla="*/ 0 w 11593823"/>
              <a:gd name="connsiteY0" fmla="*/ 0 h 6858000"/>
              <a:gd name="connsiteX1" fmla="*/ 2155010 w 11593823"/>
              <a:gd name="connsiteY1" fmla="*/ 0 h 6858000"/>
              <a:gd name="connsiteX2" fmla="*/ 11322200 w 11593823"/>
              <a:gd name="connsiteY2" fmla="*/ 0 h 6858000"/>
              <a:gd name="connsiteX3" fmla="*/ 11322198 w 11593823"/>
              <a:gd name="connsiteY3" fmla="*/ 2 h 6858000"/>
              <a:gd name="connsiteX4" fmla="*/ 11593823 w 11593823"/>
              <a:gd name="connsiteY4" fmla="*/ 2 h 6858000"/>
              <a:gd name="connsiteX5" fmla="*/ 11322197 w 11593823"/>
              <a:gd name="connsiteY5" fmla="*/ 4 h 6858000"/>
              <a:gd name="connsiteX6" fmla="*/ 5311608 w 11593823"/>
              <a:gd name="connsiteY6" fmla="*/ 6858000 h 6858000"/>
              <a:gd name="connsiteX7" fmla="*/ 5288856 w 11593823"/>
              <a:gd name="connsiteY7" fmla="*/ 6858000 h 6858000"/>
              <a:gd name="connsiteX8" fmla="*/ 4806770 w 11593823"/>
              <a:gd name="connsiteY8" fmla="*/ 6858000 h 6858000"/>
              <a:gd name="connsiteX9" fmla="*/ 4676142 w 11593823"/>
              <a:gd name="connsiteY9" fmla="*/ 6858000 h 6858000"/>
              <a:gd name="connsiteX10" fmla="*/ 3082273 w 11593823"/>
              <a:gd name="connsiteY10" fmla="*/ 6858000 h 6858000"/>
              <a:gd name="connsiteX11" fmla="*/ 2625273 w 11593823"/>
              <a:gd name="connsiteY11" fmla="*/ 6858000 h 6858000"/>
              <a:gd name="connsiteX12" fmla="*/ 2155010 w 11593823"/>
              <a:gd name="connsiteY12" fmla="*/ 6858000 h 6858000"/>
              <a:gd name="connsiteX13" fmla="*/ 0 w 11593823"/>
              <a:gd name="connsiteY13" fmla="*/ 6858000 h 6858000"/>
              <a:gd name="connsiteX14" fmla="*/ 0 w 11593823"/>
              <a:gd name="connsiteY14"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3082273 w 11593823"/>
              <a:gd name="connsiteY9" fmla="*/ 6858000 h 6858000"/>
              <a:gd name="connsiteX10" fmla="*/ 2625273 w 11593823"/>
              <a:gd name="connsiteY10" fmla="*/ 6858000 h 6858000"/>
              <a:gd name="connsiteX11" fmla="*/ 2155010 w 11593823"/>
              <a:gd name="connsiteY11" fmla="*/ 6858000 h 6858000"/>
              <a:gd name="connsiteX12" fmla="*/ 0 w 11593823"/>
              <a:gd name="connsiteY12" fmla="*/ 6858000 h 6858000"/>
              <a:gd name="connsiteX13" fmla="*/ 0 w 11593823"/>
              <a:gd name="connsiteY13"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625273 w 11593823"/>
              <a:gd name="connsiteY9" fmla="*/ 6858000 h 6858000"/>
              <a:gd name="connsiteX10" fmla="*/ 2155010 w 11593823"/>
              <a:gd name="connsiteY10" fmla="*/ 6858000 h 6858000"/>
              <a:gd name="connsiteX11" fmla="*/ 0 w 11593823"/>
              <a:gd name="connsiteY11" fmla="*/ 6858000 h 6858000"/>
              <a:gd name="connsiteX12" fmla="*/ 0 w 11593823"/>
              <a:gd name="connsiteY12"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0 w 11593823"/>
              <a:gd name="connsiteY9" fmla="*/ 6858000 h 6858000"/>
              <a:gd name="connsiteX10" fmla="*/ 0 w 11593823"/>
              <a:gd name="connsiteY10"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676142 w 11593823"/>
              <a:gd name="connsiteY7" fmla="*/ 6858000 h 6858000"/>
              <a:gd name="connsiteX8" fmla="*/ 0 w 11593823"/>
              <a:gd name="connsiteY8" fmla="*/ 6858000 h 6858000"/>
              <a:gd name="connsiteX9" fmla="*/ 0 w 11593823"/>
              <a:gd name="connsiteY9"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0 w 11593823"/>
              <a:gd name="connsiteY7" fmla="*/ 6858000 h 6858000"/>
              <a:gd name="connsiteX8" fmla="*/ 0 w 11593823"/>
              <a:gd name="connsiteY8"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0 w 11593823"/>
              <a:gd name="connsiteY6" fmla="*/ 6858000 h 6858000"/>
              <a:gd name="connsiteX7" fmla="*/ 0 w 11593823"/>
              <a:gd name="connsiteY7" fmla="*/ 0 h 6858000"/>
              <a:gd name="connsiteX0" fmla="*/ 0 w 11322200"/>
              <a:gd name="connsiteY0" fmla="*/ 0 h 6858000"/>
              <a:gd name="connsiteX1" fmla="*/ 11322200 w 11322200"/>
              <a:gd name="connsiteY1" fmla="*/ 0 h 6858000"/>
              <a:gd name="connsiteX2" fmla="*/ 11322198 w 11322200"/>
              <a:gd name="connsiteY2" fmla="*/ 2 h 6858000"/>
              <a:gd name="connsiteX3" fmla="*/ 11322197 w 11322200"/>
              <a:gd name="connsiteY3" fmla="*/ 4 h 6858000"/>
              <a:gd name="connsiteX4" fmla="*/ 5311608 w 11322200"/>
              <a:gd name="connsiteY4" fmla="*/ 6858000 h 6858000"/>
              <a:gd name="connsiteX5" fmla="*/ 0 w 11322200"/>
              <a:gd name="connsiteY5" fmla="*/ 6858000 h 6858000"/>
              <a:gd name="connsiteX6" fmla="*/ 0 w 113222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22200" h="6858000">
                <a:moveTo>
                  <a:pt x="0" y="0"/>
                </a:moveTo>
                <a:lnTo>
                  <a:pt x="11322200" y="0"/>
                </a:lnTo>
                <a:lnTo>
                  <a:pt x="11322198" y="2"/>
                </a:lnTo>
                <a:cubicBezTo>
                  <a:pt x="11322198" y="3"/>
                  <a:pt x="11322197" y="3"/>
                  <a:pt x="11322197" y="4"/>
                </a:cubicBezTo>
                <a:lnTo>
                  <a:pt x="5311608" y="6858000"/>
                </a:lnTo>
                <a:lnTo>
                  <a:pt x="0" y="6858000"/>
                </a:lnTo>
                <a:lnTo>
                  <a:pt x="0"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Arte líquido colorido">
            <a:extLst>
              <a:ext uri="{FF2B5EF4-FFF2-40B4-BE49-F238E27FC236}">
                <a16:creationId xmlns:a16="http://schemas.microsoft.com/office/drawing/2014/main" id="{A29C07AA-9DA1-A575-17F6-98B5DDA010DE}"/>
              </a:ext>
            </a:extLst>
          </p:cNvPr>
          <p:cNvPicPr>
            <a:picLocks noChangeAspect="1"/>
          </p:cNvPicPr>
          <p:nvPr/>
        </p:nvPicPr>
        <p:blipFill rotWithShape="1">
          <a:blip r:embed="rId2">
            <a:alphaModFix amt="60000"/>
          </a:blip>
          <a:srcRect l="12995" r="16845" b="1"/>
          <a:stretch/>
        </p:blipFill>
        <p:spPr>
          <a:xfrm>
            <a:off x="5318308" y="10"/>
            <a:ext cx="6873692" cy="685799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close/>
              </a:path>
            </a:pathLst>
          </a:custGeom>
        </p:spPr>
      </p:pic>
      <p:sp>
        <p:nvSpPr>
          <p:cNvPr id="2" name="Título 1">
            <a:extLst>
              <a:ext uri="{FF2B5EF4-FFF2-40B4-BE49-F238E27FC236}">
                <a16:creationId xmlns:a16="http://schemas.microsoft.com/office/drawing/2014/main" id="{1E9C9383-160C-7912-4EAB-1C42FF3D1EA2}"/>
              </a:ext>
            </a:extLst>
          </p:cNvPr>
          <p:cNvSpPr>
            <a:spLocks noGrp="1"/>
          </p:cNvSpPr>
          <p:nvPr>
            <p:ph type="ctrTitle"/>
          </p:nvPr>
        </p:nvSpPr>
        <p:spPr>
          <a:xfrm>
            <a:off x="1160891" y="1061686"/>
            <a:ext cx="7323046" cy="3238465"/>
          </a:xfrm>
        </p:spPr>
        <p:txBody>
          <a:bodyPr anchor="t">
            <a:normAutofit fontScale="90000"/>
          </a:bodyPr>
          <a:lstStyle/>
          <a:p>
            <a:r>
              <a:rPr lang="es-ES" sz="6600" dirty="0"/>
              <a:t>Organización de la producción</a:t>
            </a:r>
            <a:br>
              <a:rPr lang="es-ES" sz="6600" dirty="0"/>
            </a:br>
            <a:endParaRPr lang="es-AR" sz="6600" dirty="0"/>
          </a:p>
        </p:txBody>
      </p:sp>
      <p:sp>
        <p:nvSpPr>
          <p:cNvPr id="3" name="Subtítulo 2">
            <a:extLst>
              <a:ext uri="{FF2B5EF4-FFF2-40B4-BE49-F238E27FC236}">
                <a16:creationId xmlns:a16="http://schemas.microsoft.com/office/drawing/2014/main" id="{7397E578-99E1-8F6E-66F4-8294378DD636}"/>
              </a:ext>
            </a:extLst>
          </p:cNvPr>
          <p:cNvSpPr>
            <a:spLocks noGrp="1"/>
          </p:cNvSpPr>
          <p:nvPr>
            <p:ph type="subTitle" idx="1"/>
          </p:nvPr>
        </p:nvSpPr>
        <p:spPr>
          <a:xfrm>
            <a:off x="1143000" y="5453796"/>
            <a:ext cx="4496783" cy="732996"/>
          </a:xfrm>
        </p:spPr>
        <p:txBody>
          <a:bodyPr anchor="t">
            <a:normAutofit/>
          </a:bodyPr>
          <a:lstStyle/>
          <a:p>
            <a:r>
              <a:rPr lang="es-ES" dirty="0"/>
              <a:t>AÑO </a:t>
            </a:r>
            <a:r>
              <a:rPr lang="es-ES" dirty="0" smtClean="0"/>
              <a:t>2025</a:t>
            </a:r>
            <a:endParaRPr lang="es-AR" dirty="0"/>
          </a:p>
        </p:txBody>
      </p:sp>
      <p:cxnSp>
        <p:nvCxnSpPr>
          <p:cNvPr id="15" name="Straight Connector 14">
            <a:extLst>
              <a:ext uri="{FF2B5EF4-FFF2-40B4-BE49-F238E27FC236}">
                <a16:creationId xmlns:a16="http://schemas.microsoft.com/office/drawing/2014/main" id="{20B1C5DD-CB08-4407-9D12-CC2C42B047A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606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0847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12961" y="385020"/>
            <a:ext cx="1460656" cy="523220"/>
          </a:xfrm>
          <a:prstGeom prst="rect">
            <a:avLst/>
          </a:prstGeom>
        </p:spPr>
        <p:txBody>
          <a:bodyPr wrap="none">
            <a:spAutoFit/>
          </a:bodyPr>
          <a:lstStyle/>
          <a:p>
            <a:r>
              <a:rPr lang="es-ES" sz="2800" b="1" dirty="0">
                <a:effectLst>
                  <a:outerShdw blurRad="38100" dist="38100" dir="2700000" algn="tl">
                    <a:srgbClr val="000000">
                      <a:alpha val="43137"/>
                    </a:srgbClr>
                  </a:outerShdw>
                </a:effectLst>
              </a:rPr>
              <a:t>MISIÓN</a:t>
            </a:r>
          </a:p>
        </p:txBody>
      </p:sp>
      <p:sp>
        <p:nvSpPr>
          <p:cNvPr id="4" name="Marcador de contenido 5"/>
          <p:cNvSpPr txBox="1">
            <a:spLocks/>
          </p:cNvSpPr>
          <p:nvPr/>
        </p:nvSpPr>
        <p:spPr>
          <a:xfrm>
            <a:off x="841829" y="1034149"/>
            <a:ext cx="10880493" cy="4974766"/>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s-ES" sz="2000" b="1" smtClean="0"/>
              <a:t>CARACTERÍSTICAS ESENCIALES DE LA MISIÓN EMPRESARIAL </a:t>
            </a:r>
          </a:p>
          <a:p>
            <a:endParaRPr lang="es-ES" sz="1000" smtClean="0"/>
          </a:p>
          <a:p>
            <a:pPr lvl="1">
              <a:buFont typeface="Courier New" panose="02070309020205020404" pitchFamily="49" charset="0"/>
              <a:buChar char="o"/>
            </a:pPr>
            <a:r>
              <a:rPr lang="es-ES" sz="1800" b="1" smtClean="0">
                <a:solidFill>
                  <a:schemeClr val="tx1"/>
                </a:solidFill>
                <a:effectLst>
                  <a:outerShdw blurRad="38100" dist="38100" dir="2700000" algn="tl">
                    <a:srgbClr val="000000">
                      <a:alpha val="43137"/>
                    </a:srgbClr>
                  </a:outerShdw>
                </a:effectLst>
              </a:rPr>
              <a:t>FINALIDAD:</a:t>
            </a:r>
            <a:r>
              <a:rPr lang="es-ES" sz="1800" smtClean="0">
                <a:solidFill>
                  <a:schemeClr val="tx1"/>
                </a:solidFill>
              </a:rPr>
              <a:t> es la razón de ser de la empresa y la justificación de su existencia, Debe estar bien definida y tener un objetivo claro establecido. 	</a:t>
            </a:r>
          </a:p>
          <a:p>
            <a:pPr lvl="1">
              <a:buFont typeface="Courier New" panose="02070309020205020404" pitchFamily="49" charset="0"/>
              <a:buChar char="o"/>
            </a:pPr>
            <a:r>
              <a:rPr lang="es-ES" sz="1800" b="1" smtClean="0">
                <a:solidFill>
                  <a:schemeClr val="tx1"/>
                </a:solidFill>
                <a:effectLst>
                  <a:outerShdw blurRad="38100" dist="38100" dir="2700000" algn="tl">
                    <a:srgbClr val="000000">
                      <a:alpha val="43137"/>
                    </a:srgbClr>
                  </a:outerShdw>
                </a:effectLst>
              </a:rPr>
              <a:t>ELABORACIÓN</a:t>
            </a:r>
            <a:r>
              <a:rPr lang="es-ES" sz="1800" smtClean="0">
                <a:solidFill>
                  <a:schemeClr val="tx1"/>
                </a:solidFill>
              </a:rPr>
              <a:t>: al elaborarla se deben realizar preguntas objetivas como: ¿Hasta dónde se quiere llegar? ¿Cómo se va a conseguir? Concede estabilidad en su identidad, aunque debe ser interpretado como un concepto dinámico. 	 </a:t>
            </a:r>
          </a:p>
          <a:p>
            <a:pPr lvl="1">
              <a:buFont typeface="Courier New" panose="02070309020205020404" pitchFamily="49" charset="0"/>
              <a:buChar char="o"/>
            </a:pPr>
            <a:r>
              <a:rPr lang="es-ES" sz="1800" b="1" smtClean="0">
                <a:solidFill>
                  <a:schemeClr val="tx1"/>
                </a:solidFill>
                <a:effectLst>
                  <a:outerShdw blurRad="38100" dist="38100" dir="2700000" algn="tl">
                    <a:srgbClr val="000000">
                      <a:alpha val="43137"/>
                    </a:srgbClr>
                  </a:outerShdw>
                </a:effectLst>
              </a:rPr>
              <a:t>ÁMBITO:</a:t>
            </a:r>
            <a:r>
              <a:rPr lang="es-ES" sz="1800" smtClean="0">
                <a:solidFill>
                  <a:schemeClr val="tx1"/>
                </a:solidFill>
              </a:rPr>
              <a:t> tener en cuenta los posibles obstáculos que puedan aparecer con el fin de establecer un plan de contingencia. A su vez, es importante tener en cuenta que habrá aspectos que puede que haya que modificar en situaciones adversas. 	</a:t>
            </a:r>
          </a:p>
          <a:p>
            <a:pPr lvl="1">
              <a:buFont typeface="Courier New" panose="02070309020205020404" pitchFamily="49" charset="0"/>
              <a:buChar char="o"/>
            </a:pPr>
            <a:r>
              <a:rPr lang="es-ES" sz="1800" b="1" smtClean="0">
                <a:solidFill>
                  <a:schemeClr val="tx1"/>
                </a:solidFill>
                <a:effectLst>
                  <a:outerShdw blurRad="38100" dist="38100" dir="2700000" algn="tl">
                    <a:srgbClr val="000000">
                      <a:alpha val="43137"/>
                    </a:srgbClr>
                  </a:outerShdw>
                </a:effectLst>
              </a:rPr>
              <a:t>IDIOLOGÍA:</a:t>
            </a:r>
            <a:r>
              <a:rPr lang="es-ES" sz="1800" smtClean="0">
                <a:solidFill>
                  <a:schemeClr val="tx1"/>
                </a:solidFill>
              </a:rPr>
              <a:t> estará implícita en la misión empresarial, debe ser conocida por todos ya que sirve como elemento de cohesión y de identificación con la organización.  	 </a:t>
            </a:r>
          </a:p>
          <a:p>
            <a:pPr lvl="1">
              <a:buFont typeface="Courier New" panose="02070309020205020404" pitchFamily="49" charset="0"/>
              <a:buChar char="o"/>
            </a:pPr>
            <a:r>
              <a:rPr lang="es-ES" sz="1800" b="1" smtClean="0">
                <a:solidFill>
                  <a:schemeClr val="tx1"/>
                </a:solidFill>
                <a:effectLst>
                  <a:outerShdw blurRad="38100" dist="38100" dir="2700000" algn="tl">
                    <a:srgbClr val="000000">
                      <a:alpha val="43137"/>
                    </a:srgbClr>
                  </a:outerShdw>
                </a:effectLst>
              </a:rPr>
              <a:t>ORIGINALIDAD: </a:t>
            </a:r>
            <a:r>
              <a:rPr lang="es-ES" sz="1800" smtClean="0">
                <a:solidFill>
                  <a:schemeClr val="tx1"/>
                </a:solidFill>
              </a:rPr>
              <a:t>plantear retos y objetivos reales; sin embargo, deberá diferenciarse de las demás empresas y proporcionar una originalidad en su misión que la haga destacar. 	</a:t>
            </a:r>
          </a:p>
          <a:p>
            <a:pPr lvl="1">
              <a:buFont typeface="Courier New" panose="02070309020205020404" pitchFamily="49" charset="0"/>
              <a:buChar char="o"/>
            </a:pPr>
            <a:endParaRPr lang="es-ES" dirty="0">
              <a:solidFill>
                <a:schemeClr val="tx1"/>
              </a:solidFill>
            </a:endParaRPr>
          </a:p>
        </p:txBody>
      </p:sp>
    </p:spTree>
    <p:extLst>
      <p:ext uri="{BB962C8B-B14F-4D97-AF65-F5344CB8AC3E}">
        <p14:creationId xmlns:p14="http://schemas.microsoft.com/office/powerpoint/2010/main" val="2099871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12961" y="385020"/>
            <a:ext cx="1460656" cy="523220"/>
          </a:xfrm>
          <a:prstGeom prst="rect">
            <a:avLst/>
          </a:prstGeom>
        </p:spPr>
        <p:txBody>
          <a:bodyPr wrap="none">
            <a:spAutoFit/>
          </a:bodyPr>
          <a:lstStyle/>
          <a:p>
            <a:r>
              <a:rPr lang="es-ES" sz="2800" b="1" dirty="0">
                <a:effectLst>
                  <a:outerShdw blurRad="38100" dist="38100" dir="2700000" algn="tl">
                    <a:srgbClr val="000000">
                      <a:alpha val="43137"/>
                    </a:srgbClr>
                  </a:outerShdw>
                </a:effectLst>
              </a:rPr>
              <a:t>MISIÓN</a:t>
            </a:r>
          </a:p>
        </p:txBody>
      </p:sp>
      <p:sp>
        <p:nvSpPr>
          <p:cNvPr id="5" name="Marcador de contenido 5"/>
          <p:cNvSpPr txBox="1">
            <a:spLocks/>
          </p:cNvSpPr>
          <p:nvPr/>
        </p:nvSpPr>
        <p:spPr>
          <a:xfrm>
            <a:off x="682172" y="682176"/>
            <a:ext cx="11321142" cy="3777622"/>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endParaRPr lang="en-US" sz="2200" dirty="0" smtClean="0"/>
          </a:p>
          <a:p>
            <a:r>
              <a:rPr lang="en-US" sz="2200" b="1" dirty="0" smtClean="0"/>
              <a:t>EJEMPLO REAL</a:t>
            </a:r>
            <a:endParaRPr lang="en-US" sz="2200" dirty="0" smtClean="0"/>
          </a:p>
          <a:p>
            <a:r>
              <a:rPr lang="es-ES" sz="2200" dirty="0" smtClean="0"/>
              <a:t>Una empresa del rubro alimentación argumenta que su misión es </a:t>
            </a:r>
            <a:r>
              <a:rPr lang="es-ES" sz="2200" b="1" i="1" dirty="0" smtClean="0"/>
              <a:t>“impulsar el crecimiento sostenido a través del poder de nuestra gente y de nuestras marcas, satisfaciendo mejor las necesidades de nuestros consumidores, clientes y comunidades”. </a:t>
            </a:r>
          </a:p>
          <a:p>
            <a:r>
              <a:rPr lang="es-ES" sz="2200" dirty="0" smtClean="0"/>
              <a:t>La misión principal hace que se fundamente como una marca de carácter internacional dedicada a la elaboración de alimentos saludables y nutritivos con diferentes tipos de presentaciones y productos, cuyo fin es alcanzar a distintos tipos de consumidores. </a:t>
            </a:r>
          </a:p>
          <a:p>
            <a:r>
              <a:rPr lang="es-ES" sz="2200" dirty="0" smtClean="0"/>
              <a:t>Además, pretende trasladar la idea de que sus productos son una buena opción tanto por ser económicos como por ser saludables y, a la vez, porque se pueden disfrutar en familia, lo cual le otorga un aspecto diferenciador al respecto de sus competidores </a:t>
            </a:r>
            <a:endParaRPr lang="en-US" sz="2200" dirty="0"/>
          </a:p>
        </p:txBody>
      </p:sp>
    </p:spTree>
    <p:extLst>
      <p:ext uri="{BB962C8B-B14F-4D97-AF65-F5344CB8AC3E}">
        <p14:creationId xmlns:p14="http://schemas.microsoft.com/office/powerpoint/2010/main" val="1965791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5312961" y="385020"/>
            <a:ext cx="1399742"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VISIÓN</a:t>
            </a:r>
            <a:endParaRPr lang="es-ES" sz="2800" b="1" dirty="0">
              <a:effectLst>
                <a:outerShdw blurRad="38100" dist="38100" dir="2700000" algn="tl">
                  <a:srgbClr val="000000">
                    <a:alpha val="43137"/>
                  </a:srgbClr>
                </a:outerShdw>
              </a:effectLst>
            </a:endParaRPr>
          </a:p>
        </p:txBody>
      </p:sp>
      <p:sp>
        <p:nvSpPr>
          <p:cNvPr id="4" name="Marcador de contenido 5"/>
          <p:cNvSpPr txBox="1">
            <a:spLocks/>
          </p:cNvSpPr>
          <p:nvPr/>
        </p:nvSpPr>
        <p:spPr>
          <a:xfrm>
            <a:off x="667657" y="1030513"/>
            <a:ext cx="11117942" cy="3777622"/>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endParaRPr lang="en-US" sz="2200" dirty="0" smtClean="0"/>
          </a:p>
          <a:p>
            <a:r>
              <a:rPr lang="en-US" sz="2200" b="1" dirty="0" smtClean="0"/>
              <a:t>CONCEPTO DE VISIÓN </a:t>
            </a:r>
            <a:endParaRPr lang="en-US" sz="2200" dirty="0" smtClean="0"/>
          </a:p>
          <a:p>
            <a:r>
              <a:rPr lang="es-ES" sz="2000" dirty="0" smtClean="0"/>
              <a:t>La visión empresarial se define como la explicación de todas las estrategias necesarias para alcanzar los objetivos que la empresa se ha propuesto. En general se deben integrar todos los ítems de un mercado cada vez más cambiante con aquellas metas y objetivos que la dirección general se ha marcado.</a:t>
            </a:r>
          </a:p>
          <a:p>
            <a:r>
              <a:rPr lang="es-ES" sz="2000" dirty="0" smtClean="0"/>
              <a:t>La visión de una empresa establece su dirección, su mapa de ruta; es decir, responde a la pregunta ¿qué queremos para el futuro? También responde a ¿cómo llegaremos?</a:t>
            </a:r>
          </a:p>
          <a:p>
            <a:endParaRPr lang="es-ES" sz="800" dirty="0" smtClean="0"/>
          </a:p>
          <a:p>
            <a:r>
              <a:rPr lang="es-ES" sz="2000" b="1" i="1" dirty="0" smtClean="0"/>
              <a:t>“La visión de la empresa es el camino al cual se quiere dirigir a largo plazo. Su definición sirve de rumbo y aliciente para orientar las decisiones estratégicas de crecimiento y las de competitividad” (</a:t>
            </a:r>
            <a:r>
              <a:rPr lang="es-ES" sz="2000" b="1" i="1" dirty="0" err="1" smtClean="0"/>
              <a:t>Fleitman</a:t>
            </a:r>
            <a:r>
              <a:rPr lang="es-ES" sz="2000" b="1" i="1" dirty="0" smtClean="0"/>
              <a:t> Jack, Negocios exitosos, 2000).</a:t>
            </a:r>
            <a:endParaRPr lang="en-US" sz="2000" b="1" i="1" dirty="0"/>
          </a:p>
        </p:txBody>
      </p:sp>
    </p:spTree>
    <p:extLst>
      <p:ext uri="{BB962C8B-B14F-4D97-AF65-F5344CB8AC3E}">
        <p14:creationId xmlns:p14="http://schemas.microsoft.com/office/powerpoint/2010/main" val="152134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2642333" y="403862"/>
            <a:ext cx="6949210" cy="523220"/>
          </a:xfrm>
          <a:prstGeom prst="rect">
            <a:avLst/>
          </a:prstGeom>
        </p:spPr>
        <p:txBody>
          <a:bodyPr wrap="none">
            <a:spAutoFit/>
          </a:bodyPr>
          <a:lstStyle/>
          <a:p>
            <a:r>
              <a:rPr lang="es-ES" sz="2800" b="1" dirty="0">
                <a:effectLst>
                  <a:outerShdw blurRad="38100" dist="38100" dir="2700000" algn="tl">
                    <a:srgbClr val="000000">
                      <a:alpha val="43137"/>
                    </a:srgbClr>
                  </a:outerShdw>
                </a:effectLst>
              </a:rPr>
              <a:t>DIFERENCIAS ENTRE MISIÓN Y VISIÓN</a:t>
            </a:r>
          </a:p>
        </p:txBody>
      </p:sp>
      <p:sp>
        <p:nvSpPr>
          <p:cNvPr id="5" name="Marcador de contenido 5"/>
          <p:cNvSpPr txBox="1">
            <a:spLocks/>
          </p:cNvSpPr>
          <p:nvPr/>
        </p:nvSpPr>
        <p:spPr>
          <a:xfrm>
            <a:off x="943429" y="783768"/>
            <a:ext cx="10842170" cy="2336805"/>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endParaRPr lang="en-US" sz="2200" dirty="0" smtClean="0"/>
          </a:p>
          <a:p>
            <a:r>
              <a:rPr lang="es-ES" sz="1900" dirty="0" smtClean="0"/>
              <a:t>La visión y la misión son aspectos fundamentales a nivel de la vida empresarial. No obstante, pueden llegar a confundirse. A un nivel básico, podemos entender como </a:t>
            </a:r>
            <a:r>
              <a:rPr lang="es-ES" sz="1900" b="1" dirty="0" smtClean="0"/>
              <a:t>misión </a:t>
            </a:r>
            <a:r>
              <a:rPr lang="es-ES" sz="1900" dirty="0" smtClean="0"/>
              <a:t>lo que se quiere lograr -el qué-, mientras que la </a:t>
            </a:r>
            <a:r>
              <a:rPr lang="es-ES" sz="1900" b="1" dirty="0" smtClean="0"/>
              <a:t>visión </a:t>
            </a:r>
            <a:r>
              <a:rPr lang="es-ES" sz="1900" dirty="0" smtClean="0"/>
              <a:t>serán las acciones que se desarrollarán para alcanzar esos objetivos -el cómo-; planteándose algunas de las siguientes diferencias </a:t>
            </a:r>
            <a:endParaRPr lang="es-ES" sz="1900" dirty="0"/>
          </a:p>
        </p:txBody>
      </p:sp>
      <p:graphicFrame>
        <p:nvGraphicFramePr>
          <p:cNvPr id="6" name="Tabla 5"/>
          <p:cNvGraphicFramePr>
            <a:graphicFrameLocks noGrp="1"/>
          </p:cNvGraphicFramePr>
          <p:nvPr>
            <p:extLst>
              <p:ext uri="{D42A27DB-BD31-4B8C-83A1-F6EECF244321}">
                <p14:modId xmlns:p14="http://schemas.microsoft.com/office/powerpoint/2010/main" val="3074857735"/>
              </p:ext>
            </p:extLst>
          </p:nvPr>
        </p:nvGraphicFramePr>
        <p:xfrm>
          <a:off x="1252422" y="3514636"/>
          <a:ext cx="10097744" cy="2301240"/>
        </p:xfrm>
        <a:graphic>
          <a:graphicData uri="http://schemas.openxmlformats.org/drawingml/2006/table">
            <a:tbl>
              <a:tblPr firstRow="1" bandRow="1">
                <a:tableStyleId>{5C22544A-7EE6-4342-B048-85BDC9FD1C3A}</a:tableStyleId>
              </a:tblPr>
              <a:tblGrid>
                <a:gridCol w="1283379">
                  <a:extLst>
                    <a:ext uri="{9D8B030D-6E8A-4147-A177-3AD203B41FA5}">
                      <a16:colId xmlns:a16="http://schemas.microsoft.com/office/drawing/2014/main" val="3945172437"/>
                    </a:ext>
                  </a:extLst>
                </a:gridCol>
                <a:gridCol w="1678255">
                  <a:extLst>
                    <a:ext uri="{9D8B030D-6E8A-4147-A177-3AD203B41FA5}">
                      <a16:colId xmlns:a16="http://schemas.microsoft.com/office/drawing/2014/main" val="3198983036"/>
                    </a:ext>
                  </a:extLst>
                </a:gridCol>
                <a:gridCol w="1466705">
                  <a:extLst>
                    <a:ext uri="{9D8B030D-6E8A-4147-A177-3AD203B41FA5}">
                      <a16:colId xmlns:a16="http://schemas.microsoft.com/office/drawing/2014/main" val="762369199"/>
                    </a:ext>
                  </a:extLst>
                </a:gridCol>
                <a:gridCol w="1650050">
                  <a:extLst>
                    <a:ext uri="{9D8B030D-6E8A-4147-A177-3AD203B41FA5}">
                      <a16:colId xmlns:a16="http://schemas.microsoft.com/office/drawing/2014/main" val="2353720291"/>
                    </a:ext>
                  </a:extLst>
                </a:gridCol>
                <a:gridCol w="1762873">
                  <a:extLst>
                    <a:ext uri="{9D8B030D-6E8A-4147-A177-3AD203B41FA5}">
                      <a16:colId xmlns:a16="http://schemas.microsoft.com/office/drawing/2014/main" val="2750476979"/>
                    </a:ext>
                  </a:extLst>
                </a:gridCol>
                <a:gridCol w="2256482">
                  <a:extLst>
                    <a:ext uri="{9D8B030D-6E8A-4147-A177-3AD203B41FA5}">
                      <a16:colId xmlns:a16="http://schemas.microsoft.com/office/drawing/2014/main" val="98348116"/>
                    </a:ext>
                  </a:extLst>
                </a:gridCol>
              </a:tblGrid>
              <a:tr h="370840">
                <a:tc>
                  <a:txBody>
                    <a:bodyPr/>
                    <a:lstStyle/>
                    <a:p>
                      <a:pPr algn="ctr"/>
                      <a:endParaRPr lang="en-US" sz="1900" dirty="0"/>
                    </a:p>
                  </a:txBody>
                  <a:tcPr/>
                </a:tc>
                <a:tc>
                  <a:txBody>
                    <a:bodyPr/>
                    <a:lstStyle/>
                    <a:p>
                      <a:pPr algn="ctr"/>
                      <a:r>
                        <a:rPr lang="es-ES" sz="1900" dirty="0" smtClean="0"/>
                        <a:t>OBJETIVOS</a:t>
                      </a:r>
                      <a:endParaRPr lang="en-US" sz="1900" dirty="0"/>
                    </a:p>
                  </a:txBody>
                  <a:tcPr/>
                </a:tc>
                <a:tc>
                  <a:txBody>
                    <a:bodyPr/>
                    <a:lstStyle/>
                    <a:p>
                      <a:pPr algn="ctr"/>
                      <a:r>
                        <a:rPr lang="es-ES" sz="1900" dirty="0" smtClean="0"/>
                        <a:t>TIEMPO</a:t>
                      </a:r>
                      <a:endParaRPr lang="en-US" sz="1900" dirty="0"/>
                    </a:p>
                  </a:txBody>
                  <a:tcPr/>
                </a:tc>
                <a:tc>
                  <a:txBody>
                    <a:bodyPr/>
                    <a:lstStyle/>
                    <a:p>
                      <a:pPr algn="ctr"/>
                      <a:r>
                        <a:rPr lang="es-ES" sz="1900" dirty="0" smtClean="0"/>
                        <a:t>GEOGRAFÍA</a:t>
                      </a:r>
                      <a:endParaRPr lang="en-US" sz="1900" dirty="0"/>
                    </a:p>
                  </a:txBody>
                  <a:tcPr/>
                </a:tc>
                <a:tc>
                  <a:txBody>
                    <a:bodyPr/>
                    <a:lstStyle/>
                    <a:p>
                      <a:pPr algn="ctr"/>
                      <a:r>
                        <a:rPr lang="es-ES" sz="1900" dirty="0" smtClean="0"/>
                        <a:t>ACCIONES</a:t>
                      </a:r>
                      <a:endParaRPr lang="en-US" sz="1900" dirty="0"/>
                    </a:p>
                  </a:txBody>
                  <a:tcPr/>
                </a:tc>
                <a:tc>
                  <a:txBody>
                    <a:bodyPr/>
                    <a:lstStyle/>
                    <a:p>
                      <a:pPr algn="ctr"/>
                      <a:r>
                        <a:rPr lang="es-ES" sz="1900" dirty="0" smtClean="0"/>
                        <a:t>CONSTRUCCIÓN</a:t>
                      </a:r>
                      <a:endParaRPr lang="en-US" sz="1900" dirty="0"/>
                    </a:p>
                  </a:txBody>
                  <a:tcPr/>
                </a:tc>
                <a:extLst>
                  <a:ext uri="{0D108BD9-81ED-4DB2-BD59-A6C34878D82A}">
                    <a16:rowId xmlns:a16="http://schemas.microsoft.com/office/drawing/2014/main" val="3025520079"/>
                  </a:ext>
                </a:extLst>
              </a:tr>
              <a:tr h="370840">
                <a:tc>
                  <a:txBody>
                    <a:bodyPr/>
                    <a:lstStyle/>
                    <a:p>
                      <a:r>
                        <a:rPr lang="es-ES" sz="1900" b="1" i="1" dirty="0" smtClean="0"/>
                        <a:t>VISIÓN</a:t>
                      </a:r>
                      <a:endParaRPr lang="en-US" sz="1900" b="1" i="1" dirty="0"/>
                    </a:p>
                  </a:txBody>
                  <a:tcPr/>
                </a:tc>
                <a:tc>
                  <a:txBody>
                    <a:bodyPr/>
                    <a:lstStyle/>
                    <a:p>
                      <a:r>
                        <a:rPr lang="es-ES" sz="1900" dirty="0" smtClean="0"/>
                        <a:t>Qué y para quién</a:t>
                      </a:r>
                      <a:endParaRPr lang="en-US" sz="1900" dirty="0"/>
                    </a:p>
                  </a:txBody>
                  <a:tcPr/>
                </a:tc>
                <a:tc>
                  <a:txBody>
                    <a:bodyPr/>
                    <a:lstStyle/>
                    <a:p>
                      <a:r>
                        <a:rPr lang="es-ES" sz="1900" dirty="0" smtClean="0"/>
                        <a:t>Futuro</a:t>
                      </a:r>
                      <a:endParaRPr lang="en-US" sz="1900" dirty="0"/>
                    </a:p>
                  </a:txBody>
                  <a:tcPr/>
                </a:tc>
                <a:tc>
                  <a:txBody>
                    <a:bodyPr/>
                    <a:lstStyle/>
                    <a:p>
                      <a:r>
                        <a:rPr lang="es-ES" sz="1900" dirty="0" smtClean="0"/>
                        <a:t>Amplio alcance</a:t>
                      </a:r>
                      <a:endParaRPr lang="en-US" sz="1900" dirty="0"/>
                    </a:p>
                  </a:txBody>
                  <a:tcPr/>
                </a:tc>
                <a:tc>
                  <a:txBody>
                    <a:bodyPr/>
                    <a:lstStyle/>
                    <a:p>
                      <a:r>
                        <a:rPr lang="es-ES" sz="1900" dirty="0" smtClean="0"/>
                        <a:t>Orientativas</a:t>
                      </a:r>
                      <a:endParaRPr lang="en-US" sz="1900" dirty="0"/>
                    </a:p>
                  </a:txBody>
                  <a:tcPr/>
                </a:tc>
                <a:tc>
                  <a:txBody>
                    <a:bodyPr/>
                    <a:lstStyle/>
                    <a:p>
                      <a:r>
                        <a:rPr lang="es-ES" sz="1900" dirty="0" smtClean="0"/>
                        <a:t>Imaginación de la situación a largo plazo</a:t>
                      </a:r>
                      <a:endParaRPr lang="en-US" sz="1900" dirty="0"/>
                    </a:p>
                  </a:txBody>
                  <a:tcPr/>
                </a:tc>
                <a:extLst>
                  <a:ext uri="{0D108BD9-81ED-4DB2-BD59-A6C34878D82A}">
                    <a16:rowId xmlns:a16="http://schemas.microsoft.com/office/drawing/2014/main" val="3565946420"/>
                  </a:ext>
                </a:extLst>
              </a:tr>
              <a:tr h="370840">
                <a:tc>
                  <a:txBody>
                    <a:bodyPr/>
                    <a:lstStyle/>
                    <a:p>
                      <a:r>
                        <a:rPr lang="es-ES" sz="1900" b="1" i="1" dirty="0" smtClean="0"/>
                        <a:t>MISIÓN</a:t>
                      </a:r>
                      <a:endParaRPr lang="en-US" sz="1900" b="1" i="1" dirty="0"/>
                    </a:p>
                  </a:txBody>
                  <a:tcPr/>
                </a:tc>
                <a:tc>
                  <a:txBody>
                    <a:bodyPr/>
                    <a:lstStyle/>
                    <a:p>
                      <a:r>
                        <a:rPr lang="es-ES" sz="1900" dirty="0" smtClean="0"/>
                        <a:t>Donde,</a:t>
                      </a:r>
                      <a:r>
                        <a:rPr lang="es-ES" sz="1900" baseline="0" dirty="0" smtClean="0"/>
                        <a:t> porqué y cómo</a:t>
                      </a:r>
                      <a:endParaRPr lang="en-US" sz="1900" dirty="0"/>
                    </a:p>
                  </a:txBody>
                  <a:tcPr/>
                </a:tc>
                <a:tc>
                  <a:txBody>
                    <a:bodyPr/>
                    <a:lstStyle/>
                    <a:p>
                      <a:r>
                        <a:rPr lang="es-ES" sz="1900" dirty="0" smtClean="0"/>
                        <a:t>Presente</a:t>
                      </a:r>
                      <a:endParaRPr lang="en-US" sz="1900" dirty="0"/>
                    </a:p>
                  </a:txBody>
                  <a:tcPr/>
                </a:tc>
                <a:tc>
                  <a:txBody>
                    <a:bodyPr/>
                    <a:lstStyle/>
                    <a:p>
                      <a:r>
                        <a:rPr lang="es-ES" sz="1900" dirty="0" smtClean="0"/>
                        <a:t>Local o regional</a:t>
                      </a:r>
                      <a:endParaRPr lang="en-US" sz="1900" dirty="0"/>
                    </a:p>
                  </a:txBody>
                  <a:tcPr/>
                </a:tc>
                <a:tc>
                  <a:txBody>
                    <a:bodyPr/>
                    <a:lstStyle/>
                    <a:p>
                      <a:r>
                        <a:rPr lang="es-ES" sz="1900" dirty="0" smtClean="0"/>
                        <a:t>Permanentes, específicas</a:t>
                      </a:r>
                      <a:r>
                        <a:rPr lang="es-ES" sz="1900" baseline="0" dirty="0" smtClean="0"/>
                        <a:t> e inmediatas</a:t>
                      </a:r>
                      <a:endParaRPr lang="en-US" sz="1900" dirty="0"/>
                    </a:p>
                  </a:txBody>
                  <a:tcPr/>
                </a:tc>
                <a:tc>
                  <a:txBody>
                    <a:bodyPr/>
                    <a:lstStyle/>
                    <a:p>
                      <a:r>
                        <a:rPr lang="es-ES" sz="1900" dirty="0" smtClean="0"/>
                        <a:t>Fundamentada en actividades diarias</a:t>
                      </a:r>
                      <a:endParaRPr lang="en-US" sz="1900" dirty="0"/>
                    </a:p>
                  </a:txBody>
                  <a:tcPr/>
                </a:tc>
                <a:extLst>
                  <a:ext uri="{0D108BD9-81ED-4DB2-BD59-A6C34878D82A}">
                    <a16:rowId xmlns:a16="http://schemas.microsoft.com/office/drawing/2014/main" val="1653963085"/>
                  </a:ext>
                </a:extLst>
              </a:tr>
            </a:tbl>
          </a:graphicData>
        </a:graphic>
      </p:graphicFrame>
    </p:spTree>
    <p:extLst>
      <p:ext uri="{BB962C8B-B14F-4D97-AF65-F5344CB8AC3E}">
        <p14:creationId xmlns:p14="http://schemas.microsoft.com/office/powerpoint/2010/main" val="4251165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p:cNvSpPr txBox="1">
            <a:spLocks/>
          </p:cNvSpPr>
          <p:nvPr/>
        </p:nvSpPr>
        <p:spPr>
          <a:xfrm>
            <a:off x="2589213" y="215175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9" name="Subtítulo 2"/>
          <p:cNvSpPr txBox="1">
            <a:spLocks/>
          </p:cNvSpPr>
          <p:nvPr/>
        </p:nvSpPr>
        <p:spPr>
          <a:xfrm>
            <a:off x="2589213" y="441452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10" name="3 Extracto"/>
          <p:cNvSpPr/>
          <p:nvPr/>
        </p:nvSpPr>
        <p:spPr>
          <a:xfrm>
            <a:off x="1367994" y="1854266"/>
            <a:ext cx="7344816" cy="3960440"/>
          </a:xfrm>
          <a:prstGeom prst="flowChartExtra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2 Marcador de contenido"/>
          <p:cNvSpPr txBox="1">
            <a:spLocks/>
          </p:cNvSpPr>
          <p:nvPr/>
        </p:nvSpPr>
        <p:spPr>
          <a:xfrm>
            <a:off x="8458405" y="1284972"/>
            <a:ext cx="3415596" cy="484632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s-AR" b="1" dirty="0" smtClean="0">
                <a:solidFill>
                  <a:schemeClr val="tx1"/>
                </a:solidFill>
              </a:rPr>
              <a:t>Las organizaciones deben tener claramente articulados las metas y los objetivos para canalizar en la organización los esfuerzos de los individuos hacia fines comunes. </a:t>
            </a:r>
          </a:p>
          <a:p>
            <a:pPr marL="0" indent="0" algn="ctr">
              <a:buFont typeface="Wingdings 3" charset="2"/>
              <a:buNone/>
            </a:pPr>
            <a:r>
              <a:rPr lang="es-AR" b="1" dirty="0" smtClean="0">
                <a:solidFill>
                  <a:schemeClr val="tx1"/>
                </a:solidFill>
              </a:rPr>
              <a:t>La visión, misión y objetivos estratégicos de una empresa forman una jerarquía de metas específicas y mensurables que se alinean desde amplias declaraciones de intenciones y fundamentos para establecer una ventaja competitiva.</a:t>
            </a:r>
            <a:endParaRPr lang="es-AR" b="1" dirty="0">
              <a:solidFill>
                <a:schemeClr val="tx1"/>
              </a:solidFill>
            </a:endParaRPr>
          </a:p>
        </p:txBody>
      </p:sp>
      <p:sp>
        <p:nvSpPr>
          <p:cNvPr id="13" name="27 CuadroTexto"/>
          <p:cNvSpPr txBox="1"/>
          <p:nvPr/>
        </p:nvSpPr>
        <p:spPr>
          <a:xfrm>
            <a:off x="3888274" y="2286314"/>
            <a:ext cx="2304256" cy="584775"/>
          </a:xfrm>
          <a:prstGeom prst="rect">
            <a:avLst/>
          </a:prstGeom>
          <a:noFill/>
        </p:spPr>
        <p:txBody>
          <a:bodyPr wrap="square" rtlCol="0">
            <a:spAutoFit/>
          </a:bodyPr>
          <a:lstStyle/>
          <a:p>
            <a:pPr algn="ctr"/>
            <a:r>
              <a:rPr lang="es-ES" b="1" dirty="0" smtClean="0">
                <a:solidFill>
                  <a:srgbClr val="FF0000"/>
                </a:solidFill>
                <a:effectLst>
                  <a:outerShdw blurRad="38100" dist="38100" dir="2700000" algn="tl">
                    <a:srgbClr val="000000">
                      <a:alpha val="43137"/>
                    </a:srgbClr>
                  </a:outerShdw>
                </a:effectLst>
              </a:rPr>
              <a:t>VISIÓN</a:t>
            </a:r>
            <a:r>
              <a:rPr lang="es-ES" sz="1600" b="1" dirty="0" smtClean="0">
                <a:solidFill>
                  <a:srgbClr val="FF0000"/>
                </a:solidFill>
                <a:effectLst>
                  <a:outerShdw blurRad="38100" dist="38100" dir="2700000" algn="tl">
                    <a:srgbClr val="000000">
                      <a:alpha val="43137"/>
                    </a:srgbClr>
                  </a:outerShdw>
                </a:effectLst>
              </a:rPr>
              <a:t> </a:t>
            </a:r>
          </a:p>
          <a:p>
            <a:pPr algn="ctr"/>
            <a:r>
              <a:rPr lang="es-ES" sz="1400" b="1" i="1" dirty="0" smtClean="0">
                <a:solidFill>
                  <a:srgbClr val="FF0000"/>
                </a:solidFill>
                <a:effectLst>
                  <a:outerShdw blurRad="38100" dist="38100" dir="2700000" algn="tl">
                    <a:srgbClr val="000000">
                      <a:alpha val="43137"/>
                    </a:srgbClr>
                  </a:outerShdw>
                </a:effectLst>
              </a:rPr>
              <a:t>Qué queremos ser</a:t>
            </a:r>
            <a:endParaRPr lang="es-AR" sz="1400" b="1" i="1" dirty="0">
              <a:solidFill>
                <a:srgbClr val="FF0000"/>
              </a:solidFill>
              <a:effectLst>
                <a:outerShdw blurRad="38100" dist="38100" dir="2700000" algn="tl">
                  <a:srgbClr val="000000">
                    <a:alpha val="43137"/>
                  </a:srgbClr>
                </a:outerShdw>
              </a:effectLst>
            </a:endParaRPr>
          </a:p>
        </p:txBody>
      </p:sp>
      <p:sp>
        <p:nvSpPr>
          <p:cNvPr id="14" name="28 CuadroTexto"/>
          <p:cNvSpPr txBox="1"/>
          <p:nvPr/>
        </p:nvSpPr>
        <p:spPr>
          <a:xfrm>
            <a:off x="3672250" y="3069691"/>
            <a:ext cx="2736304" cy="584775"/>
          </a:xfrm>
          <a:prstGeom prst="rect">
            <a:avLst/>
          </a:prstGeom>
          <a:noFill/>
        </p:spPr>
        <p:txBody>
          <a:bodyPr wrap="square" rtlCol="0">
            <a:spAutoFit/>
          </a:bodyPr>
          <a:lstStyle/>
          <a:p>
            <a:pPr algn="ctr"/>
            <a:r>
              <a:rPr lang="es-ES" b="1" dirty="0" smtClean="0">
                <a:solidFill>
                  <a:srgbClr val="FF0000"/>
                </a:solidFill>
                <a:effectLst>
                  <a:outerShdw blurRad="38100" dist="38100" dir="2700000" algn="tl">
                    <a:srgbClr val="000000">
                      <a:alpha val="43137"/>
                    </a:srgbClr>
                  </a:outerShdw>
                </a:effectLst>
              </a:rPr>
              <a:t>MISIÓN</a:t>
            </a:r>
            <a:r>
              <a:rPr lang="es-ES" sz="1600" b="1" dirty="0" smtClean="0">
                <a:solidFill>
                  <a:srgbClr val="FF0000"/>
                </a:solidFill>
                <a:effectLst>
                  <a:outerShdw blurRad="38100" dist="38100" dir="2700000" algn="tl">
                    <a:srgbClr val="000000">
                      <a:alpha val="43137"/>
                    </a:srgbClr>
                  </a:outerShdw>
                </a:effectLst>
              </a:rPr>
              <a:t> </a:t>
            </a:r>
          </a:p>
          <a:p>
            <a:pPr algn="ctr"/>
            <a:r>
              <a:rPr lang="es-ES" sz="1400" b="1" i="1" dirty="0" smtClean="0">
                <a:solidFill>
                  <a:srgbClr val="FF0000"/>
                </a:solidFill>
                <a:effectLst>
                  <a:outerShdw blurRad="38100" dist="38100" dir="2700000" algn="tl">
                    <a:srgbClr val="000000">
                      <a:alpha val="43137"/>
                    </a:srgbClr>
                  </a:outerShdw>
                </a:effectLst>
              </a:rPr>
              <a:t>Porqué y para qué existimos</a:t>
            </a:r>
            <a:endParaRPr lang="es-AR" sz="1400" b="1" i="1" dirty="0">
              <a:solidFill>
                <a:srgbClr val="FF0000"/>
              </a:solidFill>
              <a:effectLst>
                <a:outerShdw blurRad="38100" dist="38100" dir="2700000" algn="tl">
                  <a:srgbClr val="000000">
                    <a:alpha val="43137"/>
                  </a:srgbClr>
                </a:outerShdw>
              </a:effectLst>
            </a:endParaRPr>
          </a:p>
        </p:txBody>
      </p:sp>
      <p:sp>
        <p:nvSpPr>
          <p:cNvPr id="15" name="29 CuadroTexto"/>
          <p:cNvSpPr txBox="1"/>
          <p:nvPr/>
        </p:nvSpPr>
        <p:spPr>
          <a:xfrm>
            <a:off x="3312210" y="3789771"/>
            <a:ext cx="3456384" cy="584775"/>
          </a:xfrm>
          <a:prstGeom prst="rect">
            <a:avLst/>
          </a:prstGeom>
          <a:noFill/>
        </p:spPr>
        <p:txBody>
          <a:bodyPr wrap="square" rtlCol="0">
            <a:spAutoFit/>
          </a:bodyPr>
          <a:lstStyle/>
          <a:p>
            <a:pPr algn="ctr"/>
            <a:r>
              <a:rPr lang="es-ES" b="1" dirty="0" smtClean="0">
                <a:solidFill>
                  <a:srgbClr val="FF0000"/>
                </a:solidFill>
                <a:effectLst>
                  <a:outerShdw blurRad="38100" dist="38100" dir="2700000" algn="tl">
                    <a:srgbClr val="000000">
                      <a:alpha val="43137"/>
                    </a:srgbClr>
                  </a:outerShdw>
                </a:effectLst>
              </a:rPr>
              <a:t>VALORES</a:t>
            </a:r>
            <a:endParaRPr lang="es-ES" sz="1600" b="1" dirty="0" smtClean="0">
              <a:solidFill>
                <a:srgbClr val="FF0000"/>
              </a:solidFill>
              <a:effectLst>
                <a:outerShdw blurRad="38100" dist="38100" dir="2700000" algn="tl">
                  <a:srgbClr val="000000">
                    <a:alpha val="43137"/>
                  </a:srgbClr>
                </a:outerShdw>
              </a:effectLst>
            </a:endParaRPr>
          </a:p>
          <a:p>
            <a:pPr algn="ctr"/>
            <a:r>
              <a:rPr lang="es-ES" sz="1400" b="1" i="1" dirty="0" smtClean="0">
                <a:solidFill>
                  <a:srgbClr val="FF0000"/>
                </a:solidFill>
                <a:effectLst>
                  <a:outerShdw blurRad="38100" dist="38100" dir="2700000" algn="tl">
                    <a:srgbClr val="000000">
                      <a:alpha val="43137"/>
                    </a:srgbClr>
                  </a:outerShdw>
                </a:effectLst>
              </a:rPr>
              <a:t>En qué creemos y quienes somos</a:t>
            </a:r>
            <a:endParaRPr lang="es-AR" sz="1400" b="1" i="1" dirty="0">
              <a:solidFill>
                <a:srgbClr val="FF0000"/>
              </a:solidFill>
              <a:effectLst>
                <a:outerShdw blurRad="38100" dist="38100" dir="2700000" algn="tl">
                  <a:srgbClr val="000000">
                    <a:alpha val="43137"/>
                  </a:srgbClr>
                </a:outerShdw>
              </a:effectLst>
            </a:endParaRPr>
          </a:p>
        </p:txBody>
      </p:sp>
      <p:sp>
        <p:nvSpPr>
          <p:cNvPr id="16" name="30 CuadroTexto"/>
          <p:cNvSpPr txBox="1"/>
          <p:nvPr/>
        </p:nvSpPr>
        <p:spPr>
          <a:xfrm>
            <a:off x="3312210" y="4509851"/>
            <a:ext cx="3456384" cy="584775"/>
          </a:xfrm>
          <a:prstGeom prst="rect">
            <a:avLst/>
          </a:prstGeom>
          <a:noFill/>
        </p:spPr>
        <p:txBody>
          <a:bodyPr wrap="square" rtlCol="0">
            <a:spAutoFit/>
          </a:bodyPr>
          <a:lstStyle/>
          <a:p>
            <a:pPr algn="ctr"/>
            <a:r>
              <a:rPr lang="es-ES" b="1" dirty="0" smtClean="0">
                <a:solidFill>
                  <a:srgbClr val="FF0000"/>
                </a:solidFill>
                <a:effectLst>
                  <a:outerShdw blurRad="38100" dist="38100" dir="2700000" algn="tl">
                    <a:srgbClr val="000000">
                      <a:alpha val="43137"/>
                    </a:srgbClr>
                  </a:outerShdw>
                </a:effectLst>
              </a:rPr>
              <a:t>OBJETIVOS ESTRATÉGICOS</a:t>
            </a:r>
            <a:endParaRPr lang="es-ES" sz="1600" b="1" dirty="0" smtClean="0">
              <a:solidFill>
                <a:srgbClr val="FF0000"/>
              </a:solidFill>
              <a:effectLst>
                <a:outerShdw blurRad="38100" dist="38100" dir="2700000" algn="tl">
                  <a:srgbClr val="000000">
                    <a:alpha val="43137"/>
                  </a:srgbClr>
                </a:outerShdw>
              </a:effectLst>
            </a:endParaRPr>
          </a:p>
          <a:p>
            <a:pPr algn="ctr"/>
            <a:r>
              <a:rPr lang="es-ES" sz="1400" b="1" i="1" dirty="0" smtClean="0">
                <a:solidFill>
                  <a:srgbClr val="FF0000"/>
                </a:solidFill>
                <a:effectLst>
                  <a:outerShdw blurRad="38100" dist="38100" dir="2700000" algn="tl">
                    <a:srgbClr val="000000">
                      <a:alpha val="43137"/>
                    </a:srgbClr>
                  </a:outerShdw>
                </a:effectLst>
              </a:rPr>
              <a:t>Qué debemos hacer</a:t>
            </a:r>
            <a:endParaRPr lang="es-AR" sz="1400" b="1" i="1" dirty="0">
              <a:solidFill>
                <a:srgbClr val="FF0000"/>
              </a:solidFill>
              <a:effectLst>
                <a:outerShdw blurRad="38100" dist="38100" dir="2700000" algn="tl">
                  <a:srgbClr val="000000">
                    <a:alpha val="43137"/>
                  </a:srgbClr>
                </a:outerShdw>
              </a:effectLst>
            </a:endParaRPr>
          </a:p>
        </p:txBody>
      </p:sp>
      <p:sp>
        <p:nvSpPr>
          <p:cNvPr id="17" name="31 CuadroTexto"/>
          <p:cNvSpPr txBox="1"/>
          <p:nvPr/>
        </p:nvSpPr>
        <p:spPr>
          <a:xfrm>
            <a:off x="1944058" y="5229931"/>
            <a:ext cx="6192688" cy="584775"/>
          </a:xfrm>
          <a:prstGeom prst="rect">
            <a:avLst/>
          </a:prstGeom>
          <a:noFill/>
        </p:spPr>
        <p:txBody>
          <a:bodyPr wrap="square" rtlCol="0">
            <a:spAutoFit/>
          </a:bodyPr>
          <a:lstStyle/>
          <a:p>
            <a:pPr algn="ctr"/>
            <a:r>
              <a:rPr lang="es-ES" b="1" dirty="0" smtClean="0">
                <a:solidFill>
                  <a:srgbClr val="FF0000"/>
                </a:solidFill>
                <a:effectLst>
                  <a:outerShdw blurRad="38100" dist="38100" dir="2700000" algn="tl">
                    <a:srgbClr val="000000">
                      <a:alpha val="43137"/>
                    </a:srgbClr>
                  </a:outerShdw>
                </a:effectLst>
              </a:rPr>
              <a:t>OBJETIVOS Y METAS TACTICOS Y OPERACIONALES</a:t>
            </a:r>
            <a:endParaRPr lang="es-ES" sz="1600" b="1" dirty="0" smtClean="0">
              <a:solidFill>
                <a:srgbClr val="FF0000"/>
              </a:solidFill>
              <a:effectLst>
                <a:outerShdw blurRad="38100" dist="38100" dir="2700000" algn="tl">
                  <a:srgbClr val="000000">
                    <a:alpha val="43137"/>
                  </a:srgbClr>
                </a:outerShdw>
              </a:effectLst>
            </a:endParaRPr>
          </a:p>
          <a:p>
            <a:pPr algn="ctr"/>
            <a:r>
              <a:rPr lang="es-ES" sz="1400" b="1" i="1" dirty="0" smtClean="0">
                <a:solidFill>
                  <a:srgbClr val="FF0000"/>
                </a:solidFill>
                <a:effectLst>
                  <a:outerShdw blurRad="38100" dist="38100" dir="2700000" algn="tl">
                    <a:srgbClr val="000000">
                      <a:alpha val="43137"/>
                    </a:srgbClr>
                  </a:outerShdw>
                </a:effectLst>
              </a:rPr>
              <a:t>Qué pasos debemos dar, como y con qué</a:t>
            </a:r>
            <a:endParaRPr lang="es-AR" sz="1400" b="1" i="1" dirty="0">
              <a:solidFill>
                <a:srgbClr val="FF0000"/>
              </a:solidFill>
              <a:effectLst>
                <a:outerShdw blurRad="38100" dist="38100" dir="2700000" algn="tl">
                  <a:srgbClr val="000000">
                    <a:alpha val="43137"/>
                  </a:srgbClr>
                </a:outerShdw>
              </a:effectLst>
            </a:endParaRPr>
          </a:p>
        </p:txBody>
      </p:sp>
      <p:cxnSp>
        <p:nvCxnSpPr>
          <p:cNvPr id="18" name="6 Conector recto"/>
          <p:cNvCxnSpPr/>
          <p:nvPr/>
        </p:nvCxnSpPr>
        <p:spPr>
          <a:xfrm>
            <a:off x="1944056" y="5137609"/>
            <a:ext cx="6192688"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9 Conector recto"/>
          <p:cNvCxnSpPr/>
          <p:nvPr/>
        </p:nvCxnSpPr>
        <p:spPr>
          <a:xfrm>
            <a:off x="2592128" y="4417529"/>
            <a:ext cx="4896544"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12 Conector recto"/>
          <p:cNvCxnSpPr/>
          <p:nvPr/>
        </p:nvCxnSpPr>
        <p:spPr>
          <a:xfrm>
            <a:off x="3312208" y="3697449"/>
            <a:ext cx="3456384"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19 Conector recto"/>
          <p:cNvCxnSpPr/>
          <p:nvPr/>
        </p:nvCxnSpPr>
        <p:spPr>
          <a:xfrm>
            <a:off x="3931248" y="2991889"/>
            <a:ext cx="2160240" cy="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 name="Rectángulo 21"/>
          <p:cNvSpPr/>
          <p:nvPr/>
        </p:nvSpPr>
        <p:spPr>
          <a:xfrm>
            <a:off x="2589213" y="349709"/>
            <a:ext cx="5715539"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PLANEAMIENTO ESTRATÉGICO</a:t>
            </a:r>
            <a:endParaRPr lang="es-E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420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589213" y="349709"/>
            <a:ext cx="5715539"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PLANEAMIENTO ESTRATÉGICO</a:t>
            </a:r>
            <a:endParaRPr lang="es-ES" sz="2800" b="1" dirty="0">
              <a:effectLst>
                <a:outerShdw blurRad="38100" dist="38100" dir="2700000" algn="tl">
                  <a:srgbClr val="000000">
                    <a:alpha val="43137"/>
                  </a:srgbClr>
                </a:outerShdw>
              </a:effectLst>
            </a:endParaRPr>
          </a:p>
        </p:txBody>
      </p:sp>
      <p:sp>
        <p:nvSpPr>
          <p:cNvPr id="23" name="Título 1"/>
          <p:cNvSpPr txBox="1">
            <a:spLocks/>
          </p:cNvSpPr>
          <p:nvPr/>
        </p:nvSpPr>
        <p:spPr>
          <a:xfrm>
            <a:off x="2269894" y="2442019"/>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24" name="Subtítulo 2"/>
          <p:cNvSpPr txBox="1">
            <a:spLocks/>
          </p:cNvSpPr>
          <p:nvPr/>
        </p:nvSpPr>
        <p:spPr>
          <a:xfrm>
            <a:off x="2269894" y="4704798"/>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25" name="3 CuadroTexto"/>
          <p:cNvSpPr txBox="1"/>
          <p:nvPr/>
        </p:nvSpPr>
        <p:spPr>
          <a:xfrm>
            <a:off x="4040737" y="1139247"/>
            <a:ext cx="4320480" cy="461665"/>
          </a:xfrm>
          <a:prstGeom prst="rect">
            <a:avLst/>
          </a:prstGeom>
          <a:noFill/>
        </p:spPr>
        <p:txBody>
          <a:bodyPr wrap="square" rtlCol="0">
            <a:spAutoFit/>
          </a:bodyPr>
          <a:lstStyle/>
          <a:p>
            <a:pPr algn="ctr"/>
            <a:r>
              <a:rPr lang="es-ES" sz="2400" b="1" i="1" dirty="0" smtClean="0">
                <a:effectLst>
                  <a:outerShdw blurRad="38100" dist="38100" dir="2700000" algn="tl">
                    <a:srgbClr val="000000">
                      <a:alpha val="43137"/>
                    </a:srgbClr>
                  </a:outerShdw>
                </a:effectLst>
              </a:rPr>
              <a:t>EN QUE CREEMOS</a:t>
            </a:r>
            <a:endParaRPr lang="es-AR" sz="2400" b="1" i="1" dirty="0">
              <a:effectLst>
                <a:outerShdw blurRad="38100" dist="38100" dir="2700000" algn="tl">
                  <a:srgbClr val="000000">
                    <a:alpha val="43137"/>
                  </a:srgbClr>
                </a:outerShdw>
              </a:effectLst>
            </a:endParaRPr>
          </a:p>
        </p:txBody>
      </p:sp>
      <p:sp>
        <p:nvSpPr>
          <p:cNvPr id="26" name="4 Elipse"/>
          <p:cNvSpPr/>
          <p:nvPr/>
        </p:nvSpPr>
        <p:spPr>
          <a:xfrm>
            <a:off x="1585703" y="1124171"/>
            <a:ext cx="208823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7" name="5 CuadroTexto"/>
          <p:cNvSpPr txBox="1"/>
          <p:nvPr/>
        </p:nvSpPr>
        <p:spPr>
          <a:xfrm>
            <a:off x="1692151" y="1340195"/>
            <a:ext cx="1872208" cy="492443"/>
          </a:xfrm>
          <a:prstGeom prst="rect">
            <a:avLst/>
          </a:prstGeom>
          <a:noFill/>
        </p:spPr>
        <p:txBody>
          <a:bodyPr wrap="square" rtlCol="0">
            <a:spAutoFit/>
          </a:bodyPr>
          <a:lstStyle/>
          <a:p>
            <a:pPr algn="ctr"/>
            <a:r>
              <a:rPr lang="es-ES" sz="2600" b="1" i="1" dirty="0" smtClean="0">
                <a:solidFill>
                  <a:schemeClr val="bg1"/>
                </a:solidFill>
                <a:effectLst>
                  <a:outerShdw blurRad="38100" dist="38100" dir="2700000" algn="tl">
                    <a:srgbClr val="000000">
                      <a:alpha val="43137"/>
                    </a:srgbClr>
                  </a:outerShdw>
                </a:effectLst>
              </a:rPr>
              <a:t>VALORES</a:t>
            </a:r>
            <a:endParaRPr lang="es-AR" sz="2600" b="1" i="1" dirty="0">
              <a:solidFill>
                <a:schemeClr val="bg1"/>
              </a:solidFill>
              <a:effectLst>
                <a:outerShdw blurRad="38100" dist="38100" dir="2700000" algn="tl">
                  <a:srgbClr val="000000">
                    <a:alpha val="43137"/>
                  </a:srgbClr>
                </a:outerShdw>
              </a:effectLst>
            </a:endParaRPr>
          </a:p>
        </p:txBody>
      </p:sp>
      <p:sp>
        <p:nvSpPr>
          <p:cNvPr id="28" name="6 Elipse"/>
          <p:cNvSpPr/>
          <p:nvPr/>
        </p:nvSpPr>
        <p:spPr>
          <a:xfrm>
            <a:off x="5164399" y="1700235"/>
            <a:ext cx="208823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9" name="7 CuadroTexto"/>
          <p:cNvSpPr txBox="1"/>
          <p:nvPr/>
        </p:nvSpPr>
        <p:spPr>
          <a:xfrm>
            <a:off x="5241819" y="1916259"/>
            <a:ext cx="1981784" cy="492443"/>
          </a:xfrm>
          <a:prstGeom prst="rect">
            <a:avLst/>
          </a:prstGeom>
          <a:noFill/>
        </p:spPr>
        <p:txBody>
          <a:bodyPr wrap="square" rtlCol="0">
            <a:spAutoFit/>
          </a:bodyPr>
          <a:lstStyle/>
          <a:p>
            <a:pPr algn="ctr"/>
            <a:r>
              <a:rPr lang="es-ES" sz="2600" b="1" i="1" dirty="0" smtClean="0">
                <a:solidFill>
                  <a:schemeClr val="bg1"/>
                </a:solidFill>
                <a:effectLst>
                  <a:outerShdw blurRad="38100" dist="38100" dir="2700000" algn="tl">
                    <a:srgbClr val="000000">
                      <a:alpha val="43137"/>
                    </a:srgbClr>
                  </a:outerShdw>
                </a:effectLst>
              </a:rPr>
              <a:t>FILOSOFÍA</a:t>
            </a:r>
            <a:endParaRPr lang="es-AR" sz="2600" b="1" i="1" dirty="0">
              <a:solidFill>
                <a:schemeClr val="bg1"/>
              </a:solidFill>
              <a:effectLst>
                <a:outerShdw blurRad="38100" dist="38100" dir="2700000" algn="tl">
                  <a:srgbClr val="000000">
                    <a:alpha val="43137"/>
                  </a:srgbClr>
                </a:outerShdw>
              </a:effectLst>
            </a:endParaRPr>
          </a:p>
        </p:txBody>
      </p:sp>
      <p:sp>
        <p:nvSpPr>
          <p:cNvPr id="30" name="8 Elipse"/>
          <p:cNvSpPr/>
          <p:nvPr/>
        </p:nvSpPr>
        <p:spPr>
          <a:xfrm>
            <a:off x="8598515" y="1124171"/>
            <a:ext cx="2088232"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1" name="9 CuadroTexto"/>
          <p:cNvSpPr txBox="1"/>
          <p:nvPr/>
        </p:nvSpPr>
        <p:spPr>
          <a:xfrm>
            <a:off x="8560946" y="1340195"/>
            <a:ext cx="2197809" cy="492443"/>
          </a:xfrm>
          <a:prstGeom prst="rect">
            <a:avLst/>
          </a:prstGeom>
          <a:noFill/>
        </p:spPr>
        <p:txBody>
          <a:bodyPr wrap="square" rtlCol="0">
            <a:spAutoFit/>
          </a:bodyPr>
          <a:lstStyle/>
          <a:p>
            <a:pPr algn="ctr"/>
            <a:r>
              <a:rPr lang="es-ES" sz="2600" b="1" i="1" dirty="0" smtClean="0">
                <a:solidFill>
                  <a:schemeClr val="bg1"/>
                </a:solidFill>
                <a:effectLst>
                  <a:outerShdw blurRad="38100" dist="38100" dir="2700000" algn="tl">
                    <a:srgbClr val="000000">
                      <a:alpha val="43137"/>
                    </a:srgbClr>
                  </a:outerShdw>
                </a:effectLst>
              </a:rPr>
              <a:t>IDENTIDAD</a:t>
            </a:r>
            <a:endParaRPr lang="es-AR" sz="2600" b="1" i="1" dirty="0">
              <a:solidFill>
                <a:schemeClr val="bg1"/>
              </a:solidFill>
              <a:effectLst>
                <a:outerShdw blurRad="38100" dist="38100" dir="2700000" algn="tl">
                  <a:srgbClr val="000000">
                    <a:alpha val="43137"/>
                  </a:srgbClr>
                </a:outerShdw>
              </a:effectLst>
            </a:endParaRPr>
          </a:p>
        </p:txBody>
      </p:sp>
      <p:sp>
        <p:nvSpPr>
          <p:cNvPr id="32" name="12 Rectángulo"/>
          <p:cNvSpPr/>
          <p:nvPr/>
        </p:nvSpPr>
        <p:spPr>
          <a:xfrm>
            <a:off x="595081" y="3180459"/>
            <a:ext cx="11045370" cy="3447098"/>
          </a:xfrm>
          <a:prstGeom prst="rect">
            <a:avLst/>
          </a:prstGeom>
        </p:spPr>
        <p:txBody>
          <a:bodyPr wrap="square">
            <a:spAutoFit/>
          </a:bodyPr>
          <a:lstStyle/>
          <a:p>
            <a:pPr algn="ctr">
              <a:spcAft>
                <a:spcPts val="600"/>
              </a:spcAft>
            </a:pPr>
            <a:r>
              <a:rPr lang="es-AR" b="1" dirty="0" smtClean="0"/>
              <a:t>Los valores corporativos definen el carácter de una empresa y describen lo que la empresa representa, están definidos como parte del conjunto de proposiciones que constituyen la identidad corporativa de la empresa. </a:t>
            </a:r>
          </a:p>
          <a:p>
            <a:pPr algn="ctr">
              <a:spcAft>
                <a:spcPts val="600"/>
              </a:spcAft>
            </a:pPr>
            <a:r>
              <a:rPr lang="es-AR" b="1" dirty="0" smtClean="0"/>
              <a:t>La concreción de estos valores en criterios de actuación, actitudes y comportamientos coherentes en todas las áreas de actividad de la organización da lugar a una serie de principios que conforman su cultura. </a:t>
            </a:r>
          </a:p>
          <a:p>
            <a:pPr algn="ctr">
              <a:spcAft>
                <a:spcPts val="600"/>
              </a:spcAft>
            </a:pPr>
            <a:r>
              <a:rPr lang="es-AR" b="1" dirty="0" smtClean="0"/>
              <a:t>La identidad corporativa de una empresa debe entenderse como el conjunto de características (atributos) que permiten diferenciarla de otras organizaciones. </a:t>
            </a:r>
          </a:p>
          <a:p>
            <a:pPr algn="ctr">
              <a:spcAft>
                <a:spcPts val="600"/>
              </a:spcAft>
            </a:pPr>
            <a:r>
              <a:rPr lang="es-MX" b="1" dirty="0"/>
              <a:t>La filosofía empresarial establece las reglas de conducta por las que debe regirse la organización. </a:t>
            </a:r>
          </a:p>
          <a:p>
            <a:pPr algn="ctr"/>
            <a:endParaRPr lang="es-AR" b="1" dirty="0"/>
          </a:p>
        </p:txBody>
      </p:sp>
      <p:sp>
        <p:nvSpPr>
          <p:cNvPr id="33" name="13 Cerrar llave"/>
          <p:cNvSpPr/>
          <p:nvPr/>
        </p:nvSpPr>
        <p:spPr>
          <a:xfrm rot="5400000">
            <a:off x="5383455" y="-2088344"/>
            <a:ext cx="1512168" cy="9521374"/>
          </a:xfrm>
          <a:prstGeom prst="rightBrace">
            <a:avLst>
              <a:gd name="adj1" fmla="val 20718"/>
              <a:gd name="adj2" fmla="val 49423"/>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34" name="10 CuadroTexto"/>
          <p:cNvSpPr txBox="1"/>
          <p:nvPr/>
        </p:nvSpPr>
        <p:spPr>
          <a:xfrm>
            <a:off x="4084279" y="2707785"/>
            <a:ext cx="4320480" cy="461665"/>
          </a:xfrm>
          <a:prstGeom prst="rect">
            <a:avLst/>
          </a:prstGeom>
          <a:noFill/>
        </p:spPr>
        <p:txBody>
          <a:bodyPr wrap="square" rtlCol="0">
            <a:spAutoFit/>
          </a:bodyPr>
          <a:lstStyle/>
          <a:p>
            <a:pPr algn="ctr"/>
            <a:r>
              <a:rPr lang="es-ES" sz="2400" b="1" i="1" dirty="0" smtClean="0">
                <a:effectLst>
                  <a:outerShdw blurRad="38100" dist="38100" dir="2700000" algn="tl">
                    <a:srgbClr val="000000">
                      <a:alpha val="43137"/>
                    </a:srgbClr>
                  </a:outerShdw>
                </a:effectLst>
              </a:rPr>
              <a:t>CONDUCTA</a:t>
            </a:r>
            <a:endParaRPr lang="es-AR" sz="24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3168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589213" y="349709"/>
            <a:ext cx="5715539"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PLANEAMIENTO ESTRATÉGICO</a:t>
            </a:r>
            <a:endParaRPr lang="es-ES" sz="2800" b="1" dirty="0">
              <a:effectLst>
                <a:outerShdw blurRad="38100" dist="38100" dir="2700000" algn="tl">
                  <a:srgbClr val="000000">
                    <a:alpha val="43137"/>
                  </a:srgbClr>
                </a:outerShdw>
              </a:effectLst>
            </a:endParaRPr>
          </a:p>
        </p:txBody>
      </p:sp>
      <p:sp>
        <p:nvSpPr>
          <p:cNvPr id="15"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16"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17" name="Marcador de contenido 2"/>
          <p:cNvSpPr txBox="1">
            <a:spLocks/>
          </p:cNvSpPr>
          <p:nvPr/>
        </p:nvSpPr>
        <p:spPr>
          <a:xfrm>
            <a:off x="836607" y="1190171"/>
            <a:ext cx="10668005" cy="5210629"/>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s-ES" b="1" dirty="0" smtClean="0"/>
              <a:t>LA RELACIÓN ENTRE VALORES, DECISIONES Y CONDUCTAS </a:t>
            </a:r>
            <a:endParaRPr lang="es-ES" dirty="0" smtClean="0"/>
          </a:p>
          <a:p>
            <a:pPr>
              <a:buFont typeface="Courier New" panose="02070309020205020404" pitchFamily="49" charset="0"/>
              <a:buChar char="o"/>
            </a:pPr>
            <a:r>
              <a:rPr lang="es-ES" dirty="0" smtClean="0"/>
              <a:t>Se puede afirmar que los valores empresariales son los son los principios que rigen la misión, la visión y el compromiso con los clientes por parte de la empresa.</a:t>
            </a:r>
          </a:p>
          <a:p>
            <a:pPr>
              <a:buFont typeface="Courier New" panose="02070309020205020404" pitchFamily="49" charset="0"/>
              <a:buChar char="o"/>
            </a:pPr>
            <a:r>
              <a:rPr lang="es-ES" dirty="0" smtClean="0"/>
              <a:t>Redactar estos valores suponen un compromiso de tipo ético y voluntario de las organizaciones, que buscan asegurar la relación con su entorno y sus clientes. </a:t>
            </a:r>
          </a:p>
          <a:p>
            <a:r>
              <a:rPr lang="en-US" b="1" dirty="0" smtClean="0"/>
              <a:t>DECISIONES EMPRESARIALES </a:t>
            </a:r>
            <a:endParaRPr lang="en-US" dirty="0" smtClean="0"/>
          </a:p>
          <a:p>
            <a:pPr>
              <a:buFont typeface="Courier New" panose="02070309020205020404" pitchFamily="49" charset="0"/>
              <a:buChar char="o"/>
            </a:pPr>
            <a:r>
              <a:rPr lang="es-ES" dirty="0" smtClean="0"/>
              <a:t>Las decisiones empresariales se toman en los ámbitos organizacionales con el objetivo de mejorar o tratar de resolver los problemas que puedan surgir fundamentadas en la misión, en la visión y en los valores de la empresa. </a:t>
            </a:r>
          </a:p>
          <a:p>
            <a:pPr>
              <a:buFont typeface="Courier New" panose="02070309020205020404" pitchFamily="49" charset="0"/>
              <a:buChar char="o"/>
            </a:pPr>
            <a:r>
              <a:rPr lang="es-ES" dirty="0" smtClean="0"/>
              <a:t>El proceso de toma de decisiones es aquel en el que se escoge una opción entre varias posibles para afrontar un problema y tratar de resolverlo o bien para determinar cómo se llevarán a cabo determinadas acciones que puedan afectar a la empresa a nivel global o específico. </a:t>
            </a:r>
          </a:p>
          <a:p>
            <a:r>
              <a:rPr lang="en-US" b="1" dirty="0" smtClean="0"/>
              <a:t>CÓDIGOS DE CONDUCTA EMPRESARIALES </a:t>
            </a:r>
            <a:endParaRPr lang="en-US" dirty="0" smtClean="0"/>
          </a:p>
          <a:p>
            <a:pPr>
              <a:buFont typeface="Courier New" panose="02070309020205020404" pitchFamily="49" charset="0"/>
              <a:buChar char="o"/>
            </a:pPr>
            <a:r>
              <a:rPr lang="es-ES" dirty="0" smtClean="0"/>
              <a:t>Los códigos de conducta empresariales establecen las normas de comportamiento que las empresas consideran aceptables. Son, por tanto, una declaración de los valores y principios éticos por los que se rige una compañía. </a:t>
            </a:r>
          </a:p>
        </p:txBody>
      </p:sp>
    </p:spTree>
    <p:extLst>
      <p:ext uri="{BB962C8B-B14F-4D97-AF65-F5344CB8AC3E}">
        <p14:creationId xmlns:p14="http://schemas.microsoft.com/office/powerpoint/2010/main" val="4224791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5CD60141-EEBD-4EC1-8E34-0344C16A18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8308" y="0"/>
            <a:ext cx="6873692" cy="685800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4C75A547-BCD1-42BE-966E-53CA0AB93165}"/>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FE74E104-78A8-4DFA-9782-03C75DE1BF0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47BCEA-D77E-4BD6-8954-C64996AB739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flipV="1">
            <a:off x="1127553" y="-1127553"/>
            <a:ext cx="6858000" cy="9113106"/>
          </a:xfrm>
          <a:custGeom>
            <a:avLst/>
            <a:gdLst>
              <a:gd name="connsiteX0" fmla="*/ 0 w 6858000"/>
              <a:gd name="connsiteY0" fmla="*/ 7143270 h 9113106"/>
              <a:gd name="connsiteX1" fmla="*/ 0 w 6858000"/>
              <a:gd name="connsiteY1" fmla="*/ 6878623 h 9113106"/>
              <a:gd name="connsiteX2" fmla="*/ 1 w 6858000"/>
              <a:gd name="connsiteY2" fmla="*/ 6878623 h 9113106"/>
              <a:gd name="connsiteX3" fmla="*/ 0 w 6858000"/>
              <a:gd name="connsiteY3" fmla="*/ 4319945 h 9113106"/>
              <a:gd name="connsiteX4" fmla="*/ 1 w 6858000"/>
              <a:gd name="connsiteY4" fmla="*/ 4319945 h 9113106"/>
              <a:gd name="connsiteX5" fmla="*/ 1 w 6858000"/>
              <a:gd name="connsiteY5" fmla="*/ 13542 h 9113106"/>
              <a:gd name="connsiteX6" fmla="*/ 0 w 6858000"/>
              <a:gd name="connsiteY6" fmla="*/ 13540 h 9113106"/>
              <a:gd name="connsiteX7" fmla="*/ 0 w 6858000"/>
              <a:gd name="connsiteY7" fmla="*/ 0 h 9113106"/>
              <a:gd name="connsiteX8" fmla="*/ 6858000 w 6858000"/>
              <a:gd name="connsiteY8" fmla="*/ 6010591 h 9113106"/>
              <a:gd name="connsiteX9" fmla="*/ 6858000 w 6858000"/>
              <a:gd name="connsiteY9" fmla="*/ 3794798 h 9113106"/>
              <a:gd name="connsiteX10" fmla="*/ 6858000 w 6858000"/>
              <a:gd name="connsiteY10" fmla="*/ 3794798 h 9113106"/>
              <a:gd name="connsiteX11" fmla="*/ 6858000 w 6858000"/>
              <a:gd name="connsiteY11" fmla="*/ 3837120 h 9113106"/>
              <a:gd name="connsiteX12" fmla="*/ 6858000 w 6858000"/>
              <a:gd name="connsiteY12" fmla="*/ 6838049 h 9113106"/>
              <a:gd name="connsiteX13" fmla="*/ 6858000 w 6858000"/>
              <a:gd name="connsiteY13" fmla="*/ 9113106 h 9113106"/>
              <a:gd name="connsiteX14" fmla="*/ 1 w 6858000"/>
              <a:gd name="connsiteY14" fmla="*/ 9113106 h 9113106"/>
              <a:gd name="connsiteX15" fmla="*/ 1 w 6858000"/>
              <a:gd name="connsiteY15" fmla="*/ 7143270 h 9113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858000" h="9113106">
                <a:moveTo>
                  <a:pt x="0" y="7143270"/>
                </a:moveTo>
                <a:lnTo>
                  <a:pt x="0" y="6878623"/>
                </a:lnTo>
                <a:lnTo>
                  <a:pt x="1" y="6878623"/>
                </a:lnTo>
                <a:lnTo>
                  <a:pt x="0" y="4319945"/>
                </a:lnTo>
                <a:lnTo>
                  <a:pt x="1" y="4319945"/>
                </a:lnTo>
                <a:lnTo>
                  <a:pt x="1" y="13542"/>
                </a:lnTo>
                <a:lnTo>
                  <a:pt x="0" y="13540"/>
                </a:lnTo>
                <a:lnTo>
                  <a:pt x="0" y="0"/>
                </a:lnTo>
                <a:lnTo>
                  <a:pt x="6858000" y="6010591"/>
                </a:lnTo>
                <a:lnTo>
                  <a:pt x="6858000" y="3794798"/>
                </a:lnTo>
                <a:lnTo>
                  <a:pt x="6858000" y="3794798"/>
                </a:lnTo>
                <a:lnTo>
                  <a:pt x="6858000" y="3837120"/>
                </a:lnTo>
                <a:lnTo>
                  <a:pt x="6858000" y="6838049"/>
                </a:lnTo>
                <a:lnTo>
                  <a:pt x="6858000" y="9113106"/>
                </a:lnTo>
                <a:lnTo>
                  <a:pt x="1" y="9113106"/>
                </a:lnTo>
                <a:lnTo>
                  <a:pt x="1" y="714327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76D563F6-B8F0-406F-A032-1E478CA251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34482" y="-2"/>
            <a:ext cx="9957519" cy="6858002"/>
          </a:xfrm>
          <a:custGeom>
            <a:avLst/>
            <a:gdLst>
              <a:gd name="connsiteX0" fmla="*/ 6878624 w 9957519"/>
              <a:gd name="connsiteY0" fmla="*/ 0 h 6858000"/>
              <a:gd name="connsiteX1" fmla="*/ 9957519 w 9957519"/>
              <a:gd name="connsiteY1" fmla="*/ 0 h 6858000"/>
              <a:gd name="connsiteX2" fmla="*/ 9957519 w 9957519"/>
              <a:gd name="connsiteY2" fmla="*/ 1557082 h 6858000"/>
              <a:gd name="connsiteX3" fmla="*/ 9957518 w 9957519"/>
              <a:gd name="connsiteY3" fmla="*/ 1557083 h 6858000"/>
              <a:gd name="connsiteX4" fmla="*/ 9957518 w 9957519"/>
              <a:gd name="connsiteY4" fmla="*/ 6858000 h 6858000"/>
              <a:gd name="connsiteX5" fmla="*/ 8318421 w 9957519"/>
              <a:gd name="connsiteY5" fmla="*/ 6858000 h 6858000"/>
              <a:gd name="connsiteX6" fmla="*/ 6213394 w 9957519"/>
              <a:gd name="connsiteY6" fmla="*/ 6858000 h 6858000"/>
              <a:gd name="connsiteX7" fmla="*/ 5311608 w 9957519"/>
              <a:gd name="connsiteY7" fmla="*/ 6858000 h 6858000"/>
              <a:gd name="connsiteX8" fmla="*/ 4574297 w 9957519"/>
              <a:gd name="connsiteY8" fmla="*/ 6858000 h 6858000"/>
              <a:gd name="connsiteX9" fmla="*/ 868032 w 9957519"/>
              <a:gd name="connsiteY9" fmla="*/ 6858000 h 6858000"/>
              <a:gd name="connsiteX10" fmla="*/ 0 w 9957519"/>
              <a:gd name="connsiteY10" fmla="*/ 0 h 6858000"/>
              <a:gd name="connsiteX11" fmla="*/ 6878624 w 9957519"/>
              <a:gd name="connsiteY11" fmla="*/ 0 h 6858000"/>
              <a:gd name="connsiteX12" fmla="*/ 0 w 9957519"/>
              <a:gd name="connsiteY12"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57519" h="6858000">
                <a:moveTo>
                  <a:pt x="6878624" y="0"/>
                </a:moveTo>
                <a:lnTo>
                  <a:pt x="9957519" y="0"/>
                </a:lnTo>
                <a:lnTo>
                  <a:pt x="9957519" y="1557082"/>
                </a:lnTo>
                <a:lnTo>
                  <a:pt x="9957518" y="1557083"/>
                </a:lnTo>
                <a:lnTo>
                  <a:pt x="9957518" y="6858000"/>
                </a:lnTo>
                <a:lnTo>
                  <a:pt x="8318421" y="6858000"/>
                </a:lnTo>
                <a:lnTo>
                  <a:pt x="6213394" y="6858000"/>
                </a:lnTo>
                <a:lnTo>
                  <a:pt x="5311608" y="6858000"/>
                </a:lnTo>
                <a:lnTo>
                  <a:pt x="4574297" y="6858000"/>
                </a:lnTo>
                <a:lnTo>
                  <a:pt x="868032" y="6858000"/>
                </a:lnTo>
                <a:close/>
                <a:moveTo>
                  <a:pt x="0" y="0"/>
                </a:moveTo>
                <a:lnTo>
                  <a:pt x="6878624" y="0"/>
                </a:lnTo>
                <a:lnTo>
                  <a:pt x="0" y="1"/>
                </a:lnTo>
                <a:close/>
              </a:path>
            </a:pathLst>
          </a:cu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A8A13E7E-1352-B8C4-9ADF-27EE783A3167}"/>
              </a:ext>
            </a:extLst>
          </p:cNvPr>
          <p:cNvSpPr>
            <a:spLocks noGrp="1"/>
          </p:cNvSpPr>
          <p:nvPr>
            <p:ph type="title"/>
          </p:nvPr>
        </p:nvSpPr>
        <p:spPr>
          <a:xfrm>
            <a:off x="1143000" y="1181098"/>
            <a:ext cx="4953000" cy="2713170"/>
          </a:xfrm>
        </p:spPr>
        <p:txBody>
          <a:bodyPr vert="horz" lIns="91440" tIns="45720" rIns="91440" bIns="45720" rtlCol="0" anchor="t">
            <a:normAutofit/>
          </a:bodyPr>
          <a:lstStyle/>
          <a:p>
            <a:r>
              <a:rPr lang="en-US" cap="all" spc="300"/>
              <a:t>Análisis de los Factores</a:t>
            </a:r>
          </a:p>
        </p:txBody>
      </p:sp>
      <p:sp>
        <p:nvSpPr>
          <p:cNvPr id="3" name="Marcador de texto 2">
            <a:extLst>
              <a:ext uri="{FF2B5EF4-FFF2-40B4-BE49-F238E27FC236}">
                <a16:creationId xmlns:a16="http://schemas.microsoft.com/office/drawing/2014/main" id="{794FD07D-73E7-DFAF-45A9-075D9588BF6E}"/>
              </a:ext>
            </a:extLst>
          </p:cNvPr>
          <p:cNvSpPr>
            <a:spLocks noGrp="1"/>
          </p:cNvSpPr>
          <p:nvPr>
            <p:ph type="body" idx="1"/>
          </p:nvPr>
        </p:nvSpPr>
        <p:spPr>
          <a:xfrm>
            <a:off x="1143000" y="4227755"/>
            <a:ext cx="2787216" cy="1593735"/>
          </a:xfrm>
        </p:spPr>
        <p:txBody>
          <a:bodyPr vert="horz" lIns="91440" tIns="45720" rIns="91440" bIns="45720" rtlCol="0" anchor="b">
            <a:normAutofit/>
          </a:bodyPr>
          <a:lstStyle/>
          <a:p>
            <a:pPr>
              <a:lnSpc>
                <a:spcPct val="100000"/>
              </a:lnSpc>
            </a:pPr>
            <a:r>
              <a:rPr lang="en-US" sz="2400" b="1" dirty="0"/>
              <a:t>_ </a:t>
            </a:r>
            <a:r>
              <a:rPr lang="en-US" sz="2400" b="1" dirty="0" err="1"/>
              <a:t>Internos</a:t>
            </a:r>
            <a:endParaRPr lang="en-US" sz="2400" b="1" dirty="0"/>
          </a:p>
          <a:p>
            <a:pPr>
              <a:lnSpc>
                <a:spcPct val="100000"/>
              </a:lnSpc>
            </a:pPr>
            <a:r>
              <a:rPr lang="en-US" sz="2400" b="1" dirty="0"/>
              <a:t>_ </a:t>
            </a:r>
            <a:r>
              <a:rPr lang="en-US" sz="2400" b="1" dirty="0" err="1"/>
              <a:t>Externos</a:t>
            </a:r>
            <a:endParaRPr lang="en-US" sz="2400" b="1" dirty="0"/>
          </a:p>
          <a:p>
            <a:pPr>
              <a:lnSpc>
                <a:spcPct val="100000"/>
              </a:lnSpc>
            </a:pPr>
            <a:endParaRPr lang="en-US" sz="2400" b="1" dirty="0"/>
          </a:p>
        </p:txBody>
      </p:sp>
      <p:sp>
        <p:nvSpPr>
          <p:cNvPr id="4" name="CuadroTexto 3"/>
          <p:cNvSpPr txBox="1"/>
          <p:nvPr/>
        </p:nvSpPr>
        <p:spPr>
          <a:xfrm>
            <a:off x="8069943" y="2902857"/>
            <a:ext cx="3164114" cy="2277547"/>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s-ES" sz="2800" b="1" i="1" dirty="0" smtClean="0">
                <a:solidFill>
                  <a:srgbClr val="FF0000"/>
                </a:solidFill>
              </a:rPr>
              <a:t>FODA</a:t>
            </a:r>
          </a:p>
          <a:p>
            <a:pPr marL="285750" indent="-285750">
              <a:spcBef>
                <a:spcPts val="1200"/>
              </a:spcBef>
              <a:buFont typeface="Arial" panose="020B0604020202020204" pitchFamily="34" charset="0"/>
              <a:buChar char="•"/>
            </a:pPr>
            <a:r>
              <a:rPr lang="es-ES" sz="2800" b="1" i="1" dirty="0" smtClean="0">
                <a:solidFill>
                  <a:srgbClr val="FF0000"/>
                </a:solidFill>
              </a:rPr>
              <a:t>PESTEL</a:t>
            </a:r>
          </a:p>
          <a:p>
            <a:pPr marL="285750" indent="-285750">
              <a:spcBef>
                <a:spcPts val="1200"/>
              </a:spcBef>
              <a:buFont typeface="Arial" panose="020B0604020202020204" pitchFamily="34" charset="0"/>
              <a:buChar char="•"/>
            </a:pPr>
            <a:r>
              <a:rPr lang="es-ES" sz="2800" b="1" i="1" dirty="0" smtClean="0">
                <a:solidFill>
                  <a:srgbClr val="FF0000"/>
                </a:solidFill>
              </a:rPr>
              <a:t>PORTER</a:t>
            </a:r>
          </a:p>
          <a:p>
            <a:pPr marL="285750" indent="-285750">
              <a:spcBef>
                <a:spcPts val="1200"/>
              </a:spcBef>
              <a:buFont typeface="Arial" panose="020B0604020202020204" pitchFamily="34" charset="0"/>
              <a:buChar char="•"/>
            </a:pPr>
            <a:endParaRPr lang="en-US" sz="2800" b="1" i="1" dirty="0">
              <a:solidFill>
                <a:srgbClr val="FF0000"/>
              </a:solidFill>
            </a:endParaRPr>
          </a:p>
        </p:txBody>
      </p:sp>
    </p:spTree>
    <p:extLst>
      <p:ext uri="{BB962C8B-B14F-4D97-AF65-F5344CB8AC3E}">
        <p14:creationId xmlns:p14="http://schemas.microsoft.com/office/powerpoint/2010/main" val="3121133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589213" y="349709"/>
            <a:ext cx="5342488"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ANÁLISIS DE LOS FACTORES</a:t>
            </a:r>
            <a:endParaRPr lang="es-ES" sz="2800" b="1" dirty="0">
              <a:effectLst>
                <a:outerShdw blurRad="38100" dist="38100" dir="2700000" algn="tl">
                  <a:srgbClr val="000000">
                    <a:alpha val="43137"/>
                  </a:srgbClr>
                </a:outerShdw>
              </a:effectLst>
            </a:endParaRPr>
          </a:p>
        </p:txBody>
      </p:sp>
      <p:sp>
        <p:nvSpPr>
          <p:cNvPr id="15"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16"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7" name="8 Rectángulo"/>
          <p:cNvSpPr/>
          <p:nvPr/>
        </p:nvSpPr>
        <p:spPr>
          <a:xfrm>
            <a:off x="5486395" y="1460467"/>
            <a:ext cx="5771518" cy="1200329"/>
          </a:xfrm>
          <a:prstGeom prst="rect">
            <a:avLst/>
          </a:prstGeom>
        </p:spPr>
        <p:txBody>
          <a:bodyPr wrap="square">
            <a:spAutoFit/>
          </a:bodyPr>
          <a:lstStyle/>
          <a:p>
            <a:pPr algn="ctr"/>
            <a:r>
              <a:rPr lang="es-ES" b="1" dirty="0" smtClean="0"/>
              <a:t>El </a:t>
            </a:r>
            <a:r>
              <a:rPr lang="es-ES" b="1" dirty="0"/>
              <a:t>análisis externo de la empresa es imprescindible para conocer bajo qué </a:t>
            </a:r>
            <a:r>
              <a:rPr lang="es-ES" b="1" dirty="0" smtClean="0"/>
              <a:t>factores trabaja </a:t>
            </a:r>
            <a:r>
              <a:rPr lang="es-ES" b="1" dirty="0"/>
              <a:t>la organización y a </a:t>
            </a:r>
            <a:r>
              <a:rPr lang="es-ES" b="1" dirty="0" smtClean="0"/>
              <a:t>qué </a:t>
            </a:r>
            <a:r>
              <a:rPr lang="es-ES" b="1" dirty="0"/>
              <a:t>peligros debe adelantarse en relación con el </a:t>
            </a:r>
            <a:r>
              <a:rPr lang="es-ES" b="1" dirty="0" smtClean="0"/>
              <a:t>mercado cambiante </a:t>
            </a:r>
            <a:r>
              <a:rPr lang="es-ES" b="1" dirty="0"/>
              <a:t>y competitivo.</a:t>
            </a:r>
            <a:endParaRPr lang="es-MX" b="1" dirty="0" smtClean="0"/>
          </a:p>
        </p:txBody>
      </p:sp>
      <p:sp>
        <p:nvSpPr>
          <p:cNvPr id="8" name="Rectángulo redondeado 7"/>
          <p:cNvSpPr/>
          <p:nvPr/>
        </p:nvSpPr>
        <p:spPr>
          <a:xfrm>
            <a:off x="7823194" y="2895717"/>
            <a:ext cx="2206171" cy="426644"/>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sp>
        <p:nvSpPr>
          <p:cNvPr id="9" name="CuadroTexto 8"/>
          <p:cNvSpPr txBox="1"/>
          <p:nvPr/>
        </p:nvSpPr>
        <p:spPr>
          <a:xfrm>
            <a:off x="7842405" y="2893733"/>
            <a:ext cx="2206172" cy="492443"/>
          </a:xfrm>
          <a:prstGeom prst="rect">
            <a:avLst/>
          </a:prstGeom>
          <a:noFill/>
        </p:spPr>
        <p:txBody>
          <a:bodyPr wrap="square" rtlCol="0">
            <a:spAutoFit/>
          </a:bodyPr>
          <a:lstStyle/>
          <a:p>
            <a:pPr algn="ctr"/>
            <a:r>
              <a:rPr lang="es-ES" sz="2600" b="1" dirty="0" smtClean="0">
                <a:solidFill>
                  <a:srgbClr val="FFFF00"/>
                </a:solidFill>
                <a:effectLst>
                  <a:outerShdw blurRad="38100" dist="38100" dir="2700000" algn="tl">
                    <a:srgbClr val="000000">
                      <a:alpha val="43137"/>
                    </a:srgbClr>
                  </a:outerShdw>
                </a:effectLst>
              </a:rPr>
              <a:t>FACTORES</a:t>
            </a:r>
            <a:endParaRPr lang="en-US" sz="2600" b="1" i="1" dirty="0">
              <a:solidFill>
                <a:srgbClr val="FFFF00"/>
              </a:solidFill>
              <a:effectLst>
                <a:outerShdw blurRad="38100" dist="38100" dir="2700000" algn="tl">
                  <a:srgbClr val="000000">
                    <a:alpha val="43137"/>
                  </a:srgbClr>
                </a:outerShdw>
              </a:effectLst>
            </a:endParaRPr>
          </a:p>
        </p:txBody>
      </p:sp>
      <p:sp>
        <p:nvSpPr>
          <p:cNvPr id="10" name="Rectángulo 9"/>
          <p:cNvSpPr/>
          <p:nvPr/>
        </p:nvSpPr>
        <p:spPr>
          <a:xfrm>
            <a:off x="1132114" y="3237639"/>
            <a:ext cx="3786810" cy="2862322"/>
          </a:xfrm>
          <a:prstGeom prst="rect">
            <a:avLst/>
          </a:prstGeom>
          <a:solidFill>
            <a:schemeClr val="accent2">
              <a:lumMod val="20000"/>
              <a:lumOff val="80000"/>
            </a:schemeClr>
          </a:solidFill>
          <a:ln w="76200">
            <a:solidFill>
              <a:schemeClr val="tx1"/>
            </a:solidFill>
          </a:ln>
        </p:spPr>
        <p:txBody>
          <a:bodyPr wrap="square">
            <a:spAutoFit/>
          </a:bodyPr>
          <a:lstStyle/>
          <a:p>
            <a:pPr algn="ct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El análisis PESTEL es una herramienta que se utiliza con el objetivo de detectar los </a:t>
            </a:r>
            <a:r>
              <a:rPr lang="es-ES" sz="2000" b="1" dirty="0" smtClean="0">
                <a:solidFill>
                  <a:srgbClr val="002060"/>
                </a:solidFill>
                <a:effectLst>
                  <a:outerShdw blurRad="38100" dist="38100" dir="2700000" algn="tl">
                    <a:srgbClr val="000000">
                      <a:alpha val="43137"/>
                    </a:srgbClr>
                  </a:outerShdw>
                </a:effectLst>
                <a:latin typeface="Arial" panose="020B0604020202020204" pitchFamily="34" charset="0"/>
              </a:rPr>
              <a:t>elementos de </a:t>
            </a: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tipo externo que pueden influir en el negocio tanto positiva como negativamente; así, se</a:t>
            </a:r>
          </a:p>
          <a:p>
            <a:pPr algn="ct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constituye como un estudio de mercado a nivel externo.</a:t>
            </a:r>
          </a:p>
        </p:txBody>
      </p:sp>
      <p:sp>
        <p:nvSpPr>
          <p:cNvPr id="11" name="Rectángulo 10"/>
          <p:cNvSpPr/>
          <p:nvPr/>
        </p:nvSpPr>
        <p:spPr>
          <a:xfrm>
            <a:off x="7208467" y="3375530"/>
            <a:ext cx="3415990" cy="2693045"/>
          </a:xfrm>
          <a:prstGeom prst="rect">
            <a:avLst/>
          </a:prstGeom>
          <a:solidFill>
            <a:schemeClr val="accent2">
              <a:lumMod val="20000"/>
              <a:lumOff val="80000"/>
            </a:schemeClr>
          </a:solidFill>
          <a:ln w="76200">
            <a:solidFill>
              <a:schemeClr val="tx1"/>
            </a:solidFill>
          </a:ln>
        </p:spPr>
        <p:txBody>
          <a:bodyPr wrap="square">
            <a:spAutoFit/>
          </a:bodyPr>
          <a:lstStyle/>
          <a:p>
            <a:pPr marL="285750" indent="-285750" algn="ctr" defTabSz="684000">
              <a:spcBef>
                <a:spcPts val="600"/>
              </a:spcBef>
              <a:buFont typeface="Wingdings" panose="05000000000000000000" pitchFamily="2" charset="2"/>
              <a:buChar char="q"/>
            </a:pPr>
            <a:r>
              <a:rPr lang="es-ES" sz="2400" b="1" dirty="0" smtClean="0">
                <a:solidFill>
                  <a:srgbClr val="002060"/>
                </a:solidFill>
                <a:effectLst>
                  <a:outerShdw blurRad="38100" dist="38100" dir="2700000" algn="tl">
                    <a:srgbClr val="000000">
                      <a:alpha val="43137"/>
                    </a:srgbClr>
                  </a:outerShdw>
                </a:effectLst>
                <a:latin typeface="Arial" panose="020B0604020202020204" pitchFamily="34" charset="0"/>
              </a:rPr>
              <a:t>POLITICOS</a:t>
            </a:r>
          </a:p>
          <a:p>
            <a:pPr marL="285750" indent="-285750" algn="ctr" defTabSz="684000">
              <a:spcBef>
                <a:spcPts val="600"/>
              </a:spcBef>
              <a:buFont typeface="Wingdings" panose="05000000000000000000" pitchFamily="2" charset="2"/>
              <a:buChar char="q"/>
            </a:pPr>
            <a:r>
              <a:rPr lang="es-ES" sz="2400" b="1" dirty="0" smtClean="0">
                <a:solidFill>
                  <a:srgbClr val="002060"/>
                </a:solidFill>
                <a:effectLst>
                  <a:outerShdw blurRad="38100" dist="38100" dir="2700000" algn="tl">
                    <a:srgbClr val="000000">
                      <a:alpha val="43137"/>
                    </a:srgbClr>
                  </a:outerShdw>
                </a:effectLst>
                <a:latin typeface="Arial" panose="020B0604020202020204" pitchFamily="34" charset="0"/>
              </a:rPr>
              <a:t>ECONÓMICOS</a:t>
            </a:r>
          </a:p>
          <a:p>
            <a:pPr marL="285750" indent="-285750" algn="ctr" defTabSz="684000">
              <a:spcBef>
                <a:spcPts val="600"/>
              </a:spcBef>
              <a:buFont typeface="Wingdings" panose="05000000000000000000" pitchFamily="2" charset="2"/>
              <a:buChar char="q"/>
            </a:pPr>
            <a:r>
              <a:rPr lang="es-ES" sz="2400" b="1" dirty="0" smtClean="0">
                <a:solidFill>
                  <a:srgbClr val="002060"/>
                </a:solidFill>
                <a:effectLst>
                  <a:outerShdw blurRad="38100" dist="38100" dir="2700000" algn="tl">
                    <a:srgbClr val="000000">
                      <a:alpha val="43137"/>
                    </a:srgbClr>
                  </a:outerShdw>
                </a:effectLst>
                <a:latin typeface="Arial" panose="020B0604020202020204" pitchFamily="34" charset="0"/>
              </a:rPr>
              <a:t>SOCIALES</a:t>
            </a:r>
          </a:p>
          <a:p>
            <a:pPr marL="285750" indent="-285750" algn="ctr" defTabSz="684000">
              <a:spcBef>
                <a:spcPts val="600"/>
              </a:spcBef>
              <a:buFont typeface="Wingdings" panose="05000000000000000000" pitchFamily="2" charset="2"/>
              <a:buChar char="q"/>
            </a:pPr>
            <a:r>
              <a:rPr lang="es-ES" sz="2400" b="1" dirty="0" smtClean="0">
                <a:solidFill>
                  <a:srgbClr val="002060"/>
                </a:solidFill>
                <a:effectLst>
                  <a:outerShdw blurRad="38100" dist="38100" dir="2700000" algn="tl">
                    <a:srgbClr val="000000">
                      <a:alpha val="43137"/>
                    </a:srgbClr>
                  </a:outerShdw>
                </a:effectLst>
                <a:latin typeface="Arial" panose="020B0604020202020204" pitchFamily="34" charset="0"/>
              </a:rPr>
              <a:t>TECNOLOGICOS</a:t>
            </a:r>
          </a:p>
          <a:p>
            <a:pPr marL="285750" indent="-285750" algn="ctr" defTabSz="684000">
              <a:spcBef>
                <a:spcPts val="600"/>
              </a:spcBef>
              <a:buFont typeface="Wingdings" panose="05000000000000000000" pitchFamily="2" charset="2"/>
              <a:buChar char="q"/>
            </a:pPr>
            <a:r>
              <a:rPr lang="es-ES" sz="2400" b="1" dirty="0" smtClean="0">
                <a:solidFill>
                  <a:srgbClr val="002060"/>
                </a:solidFill>
                <a:effectLst>
                  <a:outerShdw blurRad="38100" dist="38100" dir="2700000" algn="tl">
                    <a:srgbClr val="000000">
                      <a:alpha val="43137"/>
                    </a:srgbClr>
                  </a:outerShdw>
                </a:effectLst>
                <a:latin typeface="Arial" panose="020B0604020202020204" pitchFamily="34" charset="0"/>
              </a:rPr>
              <a:t>ECOLOGICOS </a:t>
            </a:r>
          </a:p>
          <a:p>
            <a:pPr marL="285750" indent="-285750" algn="ctr" defTabSz="684000">
              <a:spcBef>
                <a:spcPts val="600"/>
              </a:spcBef>
              <a:buFont typeface="Wingdings" panose="05000000000000000000" pitchFamily="2" charset="2"/>
              <a:buChar char="q"/>
            </a:pPr>
            <a:r>
              <a:rPr lang="es-ES" sz="2400" b="1" dirty="0" smtClean="0">
                <a:solidFill>
                  <a:srgbClr val="002060"/>
                </a:solidFill>
                <a:effectLst>
                  <a:outerShdw blurRad="38100" dist="38100" dir="2700000" algn="tl">
                    <a:srgbClr val="000000">
                      <a:alpha val="43137"/>
                    </a:srgbClr>
                  </a:outerShdw>
                </a:effectLst>
                <a:latin typeface="Arial" panose="020B0604020202020204" pitchFamily="34" charset="0"/>
              </a:rPr>
              <a:t>LEGALES</a:t>
            </a:r>
            <a:endParaRPr lang="en-US" sz="2400" b="1" dirty="0">
              <a:solidFill>
                <a:srgbClr val="002060"/>
              </a:solidFill>
              <a:effectLst>
                <a:outerShdw blurRad="38100" dist="38100" dir="2700000" algn="tl">
                  <a:srgbClr val="000000">
                    <a:alpha val="43137"/>
                  </a:srgbClr>
                </a:outerShdw>
              </a:effectLst>
            </a:endParaRPr>
          </a:p>
        </p:txBody>
      </p:sp>
      <p:sp>
        <p:nvSpPr>
          <p:cNvPr id="12" name="CuadroTexto 11"/>
          <p:cNvSpPr txBox="1"/>
          <p:nvPr/>
        </p:nvSpPr>
        <p:spPr>
          <a:xfrm>
            <a:off x="949406" y="1132115"/>
            <a:ext cx="5112436" cy="461665"/>
          </a:xfrm>
          <a:prstGeom prst="rect">
            <a:avLst/>
          </a:prstGeom>
          <a:noFill/>
        </p:spPr>
        <p:txBody>
          <a:bodyPr wrap="square" rtlCol="0">
            <a:spAutoFit/>
          </a:bodyPr>
          <a:lstStyle/>
          <a:p>
            <a:r>
              <a:rPr lang="es-ES" sz="2400" b="1" i="1" dirty="0" smtClean="0">
                <a:effectLst>
                  <a:outerShdw blurRad="38100" dist="38100" dir="2700000" algn="tl">
                    <a:srgbClr val="000000">
                      <a:alpha val="43137"/>
                    </a:srgbClr>
                  </a:outerShdw>
                </a:effectLst>
              </a:rPr>
              <a:t>Análisis Externo – Análisis PESTEL</a:t>
            </a:r>
            <a:endParaRPr lang="en-US" sz="2400" b="1" i="1" dirty="0">
              <a:effectLst>
                <a:outerShdw blurRad="38100" dist="38100" dir="2700000" algn="tl">
                  <a:srgbClr val="000000">
                    <a:alpha val="43137"/>
                  </a:srgbClr>
                </a:outerShdw>
              </a:effectLst>
            </a:endParaRPr>
          </a:p>
        </p:txBody>
      </p:sp>
      <p:sp>
        <p:nvSpPr>
          <p:cNvPr id="13" name="Flecha derecha 12"/>
          <p:cNvSpPr/>
          <p:nvPr/>
        </p:nvSpPr>
        <p:spPr>
          <a:xfrm>
            <a:off x="5573479" y="4049488"/>
            <a:ext cx="914400" cy="129177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ángulo 13"/>
          <p:cNvSpPr/>
          <p:nvPr/>
        </p:nvSpPr>
        <p:spPr>
          <a:xfrm>
            <a:off x="1132115" y="6138091"/>
            <a:ext cx="10479314" cy="646331"/>
          </a:xfrm>
          <a:prstGeom prst="rect">
            <a:avLst/>
          </a:prstGeom>
        </p:spPr>
        <p:txBody>
          <a:bodyPr wrap="square">
            <a:spAutoFit/>
          </a:bodyPr>
          <a:lstStyle/>
          <a:p>
            <a:pPr algn="ctr"/>
            <a:r>
              <a:rPr lang="es-ES" b="1" i="1" dirty="0">
                <a:solidFill>
                  <a:srgbClr val="FF0000"/>
                </a:solidFill>
                <a:effectLst>
                  <a:outerShdw blurRad="38100" dist="38100" dir="2700000" algn="tl">
                    <a:srgbClr val="000000">
                      <a:alpha val="43137"/>
                    </a:srgbClr>
                  </a:outerShdw>
                </a:effectLst>
              </a:rPr>
              <a:t>El análisis PESTEL es fácil de llevar a cabo y proporciona una visión muy </a:t>
            </a:r>
            <a:r>
              <a:rPr lang="es-ES" b="1" i="1" dirty="0" smtClean="0">
                <a:solidFill>
                  <a:srgbClr val="FF0000"/>
                </a:solidFill>
                <a:effectLst>
                  <a:outerShdw blurRad="38100" dist="38100" dir="2700000" algn="tl">
                    <a:srgbClr val="000000">
                      <a:alpha val="43137"/>
                    </a:srgbClr>
                  </a:outerShdw>
                </a:effectLst>
              </a:rPr>
              <a:t>detallada de </a:t>
            </a:r>
            <a:r>
              <a:rPr lang="es-ES" b="1" i="1" dirty="0">
                <a:solidFill>
                  <a:srgbClr val="FF0000"/>
                </a:solidFill>
                <a:effectLst>
                  <a:outerShdw blurRad="38100" dist="38100" dir="2700000" algn="tl">
                    <a:srgbClr val="000000">
                      <a:alpha val="43137"/>
                    </a:srgbClr>
                  </a:outerShdw>
                </a:effectLst>
              </a:rPr>
              <a:t>las amenazas y oportunidades a las que se enfrenta la empresa.</a:t>
            </a:r>
            <a:endParaRPr lang="en-US" b="1"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57294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589213" y="349709"/>
            <a:ext cx="5342488"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ANÁLISIS DE LOS FACTORES</a:t>
            </a:r>
            <a:endParaRPr lang="es-ES" sz="2800" b="1" dirty="0">
              <a:effectLst>
                <a:outerShdw blurRad="38100" dist="38100" dir="2700000" algn="tl">
                  <a:srgbClr val="000000">
                    <a:alpha val="43137"/>
                  </a:srgbClr>
                </a:outerShdw>
              </a:effectLst>
            </a:endParaRPr>
          </a:p>
        </p:txBody>
      </p:sp>
      <p:sp>
        <p:nvSpPr>
          <p:cNvPr id="19" name="8 Rectángulo"/>
          <p:cNvSpPr/>
          <p:nvPr/>
        </p:nvSpPr>
        <p:spPr>
          <a:xfrm>
            <a:off x="5936343" y="1213727"/>
            <a:ext cx="5408654" cy="923330"/>
          </a:xfrm>
          <a:prstGeom prst="rect">
            <a:avLst/>
          </a:prstGeom>
        </p:spPr>
        <p:txBody>
          <a:bodyPr wrap="square">
            <a:spAutoFit/>
          </a:bodyPr>
          <a:lstStyle/>
          <a:p>
            <a:pPr algn="ctr"/>
            <a:r>
              <a:rPr lang="es-ES" b="1" dirty="0" smtClean="0"/>
              <a:t>El </a:t>
            </a:r>
            <a:r>
              <a:rPr lang="es-ES" b="1" dirty="0"/>
              <a:t>análisis </a:t>
            </a:r>
            <a:r>
              <a:rPr lang="es-ES" b="1" dirty="0" smtClean="0"/>
              <a:t>de </a:t>
            </a:r>
            <a:r>
              <a:rPr lang="es-ES" b="1" dirty="0"/>
              <a:t>PORTER </a:t>
            </a:r>
            <a:r>
              <a:rPr lang="es-ES" b="1" dirty="0" smtClean="0"/>
              <a:t>describe el entorno inmediato a la organización en términos de cinco fuerzas competitivas básicas.</a:t>
            </a:r>
            <a:endParaRPr lang="es-ES" b="1" dirty="0"/>
          </a:p>
        </p:txBody>
      </p:sp>
      <p:sp>
        <p:nvSpPr>
          <p:cNvPr id="20" name="Rectángulo redondeado 19"/>
          <p:cNvSpPr/>
          <p:nvPr/>
        </p:nvSpPr>
        <p:spPr>
          <a:xfrm>
            <a:off x="6807199" y="2532866"/>
            <a:ext cx="4267195" cy="490459"/>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00"/>
          </a:p>
        </p:txBody>
      </p:sp>
      <p:sp>
        <p:nvSpPr>
          <p:cNvPr id="21" name="CuadroTexto 20"/>
          <p:cNvSpPr txBox="1"/>
          <p:nvPr/>
        </p:nvSpPr>
        <p:spPr>
          <a:xfrm>
            <a:off x="6730484" y="2564168"/>
            <a:ext cx="4416481" cy="492443"/>
          </a:xfrm>
          <a:prstGeom prst="rect">
            <a:avLst/>
          </a:prstGeom>
          <a:noFill/>
        </p:spPr>
        <p:txBody>
          <a:bodyPr wrap="square" rtlCol="0">
            <a:spAutoFit/>
          </a:bodyPr>
          <a:lstStyle/>
          <a:p>
            <a:pPr algn="ctr"/>
            <a:r>
              <a:rPr lang="es-ES" sz="2600" b="1" dirty="0" smtClean="0">
                <a:solidFill>
                  <a:srgbClr val="FFFF00"/>
                </a:solidFill>
                <a:effectLst>
                  <a:outerShdw blurRad="38100" dist="38100" dir="2700000" algn="tl">
                    <a:srgbClr val="000000">
                      <a:alpha val="43137"/>
                    </a:srgbClr>
                  </a:outerShdw>
                </a:effectLst>
              </a:rPr>
              <a:t>FUERZAS DE PORTER</a:t>
            </a:r>
            <a:endParaRPr lang="en-US" sz="2600" b="1" i="1" dirty="0">
              <a:solidFill>
                <a:srgbClr val="FFFF00"/>
              </a:solidFill>
              <a:effectLst>
                <a:outerShdw blurRad="38100" dist="38100" dir="2700000" algn="tl">
                  <a:srgbClr val="000000">
                    <a:alpha val="43137"/>
                  </a:srgbClr>
                </a:outerShdw>
              </a:effectLst>
            </a:endParaRPr>
          </a:p>
        </p:txBody>
      </p:sp>
      <p:sp>
        <p:nvSpPr>
          <p:cNvPr id="23" name="Rectángulo 22"/>
          <p:cNvSpPr/>
          <p:nvPr/>
        </p:nvSpPr>
        <p:spPr>
          <a:xfrm>
            <a:off x="1161134" y="3136041"/>
            <a:ext cx="3786810" cy="1015663"/>
          </a:xfrm>
          <a:prstGeom prst="rect">
            <a:avLst/>
          </a:prstGeom>
          <a:solidFill>
            <a:schemeClr val="accent2">
              <a:lumMod val="20000"/>
              <a:lumOff val="80000"/>
            </a:schemeClr>
          </a:solidFill>
          <a:ln w="76200">
            <a:solidFill>
              <a:schemeClr val="tx1"/>
            </a:solidFill>
          </a:ln>
        </p:spPr>
        <p:txBody>
          <a:bodyPr wrap="square">
            <a:spAutoFit/>
          </a:bodyPr>
          <a:lstStyle/>
          <a:p>
            <a:pPr algn="ct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DETERMINACIÓN DE LAS FUERZAS COMPETITIVAS EN EL SECTOR</a:t>
            </a:r>
          </a:p>
        </p:txBody>
      </p:sp>
      <p:sp>
        <p:nvSpPr>
          <p:cNvPr id="24" name="Rectángulo 23"/>
          <p:cNvSpPr/>
          <p:nvPr/>
        </p:nvSpPr>
        <p:spPr>
          <a:xfrm>
            <a:off x="6250529" y="3149007"/>
            <a:ext cx="5389932" cy="3016210"/>
          </a:xfrm>
          <a:prstGeom prst="rect">
            <a:avLst/>
          </a:prstGeom>
          <a:solidFill>
            <a:schemeClr val="accent2">
              <a:lumMod val="20000"/>
              <a:lumOff val="80000"/>
            </a:schemeClr>
          </a:solidFill>
          <a:ln w="76200">
            <a:solidFill>
              <a:schemeClr val="tx1"/>
            </a:solidFill>
          </a:ln>
        </p:spPr>
        <p:txBody>
          <a:bodyPr wrap="square">
            <a:spAutoFit/>
          </a:bodyPr>
          <a:lstStyle/>
          <a:p>
            <a:pPr marL="285750" indent="-285750" algn="ctr" defTabSz="684000">
              <a:spcBef>
                <a:spcPts val="900"/>
              </a:spcBef>
              <a:buFont typeface="Wingdings" panose="05000000000000000000" pitchFamily="2" charset="2"/>
              <a:buChar char="q"/>
            </a:pP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La amenaza de nuevos competidores</a:t>
            </a:r>
          </a:p>
          <a:p>
            <a:pPr marL="285750" indent="-285750" algn="ctr" defTabSz="684000">
              <a:spcBef>
                <a:spcPts val="900"/>
              </a:spcBef>
              <a:buFont typeface="Wingdings" panose="05000000000000000000" pitchFamily="2" charset="2"/>
              <a:buChar char="q"/>
            </a:pP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El poder de negociación de los clientes. </a:t>
            </a:r>
          </a:p>
          <a:p>
            <a:pPr marL="285750" indent="-285750" algn="ctr" defTabSz="684000">
              <a:spcBef>
                <a:spcPts val="900"/>
              </a:spcBef>
              <a:buFont typeface="Wingdings" panose="05000000000000000000" pitchFamily="2" charset="2"/>
              <a:buChar char="q"/>
            </a:pP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El poder de negociación de los proveedores. </a:t>
            </a:r>
          </a:p>
          <a:p>
            <a:pPr marL="285750" indent="-285750" algn="ctr" defTabSz="684000">
              <a:spcBef>
                <a:spcPts val="900"/>
              </a:spcBef>
              <a:buFont typeface="Wingdings" panose="05000000000000000000" pitchFamily="2" charset="2"/>
              <a:buChar char="q"/>
            </a:pP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La amenaza de productos y servicios sustitutivos. </a:t>
            </a:r>
          </a:p>
          <a:p>
            <a:pPr marL="285750" indent="-285750" algn="ctr" defTabSz="684000">
              <a:spcBef>
                <a:spcPts val="900"/>
              </a:spcBef>
              <a:buFont typeface="Wingdings" panose="05000000000000000000" pitchFamily="2" charset="2"/>
              <a:buChar char="q"/>
            </a:pPr>
            <a:r>
              <a:rPr lang="es-ES" sz="2000" b="1" dirty="0">
                <a:solidFill>
                  <a:srgbClr val="002060"/>
                </a:solidFill>
                <a:effectLst>
                  <a:outerShdw blurRad="38100" dist="38100" dir="2700000" algn="tl">
                    <a:srgbClr val="000000">
                      <a:alpha val="43137"/>
                    </a:srgbClr>
                  </a:outerShdw>
                </a:effectLst>
                <a:latin typeface="Arial" panose="020B0604020202020204" pitchFamily="34" charset="0"/>
              </a:rPr>
              <a:t>La intensidad de la rivalidad  en el sector.</a:t>
            </a:r>
          </a:p>
        </p:txBody>
      </p:sp>
      <p:sp>
        <p:nvSpPr>
          <p:cNvPr id="25" name="CuadroTexto 24"/>
          <p:cNvSpPr txBox="1"/>
          <p:nvPr/>
        </p:nvSpPr>
        <p:spPr>
          <a:xfrm>
            <a:off x="702662" y="1277258"/>
            <a:ext cx="3462938" cy="830997"/>
          </a:xfrm>
          <a:prstGeom prst="rect">
            <a:avLst/>
          </a:prstGeom>
          <a:noFill/>
        </p:spPr>
        <p:txBody>
          <a:bodyPr wrap="square" rtlCol="0">
            <a:spAutoFit/>
          </a:bodyPr>
          <a:lstStyle/>
          <a:p>
            <a:r>
              <a:rPr lang="es-ES" sz="2400" b="1" i="1" dirty="0" smtClean="0">
                <a:effectLst>
                  <a:outerShdw blurRad="38100" dist="38100" dir="2700000" algn="tl">
                    <a:srgbClr val="000000">
                      <a:alpha val="43137"/>
                    </a:srgbClr>
                  </a:outerShdw>
                </a:effectLst>
              </a:rPr>
              <a:t>Análisis Externo Entorno Competitivo</a:t>
            </a:r>
            <a:endParaRPr lang="en-US" sz="2400" b="1" i="1" dirty="0">
              <a:effectLst>
                <a:outerShdw blurRad="38100" dist="38100" dir="2700000" algn="tl">
                  <a:srgbClr val="000000">
                    <a:alpha val="43137"/>
                  </a:srgbClr>
                </a:outerShdw>
              </a:effectLst>
            </a:endParaRPr>
          </a:p>
        </p:txBody>
      </p:sp>
      <p:sp>
        <p:nvSpPr>
          <p:cNvPr id="26" name="Flecha derecha 25"/>
          <p:cNvSpPr/>
          <p:nvPr/>
        </p:nvSpPr>
        <p:spPr>
          <a:xfrm>
            <a:off x="5186073" y="3037840"/>
            <a:ext cx="914400" cy="129177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ángulo 26"/>
          <p:cNvSpPr/>
          <p:nvPr/>
        </p:nvSpPr>
        <p:spPr>
          <a:xfrm>
            <a:off x="986972" y="4367358"/>
            <a:ext cx="4155559" cy="1200329"/>
          </a:xfrm>
          <a:prstGeom prst="rect">
            <a:avLst/>
          </a:prstGeom>
        </p:spPr>
        <p:txBody>
          <a:bodyPr wrap="square">
            <a:spAutoFit/>
          </a:bodyPr>
          <a:lstStyle/>
          <a:p>
            <a:pPr algn="ctr"/>
            <a:r>
              <a:rPr lang="es-ES" b="1" i="1" dirty="0">
                <a:solidFill>
                  <a:srgbClr val="FF0000"/>
                </a:solidFill>
                <a:effectLst>
                  <a:outerShdw blurRad="38100" dist="38100" dir="2700000" algn="tl">
                    <a:srgbClr val="000000">
                      <a:alpha val="43137"/>
                    </a:srgbClr>
                  </a:outerShdw>
                </a:effectLst>
              </a:rPr>
              <a:t>PERMITE EL CONOCIMIENTO DE LOS FACTORES ESTRATÉGICOS DEL NEGOCIO EN SU </a:t>
            </a:r>
            <a:r>
              <a:rPr lang="es-ES" b="1" i="1" dirty="0" smtClean="0">
                <a:solidFill>
                  <a:srgbClr val="FF0000"/>
                </a:solidFill>
                <a:effectLst>
                  <a:outerShdw blurRad="38100" dist="38100" dir="2700000" algn="tl">
                    <a:srgbClr val="000000">
                      <a:alpha val="43137"/>
                    </a:srgbClr>
                  </a:outerShdw>
                </a:effectLst>
              </a:rPr>
              <a:t>ENTORNO, SU MEDIDIÓN Y SEGUIMIENTO</a:t>
            </a:r>
            <a:endParaRPr lang="es-ES" b="1" i="1" dirty="0">
              <a:solidFill>
                <a:srgbClr val="FF0000"/>
              </a:solidFill>
              <a:effectLst>
                <a:outerShdw blurRad="38100" dist="38100" dir="2700000" algn="tl">
                  <a:srgbClr val="000000">
                    <a:alpha val="43137"/>
                  </a:srgbClr>
                </a:outerShdw>
              </a:effectLst>
            </a:endParaRPr>
          </a:p>
        </p:txBody>
      </p:sp>
      <p:sp>
        <p:nvSpPr>
          <p:cNvPr id="28" name="CuadroTexto 27"/>
          <p:cNvSpPr txBox="1"/>
          <p:nvPr/>
        </p:nvSpPr>
        <p:spPr>
          <a:xfrm>
            <a:off x="6080205" y="6277433"/>
            <a:ext cx="5785225" cy="461665"/>
          </a:xfrm>
          <a:prstGeom prst="rect">
            <a:avLst/>
          </a:prstGeom>
          <a:noFill/>
        </p:spPr>
        <p:txBody>
          <a:bodyPr wrap="square" rtlCol="0">
            <a:spAutoFit/>
          </a:bodyPr>
          <a:lstStyle/>
          <a:p>
            <a:pPr algn="ctr"/>
            <a:r>
              <a:rPr lang="es-ES" sz="2400" b="1" i="1" dirty="0" smtClean="0">
                <a:solidFill>
                  <a:schemeClr val="accent5">
                    <a:lumMod val="50000"/>
                  </a:schemeClr>
                </a:solidFill>
                <a:effectLst>
                  <a:outerShdw blurRad="38100" dist="38100" dir="2700000" algn="tl">
                    <a:srgbClr val="000000">
                      <a:alpha val="43137"/>
                    </a:srgbClr>
                  </a:outerShdw>
                </a:effectLst>
              </a:rPr>
              <a:t>BARRERAS DE ENTRADA Y SALIDA</a:t>
            </a:r>
            <a:endParaRPr lang="en-US" sz="2400" b="1" i="1" dirty="0">
              <a:solidFill>
                <a:schemeClr val="accent5">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3932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0105F5E-5B61-4F51-927C-5B28DB7DD9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13A5A79-79D2-4D9D-A36A-2291A248016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3" y="0"/>
            <a:ext cx="11322200" cy="6858000"/>
          </a:xfrm>
          <a:custGeom>
            <a:avLst/>
            <a:gdLst>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9092866 w 11593823"/>
              <a:gd name="connsiteY6" fmla="*/ 0 h 6858000"/>
              <a:gd name="connsiteX7" fmla="*/ 11322200 w 11593823"/>
              <a:gd name="connsiteY7" fmla="*/ 0 h 6858000"/>
              <a:gd name="connsiteX8" fmla="*/ 11322198 w 11593823"/>
              <a:gd name="connsiteY8" fmla="*/ 2 h 6858000"/>
              <a:gd name="connsiteX9" fmla="*/ 11593823 w 11593823"/>
              <a:gd name="connsiteY9" fmla="*/ 2 h 6858000"/>
              <a:gd name="connsiteX10" fmla="*/ 11322197 w 11593823"/>
              <a:gd name="connsiteY10" fmla="*/ 4 h 6858000"/>
              <a:gd name="connsiteX11" fmla="*/ 5311608 w 11593823"/>
              <a:gd name="connsiteY11" fmla="*/ 6858000 h 6858000"/>
              <a:gd name="connsiteX12" fmla="*/ 5288856 w 11593823"/>
              <a:gd name="connsiteY12" fmla="*/ 6858000 h 6858000"/>
              <a:gd name="connsiteX13" fmla="*/ 4806770 w 11593823"/>
              <a:gd name="connsiteY13" fmla="*/ 6858000 h 6858000"/>
              <a:gd name="connsiteX14" fmla="*/ 4676142 w 11593823"/>
              <a:gd name="connsiteY14" fmla="*/ 6858000 h 6858000"/>
              <a:gd name="connsiteX15" fmla="*/ 3082273 w 11593823"/>
              <a:gd name="connsiteY15" fmla="*/ 6858000 h 6858000"/>
              <a:gd name="connsiteX16" fmla="*/ 2625273 w 11593823"/>
              <a:gd name="connsiteY16" fmla="*/ 6858000 h 6858000"/>
              <a:gd name="connsiteX17" fmla="*/ 2155010 w 11593823"/>
              <a:gd name="connsiteY17" fmla="*/ 6858000 h 6858000"/>
              <a:gd name="connsiteX18" fmla="*/ 0 w 11593823"/>
              <a:gd name="connsiteY18" fmla="*/ 685800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9092864 w 11593823"/>
              <a:gd name="connsiteY5" fmla="*/ 2 h 6858000"/>
              <a:gd name="connsiteX6" fmla="*/ 11322200 w 11593823"/>
              <a:gd name="connsiteY6" fmla="*/ 0 h 6858000"/>
              <a:gd name="connsiteX7" fmla="*/ 11322198 w 11593823"/>
              <a:gd name="connsiteY7" fmla="*/ 2 h 6858000"/>
              <a:gd name="connsiteX8" fmla="*/ 11593823 w 11593823"/>
              <a:gd name="connsiteY8" fmla="*/ 2 h 6858000"/>
              <a:gd name="connsiteX9" fmla="*/ 11322197 w 11593823"/>
              <a:gd name="connsiteY9" fmla="*/ 4 h 6858000"/>
              <a:gd name="connsiteX10" fmla="*/ 5311608 w 11593823"/>
              <a:gd name="connsiteY10" fmla="*/ 6858000 h 6858000"/>
              <a:gd name="connsiteX11" fmla="*/ 5288856 w 11593823"/>
              <a:gd name="connsiteY11" fmla="*/ 6858000 h 6858000"/>
              <a:gd name="connsiteX12" fmla="*/ 4806770 w 11593823"/>
              <a:gd name="connsiteY12" fmla="*/ 6858000 h 6858000"/>
              <a:gd name="connsiteX13" fmla="*/ 4676142 w 11593823"/>
              <a:gd name="connsiteY13" fmla="*/ 6858000 h 6858000"/>
              <a:gd name="connsiteX14" fmla="*/ 3082273 w 11593823"/>
              <a:gd name="connsiteY14" fmla="*/ 6858000 h 6858000"/>
              <a:gd name="connsiteX15" fmla="*/ 2625273 w 11593823"/>
              <a:gd name="connsiteY15" fmla="*/ 6858000 h 6858000"/>
              <a:gd name="connsiteX16" fmla="*/ 2155010 w 11593823"/>
              <a:gd name="connsiteY16" fmla="*/ 6858000 h 6858000"/>
              <a:gd name="connsiteX17" fmla="*/ 0 w 11593823"/>
              <a:gd name="connsiteY17" fmla="*/ 6858000 h 6858000"/>
              <a:gd name="connsiteX18" fmla="*/ 0 w 11593823"/>
              <a:gd name="connsiteY18" fmla="*/ 0 h 6858000"/>
              <a:gd name="connsiteX0" fmla="*/ 0 w 11593823"/>
              <a:gd name="connsiteY0" fmla="*/ 0 h 6858000"/>
              <a:gd name="connsiteX1" fmla="*/ 2155010 w 11593823"/>
              <a:gd name="connsiteY1" fmla="*/ 0 h 6858000"/>
              <a:gd name="connsiteX2" fmla="*/ 4676142 w 11593823"/>
              <a:gd name="connsiteY2" fmla="*/ 0 h 6858000"/>
              <a:gd name="connsiteX3" fmla="*/ 4806770 w 11593823"/>
              <a:gd name="connsiteY3" fmla="*/ 0 h 6858000"/>
              <a:gd name="connsiteX4" fmla="*/ 4806770 w 11593823"/>
              <a:gd name="connsiteY4" fmla="*/ 2 h 6858000"/>
              <a:gd name="connsiteX5" fmla="*/ 11322200 w 11593823"/>
              <a:gd name="connsiteY5" fmla="*/ 0 h 6858000"/>
              <a:gd name="connsiteX6" fmla="*/ 11322198 w 11593823"/>
              <a:gd name="connsiteY6" fmla="*/ 2 h 6858000"/>
              <a:gd name="connsiteX7" fmla="*/ 11593823 w 11593823"/>
              <a:gd name="connsiteY7" fmla="*/ 2 h 6858000"/>
              <a:gd name="connsiteX8" fmla="*/ 11322197 w 11593823"/>
              <a:gd name="connsiteY8" fmla="*/ 4 h 6858000"/>
              <a:gd name="connsiteX9" fmla="*/ 5311608 w 11593823"/>
              <a:gd name="connsiteY9" fmla="*/ 6858000 h 6858000"/>
              <a:gd name="connsiteX10" fmla="*/ 5288856 w 11593823"/>
              <a:gd name="connsiteY10" fmla="*/ 6858000 h 6858000"/>
              <a:gd name="connsiteX11" fmla="*/ 4806770 w 11593823"/>
              <a:gd name="connsiteY11" fmla="*/ 6858000 h 6858000"/>
              <a:gd name="connsiteX12" fmla="*/ 4676142 w 11593823"/>
              <a:gd name="connsiteY12" fmla="*/ 6858000 h 6858000"/>
              <a:gd name="connsiteX13" fmla="*/ 3082273 w 11593823"/>
              <a:gd name="connsiteY13" fmla="*/ 6858000 h 6858000"/>
              <a:gd name="connsiteX14" fmla="*/ 2625273 w 11593823"/>
              <a:gd name="connsiteY14" fmla="*/ 6858000 h 6858000"/>
              <a:gd name="connsiteX15" fmla="*/ 2155010 w 11593823"/>
              <a:gd name="connsiteY15" fmla="*/ 6858000 h 6858000"/>
              <a:gd name="connsiteX16" fmla="*/ 0 w 11593823"/>
              <a:gd name="connsiteY16" fmla="*/ 6858000 h 6858000"/>
              <a:gd name="connsiteX17" fmla="*/ 0 w 11593823"/>
              <a:gd name="connsiteY17" fmla="*/ 0 h 6858000"/>
              <a:gd name="connsiteX0" fmla="*/ 0 w 11593823"/>
              <a:gd name="connsiteY0" fmla="*/ 0 h 6858000"/>
              <a:gd name="connsiteX1" fmla="*/ 2155010 w 11593823"/>
              <a:gd name="connsiteY1" fmla="*/ 0 h 6858000"/>
              <a:gd name="connsiteX2" fmla="*/ 4806770 w 11593823"/>
              <a:gd name="connsiteY2" fmla="*/ 0 h 6858000"/>
              <a:gd name="connsiteX3" fmla="*/ 4806770 w 11593823"/>
              <a:gd name="connsiteY3" fmla="*/ 2 h 6858000"/>
              <a:gd name="connsiteX4" fmla="*/ 11322200 w 11593823"/>
              <a:gd name="connsiteY4" fmla="*/ 0 h 6858000"/>
              <a:gd name="connsiteX5" fmla="*/ 11322198 w 11593823"/>
              <a:gd name="connsiteY5" fmla="*/ 2 h 6858000"/>
              <a:gd name="connsiteX6" fmla="*/ 11593823 w 11593823"/>
              <a:gd name="connsiteY6" fmla="*/ 2 h 6858000"/>
              <a:gd name="connsiteX7" fmla="*/ 11322197 w 11593823"/>
              <a:gd name="connsiteY7" fmla="*/ 4 h 6858000"/>
              <a:gd name="connsiteX8" fmla="*/ 5311608 w 11593823"/>
              <a:gd name="connsiteY8" fmla="*/ 6858000 h 6858000"/>
              <a:gd name="connsiteX9" fmla="*/ 5288856 w 11593823"/>
              <a:gd name="connsiteY9" fmla="*/ 6858000 h 6858000"/>
              <a:gd name="connsiteX10" fmla="*/ 4806770 w 11593823"/>
              <a:gd name="connsiteY10" fmla="*/ 6858000 h 6858000"/>
              <a:gd name="connsiteX11" fmla="*/ 4676142 w 11593823"/>
              <a:gd name="connsiteY11" fmla="*/ 6858000 h 6858000"/>
              <a:gd name="connsiteX12" fmla="*/ 3082273 w 11593823"/>
              <a:gd name="connsiteY12" fmla="*/ 6858000 h 6858000"/>
              <a:gd name="connsiteX13" fmla="*/ 2625273 w 11593823"/>
              <a:gd name="connsiteY13" fmla="*/ 6858000 h 6858000"/>
              <a:gd name="connsiteX14" fmla="*/ 2155010 w 11593823"/>
              <a:gd name="connsiteY14" fmla="*/ 6858000 h 6858000"/>
              <a:gd name="connsiteX15" fmla="*/ 0 w 11593823"/>
              <a:gd name="connsiteY15" fmla="*/ 6858000 h 6858000"/>
              <a:gd name="connsiteX16" fmla="*/ 0 w 11593823"/>
              <a:gd name="connsiteY16" fmla="*/ 0 h 6858000"/>
              <a:gd name="connsiteX0" fmla="*/ 0 w 11593823"/>
              <a:gd name="connsiteY0" fmla="*/ 0 h 6858000"/>
              <a:gd name="connsiteX1" fmla="*/ 2155010 w 11593823"/>
              <a:gd name="connsiteY1" fmla="*/ 0 h 6858000"/>
              <a:gd name="connsiteX2" fmla="*/ 4806770 w 11593823"/>
              <a:gd name="connsiteY2" fmla="*/ 0 h 6858000"/>
              <a:gd name="connsiteX3" fmla="*/ 11322200 w 11593823"/>
              <a:gd name="connsiteY3" fmla="*/ 0 h 6858000"/>
              <a:gd name="connsiteX4" fmla="*/ 11322198 w 11593823"/>
              <a:gd name="connsiteY4" fmla="*/ 2 h 6858000"/>
              <a:gd name="connsiteX5" fmla="*/ 11593823 w 11593823"/>
              <a:gd name="connsiteY5" fmla="*/ 2 h 6858000"/>
              <a:gd name="connsiteX6" fmla="*/ 11322197 w 11593823"/>
              <a:gd name="connsiteY6" fmla="*/ 4 h 6858000"/>
              <a:gd name="connsiteX7" fmla="*/ 5311608 w 11593823"/>
              <a:gd name="connsiteY7" fmla="*/ 6858000 h 6858000"/>
              <a:gd name="connsiteX8" fmla="*/ 5288856 w 11593823"/>
              <a:gd name="connsiteY8" fmla="*/ 6858000 h 6858000"/>
              <a:gd name="connsiteX9" fmla="*/ 4806770 w 11593823"/>
              <a:gd name="connsiteY9" fmla="*/ 6858000 h 6858000"/>
              <a:gd name="connsiteX10" fmla="*/ 4676142 w 11593823"/>
              <a:gd name="connsiteY10" fmla="*/ 6858000 h 6858000"/>
              <a:gd name="connsiteX11" fmla="*/ 3082273 w 11593823"/>
              <a:gd name="connsiteY11" fmla="*/ 6858000 h 6858000"/>
              <a:gd name="connsiteX12" fmla="*/ 2625273 w 11593823"/>
              <a:gd name="connsiteY12" fmla="*/ 6858000 h 6858000"/>
              <a:gd name="connsiteX13" fmla="*/ 2155010 w 11593823"/>
              <a:gd name="connsiteY13" fmla="*/ 6858000 h 6858000"/>
              <a:gd name="connsiteX14" fmla="*/ 0 w 11593823"/>
              <a:gd name="connsiteY14" fmla="*/ 6858000 h 6858000"/>
              <a:gd name="connsiteX15" fmla="*/ 0 w 11593823"/>
              <a:gd name="connsiteY15" fmla="*/ 0 h 6858000"/>
              <a:gd name="connsiteX0" fmla="*/ 0 w 11593823"/>
              <a:gd name="connsiteY0" fmla="*/ 0 h 6858000"/>
              <a:gd name="connsiteX1" fmla="*/ 2155010 w 11593823"/>
              <a:gd name="connsiteY1" fmla="*/ 0 h 6858000"/>
              <a:gd name="connsiteX2" fmla="*/ 11322200 w 11593823"/>
              <a:gd name="connsiteY2" fmla="*/ 0 h 6858000"/>
              <a:gd name="connsiteX3" fmla="*/ 11322198 w 11593823"/>
              <a:gd name="connsiteY3" fmla="*/ 2 h 6858000"/>
              <a:gd name="connsiteX4" fmla="*/ 11593823 w 11593823"/>
              <a:gd name="connsiteY4" fmla="*/ 2 h 6858000"/>
              <a:gd name="connsiteX5" fmla="*/ 11322197 w 11593823"/>
              <a:gd name="connsiteY5" fmla="*/ 4 h 6858000"/>
              <a:gd name="connsiteX6" fmla="*/ 5311608 w 11593823"/>
              <a:gd name="connsiteY6" fmla="*/ 6858000 h 6858000"/>
              <a:gd name="connsiteX7" fmla="*/ 5288856 w 11593823"/>
              <a:gd name="connsiteY7" fmla="*/ 6858000 h 6858000"/>
              <a:gd name="connsiteX8" fmla="*/ 4806770 w 11593823"/>
              <a:gd name="connsiteY8" fmla="*/ 6858000 h 6858000"/>
              <a:gd name="connsiteX9" fmla="*/ 4676142 w 11593823"/>
              <a:gd name="connsiteY9" fmla="*/ 6858000 h 6858000"/>
              <a:gd name="connsiteX10" fmla="*/ 3082273 w 11593823"/>
              <a:gd name="connsiteY10" fmla="*/ 6858000 h 6858000"/>
              <a:gd name="connsiteX11" fmla="*/ 2625273 w 11593823"/>
              <a:gd name="connsiteY11" fmla="*/ 6858000 h 6858000"/>
              <a:gd name="connsiteX12" fmla="*/ 2155010 w 11593823"/>
              <a:gd name="connsiteY12" fmla="*/ 6858000 h 6858000"/>
              <a:gd name="connsiteX13" fmla="*/ 0 w 11593823"/>
              <a:gd name="connsiteY13" fmla="*/ 6858000 h 6858000"/>
              <a:gd name="connsiteX14" fmla="*/ 0 w 11593823"/>
              <a:gd name="connsiteY14"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3082273 w 11593823"/>
              <a:gd name="connsiteY9" fmla="*/ 6858000 h 6858000"/>
              <a:gd name="connsiteX10" fmla="*/ 2625273 w 11593823"/>
              <a:gd name="connsiteY10" fmla="*/ 6858000 h 6858000"/>
              <a:gd name="connsiteX11" fmla="*/ 2155010 w 11593823"/>
              <a:gd name="connsiteY11" fmla="*/ 6858000 h 6858000"/>
              <a:gd name="connsiteX12" fmla="*/ 0 w 11593823"/>
              <a:gd name="connsiteY12" fmla="*/ 6858000 h 6858000"/>
              <a:gd name="connsiteX13" fmla="*/ 0 w 11593823"/>
              <a:gd name="connsiteY13"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625273 w 11593823"/>
              <a:gd name="connsiteY9" fmla="*/ 6858000 h 6858000"/>
              <a:gd name="connsiteX10" fmla="*/ 2155010 w 11593823"/>
              <a:gd name="connsiteY10" fmla="*/ 6858000 h 6858000"/>
              <a:gd name="connsiteX11" fmla="*/ 0 w 11593823"/>
              <a:gd name="connsiteY11" fmla="*/ 6858000 h 6858000"/>
              <a:gd name="connsiteX12" fmla="*/ 0 w 11593823"/>
              <a:gd name="connsiteY12"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2155010 w 11593823"/>
              <a:gd name="connsiteY9" fmla="*/ 6858000 h 6858000"/>
              <a:gd name="connsiteX10" fmla="*/ 0 w 11593823"/>
              <a:gd name="connsiteY10" fmla="*/ 6858000 h 6858000"/>
              <a:gd name="connsiteX11" fmla="*/ 0 w 11593823"/>
              <a:gd name="connsiteY11"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806770 w 11593823"/>
              <a:gd name="connsiteY7" fmla="*/ 6858000 h 6858000"/>
              <a:gd name="connsiteX8" fmla="*/ 4676142 w 11593823"/>
              <a:gd name="connsiteY8" fmla="*/ 6858000 h 6858000"/>
              <a:gd name="connsiteX9" fmla="*/ 0 w 11593823"/>
              <a:gd name="connsiteY9" fmla="*/ 6858000 h 6858000"/>
              <a:gd name="connsiteX10" fmla="*/ 0 w 11593823"/>
              <a:gd name="connsiteY10"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4676142 w 11593823"/>
              <a:gd name="connsiteY7" fmla="*/ 6858000 h 6858000"/>
              <a:gd name="connsiteX8" fmla="*/ 0 w 11593823"/>
              <a:gd name="connsiteY8" fmla="*/ 6858000 h 6858000"/>
              <a:gd name="connsiteX9" fmla="*/ 0 w 11593823"/>
              <a:gd name="connsiteY9"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5288856 w 11593823"/>
              <a:gd name="connsiteY6" fmla="*/ 6858000 h 6858000"/>
              <a:gd name="connsiteX7" fmla="*/ 0 w 11593823"/>
              <a:gd name="connsiteY7" fmla="*/ 6858000 h 6858000"/>
              <a:gd name="connsiteX8" fmla="*/ 0 w 11593823"/>
              <a:gd name="connsiteY8" fmla="*/ 0 h 6858000"/>
              <a:gd name="connsiteX0" fmla="*/ 0 w 11593823"/>
              <a:gd name="connsiteY0" fmla="*/ 0 h 6858000"/>
              <a:gd name="connsiteX1" fmla="*/ 11322200 w 11593823"/>
              <a:gd name="connsiteY1" fmla="*/ 0 h 6858000"/>
              <a:gd name="connsiteX2" fmla="*/ 11322198 w 11593823"/>
              <a:gd name="connsiteY2" fmla="*/ 2 h 6858000"/>
              <a:gd name="connsiteX3" fmla="*/ 11593823 w 11593823"/>
              <a:gd name="connsiteY3" fmla="*/ 2 h 6858000"/>
              <a:gd name="connsiteX4" fmla="*/ 11322197 w 11593823"/>
              <a:gd name="connsiteY4" fmla="*/ 4 h 6858000"/>
              <a:gd name="connsiteX5" fmla="*/ 5311608 w 11593823"/>
              <a:gd name="connsiteY5" fmla="*/ 6858000 h 6858000"/>
              <a:gd name="connsiteX6" fmla="*/ 0 w 11593823"/>
              <a:gd name="connsiteY6" fmla="*/ 6858000 h 6858000"/>
              <a:gd name="connsiteX7" fmla="*/ 0 w 11593823"/>
              <a:gd name="connsiteY7" fmla="*/ 0 h 6858000"/>
              <a:gd name="connsiteX0" fmla="*/ 0 w 11322200"/>
              <a:gd name="connsiteY0" fmla="*/ 0 h 6858000"/>
              <a:gd name="connsiteX1" fmla="*/ 11322200 w 11322200"/>
              <a:gd name="connsiteY1" fmla="*/ 0 h 6858000"/>
              <a:gd name="connsiteX2" fmla="*/ 11322198 w 11322200"/>
              <a:gd name="connsiteY2" fmla="*/ 2 h 6858000"/>
              <a:gd name="connsiteX3" fmla="*/ 11322197 w 11322200"/>
              <a:gd name="connsiteY3" fmla="*/ 4 h 6858000"/>
              <a:gd name="connsiteX4" fmla="*/ 5311608 w 11322200"/>
              <a:gd name="connsiteY4" fmla="*/ 6858000 h 6858000"/>
              <a:gd name="connsiteX5" fmla="*/ 0 w 11322200"/>
              <a:gd name="connsiteY5" fmla="*/ 6858000 h 6858000"/>
              <a:gd name="connsiteX6" fmla="*/ 0 w 11322200"/>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22200" h="6858000">
                <a:moveTo>
                  <a:pt x="0" y="0"/>
                </a:moveTo>
                <a:lnTo>
                  <a:pt x="11322200" y="0"/>
                </a:lnTo>
                <a:lnTo>
                  <a:pt x="11322198" y="2"/>
                </a:lnTo>
                <a:cubicBezTo>
                  <a:pt x="11322198" y="3"/>
                  <a:pt x="11322197" y="3"/>
                  <a:pt x="11322197" y="4"/>
                </a:cubicBezTo>
                <a:lnTo>
                  <a:pt x="5311608" y="6858000"/>
                </a:lnTo>
                <a:lnTo>
                  <a:pt x="0" y="6858000"/>
                </a:lnTo>
                <a:lnTo>
                  <a:pt x="0"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50A5F25D-9A8A-27E4-3B12-B15C8FE831AD}"/>
              </a:ext>
            </a:extLst>
          </p:cNvPr>
          <p:cNvSpPr>
            <a:spLocks noGrp="1"/>
          </p:cNvSpPr>
          <p:nvPr>
            <p:ph type="ctrTitle"/>
          </p:nvPr>
        </p:nvSpPr>
        <p:spPr>
          <a:xfrm>
            <a:off x="2796294" y="1061686"/>
            <a:ext cx="8252706" cy="3793336"/>
          </a:xfrm>
        </p:spPr>
        <p:txBody>
          <a:bodyPr anchor="t">
            <a:normAutofit/>
          </a:bodyPr>
          <a:lstStyle/>
          <a:p>
            <a:pPr algn="r">
              <a:lnSpc>
                <a:spcPct val="90000"/>
              </a:lnSpc>
            </a:pPr>
            <a:r>
              <a:rPr lang="es-ES" sz="4100"/>
              <a:t>Objetivos de la organización de la producción</a:t>
            </a:r>
            <a:br>
              <a:rPr lang="es-ES" sz="4100"/>
            </a:br>
            <a:r>
              <a:rPr lang="es-ES" sz="4100"/>
              <a:t>el rol del ingeniero industrial</a:t>
            </a:r>
            <a:br>
              <a:rPr lang="es-ES" sz="4100"/>
            </a:br>
            <a:endParaRPr lang="es-AR" sz="4100"/>
          </a:p>
        </p:txBody>
      </p:sp>
      <p:cxnSp>
        <p:nvCxnSpPr>
          <p:cNvPr id="11" name="Straight Connector 10">
            <a:extLst>
              <a:ext uri="{FF2B5EF4-FFF2-40B4-BE49-F238E27FC236}">
                <a16:creationId xmlns:a16="http://schemas.microsoft.com/office/drawing/2014/main" id="{336FDCA7-0AF2-4082-9481-EF2C115F22A4}"/>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9700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589213" y="349709"/>
            <a:ext cx="5342488"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ANÁLISIS DE LOS FACTORES</a:t>
            </a:r>
            <a:endParaRPr lang="es-ES" sz="2800" b="1" dirty="0">
              <a:effectLst>
                <a:outerShdw blurRad="38100" dist="38100" dir="2700000" algn="tl">
                  <a:srgbClr val="000000">
                    <a:alpha val="43137"/>
                  </a:srgbClr>
                </a:outerShdw>
              </a:effectLst>
            </a:endParaRPr>
          </a:p>
        </p:txBody>
      </p:sp>
      <p:sp>
        <p:nvSpPr>
          <p:cNvPr id="12" name="Flecha izquierda y derecha 11"/>
          <p:cNvSpPr/>
          <p:nvPr/>
        </p:nvSpPr>
        <p:spPr>
          <a:xfrm rot="20068665">
            <a:off x="2664006" y="3445335"/>
            <a:ext cx="7994509" cy="501446"/>
          </a:xfrm>
          <a:prstGeom prst="lef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Elipse 12"/>
          <p:cNvSpPr/>
          <p:nvPr/>
        </p:nvSpPr>
        <p:spPr>
          <a:xfrm>
            <a:off x="1577803" y="2922365"/>
            <a:ext cx="3554636" cy="1696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4" name="Elipse 13"/>
          <p:cNvSpPr/>
          <p:nvPr/>
        </p:nvSpPr>
        <p:spPr>
          <a:xfrm>
            <a:off x="4818776" y="4260415"/>
            <a:ext cx="3554636" cy="1696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Elipse 14"/>
          <p:cNvSpPr/>
          <p:nvPr/>
        </p:nvSpPr>
        <p:spPr>
          <a:xfrm>
            <a:off x="8436033" y="2893340"/>
            <a:ext cx="3554636" cy="1696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8 Rectángulo"/>
          <p:cNvSpPr/>
          <p:nvPr/>
        </p:nvSpPr>
        <p:spPr>
          <a:xfrm>
            <a:off x="726026" y="6091203"/>
            <a:ext cx="10479003" cy="646331"/>
          </a:xfrm>
          <a:prstGeom prst="rect">
            <a:avLst/>
          </a:prstGeom>
        </p:spPr>
        <p:txBody>
          <a:bodyPr wrap="square">
            <a:spAutoFit/>
          </a:bodyPr>
          <a:lstStyle/>
          <a:p>
            <a:pPr algn="ctr"/>
            <a:r>
              <a:rPr lang="es-ES" b="1" dirty="0"/>
              <a:t>El punto inicial </a:t>
            </a:r>
            <a:r>
              <a:rPr lang="es-ES" b="1" dirty="0" smtClean="0"/>
              <a:t>de </a:t>
            </a:r>
            <a:r>
              <a:rPr lang="es-ES" b="1" dirty="0"/>
              <a:t>una matriz DAFO es la </a:t>
            </a:r>
            <a:r>
              <a:rPr lang="es-ES" b="1" dirty="0" smtClean="0"/>
              <a:t>situación base para</a:t>
            </a:r>
            <a:r>
              <a:rPr lang="es-ES" b="1" dirty="0"/>
              <a:t>, posteriormente, introducir todas aquellas </a:t>
            </a:r>
            <a:r>
              <a:rPr lang="es-ES" b="1" dirty="0" smtClean="0"/>
              <a:t>estrategias/acciones </a:t>
            </a:r>
            <a:r>
              <a:rPr lang="es-ES" b="1" dirty="0"/>
              <a:t>que la empresa o proyecto </a:t>
            </a:r>
            <a:r>
              <a:rPr lang="es-ES" b="1" dirty="0" smtClean="0"/>
              <a:t>puede llevar </a:t>
            </a:r>
            <a:r>
              <a:rPr lang="es-ES" b="1" dirty="0"/>
              <a:t>a cabo</a:t>
            </a:r>
            <a:r>
              <a:rPr lang="es-ES" b="1" dirty="0" smtClean="0"/>
              <a:t>.</a:t>
            </a:r>
            <a:endParaRPr lang="es-ES" b="1" dirty="0"/>
          </a:p>
        </p:txBody>
      </p:sp>
      <p:sp>
        <p:nvSpPr>
          <p:cNvPr id="18" name="CuadroTexto 17"/>
          <p:cNvSpPr txBox="1"/>
          <p:nvPr/>
        </p:nvSpPr>
        <p:spPr>
          <a:xfrm>
            <a:off x="1046396" y="1182373"/>
            <a:ext cx="2885662" cy="830997"/>
          </a:xfrm>
          <a:prstGeom prst="rect">
            <a:avLst/>
          </a:prstGeom>
          <a:noFill/>
        </p:spPr>
        <p:txBody>
          <a:bodyPr wrap="square" rtlCol="0">
            <a:spAutoFit/>
          </a:bodyPr>
          <a:lstStyle/>
          <a:p>
            <a:r>
              <a:rPr lang="es-ES" sz="2400" b="1" i="1" dirty="0" smtClean="0">
                <a:effectLst>
                  <a:outerShdw blurRad="38100" dist="38100" dir="2700000" algn="tl">
                    <a:srgbClr val="000000">
                      <a:alpha val="43137"/>
                    </a:srgbClr>
                  </a:outerShdw>
                </a:effectLst>
              </a:rPr>
              <a:t>Análisis Interno DAFO</a:t>
            </a:r>
            <a:endParaRPr lang="en-US" sz="2400" b="1" i="1" dirty="0">
              <a:effectLst>
                <a:outerShdw blurRad="38100" dist="38100" dir="2700000" algn="tl">
                  <a:srgbClr val="000000">
                    <a:alpha val="43137"/>
                  </a:srgbClr>
                </a:outerShdw>
              </a:effectLst>
            </a:endParaRPr>
          </a:p>
        </p:txBody>
      </p:sp>
      <p:sp>
        <p:nvSpPr>
          <p:cNvPr id="29" name="CuadroTexto 28"/>
          <p:cNvSpPr txBox="1"/>
          <p:nvPr/>
        </p:nvSpPr>
        <p:spPr>
          <a:xfrm>
            <a:off x="1901682" y="3002806"/>
            <a:ext cx="2896931" cy="1508105"/>
          </a:xfrm>
          <a:prstGeom prst="rect">
            <a:avLst/>
          </a:prstGeom>
          <a:noFill/>
        </p:spPr>
        <p:txBody>
          <a:bodyPr wrap="square" rtlCol="0">
            <a:spAutoFit/>
          </a:bodyPr>
          <a:lstStyle/>
          <a:p>
            <a:pPr algn="ctr"/>
            <a:r>
              <a:rPr lang="es-ES" sz="2000" b="1" dirty="0" smtClean="0">
                <a:solidFill>
                  <a:srgbClr val="002060"/>
                </a:solidFill>
                <a:effectLst>
                  <a:outerShdw blurRad="38100" dist="38100" dir="2700000" algn="tl">
                    <a:srgbClr val="000000">
                      <a:alpha val="43137"/>
                    </a:srgbClr>
                  </a:outerShdw>
                </a:effectLst>
              </a:rPr>
              <a:t>FORTALEZAS </a:t>
            </a:r>
          </a:p>
          <a:p>
            <a:pPr algn="ctr"/>
            <a:r>
              <a:rPr lang="es-ES" b="1" i="1" dirty="0" smtClean="0">
                <a:solidFill>
                  <a:srgbClr val="002060"/>
                </a:solidFill>
                <a:effectLst>
                  <a:outerShdw blurRad="38100" dist="38100" dir="2700000" algn="tl">
                    <a:srgbClr val="000000">
                      <a:alpha val="43137"/>
                    </a:srgbClr>
                  </a:outerShdw>
                </a:effectLst>
              </a:rPr>
              <a:t>Factores </a:t>
            </a:r>
            <a:r>
              <a:rPr lang="es-ES" b="1" i="1" dirty="0">
                <a:solidFill>
                  <a:srgbClr val="002060"/>
                </a:solidFill>
                <a:effectLst>
                  <a:outerShdw blurRad="38100" dist="38100" dir="2700000" algn="tl">
                    <a:srgbClr val="000000">
                      <a:alpha val="43137"/>
                    </a:srgbClr>
                  </a:outerShdw>
                </a:effectLst>
              </a:rPr>
              <a:t>que hacen que la empresa pueda </a:t>
            </a:r>
            <a:r>
              <a:rPr lang="es-ES" b="1" i="1" dirty="0" smtClean="0">
                <a:solidFill>
                  <a:srgbClr val="002060"/>
                </a:solidFill>
                <a:effectLst>
                  <a:outerShdw blurRad="38100" dist="38100" dir="2700000" algn="tl">
                    <a:srgbClr val="000000">
                      <a:alpha val="43137"/>
                    </a:srgbClr>
                  </a:outerShdw>
                </a:effectLst>
              </a:rPr>
              <a:t>aprovechar las ventajas que </a:t>
            </a:r>
            <a:r>
              <a:rPr lang="es-ES" b="1" i="1" dirty="0">
                <a:solidFill>
                  <a:srgbClr val="002060"/>
                </a:solidFill>
                <a:effectLst>
                  <a:outerShdw blurRad="38100" dist="38100" dir="2700000" algn="tl">
                    <a:srgbClr val="000000">
                      <a:alpha val="43137"/>
                    </a:srgbClr>
                  </a:outerShdw>
                </a:effectLst>
              </a:rPr>
              <a:t>se le presenten </a:t>
            </a:r>
            <a:endParaRPr lang="en-US" b="1" i="1" dirty="0">
              <a:solidFill>
                <a:srgbClr val="002060"/>
              </a:solidFill>
              <a:effectLst>
                <a:outerShdw blurRad="38100" dist="38100" dir="2700000" algn="tl">
                  <a:srgbClr val="000000">
                    <a:alpha val="43137"/>
                  </a:srgbClr>
                </a:outerShdw>
              </a:effectLst>
            </a:endParaRPr>
          </a:p>
        </p:txBody>
      </p:sp>
      <p:sp>
        <p:nvSpPr>
          <p:cNvPr id="30" name="Elipse 29"/>
          <p:cNvSpPr/>
          <p:nvPr/>
        </p:nvSpPr>
        <p:spPr>
          <a:xfrm>
            <a:off x="4818776" y="1306546"/>
            <a:ext cx="3554636" cy="1696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uadroTexto 30"/>
          <p:cNvSpPr txBox="1"/>
          <p:nvPr/>
        </p:nvSpPr>
        <p:spPr>
          <a:xfrm>
            <a:off x="5128139" y="1401207"/>
            <a:ext cx="2998531" cy="1508105"/>
          </a:xfrm>
          <a:prstGeom prst="rect">
            <a:avLst/>
          </a:prstGeom>
          <a:noFill/>
        </p:spPr>
        <p:txBody>
          <a:bodyPr wrap="square" rtlCol="0">
            <a:spAutoFit/>
          </a:bodyPr>
          <a:lstStyle/>
          <a:p>
            <a:pPr algn="ctr"/>
            <a:r>
              <a:rPr lang="es-ES" sz="2000" b="1" dirty="0" smtClean="0">
                <a:solidFill>
                  <a:srgbClr val="002060"/>
                </a:solidFill>
                <a:effectLst>
                  <a:outerShdw blurRad="38100" dist="38100" dir="2700000" algn="tl">
                    <a:srgbClr val="000000">
                      <a:alpha val="43137"/>
                    </a:srgbClr>
                  </a:outerShdw>
                </a:effectLst>
              </a:rPr>
              <a:t>DEBILIDADES</a:t>
            </a:r>
            <a:r>
              <a:rPr lang="es-ES" b="1" dirty="0" smtClean="0">
                <a:solidFill>
                  <a:srgbClr val="002060"/>
                </a:solidFill>
                <a:effectLst>
                  <a:outerShdw blurRad="38100" dist="38100" dir="2700000" algn="tl">
                    <a:srgbClr val="000000">
                      <a:alpha val="43137"/>
                    </a:srgbClr>
                  </a:outerShdw>
                </a:effectLst>
              </a:rPr>
              <a:t> </a:t>
            </a:r>
          </a:p>
          <a:p>
            <a:pPr algn="ctr"/>
            <a:r>
              <a:rPr lang="es-ES" b="1" i="1" dirty="0" smtClean="0">
                <a:solidFill>
                  <a:srgbClr val="002060"/>
                </a:solidFill>
                <a:effectLst>
                  <a:outerShdw blurRad="38100" dist="38100" dir="2700000" algn="tl">
                    <a:srgbClr val="000000">
                      <a:alpha val="43137"/>
                    </a:srgbClr>
                  </a:outerShdw>
                </a:effectLst>
              </a:rPr>
              <a:t>Aspectos </a:t>
            </a:r>
            <a:r>
              <a:rPr lang="es-ES" b="1" i="1" dirty="0">
                <a:solidFill>
                  <a:srgbClr val="002060"/>
                </a:solidFill>
                <a:effectLst>
                  <a:outerShdw blurRad="38100" dist="38100" dir="2700000" algn="tl">
                    <a:srgbClr val="000000">
                      <a:alpha val="43137"/>
                    </a:srgbClr>
                  </a:outerShdw>
                </a:effectLst>
              </a:rPr>
              <a:t>internos de la</a:t>
            </a:r>
          </a:p>
          <a:p>
            <a:pPr algn="ctr"/>
            <a:r>
              <a:rPr lang="es-ES" b="1" i="1" dirty="0">
                <a:solidFill>
                  <a:srgbClr val="002060"/>
                </a:solidFill>
                <a:effectLst>
                  <a:outerShdw blurRad="38100" dist="38100" dir="2700000" algn="tl">
                    <a:srgbClr val="000000">
                      <a:alpha val="43137"/>
                    </a:srgbClr>
                  </a:outerShdw>
                </a:effectLst>
              </a:rPr>
              <a:t>empresa que hacen que su estrategia no avance al ritmo adecuado.</a:t>
            </a:r>
            <a:endParaRPr lang="en-US" b="1" i="1" dirty="0">
              <a:solidFill>
                <a:srgbClr val="002060"/>
              </a:solidFill>
              <a:effectLst>
                <a:outerShdw blurRad="38100" dist="38100" dir="2700000" algn="tl">
                  <a:srgbClr val="000000">
                    <a:alpha val="43137"/>
                  </a:srgbClr>
                </a:outerShdw>
              </a:effectLst>
            </a:endParaRPr>
          </a:p>
        </p:txBody>
      </p:sp>
      <p:sp>
        <p:nvSpPr>
          <p:cNvPr id="32" name="CuadroTexto 31"/>
          <p:cNvSpPr txBox="1"/>
          <p:nvPr/>
        </p:nvSpPr>
        <p:spPr>
          <a:xfrm>
            <a:off x="8681428" y="2936882"/>
            <a:ext cx="3063846" cy="1508105"/>
          </a:xfrm>
          <a:prstGeom prst="rect">
            <a:avLst/>
          </a:prstGeom>
          <a:noFill/>
        </p:spPr>
        <p:txBody>
          <a:bodyPr wrap="square" rtlCol="0">
            <a:spAutoFit/>
          </a:bodyPr>
          <a:lstStyle/>
          <a:p>
            <a:pPr algn="ctr"/>
            <a:r>
              <a:rPr lang="es-ES" sz="2000" b="1" i="1" dirty="0" smtClean="0">
                <a:solidFill>
                  <a:srgbClr val="002060"/>
                </a:solidFill>
                <a:effectLst>
                  <a:outerShdw blurRad="38100" dist="38100" dir="2700000" algn="tl">
                    <a:srgbClr val="000000">
                      <a:alpha val="43137"/>
                    </a:srgbClr>
                  </a:outerShdw>
                </a:effectLst>
              </a:rPr>
              <a:t>AMENAZAS</a:t>
            </a:r>
          </a:p>
          <a:p>
            <a:pPr algn="ctr"/>
            <a:r>
              <a:rPr lang="es-ES" b="1" i="1" dirty="0" smtClean="0">
                <a:solidFill>
                  <a:srgbClr val="002060"/>
                </a:solidFill>
                <a:effectLst>
                  <a:outerShdw blurRad="38100" dist="38100" dir="2700000" algn="tl">
                    <a:srgbClr val="000000">
                      <a:alpha val="43137"/>
                    </a:srgbClr>
                  </a:outerShdw>
                </a:effectLst>
              </a:rPr>
              <a:t>Factores </a:t>
            </a:r>
            <a:r>
              <a:rPr lang="es-ES" b="1" i="1" dirty="0">
                <a:solidFill>
                  <a:srgbClr val="002060"/>
                </a:solidFill>
                <a:effectLst>
                  <a:outerShdw blurRad="38100" dist="38100" dir="2700000" algn="tl">
                    <a:srgbClr val="000000">
                      <a:alpha val="43137"/>
                    </a:srgbClr>
                  </a:outerShdw>
                </a:effectLst>
              </a:rPr>
              <a:t>del mercado que inciden </a:t>
            </a:r>
            <a:r>
              <a:rPr lang="es-ES" b="1" i="1" dirty="0" smtClean="0">
                <a:solidFill>
                  <a:srgbClr val="002060"/>
                </a:solidFill>
                <a:effectLst>
                  <a:outerShdw blurRad="38100" dist="38100" dir="2700000" algn="tl">
                    <a:srgbClr val="000000">
                      <a:alpha val="43137"/>
                    </a:srgbClr>
                  </a:outerShdw>
                </a:effectLst>
              </a:rPr>
              <a:t>de forma negativa </a:t>
            </a:r>
            <a:r>
              <a:rPr lang="es-ES" b="1" i="1" dirty="0">
                <a:solidFill>
                  <a:srgbClr val="002060"/>
                </a:solidFill>
                <a:effectLst>
                  <a:outerShdw blurRad="38100" dist="38100" dir="2700000" algn="tl">
                    <a:srgbClr val="000000">
                      <a:alpha val="43137"/>
                    </a:srgbClr>
                  </a:outerShdw>
                </a:effectLst>
              </a:rPr>
              <a:t>en </a:t>
            </a:r>
            <a:r>
              <a:rPr lang="es-ES" b="1" i="1" dirty="0" smtClean="0">
                <a:solidFill>
                  <a:srgbClr val="002060"/>
                </a:solidFill>
                <a:effectLst>
                  <a:outerShdw blurRad="38100" dist="38100" dir="2700000" algn="tl">
                    <a:srgbClr val="000000">
                      <a:alpha val="43137"/>
                    </a:srgbClr>
                  </a:outerShdw>
                </a:effectLst>
              </a:rPr>
              <a:t>el desarrollo estratégico.</a:t>
            </a:r>
            <a:endParaRPr lang="en-US" b="1" i="1" dirty="0">
              <a:solidFill>
                <a:srgbClr val="002060"/>
              </a:solidFill>
              <a:effectLst>
                <a:outerShdw blurRad="38100" dist="38100" dir="2700000" algn="tl">
                  <a:srgbClr val="000000">
                    <a:alpha val="43137"/>
                  </a:srgbClr>
                </a:outerShdw>
              </a:effectLst>
            </a:endParaRPr>
          </a:p>
        </p:txBody>
      </p:sp>
      <p:sp>
        <p:nvSpPr>
          <p:cNvPr id="33" name="CuadroTexto 32"/>
          <p:cNvSpPr txBox="1"/>
          <p:nvPr/>
        </p:nvSpPr>
        <p:spPr>
          <a:xfrm>
            <a:off x="5064171" y="4369881"/>
            <a:ext cx="3063846" cy="1508105"/>
          </a:xfrm>
          <a:prstGeom prst="rect">
            <a:avLst/>
          </a:prstGeom>
          <a:noFill/>
        </p:spPr>
        <p:txBody>
          <a:bodyPr wrap="square" rtlCol="0">
            <a:spAutoFit/>
          </a:bodyPr>
          <a:lstStyle/>
          <a:p>
            <a:pPr algn="ctr"/>
            <a:r>
              <a:rPr lang="es-ES" sz="2000" b="1" dirty="0" smtClean="0">
                <a:solidFill>
                  <a:srgbClr val="002060"/>
                </a:solidFill>
                <a:effectLst>
                  <a:outerShdw blurRad="38100" dist="38100" dir="2700000" algn="tl">
                    <a:srgbClr val="000000">
                      <a:alpha val="43137"/>
                    </a:srgbClr>
                  </a:outerShdw>
                </a:effectLst>
              </a:rPr>
              <a:t>OPORTUNIDADES</a:t>
            </a:r>
          </a:p>
          <a:p>
            <a:pPr algn="ctr"/>
            <a:r>
              <a:rPr lang="es-ES" b="1" i="1" dirty="0" smtClean="0">
                <a:solidFill>
                  <a:srgbClr val="002060"/>
                </a:solidFill>
                <a:effectLst>
                  <a:outerShdw blurRad="38100" dist="38100" dir="2700000" algn="tl">
                    <a:srgbClr val="000000">
                      <a:alpha val="43137"/>
                    </a:srgbClr>
                  </a:outerShdw>
                </a:effectLst>
              </a:rPr>
              <a:t>Elementos </a:t>
            </a:r>
            <a:r>
              <a:rPr lang="es-ES" b="1" i="1" dirty="0">
                <a:solidFill>
                  <a:srgbClr val="002060"/>
                </a:solidFill>
                <a:effectLst>
                  <a:outerShdw blurRad="38100" dist="38100" dir="2700000" algn="tl">
                    <a:srgbClr val="000000">
                      <a:alpha val="43137"/>
                    </a:srgbClr>
                  </a:outerShdw>
                </a:effectLst>
              </a:rPr>
              <a:t>del entorno que son propicios</a:t>
            </a:r>
          </a:p>
          <a:p>
            <a:pPr algn="ctr"/>
            <a:r>
              <a:rPr lang="es-ES" b="1" i="1" dirty="0">
                <a:solidFill>
                  <a:srgbClr val="002060"/>
                </a:solidFill>
                <a:effectLst>
                  <a:outerShdw blurRad="38100" dist="38100" dir="2700000" algn="tl">
                    <a:srgbClr val="000000">
                      <a:alpha val="43137"/>
                    </a:srgbClr>
                  </a:outerShdw>
                </a:effectLst>
              </a:rPr>
              <a:t>para el crecimiento de la empresa.</a:t>
            </a:r>
            <a:endParaRPr lang="en-US" b="1" i="1" dirty="0">
              <a:solidFill>
                <a:srgbClr val="002060"/>
              </a:solidFill>
              <a:effectLst>
                <a:outerShdw blurRad="38100" dist="38100" dir="2700000" algn="tl">
                  <a:srgbClr val="000000">
                    <a:alpha val="43137"/>
                  </a:srgbClr>
                </a:outerShdw>
              </a:effectLst>
            </a:endParaRPr>
          </a:p>
        </p:txBody>
      </p:sp>
      <p:sp>
        <p:nvSpPr>
          <p:cNvPr id="34" name="Rectángulo 33"/>
          <p:cNvSpPr/>
          <p:nvPr/>
        </p:nvSpPr>
        <p:spPr>
          <a:xfrm>
            <a:off x="2305195" y="4857241"/>
            <a:ext cx="1425674" cy="707886"/>
          </a:xfrm>
          <a:prstGeom prst="rect">
            <a:avLst/>
          </a:prstGeom>
        </p:spPr>
        <p:txBody>
          <a:bodyPr wrap="square">
            <a:spAutoFit/>
          </a:bodyPr>
          <a:lstStyle/>
          <a:p>
            <a:pPr algn="ctr"/>
            <a:r>
              <a:rPr lang="en-US" sz="2000" b="1" dirty="0" err="1">
                <a:solidFill>
                  <a:schemeClr val="accent5">
                    <a:lumMod val="50000"/>
                  </a:schemeClr>
                </a:solidFill>
                <a:effectLst>
                  <a:outerShdw blurRad="38100" dist="38100" dir="2700000" algn="tl">
                    <a:srgbClr val="000000">
                      <a:alpha val="43137"/>
                    </a:srgbClr>
                  </a:outerShdw>
                </a:effectLst>
              </a:rPr>
              <a:t>Estrategia</a:t>
            </a:r>
            <a:r>
              <a:rPr lang="en-US" sz="2000" b="1" dirty="0">
                <a:solidFill>
                  <a:schemeClr val="accent5">
                    <a:lumMod val="50000"/>
                  </a:schemeClr>
                </a:solidFill>
                <a:effectLst>
                  <a:outerShdw blurRad="38100" dist="38100" dir="2700000" algn="tl">
                    <a:srgbClr val="000000">
                      <a:alpha val="43137"/>
                    </a:srgbClr>
                  </a:outerShdw>
                </a:effectLst>
              </a:rPr>
              <a:t> </a:t>
            </a:r>
            <a:r>
              <a:rPr lang="en-US" sz="2000" b="1" dirty="0" err="1">
                <a:solidFill>
                  <a:schemeClr val="accent5">
                    <a:lumMod val="50000"/>
                  </a:schemeClr>
                </a:solidFill>
                <a:effectLst>
                  <a:outerShdw blurRad="38100" dist="38100" dir="2700000" algn="tl">
                    <a:srgbClr val="000000">
                      <a:alpha val="43137"/>
                    </a:srgbClr>
                  </a:outerShdw>
                </a:effectLst>
              </a:rPr>
              <a:t>ofensiva</a:t>
            </a:r>
            <a:r>
              <a:rPr lang="en-US" sz="2000" b="1" dirty="0">
                <a:solidFill>
                  <a:schemeClr val="accent5">
                    <a:lumMod val="50000"/>
                  </a:schemeClr>
                </a:solidFill>
                <a:effectLst>
                  <a:outerShdw blurRad="38100" dist="38100" dir="2700000" algn="tl">
                    <a:srgbClr val="000000">
                      <a:alpha val="43137"/>
                    </a:srgbClr>
                  </a:outerShdw>
                </a:effectLst>
              </a:rPr>
              <a:t>.</a:t>
            </a:r>
          </a:p>
        </p:txBody>
      </p:sp>
      <p:sp>
        <p:nvSpPr>
          <p:cNvPr id="35" name="Rectángulo 34"/>
          <p:cNvSpPr/>
          <p:nvPr/>
        </p:nvSpPr>
        <p:spPr>
          <a:xfrm>
            <a:off x="5132874" y="3613971"/>
            <a:ext cx="1453812" cy="707886"/>
          </a:xfrm>
          <a:prstGeom prst="rect">
            <a:avLst/>
          </a:prstGeom>
        </p:spPr>
        <p:txBody>
          <a:bodyPr wrap="square">
            <a:spAutoFit/>
          </a:bodyPr>
          <a:lstStyle/>
          <a:p>
            <a:pPr algn="ctr"/>
            <a:r>
              <a:rPr lang="en-US" sz="2000" b="1" dirty="0" err="1">
                <a:solidFill>
                  <a:schemeClr val="accent5">
                    <a:lumMod val="50000"/>
                  </a:schemeClr>
                </a:solidFill>
                <a:effectLst>
                  <a:outerShdw blurRad="38100" dist="38100" dir="2700000" algn="tl">
                    <a:srgbClr val="000000">
                      <a:alpha val="43137"/>
                    </a:srgbClr>
                  </a:outerShdw>
                </a:effectLst>
              </a:rPr>
              <a:t>Estrategia</a:t>
            </a:r>
            <a:r>
              <a:rPr lang="en-US" sz="2000" b="1" dirty="0">
                <a:solidFill>
                  <a:schemeClr val="accent5">
                    <a:lumMod val="50000"/>
                  </a:schemeClr>
                </a:solidFill>
                <a:effectLst>
                  <a:outerShdw blurRad="38100" dist="38100" dir="2700000" algn="tl">
                    <a:srgbClr val="000000">
                      <a:alpha val="43137"/>
                    </a:srgbClr>
                  </a:outerShdw>
                </a:effectLst>
              </a:rPr>
              <a:t> </a:t>
            </a:r>
            <a:r>
              <a:rPr lang="en-US" sz="2000" b="1" dirty="0" err="1">
                <a:solidFill>
                  <a:schemeClr val="accent5">
                    <a:lumMod val="50000"/>
                  </a:schemeClr>
                </a:solidFill>
                <a:effectLst>
                  <a:outerShdw blurRad="38100" dist="38100" dir="2700000" algn="tl">
                    <a:srgbClr val="000000">
                      <a:alpha val="43137"/>
                    </a:srgbClr>
                  </a:outerShdw>
                </a:effectLst>
              </a:rPr>
              <a:t>defensiva</a:t>
            </a:r>
            <a:r>
              <a:rPr lang="en-US" sz="2000" b="1" dirty="0">
                <a:solidFill>
                  <a:schemeClr val="accent5">
                    <a:lumMod val="50000"/>
                  </a:schemeClr>
                </a:solidFill>
                <a:effectLst>
                  <a:outerShdw blurRad="38100" dist="38100" dir="2700000" algn="tl">
                    <a:srgbClr val="000000">
                      <a:alpha val="43137"/>
                    </a:srgbClr>
                  </a:outerShdw>
                </a:effectLst>
              </a:rPr>
              <a:t>.</a:t>
            </a:r>
          </a:p>
        </p:txBody>
      </p:sp>
      <p:sp>
        <p:nvSpPr>
          <p:cNvPr id="36" name="Rectángulo 35"/>
          <p:cNvSpPr/>
          <p:nvPr/>
        </p:nvSpPr>
        <p:spPr>
          <a:xfrm>
            <a:off x="6802047" y="3055517"/>
            <a:ext cx="1653273" cy="707886"/>
          </a:xfrm>
          <a:prstGeom prst="rect">
            <a:avLst/>
          </a:prstGeom>
        </p:spPr>
        <p:txBody>
          <a:bodyPr wrap="square">
            <a:spAutoFit/>
          </a:bodyPr>
          <a:lstStyle/>
          <a:p>
            <a:pPr algn="ctr"/>
            <a:r>
              <a:rPr lang="en-US" sz="2000" b="1" dirty="0" err="1">
                <a:solidFill>
                  <a:schemeClr val="accent5">
                    <a:lumMod val="50000"/>
                  </a:schemeClr>
                </a:solidFill>
                <a:effectLst>
                  <a:outerShdw blurRad="38100" dist="38100" dir="2700000" algn="tl">
                    <a:srgbClr val="000000">
                      <a:alpha val="43137"/>
                    </a:srgbClr>
                  </a:outerShdw>
                </a:effectLst>
              </a:rPr>
              <a:t>Estrategia</a:t>
            </a:r>
            <a:r>
              <a:rPr lang="en-US" sz="2000" b="1" dirty="0">
                <a:solidFill>
                  <a:schemeClr val="accent5">
                    <a:lumMod val="50000"/>
                  </a:schemeClr>
                </a:solidFill>
                <a:effectLst>
                  <a:outerShdw blurRad="38100" dist="38100" dir="2700000" algn="tl">
                    <a:srgbClr val="000000">
                      <a:alpha val="43137"/>
                    </a:srgbClr>
                  </a:outerShdw>
                </a:effectLst>
              </a:rPr>
              <a:t> </a:t>
            </a:r>
            <a:r>
              <a:rPr lang="en-US" sz="2000" b="1" dirty="0" err="1">
                <a:solidFill>
                  <a:schemeClr val="accent5">
                    <a:lumMod val="50000"/>
                  </a:schemeClr>
                </a:solidFill>
                <a:effectLst>
                  <a:outerShdw blurRad="38100" dist="38100" dir="2700000" algn="tl">
                    <a:srgbClr val="000000">
                      <a:alpha val="43137"/>
                    </a:srgbClr>
                  </a:outerShdw>
                </a:effectLst>
              </a:rPr>
              <a:t>adaptativa</a:t>
            </a:r>
            <a:r>
              <a:rPr lang="en-US" sz="2000" b="1" dirty="0">
                <a:solidFill>
                  <a:schemeClr val="accent5">
                    <a:lumMod val="50000"/>
                  </a:schemeClr>
                </a:solidFill>
                <a:effectLst>
                  <a:outerShdw blurRad="38100" dist="38100" dir="2700000" algn="tl">
                    <a:srgbClr val="000000">
                      <a:alpha val="43137"/>
                    </a:srgbClr>
                  </a:outerShdw>
                </a:effectLst>
              </a:rPr>
              <a:t>.</a:t>
            </a:r>
          </a:p>
        </p:txBody>
      </p:sp>
      <p:sp>
        <p:nvSpPr>
          <p:cNvPr id="37" name="Rectángulo 36"/>
          <p:cNvSpPr/>
          <p:nvPr/>
        </p:nvSpPr>
        <p:spPr>
          <a:xfrm>
            <a:off x="8748553" y="1747537"/>
            <a:ext cx="2312325" cy="707886"/>
          </a:xfrm>
          <a:prstGeom prst="rect">
            <a:avLst/>
          </a:prstGeom>
        </p:spPr>
        <p:txBody>
          <a:bodyPr wrap="square">
            <a:spAutoFit/>
          </a:bodyPr>
          <a:lstStyle/>
          <a:p>
            <a:pPr algn="ctr"/>
            <a:r>
              <a:rPr lang="en-US" sz="2000" b="1" dirty="0" err="1">
                <a:solidFill>
                  <a:schemeClr val="accent5">
                    <a:lumMod val="50000"/>
                  </a:schemeClr>
                </a:solidFill>
                <a:effectLst>
                  <a:outerShdw blurRad="38100" dist="38100" dir="2700000" algn="tl">
                    <a:srgbClr val="000000">
                      <a:alpha val="43137"/>
                    </a:srgbClr>
                  </a:outerShdw>
                </a:effectLst>
              </a:rPr>
              <a:t>Estrategia</a:t>
            </a:r>
            <a:r>
              <a:rPr lang="en-US" sz="2000" b="1" dirty="0">
                <a:solidFill>
                  <a:schemeClr val="accent5">
                    <a:lumMod val="50000"/>
                  </a:schemeClr>
                </a:solidFill>
                <a:effectLst>
                  <a:outerShdw blurRad="38100" dist="38100" dir="2700000" algn="tl">
                    <a:srgbClr val="000000">
                      <a:alpha val="43137"/>
                    </a:srgbClr>
                  </a:outerShdw>
                </a:effectLst>
              </a:rPr>
              <a:t> de </a:t>
            </a:r>
            <a:r>
              <a:rPr lang="en-US" sz="2000" b="1" dirty="0" err="1">
                <a:solidFill>
                  <a:schemeClr val="accent5">
                    <a:lumMod val="50000"/>
                  </a:schemeClr>
                </a:solidFill>
                <a:effectLst>
                  <a:outerShdw blurRad="38100" dist="38100" dir="2700000" algn="tl">
                    <a:srgbClr val="000000">
                      <a:alpha val="43137"/>
                    </a:srgbClr>
                  </a:outerShdw>
                </a:effectLst>
              </a:rPr>
              <a:t>supervivencia</a:t>
            </a:r>
            <a:r>
              <a:rPr lang="en-US" sz="2000" b="1" dirty="0">
                <a:solidFill>
                  <a:schemeClr val="accent5">
                    <a:lumMod val="50000"/>
                  </a:schemeClr>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293055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1558697" y="308639"/>
            <a:ext cx="9203673" cy="523220"/>
          </a:xfrm>
          <a:prstGeom prst="rect">
            <a:avLst/>
          </a:prstGeom>
        </p:spPr>
        <p:txBody>
          <a:bodyPr wrap="none">
            <a:spAutoFit/>
          </a:bodyPr>
          <a:lstStyle/>
          <a:p>
            <a:r>
              <a:rPr lang="es-ES" sz="2800" b="1" dirty="0" smtClean="0">
                <a:effectLst>
                  <a:outerShdw blurRad="38100" dist="38100" dir="2700000" algn="tl">
                    <a:srgbClr val="000000">
                      <a:alpha val="43137"/>
                    </a:srgbClr>
                  </a:outerShdw>
                </a:effectLst>
              </a:rPr>
              <a:t>METODOLOGÍA DE ANÁLISIS DE ORGANIZACIONES</a:t>
            </a:r>
            <a:endParaRPr lang="es-ES" sz="2800" b="1" dirty="0">
              <a:effectLst>
                <a:outerShdw blurRad="38100" dist="38100" dir="2700000" algn="tl">
                  <a:srgbClr val="000000">
                    <a:alpha val="43137"/>
                  </a:srgbClr>
                </a:outerShdw>
              </a:effectLst>
            </a:endParaRPr>
          </a:p>
        </p:txBody>
      </p:sp>
      <p:sp>
        <p:nvSpPr>
          <p:cNvPr id="19" name="Título 1"/>
          <p:cNvSpPr txBox="1">
            <a:spLocks/>
          </p:cNvSpPr>
          <p:nvPr/>
        </p:nvSpPr>
        <p:spPr>
          <a:xfrm>
            <a:off x="2589213" y="2514600"/>
            <a:ext cx="8915399" cy="2262781"/>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b="1" dirty="0">
              <a:effectLst>
                <a:outerShdw blurRad="38100" dist="38100" dir="2700000" algn="tl">
                  <a:srgbClr val="000000">
                    <a:alpha val="43137"/>
                  </a:srgbClr>
                </a:outerShdw>
              </a:effectLst>
            </a:endParaRPr>
          </a:p>
        </p:txBody>
      </p:sp>
      <p:sp>
        <p:nvSpPr>
          <p:cNvPr id="20" name="Subtítulo 2"/>
          <p:cNvSpPr txBox="1">
            <a:spLocks/>
          </p:cNvSpPr>
          <p:nvPr/>
        </p:nvSpPr>
        <p:spPr>
          <a:xfrm>
            <a:off x="2589213" y="4777379"/>
            <a:ext cx="8915399" cy="112628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3600" b="1" i="1" dirty="0">
              <a:effectLst>
                <a:outerShdw blurRad="38100" dist="38100" dir="2700000" algn="tl">
                  <a:srgbClr val="000000">
                    <a:alpha val="43137"/>
                  </a:srgbClr>
                </a:outerShdw>
              </a:effectLst>
            </a:endParaRPr>
          </a:p>
        </p:txBody>
      </p:sp>
      <p:sp>
        <p:nvSpPr>
          <p:cNvPr id="21" name="Marcador de contenido 2"/>
          <p:cNvSpPr txBox="1">
            <a:spLocks/>
          </p:cNvSpPr>
          <p:nvPr/>
        </p:nvSpPr>
        <p:spPr>
          <a:xfrm>
            <a:off x="1043277" y="1048615"/>
            <a:ext cx="10190780" cy="1059585"/>
          </a:xfrm>
          <a:prstGeom prst="rect">
            <a:avLst/>
          </a:prstGeom>
        </p:spPr>
        <p:txBody>
          <a:bodyPr vert="horz" lIns="91440" tIns="45720" rIns="91440" bIns="45720" rtlCol="0">
            <a:norm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s-AR" sz="2400" b="1">
                <a:solidFill>
                  <a:srgbClr val="FFFF00"/>
                </a:solidFill>
              </a:rPr>
              <a:t>La importancia de definir el rol personal y entender cómo ese particular punto de vista afecta los objetivos del análisis.</a:t>
            </a:r>
            <a:endParaRPr lang="es-AR" sz="2400" b="1" dirty="0">
              <a:solidFill>
                <a:srgbClr val="FFFF00"/>
              </a:solidFill>
            </a:endParaRPr>
          </a:p>
        </p:txBody>
      </p:sp>
      <p:sp>
        <p:nvSpPr>
          <p:cNvPr id="24" name="7 Rectángulo"/>
          <p:cNvSpPr/>
          <p:nvPr/>
        </p:nvSpPr>
        <p:spPr>
          <a:xfrm>
            <a:off x="1043276" y="2342198"/>
            <a:ext cx="9953334" cy="3693319"/>
          </a:xfrm>
          <a:prstGeom prst="rect">
            <a:avLst/>
          </a:prstGeom>
        </p:spPr>
        <p:txBody>
          <a:bodyPr wrap="square">
            <a:spAutoFit/>
          </a:bodyPr>
          <a:lstStyle/>
          <a:p>
            <a:pPr algn="ctr">
              <a:spcBef>
                <a:spcPts val="600"/>
              </a:spcBef>
            </a:pPr>
            <a:r>
              <a:rPr lang="es-ES_tradnl" sz="2000" b="1" i="1" dirty="0" smtClean="0"/>
              <a:t>Cuando analizamos una empresa como un sistema a través de los procesos que la definen, las </a:t>
            </a:r>
            <a:r>
              <a:rPr lang="es-ES_tradnl" sz="2000" b="1" dirty="0" smtClean="0">
                <a:effectLst>
                  <a:outerShdw blurRad="38100" dist="38100" dir="2700000" algn="tl">
                    <a:srgbClr val="000000">
                      <a:alpha val="43137"/>
                    </a:srgbClr>
                  </a:outerShdw>
                </a:effectLst>
              </a:rPr>
              <a:t>ACCIONES</a:t>
            </a:r>
            <a:r>
              <a:rPr lang="es-ES_tradnl" sz="2000" b="1" i="1" dirty="0" smtClean="0"/>
              <a:t> observadas </a:t>
            </a:r>
            <a:r>
              <a:rPr lang="es-ES_tradnl" sz="2000" b="1" i="1" dirty="0"/>
              <a:t>en su conjunto nos brindan un panorama claro de los </a:t>
            </a:r>
            <a:r>
              <a:rPr lang="es-ES_tradnl" sz="2000" b="1" dirty="0" smtClean="0">
                <a:effectLst>
                  <a:outerShdw blurRad="38100" dist="38100" dir="2700000" algn="tl">
                    <a:srgbClr val="000000">
                      <a:alpha val="43137"/>
                    </a:srgbClr>
                  </a:outerShdw>
                </a:effectLst>
              </a:rPr>
              <a:t>PATRONES DE DECISIÓN</a:t>
            </a:r>
            <a:r>
              <a:rPr lang="es-ES_tradnl" sz="2000" b="1" dirty="0" smtClean="0"/>
              <a:t> </a:t>
            </a:r>
            <a:r>
              <a:rPr lang="es-ES_tradnl" sz="2000" b="1" i="1" dirty="0" smtClean="0"/>
              <a:t>aplicados; que dejan de manifiesto </a:t>
            </a:r>
            <a:r>
              <a:rPr lang="es-ES_tradnl" sz="2000" b="1" i="1" dirty="0"/>
              <a:t>la destreza con la que </a:t>
            </a:r>
            <a:r>
              <a:rPr lang="es-ES_tradnl" sz="2000" b="1" dirty="0">
                <a:effectLst>
                  <a:outerShdw blurRad="38100" dist="38100" dir="2700000" algn="tl">
                    <a:srgbClr val="000000">
                      <a:alpha val="43137"/>
                    </a:srgbClr>
                  </a:outerShdw>
                </a:effectLst>
              </a:rPr>
              <a:t>pone en valor sus capacidades y recursos </a:t>
            </a:r>
            <a:r>
              <a:rPr lang="es-ES_tradnl" sz="2000" b="1" i="1" dirty="0"/>
              <a:t>para responder a sus </a:t>
            </a:r>
            <a:r>
              <a:rPr lang="es-ES_tradnl" sz="2000" b="1" dirty="0">
                <a:effectLst>
                  <a:outerShdw blurRad="38100" dist="38100" dir="2700000" algn="tl">
                    <a:srgbClr val="000000">
                      <a:alpha val="43137"/>
                    </a:srgbClr>
                  </a:outerShdw>
                </a:effectLst>
              </a:rPr>
              <a:t>prioridades </a:t>
            </a:r>
            <a:r>
              <a:rPr lang="es-ES_tradnl" sz="2000" b="1" dirty="0" smtClean="0">
                <a:effectLst>
                  <a:outerShdw blurRad="38100" dist="38100" dir="2700000" algn="tl">
                    <a:srgbClr val="000000">
                      <a:alpha val="43137"/>
                    </a:srgbClr>
                  </a:outerShdw>
                </a:effectLst>
              </a:rPr>
              <a:t>comparativas y competitivas</a:t>
            </a:r>
            <a:r>
              <a:rPr lang="es-ES_tradnl" sz="2000" b="1" dirty="0" smtClean="0"/>
              <a:t> </a:t>
            </a:r>
            <a:r>
              <a:rPr lang="es-ES_tradnl" sz="2000" b="1" i="1" dirty="0" smtClean="0"/>
              <a:t>para </a:t>
            </a:r>
            <a:r>
              <a:rPr lang="es-ES_tradnl" sz="2000" b="1" i="1" dirty="0"/>
              <a:t>obtener la </a:t>
            </a:r>
            <a:r>
              <a:rPr lang="es-ES_tradnl" sz="2000" b="1" dirty="0">
                <a:effectLst>
                  <a:outerShdw blurRad="38100" dist="38100" dir="2700000" algn="tl">
                    <a:srgbClr val="000000">
                      <a:alpha val="43137"/>
                    </a:srgbClr>
                  </a:outerShdw>
                </a:effectLst>
              </a:rPr>
              <a:t>satisfacción de los </a:t>
            </a:r>
            <a:r>
              <a:rPr lang="es-ES_tradnl" sz="2000" b="1" dirty="0" err="1" smtClean="0">
                <a:effectLst>
                  <a:outerShdw blurRad="38100" dist="38100" dir="2700000" algn="tl">
                    <a:srgbClr val="000000">
                      <a:alpha val="43137"/>
                    </a:srgbClr>
                  </a:outerShdw>
                </a:effectLst>
              </a:rPr>
              <a:t>stakeholder´s</a:t>
            </a:r>
            <a:r>
              <a:rPr lang="es-ES_tradnl" sz="2000" b="1" i="1" dirty="0" smtClean="0"/>
              <a:t>, cómo </a:t>
            </a:r>
            <a:r>
              <a:rPr lang="es-ES_tradnl" sz="2000" b="1" dirty="0">
                <a:effectLst>
                  <a:outerShdw blurRad="38100" dist="38100" dir="2700000" algn="tl">
                    <a:srgbClr val="000000">
                      <a:alpha val="43137"/>
                    </a:srgbClr>
                  </a:outerShdw>
                </a:effectLst>
              </a:rPr>
              <a:t>detecta y trata las brechas de desempeño</a:t>
            </a:r>
            <a:r>
              <a:rPr lang="es-ES_tradnl" sz="2000" b="1" i="1" dirty="0">
                <a:effectLst>
                  <a:outerShdw blurRad="38100" dist="38100" dir="2700000" algn="tl">
                    <a:srgbClr val="000000">
                      <a:alpha val="43137"/>
                    </a:srgbClr>
                  </a:outerShdw>
                </a:effectLst>
              </a:rPr>
              <a:t> </a:t>
            </a:r>
            <a:r>
              <a:rPr lang="es-ES_tradnl" sz="2000" b="1" i="1" dirty="0"/>
              <a:t>y </a:t>
            </a:r>
            <a:r>
              <a:rPr lang="es-ES_tradnl" sz="2000" b="1" i="1" dirty="0" smtClean="0"/>
              <a:t>se </a:t>
            </a:r>
            <a:r>
              <a:rPr lang="es-ES_tradnl" sz="2000" b="1" i="1" dirty="0"/>
              <a:t>prepara para </a:t>
            </a:r>
            <a:r>
              <a:rPr lang="es-ES_tradnl" sz="2000" b="1" i="1" dirty="0" smtClean="0"/>
              <a:t>los </a:t>
            </a:r>
            <a:r>
              <a:rPr lang="es-ES_tradnl" sz="2000" b="1" i="1" dirty="0"/>
              <a:t>cambiantes escenarios futuros.  </a:t>
            </a:r>
            <a:endParaRPr lang="es-MX" sz="2000" dirty="0"/>
          </a:p>
          <a:p>
            <a:pPr algn="ctr">
              <a:spcBef>
                <a:spcPts val="600"/>
              </a:spcBef>
            </a:pPr>
            <a:r>
              <a:rPr lang="es-ES_tradnl" sz="2000" b="1" i="1" dirty="0"/>
              <a:t>O sea; que buscamos el patrón de acciones y enfoques de negocios </a:t>
            </a:r>
            <a:r>
              <a:rPr lang="es-ES_tradnl" sz="2000" b="1" i="1" dirty="0" smtClean="0"/>
              <a:t>porque </a:t>
            </a:r>
            <a:r>
              <a:rPr lang="es-ES_tradnl" sz="2000" b="1" i="1" dirty="0"/>
              <a:t>definen la estrategia de una compañía, a partir de </a:t>
            </a:r>
            <a:endParaRPr lang="es-ES_tradnl" sz="2000" b="1" i="1" dirty="0" smtClean="0"/>
          </a:p>
          <a:p>
            <a:pPr algn="ctr">
              <a:spcBef>
                <a:spcPts val="600"/>
              </a:spcBef>
            </a:pPr>
            <a:r>
              <a:rPr lang="es-ES_tradnl" sz="2200" b="1" dirty="0" smtClean="0">
                <a:solidFill>
                  <a:srgbClr val="FF0000"/>
                </a:solidFill>
                <a:effectLst>
                  <a:outerShdw blurRad="38100" dist="38100" dir="2700000" algn="tl">
                    <a:srgbClr val="000000">
                      <a:alpha val="43137"/>
                    </a:srgbClr>
                  </a:outerShdw>
                </a:effectLst>
              </a:rPr>
              <a:t>cómo esta se </a:t>
            </a:r>
            <a:r>
              <a:rPr lang="es-ES_tradnl" sz="2200" b="1" dirty="0">
                <a:solidFill>
                  <a:srgbClr val="FF0000"/>
                </a:solidFill>
                <a:effectLst>
                  <a:outerShdw blurRad="38100" dist="38100" dir="2700000" algn="tl">
                    <a:srgbClr val="000000">
                      <a:alpha val="43137"/>
                    </a:srgbClr>
                  </a:outerShdw>
                </a:effectLst>
              </a:rPr>
              <a:t>compromete en alcanzar sus objetivos, gestiona y administra sus recursos y capacidades en la generación de valor</a:t>
            </a:r>
            <a:r>
              <a:rPr lang="es-ES_tradnl" sz="2200" b="1" i="1" dirty="0">
                <a:effectLst>
                  <a:outerShdw blurRad="38100" dist="38100" dir="2700000" algn="tl">
                    <a:srgbClr val="000000">
                      <a:alpha val="43137"/>
                    </a:srgbClr>
                  </a:outerShdw>
                </a:effectLst>
              </a:rPr>
              <a:t>. </a:t>
            </a:r>
            <a:r>
              <a:rPr lang="es-ES_tradnl" sz="2200" b="1" i="1" dirty="0" smtClean="0">
                <a:effectLst>
                  <a:outerShdw blurRad="38100" dist="38100" dir="2700000" algn="tl">
                    <a:srgbClr val="000000">
                      <a:alpha val="43137"/>
                    </a:srgbClr>
                  </a:outerShdw>
                </a:effectLst>
              </a:rPr>
              <a:t>   </a:t>
            </a:r>
            <a:endParaRPr lang="es-MX" sz="2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3940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 calcmode="lin" valueType="num">
                                      <p:cBhvr additive="base">
                                        <p:cTn id="7"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
                                            <p:txEl>
                                              <p:pRg st="1" end="1"/>
                                            </p:txEl>
                                          </p:spTgt>
                                        </p:tgtEl>
                                        <p:attrNameLst>
                                          <p:attrName>style.visibility</p:attrName>
                                        </p:attrNameLst>
                                      </p:cBhvr>
                                      <p:to>
                                        <p:strVal val="visible"/>
                                      </p:to>
                                    </p:set>
                                    <p:anim calcmode="lin" valueType="num">
                                      <p:cBhvr additive="base">
                                        <p:cTn id="13" dur="500" fill="hold"/>
                                        <p:tgtEl>
                                          <p:spTgt spid="2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xEl>
                                              <p:pRg st="2" end="2"/>
                                            </p:txEl>
                                          </p:spTgt>
                                        </p:tgtEl>
                                        <p:attrNameLst>
                                          <p:attrName>style.visibility</p:attrName>
                                        </p:attrNameLst>
                                      </p:cBhvr>
                                      <p:to>
                                        <p:strVal val="visible"/>
                                      </p:to>
                                    </p:set>
                                    <p:anim calcmode="lin" valueType="num">
                                      <p:cBhvr additive="base">
                                        <p:cTn id="19" dur="500" fill="hold"/>
                                        <p:tgtEl>
                                          <p:spTgt spid="2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97021-2A52-C6B6-2DAA-B74481073A7E}"/>
              </a:ext>
            </a:extLst>
          </p:cNvPr>
          <p:cNvSpPr>
            <a:spLocks noGrp="1"/>
          </p:cNvSpPr>
          <p:nvPr>
            <p:ph type="ctrTitle"/>
          </p:nvPr>
        </p:nvSpPr>
        <p:spPr>
          <a:xfrm>
            <a:off x="524021" y="308901"/>
            <a:ext cx="8986580" cy="1365154"/>
          </a:xfrm>
        </p:spPr>
        <p:txBody>
          <a:bodyPr>
            <a:normAutofit fontScale="90000"/>
          </a:bodyPr>
          <a:lstStyle/>
          <a:p>
            <a:r>
              <a:rPr lang="es-ES" dirty="0"/>
              <a:t>Metodologías y herramientas</a:t>
            </a:r>
            <a:endParaRPr lang="es-AR" dirty="0"/>
          </a:p>
        </p:txBody>
      </p:sp>
      <p:sp>
        <p:nvSpPr>
          <p:cNvPr id="3" name="Subtítulo 2">
            <a:extLst>
              <a:ext uri="{FF2B5EF4-FFF2-40B4-BE49-F238E27FC236}">
                <a16:creationId xmlns:a16="http://schemas.microsoft.com/office/drawing/2014/main" id="{D079DE69-8FDB-9119-1E54-393AE65D08EB}"/>
              </a:ext>
            </a:extLst>
          </p:cNvPr>
          <p:cNvSpPr>
            <a:spLocks noGrp="1"/>
          </p:cNvSpPr>
          <p:nvPr>
            <p:ph type="subTitle" idx="1"/>
          </p:nvPr>
        </p:nvSpPr>
        <p:spPr>
          <a:xfrm>
            <a:off x="636563" y="1904395"/>
            <a:ext cx="8986580" cy="3103703"/>
          </a:xfrm>
        </p:spPr>
        <p:txBody>
          <a:bodyPr/>
          <a:lstStyle/>
          <a:p>
            <a:r>
              <a:rPr lang="es-ES" dirty="0"/>
              <a:t>JUST IN TIME </a:t>
            </a:r>
          </a:p>
          <a:p>
            <a:r>
              <a:rPr lang="es-ES" dirty="0"/>
              <a:t>5S +1</a:t>
            </a:r>
          </a:p>
          <a:p>
            <a:r>
              <a:rPr lang="es-ES" dirty="0"/>
              <a:t>REINGENIERÍA </a:t>
            </a:r>
          </a:p>
          <a:p>
            <a:r>
              <a:rPr lang="es-ES" dirty="0"/>
              <a:t>CONTROL ESTADÍSTICO DE PROCESOS</a:t>
            </a:r>
          </a:p>
          <a:p>
            <a:r>
              <a:rPr lang="es-ES" dirty="0"/>
              <a:t>GESTIÓN DE LA CALIDAD</a:t>
            </a:r>
          </a:p>
          <a:p>
            <a:r>
              <a:rPr lang="es-ES" dirty="0"/>
              <a:t>CANVAS</a:t>
            </a:r>
          </a:p>
          <a:p>
            <a:r>
              <a:rPr lang="es-ES" dirty="0"/>
              <a:t>TEORIA DE LAS RESTRICCIONES- CUELLOS DE BOTELLA</a:t>
            </a:r>
            <a:endParaRPr lang="es-AR" dirty="0"/>
          </a:p>
        </p:txBody>
      </p:sp>
    </p:spTree>
    <p:extLst>
      <p:ext uri="{BB962C8B-B14F-4D97-AF65-F5344CB8AC3E}">
        <p14:creationId xmlns:p14="http://schemas.microsoft.com/office/powerpoint/2010/main" val="21069547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5F3A5E-80B6-471E-48EE-FECB58C7C545}"/>
              </a:ext>
            </a:extLst>
          </p:cNvPr>
          <p:cNvSpPr>
            <a:spLocks noGrp="1"/>
          </p:cNvSpPr>
          <p:nvPr>
            <p:ph type="title"/>
          </p:nvPr>
        </p:nvSpPr>
        <p:spPr>
          <a:xfrm>
            <a:off x="1142999" y="278407"/>
            <a:ext cx="9905999" cy="1360898"/>
          </a:xfrm>
        </p:spPr>
        <p:txBody>
          <a:bodyPr/>
          <a:lstStyle/>
          <a:p>
            <a:r>
              <a:rPr lang="es-ES" dirty="0"/>
              <a:t>ESTRATEGIA</a:t>
            </a:r>
            <a:endParaRPr lang="es-AR" dirty="0"/>
          </a:p>
        </p:txBody>
      </p:sp>
      <p:pic>
        <p:nvPicPr>
          <p:cNvPr id="5" name="Marcador de contenido 4">
            <a:extLst>
              <a:ext uri="{FF2B5EF4-FFF2-40B4-BE49-F238E27FC236}">
                <a16:creationId xmlns:a16="http://schemas.microsoft.com/office/drawing/2014/main" id="{DB697F9E-1BC9-E96D-85B4-4CA3E99166EC}"/>
              </a:ext>
            </a:extLst>
          </p:cNvPr>
          <p:cNvPicPr>
            <a:picLocks noGrp="1" noChangeAspect="1"/>
          </p:cNvPicPr>
          <p:nvPr>
            <p:ph idx="1"/>
          </p:nvPr>
        </p:nvPicPr>
        <p:blipFill>
          <a:blip r:embed="rId2"/>
          <a:stretch>
            <a:fillRect/>
          </a:stretch>
        </p:blipFill>
        <p:spPr>
          <a:xfrm>
            <a:off x="2717097" y="1375434"/>
            <a:ext cx="7493783" cy="4786215"/>
          </a:xfrm>
        </p:spPr>
      </p:pic>
    </p:spTree>
    <p:extLst>
      <p:ext uri="{BB962C8B-B14F-4D97-AF65-F5344CB8AC3E}">
        <p14:creationId xmlns:p14="http://schemas.microsoft.com/office/powerpoint/2010/main" val="22226727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4AB3B-67F2-85E7-2AA2-BA28AFE2EE2C}"/>
              </a:ext>
            </a:extLst>
          </p:cNvPr>
          <p:cNvSpPr>
            <a:spLocks noGrp="1"/>
          </p:cNvSpPr>
          <p:nvPr>
            <p:ph type="title"/>
          </p:nvPr>
        </p:nvSpPr>
        <p:spPr>
          <a:xfrm>
            <a:off x="1142999" y="278407"/>
            <a:ext cx="9905999" cy="1360898"/>
          </a:xfrm>
        </p:spPr>
        <p:txBody>
          <a:bodyPr/>
          <a:lstStyle/>
          <a:p>
            <a:r>
              <a:rPr lang="es-ES" dirty="0"/>
              <a:t>¿Qué respuestas debo responder?</a:t>
            </a:r>
            <a:endParaRPr lang="es-AR" dirty="0"/>
          </a:p>
        </p:txBody>
      </p:sp>
      <p:sp>
        <p:nvSpPr>
          <p:cNvPr id="3" name="Marcador de contenido 2">
            <a:extLst>
              <a:ext uri="{FF2B5EF4-FFF2-40B4-BE49-F238E27FC236}">
                <a16:creationId xmlns:a16="http://schemas.microsoft.com/office/drawing/2014/main" id="{F869D4D9-50AF-EF6C-01A2-EEA09E65D10A}"/>
              </a:ext>
            </a:extLst>
          </p:cNvPr>
          <p:cNvSpPr>
            <a:spLocks noGrp="1"/>
          </p:cNvSpPr>
          <p:nvPr>
            <p:ph idx="1"/>
          </p:nvPr>
        </p:nvSpPr>
        <p:spPr>
          <a:xfrm>
            <a:off x="1142998" y="1645440"/>
            <a:ext cx="9905999" cy="4251777"/>
          </a:xfrm>
        </p:spPr>
        <p:txBody>
          <a:bodyPr>
            <a:normAutofit/>
          </a:bodyPr>
          <a:lstStyle/>
          <a:p>
            <a:pPr marL="342900" lvl="0" indent="-342900" algn="just">
              <a:buFont typeface="Courier New" panose="02070309020205020404" pitchFamily="49" charset="0"/>
              <a:buChar char="o"/>
              <a:tabLst>
                <a:tab pos="678180" algn="l"/>
              </a:tabLst>
            </a:pPr>
            <a:r>
              <a:rPr lang="es-ES" sz="1800" dirty="0">
                <a:effectLst/>
                <a:latin typeface="Bookman Old Style" panose="02050604050505020204" pitchFamily="18" charset="0"/>
                <a:ea typeface="Times New Roman" panose="02020603050405020304" pitchFamily="18" charset="0"/>
                <a:cs typeface="Times New Roman" panose="02020603050405020304" pitchFamily="18" charset="0"/>
              </a:rPr>
              <a:t>¿Qué producto se fabricará?</a:t>
            </a:r>
            <a:endParaRPr lang="es-AR" sz="1800" dirty="0">
              <a:effectLst/>
              <a:latin typeface="Plotter"/>
              <a:ea typeface="Times New Roman" panose="02020603050405020304" pitchFamily="18" charset="0"/>
              <a:cs typeface="Times New Roman" panose="02020603050405020304" pitchFamily="18" charset="0"/>
            </a:endParaRPr>
          </a:p>
          <a:p>
            <a:pPr marL="220980" indent="0" algn="just">
              <a:buNone/>
            </a:pPr>
            <a:r>
              <a:rPr lang="es-ES" sz="1800" dirty="0">
                <a:effectLst/>
                <a:latin typeface="Bookman Old Style" panose="02050604050505020204" pitchFamily="18" charset="0"/>
                <a:ea typeface="Times New Roman" panose="02020603050405020304" pitchFamily="18" charset="0"/>
                <a:cs typeface="Plotter"/>
              </a:rPr>
              <a:t> </a:t>
            </a:r>
            <a:endParaRPr lang="es-AR" sz="1800" dirty="0">
              <a:effectLst/>
              <a:latin typeface="Plotter"/>
              <a:ea typeface="Times New Roman" panose="02020603050405020304" pitchFamily="18" charset="0"/>
              <a:cs typeface="Plotter"/>
            </a:endParaRPr>
          </a:p>
          <a:p>
            <a:pPr marL="342900" lvl="0" indent="-342900" algn="just">
              <a:buFont typeface="Courier New" panose="02070309020205020404" pitchFamily="49" charset="0"/>
              <a:buChar char="o"/>
              <a:tabLst>
                <a:tab pos="678180" algn="l"/>
              </a:tabLst>
            </a:pPr>
            <a:r>
              <a:rPr lang="es-ES" sz="1800" dirty="0">
                <a:effectLst/>
                <a:latin typeface="Bookman Old Style" panose="02050604050505020204" pitchFamily="18" charset="0"/>
                <a:ea typeface="Times New Roman" panose="02020603050405020304" pitchFamily="18" charset="0"/>
                <a:cs typeface="Times New Roman" panose="02020603050405020304" pitchFamily="18" charset="0"/>
              </a:rPr>
              <a:t>¿Cómo se fabricará el producto?</a:t>
            </a:r>
            <a:endParaRPr lang="es-AR" sz="1800" dirty="0">
              <a:effectLst/>
              <a:latin typeface="Plotter"/>
              <a:ea typeface="Times New Roman" panose="02020603050405020304" pitchFamily="18" charset="0"/>
              <a:cs typeface="Times New Roman" panose="02020603050405020304" pitchFamily="18" charset="0"/>
            </a:endParaRPr>
          </a:p>
          <a:p>
            <a:pPr marL="449580" algn="just"/>
            <a:endParaRPr lang="es-AR" sz="1800" dirty="0">
              <a:effectLst/>
              <a:latin typeface="Plotter"/>
              <a:ea typeface="Times New Roman" panose="02020603050405020304" pitchFamily="18" charset="0"/>
              <a:cs typeface="Plotter"/>
            </a:endParaRPr>
          </a:p>
          <a:p>
            <a:pPr marL="342900" lvl="0" indent="-342900" algn="just">
              <a:buFont typeface="Courier New" panose="02070309020205020404" pitchFamily="49" charset="0"/>
              <a:buChar char="o"/>
              <a:tabLst>
                <a:tab pos="678180" algn="l"/>
              </a:tabLst>
            </a:pPr>
            <a:r>
              <a:rPr lang="es-ES" sz="1800" dirty="0">
                <a:effectLst/>
                <a:latin typeface="Bookman Old Style" panose="02050604050505020204" pitchFamily="18" charset="0"/>
                <a:ea typeface="Times New Roman" panose="02020603050405020304" pitchFamily="18" charset="0"/>
                <a:cs typeface="Times New Roman" panose="02020603050405020304" pitchFamily="18" charset="0"/>
              </a:rPr>
              <a:t>¿Dónde conviene ubicar las instalaciones?</a:t>
            </a:r>
            <a:endParaRPr lang="es-AR" sz="1800" dirty="0">
              <a:effectLst/>
              <a:latin typeface="Plotter"/>
              <a:ea typeface="Times New Roman" panose="02020603050405020304" pitchFamily="18" charset="0"/>
              <a:cs typeface="Times New Roman" panose="02020603050405020304" pitchFamily="18" charset="0"/>
            </a:endParaRPr>
          </a:p>
          <a:p>
            <a:pPr algn="just"/>
            <a:endParaRPr lang="es-AR" sz="1800" dirty="0">
              <a:effectLst/>
              <a:latin typeface="Plotter"/>
              <a:ea typeface="Times New Roman" panose="02020603050405020304" pitchFamily="18" charset="0"/>
              <a:cs typeface="Plotter"/>
            </a:endParaRPr>
          </a:p>
          <a:p>
            <a:pPr marL="342900" lvl="0" indent="-342900" algn="just">
              <a:buFont typeface="Courier New" panose="02070309020205020404" pitchFamily="49" charset="0"/>
              <a:buChar char="o"/>
              <a:tabLst>
                <a:tab pos="678180" algn="l"/>
              </a:tabLst>
            </a:pPr>
            <a:r>
              <a:rPr lang="es-ES" sz="1800" dirty="0">
                <a:effectLst/>
                <a:latin typeface="Bookman Old Style" panose="02050604050505020204" pitchFamily="18" charset="0"/>
                <a:ea typeface="Times New Roman" panose="02020603050405020304" pitchFamily="18" charset="0"/>
                <a:cs typeface="Times New Roman" panose="02020603050405020304" pitchFamily="18" charset="0"/>
              </a:rPr>
              <a:t>¿De qué capacidad deben ser?</a:t>
            </a:r>
            <a:endParaRPr lang="es-AR" sz="1800" dirty="0">
              <a:effectLst/>
              <a:latin typeface="Plotter"/>
              <a:ea typeface="Times New Roman" panose="02020603050405020304" pitchFamily="18" charset="0"/>
              <a:cs typeface="Times New Roman" panose="02020603050405020304" pitchFamily="18" charset="0"/>
            </a:endParaRPr>
          </a:p>
          <a:p>
            <a:pPr algn="just"/>
            <a:endParaRPr lang="es-AR" sz="1800" dirty="0">
              <a:effectLst/>
              <a:latin typeface="Plotter"/>
              <a:ea typeface="Times New Roman" panose="02020603050405020304" pitchFamily="18" charset="0"/>
              <a:cs typeface="Plotter"/>
            </a:endParaRPr>
          </a:p>
          <a:p>
            <a:pPr marL="342900" lvl="0" indent="-342900" algn="just">
              <a:buFont typeface="Courier New" panose="02070309020205020404" pitchFamily="49" charset="0"/>
              <a:buChar char="o"/>
              <a:tabLst>
                <a:tab pos="678180" algn="l"/>
              </a:tabLst>
            </a:pPr>
            <a:r>
              <a:rPr lang="es-ES" sz="1800" dirty="0">
                <a:effectLst/>
                <a:latin typeface="Bookman Old Style" panose="02050604050505020204" pitchFamily="18" charset="0"/>
                <a:ea typeface="Times New Roman" panose="02020603050405020304" pitchFamily="18" charset="0"/>
                <a:cs typeface="Times New Roman" panose="02020603050405020304" pitchFamily="18" charset="0"/>
              </a:rPr>
              <a:t>¿Cuándo debe poder expandirse la capacidad?</a:t>
            </a:r>
            <a:endParaRPr lang="es-AR" sz="1800" dirty="0">
              <a:effectLst/>
              <a:latin typeface="Plotter"/>
              <a:ea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0625546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CDC62D-83AD-1B73-7AA9-7EB1F637176C}"/>
              </a:ext>
            </a:extLst>
          </p:cNvPr>
          <p:cNvSpPr>
            <a:spLocks noGrp="1"/>
          </p:cNvSpPr>
          <p:nvPr>
            <p:ph type="title"/>
          </p:nvPr>
        </p:nvSpPr>
        <p:spPr/>
        <p:txBody>
          <a:bodyPr/>
          <a:lstStyle/>
          <a:p>
            <a:r>
              <a:rPr lang="es-ES" dirty="0"/>
              <a:t>TIPOS DE ESTRATEGIAS</a:t>
            </a:r>
            <a:endParaRPr lang="es-AR" dirty="0"/>
          </a:p>
        </p:txBody>
      </p:sp>
      <p:graphicFrame>
        <p:nvGraphicFramePr>
          <p:cNvPr id="4" name="Marcador de contenido 3">
            <a:extLst>
              <a:ext uri="{FF2B5EF4-FFF2-40B4-BE49-F238E27FC236}">
                <a16:creationId xmlns:a16="http://schemas.microsoft.com/office/drawing/2014/main" id="{C60E6ACA-FE24-EBBA-87D5-F5A42C819B3F}"/>
              </a:ext>
            </a:extLst>
          </p:cNvPr>
          <p:cNvGraphicFramePr>
            <a:graphicFrameLocks noGrp="1"/>
          </p:cNvGraphicFramePr>
          <p:nvPr>
            <p:ph idx="1"/>
            <p:extLst>
              <p:ext uri="{D42A27DB-BD31-4B8C-83A1-F6EECF244321}">
                <p14:modId xmlns:p14="http://schemas.microsoft.com/office/powerpoint/2010/main" val="3439152130"/>
              </p:ext>
            </p:extLst>
          </p:nvPr>
        </p:nvGraphicFramePr>
        <p:xfrm>
          <a:off x="1143000" y="2332038"/>
          <a:ext cx="9906000" cy="3567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284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C66F1D-1722-5703-94CC-0D2948EDF7F9}"/>
              </a:ext>
            </a:extLst>
          </p:cNvPr>
          <p:cNvSpPr>
            <a:spLocks noGrp="1"/>
          </p:cNvSpPr>
          <p:nvPr>
            <p:ph type="title"/>
          </p:nvPr>
        </p:nvSpPr>
        <p:spPr>
          <a:xfrm>
            <a:off x="1143000" y="2068102"/>
            <a:ext cx="9905999" cy="1360898"/>
          </a:xfrm>
        </p:spPr>
        <p:txBody>
          <a:bodyPr/>
          <a:lstStyle/>
          <a:p>
            <a:pPr algn="ctr"/>
            <a:r>
              <a:rPr lang="es-ES" dirty="0"/>
              <a:t>“NO HAY PEOR GESTIÓN, QUE LA QUE NO SE HACE”</a:t>
            </a:r>
            <a:endParaRPr lang="es-AR" dirty="0"/>
          </a:p>
        </p:txBody>
      </p:sp>
    </p:spTree>
    <p:extLst>
      <p:ext uri="{BB962C8B-B14F-4D97-AF65-F5344CB8AC3E}">
        <p14:creationId xmlns:p14="http://schemas.microsoft.com/office/powerpoint/2010/main" val="3687238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9D194-F51B-5C1B-170E-F1FAB73AB636}"/>
              </a:ext>
            </a:extLst>
          </p:cNvPr>
          <p:cNvSpPr>
            <a:spLocks noGrp="1"/>
          </p:cNvSpPr>
          <p:nvPr>
            <p:ph type="title"/>
          </p:nvPr>
        </p:nvSpPr>
        <p:spPr>
          <a:xfrm>
            <a:off x="1466557" y="317038"/>
            <a:ext cx="8520952" cy="949056"/>
          </a:xfrm>
        </p:spPr>
        <p:txBody>
          <a:bodyPr>
            <a:normAutofit fontScale="90000"/>
          </a:bodyPr>
          <a:lstStyle/>
          <a:p>
            <a:r>
              <a:rPr lang="es-ES" dirty="0"/>
              <a:t>Administración de Operaciones</a:t>
            </a:r>
            <a:endParaRPr lang="es-AR" dirty="0"/>
          </a:p>
        </p:txBody>
      </p:sp>
      <p:sp>
        <p:nvSpPr>
          <p:cNvPr id="3" name="Rectángulo 2"/>
          <p:cNvSpPr/>
          <p:nvPr/>
        </p:nvSpPr>
        <p:spPr>
          <a:xfrm>
            <a:off x="2409371" y="2235200"/>
            <a:ext cx="6939509" cy="3416320"/>
          </a:xfrm>
          <a:prstGeom prst="rect">
            <a:avLst/>
          </a:prstGeom>
        </p:spPr>
        <p:txBody>
          <a:bodyPr wrap="square">
            <a:spAutoFit/>
          </a:bodyPr>
          <a:lstStyle/>
          <a:p>
            <a:pPr algn="ctr">
              <a:buNone/>
            </a:pPr>
            <a:r>
              <a:rPr lang="es-MX" sz="2400" b="1" dirty="0">
                <a:effectLst>
                  <a:outerShdw blurRad="38100" dist="38100" dir="2700000" algn="tl">
                    <a:srgbClr val="000000">
                      <a:alpha val="43137"/>
                    </a:srgbClr>
                  </a:outerShdw>
                </a:effectLst>
                <a:latin typeface="Tahoma"/>
              </a:rPr>
              <a:t>La</a:t>
            </a:r>
            <a:r>
              <a:rPr lang="es-MX" sz="2400" b="1" i="1" dirty="0">
                <a:effectLst>
                  <a:outerShdw blurRad="38100" dist="38100" dir="2700000" algn="tl">
                    <a:srgbClr val="000000">
                      <a:alpha val="43137"/>
                    </a:srgbClr>
                  </a:outerShdw>
                </a:effectLst>
                <a:latin typeface="Tahoma"/>
              </a:rPr>
              <a:t> ADMINISTRACIÓN ESTRATÉGICA DE LAS OPERACIONES </a:t>
            </a:r>
            <a:r>
              <a:rPr lang="es-MX" sz="2400" b="1" dirty="0">
                <a:effectLst>
                  <a:outerShdw blurRad="38100" dist="38100" dir="2700000" algn="tl">
                    <a:srgbClr val="000000">
                      <a:alpha val="43137"/>
                    </a:srgbClr>
                  </a:outerShdw>
                </a:effectLst>
                <a:latin typeface="Tahoma"/>
              </a:rPr>
              <a:t>es un proceso de evaluación sistemática de la naturaleza de un negocio</a:t>
            </a:r>
            <a:r>
              <a:rPr lang="es-MX" sz="2400" b="1" i="1" dirty="0">
                <a:effectLst>
                  <a:outerShdw blurRad="38100" dist="38100" dir="2700000" algn="tl">
                    <a:srgbClr val="000000">
                      <a:alpha val="43137"/>
                    </a:srgbClr>
                  </a:outerShdw>
                </a:effectLst>
                <a:latin typeface="Tahoma"/>
              </a:rPr>
              <a:t>; </a:t>
            </a:r>
          </a:p>
          <a:p>
            <a:pPr algn="ctr">
              <a:buNone/>
            </a:pPr>
            <a:r>
              <a:rPr lang="es-MX" sz="2400" b="1" i="1" dirty="0">
                <a:effectLst>
                  <a:outerShdw blurRad="38100" dist="38100" dir="2700000" algn="tl">
                    <a:srgbClr val="000000">
                      <a:alpha val="43137"/>
                    </a:srgbClr>
                  </a:outerShdw>
                </a:effectLst>
                <a:latin typeface="Tahoma"/>
              </a:rPr>
              <a:t>definiendo los objetivos a largo plazo, identificando metas y objetivos cuantitativos, desarrollando estrategias para alcanzar dichos objetivos y localizando recursos para llevar a cabo dichas estrategias</a:t>
            </a:r>
            <a:endParaRPr lang="es-AR" sz="2400" dirty="0"/>
          </a:p>
        </p:txBody>
      </p:sp>
    </p:spTree>
    <p:extLst>
      <p:ext uri="{BB962C8B-B14F-4D97-AF65-F5344CB8AC3E}">
        <p14:creationId xmlns:p14="http://schemas.microsoft.com/office/powerpoint/2010/main" val="1682904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9D194-F51B-5C1B-170E-F1FAB73AB636}"/>
              </a:ext>
            </a:extLst>
          </p:cNvPr>
          <p:cNvSpPr>
            <a:spLocks noGrp="1"/>
          </p:cNvSpPr>
          <p:nvPr>
            <p:ph type="title"/>
          </p:nvPr>
        </p:nvSpPr>
        <p:spPr>
          <a:xfrm>
            <a:off x="1684267" y="84814"/>
            <a:ext cx="8520952" cy="949056"/>
          </a:xfrm>
        </p:spPr>
        <p:txBody>
          <a:bodyPr>
            <a:normAutofit fontScale="90000"/>
          </a:bodyPr>
          <a:lstStyle/>
          <a:p>
            <a:r>
              <a:rPr lang="es-ES" dirty="0"/>
              <a:t>Administración de Operaciones</a:t>
            </a:r>
            <a:endParaRPr lang="es-AR" dirty="0"/>
          </a:p>
        </p:txBody>
      </p:sp>
      <p:sp>
        <p:nvSpPr>
          <p:cNvPr id="4" name="Rectángulo 3"/>
          <p:cNvSpPr/>
          <p:nvPr/>
        </p:nvSpPr>
        <p:spPr>
          <a:xfrm>
            <a:off x="406401" y="1336120"/>
            <a:ext cx="11538857" cy="4555093"/>
          </a:xfrm>
          <a:prstGeom prst="rect">
            <a:avLst/>
          </a:prstGeom>
        </p:spPr>
        <p:txBody>
          <a:bodyPr wrap="square">
            <a:spAutoFit/>
          </a:bodyPr>
          <a:lstStyle/>
          <a:p>
            <a:pPr algn="ctr">
              <a:spcBef>
                <a:spcPts val="1200"/>
              </a:spcBef>
            </a:pPr>
            <a:r>
              <a:rPr lang="es-MX" sz="2400" b="1" i="1" dirty="0">
                <a:effectLst>
                  <a:outerShdw blurRad="38100" dist="38100" dir="2700000" algn="tl">
                    <a:srgbClr val="000000">
                      <a:alpha val="43137"/>
                    </a:srgbClr>
                  </a:outerShdw>
                </a:effectLst>
              </a:rPr>
              <a:t>Se sustenta en la estrategia corporativa.</a:t>
            </a:r>
          </a:p>
          <a:p>
            <a:pPr algn="ctr">
              <a:spcBef>
                <a:spcPts val="1200"/>
              </a:spcBef>
            </a:pPr>
            <a:r>
              <a:rPr lang="es-MX" sz="2400" b="1" i="1" dirty="0">
                <a:effectLst>
                  <a:outerShdw blurRad="38100" dist="38100" dir="2700000" algn="tl">
                    <a:srgbClr val="000000">
                      <a:alpha val="43137"/>
                    </a:srgbClr>
                  </a:outerShdw>
                </a:effectLst>
              </a:rPr>
              <a:t>Focaliza la organización como un sistema coherente interconectado de partes (funciones).</a:t>
            </a:r>
          </a:p>
          <a:p>
            <a:pPr algn="ctr">
              <a:spcBef>
                <a:spcPts val="1200"/>
              </a:spcBef>
            </a:pPr>
            <a:r>
              <a:rPr lang="es-MX" sz="2400" b="1" i="1" dirty="0">
                <a:effectLst>
                  <a:outerShdw blurRad="38100" dist="38100" dir="2700000" algn="tl">
                    <a:srgbClr val="000000">
                      <a:alpha val="43137"/>
                    </a:srgbClr>
                  </a:outerShdw>
                </a:effectLst>
              </a:rPr>
              <a:t>Especifica la estrategia general de servicios y/o manufactura.</a:t>
            </a:r>
          </a:p>
          <a:p>
            <a:pPr algn="ctr">
              <a:spcBef>
                <a:spcPts val="1200"/>
              </a:spcBef>
            </a:pPr>
            <a:r>
              <a:rPr lang="es-MX" sz="2400" b="1" i="1" dirty="0">
                <a:effectLst>
                  <a:outerShdw blurRad="38100" dist="38100" dir="2700000" algn="tl">
                    <a:srgbClr val="000000">
                      <a:alpha val="43137"/>
                    </a:srgbClr>
                  </a:outerShdw>
                </a:effectLst>
              </a:rPr>
              <a:t>Establece el patrón de decisiones a aplicar en los procesos, sistemas, procedimientos.</a:t>
            </a:r>
          </a:p>
          <a:p>
            <a:pPr algn="ctr">
              <a:spcBef>
                <a:spcPts val="1200"/>
              </a:spcBef>
            </a:pPr>
            <a:r>
              <a:rPr lang="es-MX" sz="2400" b="1" i="1" dirty="0">
                <a:effectLst>
                  <a:outerShdw blurRad="38100" dist="38100" dir="2700000" algn="tl">
                    <a:srgbClr val="000000">
                      <a:alpha val="43137"/>
                    </a:srgbClr>
                  </a:outerShdw>
                </a:effectLst>
              </a:rPr>
              <a:t>Supone la estrecha coordinación y complementación de todas las áreas funcionales de la organización.</a:t>
            </a:r>
          </a:p>
          <a:p>
            <a:pPr algn="ctr">
              <a:spcBef>
                <a:spcPts val="1200"/>
              </a:spcBef>
            </a:pPr>
            <a:r>
              <a:rPr lang="es-MX" sz="2400" b="1" i="1" dirty="0">
                <a:effectLst>
                  <a:outerShdw blurRad="38100" dist="38100" dir="2700000" algn="tl">
                    <a:srgbClr val="000000">
                      <a:alpha val="43137"/>
                    </a:srgbClr>
                  </a:outerShdw>
                </a:effectLst>
              </a:rPr>
              <a:t>Implica el diseño de nuevos procesos, y la sistemática revisión y/o rediseño de los existentes para cumplir con las prioridades competitivas. </a:t>
            </a:r>
          </a:p>
        </p:txBody>
      </p:sp>
    </p:spTree>
    <p:extLst>
      <p:ext uri="{BB962C8B-B14F-4D97-AF65-F5344CB8AC3E}">
        <p14:creationId xmlns:p14="http://schemas.microsoft.com/office/powerpoint/2010/main" val="1541665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9D194-F51B-5C1B-170E-F1FAB73AB636}"/>
              </a:ext>
            </a:extLst>
          </p:cNvPr>
          <p:cNvSpPr>
            <a:spLocks noGrp="1"/>
          </p:cNvSpPr>
          <p:nvPr>
            <p:ph type="title"/>
          </p:nvPr>
        </p:nvSpPr>
        <p:spPr>
          <a:xfrm>
            <a:off x="1684267" y="84814"/>
            <a:ext cx="8520952" cy="949056"/>
          </a:xfrm>
        </p:spPr>
        <p:txBody>
          <a:bodyPr>
            <a:normAutofit fontScale="90000"/>
          </a:bodyPr>
          <a:lstStyle/>
          <a:p>
            <a:r>
              <a:rPr lang="es-ES" dirty="0"/>
              <a:t>PLANEAMIENTO ESTRATÉGICO</a:t>
            </a:r>
          </a:p>
        </p:txBody>
      </p:sp>
      <p:sp>
        <p:nvSpPr>
          <p:cNvPr id="5" name="18 Flecha abajo"/>
          <p:cNvSpPr/>
          <p:nvPr/>
        </p:nvSpPr>
        <p:spPr>
          <a:xfrm rot="18175887">
            <a:off x="5292833" y="1075918"/>
            <a:ext cx="1319321" cy="5155131"/>
          </a:xfrm>
          <a:prstGeom prst="downArrow">
            <a:avLst/>
          </a:prstGeom>
          <a:solidFill>
            <a:schemeClr val="accent6">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3 Elipse"/>
          <p:cNvSpPr/>
          <p:nvPr/>
        </p:nvSpPr>
        <p:spPr>
          <a:xfrm>
            <a:off x="2569859" y="1266512"/>
            <a:ext cx="1584176"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4 Elipse"/>
          <p:cNvSpPr/>
          <p:nvPr/>
        </p:nvSpPr>
        <p:spPr>
          <a:xfrm>
            <a:off x="7826443" y="4578880"/>
            <a:ext cx="1584176" cy="144016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6 CuadroTexto"/>
          <p:cNvSpPr txBox="1"/>
          <p:nvPr/>
        </p:nvSpPr>
        <p:spPr>
          <a:xfrm>
            <a:off x="2497851" y="1833284"/>
            <a:ext cx="1728192" cy="353943"/>
          </a:xfrm>
          <a:prstGeom prst="rect">
            <a:avLst/>
          </a:prstGeom>
          <a:noFill/>
        </p:spPr>
        <p:txBody>
          <a:bodyPr wrap="square" rtlCol="0">
            <a:spAutoFit/>
          </a:bodyPr>
          <a:lstStyle/>
          <a:p>
            <a:pPr algn="ctr"/>
            <a:r>
              <a:rPr lang="es-ES" sz="1700" b="1" i="1" dirty="0" smtClean="0">
                <a:effectLst>
                  <a:outerShdw blurRad="38100" dist="38100" dir="2700000" algn="tl">
                    <a:srgbClr val="000000">
                      <a:alpha val="43137"/>
                    </a:srgbClr>
                  </a:outerShdw>
                </a:effectLst>
              </a:rPr>
              <a:t>ANÁLISIS</a:t>
            </a:r>
            <a:endParaRPr lang="es-AR" sz="1700" b="1" i="1" dirty="0">
              <a:effectLst>
                <a:outerShdw blurRad="38100" dist="38100" dir="2700000" algn="tl">
                  <a:srgbClr val="000000">
                    <a:alpha val="43137"/>
                  </a:srgbClr>
                </a:outerShdw>
              </a:effectLst>
            </a:endParaRPr>
          </a:p>
        </p:txBody>
      </p:sp>
      <p:sp>
        <p:nvSpPr>
          <p:cNvPr id="10" name="8 CuadroTexto"/>
          <p:cNvSpPr txBox="1"/>
          <p:nvPr/>
        </p:nvSpPr>
        <p:spPr>
          <a:xfrm>
            <a:off x="7682427" y="5145652"/>
            <a:ext cx="1872208" cy="353943"/>
          </a:xfrm>
          <a:prstGeom prst="rect">
            <a:avLst/>
          </a:prstGeom>
          <a:noFill/>
        </p:spPr>
        <p:txBody>
          <a:bodyPr wrap="square" rtlCol="0">
            <a:spAutoFit/>
          </a:bodyPr>
          <a:lstStyle/>
          <a:p>
            <a:pPr algn="ctr"/>
            <a:r>
              <a:rPr lang="es-ES" sz="1700" b="1" i="1" dirty="0" smtClean="0">
                <a:effectLst>
                  <a:outerShdw blurRad="38100" dist="38100" dir="2700000" algn="tl">
                    <a:srgbClr val="000000">
                      <a:alpha val="43137"/>
                    </a:srgbClr>
                  </a:outerShdw>
                </a:effectLst>
              </a:rPr>
              <a:t>IMPLANTACIÓN</a:t>
            </a:r>
            <a:endParaRPr lang="es-AR" sz="1700" b="1" i="1" dirty="0">
              <a:effectLst>
                <a:outerShdw blurRad="38100" dist="38100" dir="2700000" algn="tl">
                  <a:srgbClr val="000000">
                    <a:alpha val="43137"/>
                  </a:srgbClr>
                </a:outerShdw>
              </a:effectLst>
            </a:endParaRPr>
          </a:p>
        </p:txBody>
      </p:sp>
      <p:sp>
        <p:nvSpPr>
          <p:cNvPr id="11" name="9 Rectángulo"/>
          <p:cNvSpPr/>
          <p:nvPr/>
        </p:nvSpPr>
        <p:spPr>
          <a:xfrm>
            <a:off x="4298051" y="1482536"/>
            <a:ext cx="2610544" cy="1169551"/>
          </a:xfrm>
          <a:prstGeom prst="rect">
            <a:avLst/>
          </a:prstGeom>
          <a:ln>
            <a:solidFill>
              <a:schemeClr val="tx1"/>
            </a:solidFill>
          </a:ln>
        </p:spPr>
        <p:txBody>
          <a:bodyPr wrap="square">
            <a:spAutoFit/>
          </a:bodyPr>
          <a:lstStyle/>
          <a:p>
            <a:r>
              <a:rPr lang="es-AR" sz="1400" b="1" dirty="0" smtClean="0"/>
              <a:t>FASE I (ESTABLECIMIENTO DE METAS) </a:t>
            </a:r>
          </a:p>
          <a:p>
            <a:r>
              <a:rPr lang="es-AR" sz="1400" b="1" dirty="0" smtClean="0"/>
              <a:t>✓ Esquema del Plan.</a:t>
            </a:r>
          </a:p>
          <a:p>
            <a:r>
              <a:rPr lang="es-AR" sz="1400" b="1" dirty="0" smtClean="0"/>
              <a:t>✓ Visión, Misión y Valores.</a:t>
            </a:r>
          </a:p>
          <a:p>
            <a:r>
              <a:rPr lang="es-AR" sz="1400" b="1" dirty="0" smtClean="0"/>
              <a:t>✓ Modelo de Negocios.</a:t>
            </a:r>
            <a:endParaRPr lang="es-AR" sz="1400" b="1" dirty="0"/>
          </a:p>
        </p:txBody>
      </p:sp>
      <p:sp>
        <p:nvSpPr>
          <p:cNvPr id="12" name="10 Rectángulo"/>
          <p:cNvSpPr/>
          <p:nvPr/>
        </p:nvSpPr>
        <p:spPr>
          <a:xfrm>
            <a:off x="7238675" y="1482536"/>
            <a:ext cx="2592288" cy="1169551"/>
          </a:xfrm>
          <a:prstGeom prst="rect">
            <a:avLst/>
          </a:prstGeom>
          <a:ln>
            <a:solidFill>
              <a:schemeClr val="tx1"/>
            </a:solidFill>
          </a:ln>
        </p:spPr>
        <p:txBody>
          <a:bodyPr wrap="square">
            <a:spAutoFit/>
          </a:bodyPr>
          <a:lstStyle/>
          <a:p>
            <a:r>
              <a:rPr lang="es-AR" sz="1400" b="1" dirty="0" smtClean="0"/>
              <a:t>FASE II (ANÁLISIS SITUACIONAL) </a:t>
            </a:r>
          </a:p>
          <a:p>
            <a:endParaRPr lang="es-AR" sz="1400" b="1" dirty="0" smtClean="0"/>
          </a:p>
          <a:p>
            <a:r>
              <a:rPr lang="es-AR" sz="1400" b="1" dirty="0" smtClean="0"/>
              <a:t>✓ Análisis del Entorno. </a:t>
            </a:r>
          </a:p>
          <a:p>
            <a:r>
              <a:rPr lang="es-AR" sz="1400" b="1" dirty="0" smtClean="0"/>
              <a:t>✓ Análisis Interno.</a:t>
            </a:r>
          </a:p>
        </p:txBody>
      </p:sp>
      <p:sp>
        <p:nvSpPr>
          <p:cNvPr id="13" name="11 Rectángulo"/>
          <p:cNvSpPr/>
          <p:nvPr/>
        </p:nvSpPr>
        <p:spPr>
          <a:xfrm>
            <a:off x="6908595" y="3120717"/>
            <a:ext cx="2574032" cy="1169551"/>
          </a:xfrm>
          <a:prstGeom prst="rect">
            <a:avLst/>
          </a:prstGeom>
          <a:ln>
            <a:solidFill>
              <a:schemeClr val="tx1"/>
            </a:solidFill>
          </a:ln>
        </p:spPr>
        <p:txBody>
          <a:bodyPr wrap="square">
            <a:spAutoFit/>
          </a:bodyPr>
          <a:lstStyle/>
          <a:p>
            <a:r>
              <a:rPr lang="es-AR" sz="1400" b="1" dirty="0" smtClean="0"/>
              <a:t>FASE III (ELABORACIÓN DE UN DIAGNÓSTICO) </a:t>
            </a:r>
          </a:p>
          <a:p>
            <a:endParaRPr lang="es-AR" sz="1400" b="1" dirty="0" smtClean="0"/>
          </a:p>
          <a:p>
            <a:r>
              <a:rPr lang="es-AR" sz="1400" b="1" dirty="0" smtClean="0"/>
              <a:t>✓ Análisis DAFO </a:t>
            </a:r>
          </a:p>
          <a:p>
            <a:r>
              <a:rPr lang="es-AR" sz="1400" b="1" dirty="0" smtClean="0"/>
              <a:t>✓ Análisis CAME</a:t>
            </a:r>
            <a:endParaRPr lang="es-AR" sz="1400" b="1" dirty="0"/>
          </a:p>
        </p:txBody>
      </p:sp>
      <p:sp>
        <p:nvSpPr>
          <p:cNvPr id="14" name="12 Rectángulo"/>
          <p:cNvSpPr/>
          <p:nvPr/>
        </p:nvSpPr>
        <p:spPr>
          <a:xfrm>
            <a:off x="1993795" y="4650888"/>
            <a:ext cx="3096344" cy="1384995"/>
          </a:xfrm>
          <a:prstGeom prst="rect">
            <a:avLst/>
          </a:prstGeom>
          <a:ln>
            <a:solidFill>
              <a:schemeClr val="tx1"/>
            </a:solidFill>
          </a:ln>
        </p:spPr>
        <p:txBody>
          <a:bodyPr wrap="square">
            <a:spAutoFit/>
          </a:bodyPr>
          <a:lstStyle/>
          <a:p>
            <a:r>
              <a:rPr lang="es-AR" sz="1400" b="1" dirty="0" smtClean="0"/>
              <a:t>FASE IV (ELECCIÓN DE ESTRATEGIAS) </a:t>
            </a:r>
          </a:p>
          <a:p>
            <a:r>
              <a:rPr lang="es-AR" sz="1400" b="1" dirty="0" smtClean="0"/>
              <a:t>✓ Definición del Negocio </a:t>
            </a:r>
          </a:p>
          <a:p>
            <a:r>
              <a:rPr lang="es-AR" sz="1400" b="1" dirty="0" smtClean="0"/>
              <a:t>✓ Estrategia Corporativa (Cartera) ✓ Estrategia Competitiva </a:t>
            </a:r>
          </a:p>
          <a:p>
            <a:r>
              <a:rPr lang="es-AR" sz="1400" b="1" dirty="0" smtClean="0"/>
              <a:t>✓ Estrategias Funcionales</a:t>
            </a:r>
            <a:endParaRPr lang="es-AR" sz="1400" b="1" dirty="0"/>
          </a:p>
        </p:txBody>
      </p:sp>
      <p:sp>
        <p:nvSpPr>
          <p:cNvPr id="15" name="13 Rectángulo"/>
          <p:cNvSpPr/>
          <p:nvPr/>
        </p:nvSpPr>
        <p:spPr>
          <a:xfrm>
            <a:off x="5522187" y="4777481"/>
            <a:ext cx="2304256" cy="1169551"/>
          </a:xfrm>
          <a:prstGeom prst="rect">
            <a:avLst/>
          </a:prstGeom>
          <a:ln>
            <a:solidFill>
              <a:schemeClr val="tx1"/>
            </a:solidFill>
          </a:ln>
        </p:spPr>
        <p:txBody>
          <a:bodyPr wrap="square">
            <a:spAutoFit/>
          </a:bodyPr>
          <a:lstStyle/>
          <a:p>
            <a:r>
              <a:rPr lang="es-AR" sz="1400" b="1" dirty="0" smtClean="0"/>
              <a:t>FASE V (IMPLANTACIÓN DE ESTRATEGIAS) </a:t>
            </a:r>
          </a:p>
          <a:p>
            <a:r>
              <a:rPr lang="es-AR" sz="1400" b="1" dirty="0" smtClean="0"/>
              <a:t>✓ Diseño de la Organización </a:t>
            </a:r>
          </a:p>
          <a:p>
            <a:r>
              <a:rPr lang="es-AR" sz="1400" b="1" dirty="0" smtClean="0"/>
              <a:t>✓ Planes de Acción</a:t>
            </a:r>
            <a:endParaRPr lang="es-AR" sz="1400" b="1" dirty="0"/>
          </a:p>
        </p:txBody>
      </p:sp>
      <p:sp>
        <p:nvSpPr>
          <p:cNvPr id="16" name="14 Flecha derecha"/>
          <p:cNvSpPr/>
          <p:nvPr/>
        </p:nvSpPr>
        <p:spPr>
          <a:xfrm>
            <a:off x="6950081" y="1914584"/>
            <a:ext cx="28803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7" name="16 Flecha doblada hacia arriba"/>
          <p:cNvSpPr/>
          <p:nvPr/>
        </p:nvSpPr>
        <p:spPr>
          <a:xfrm rot="10800000">
            <a:off x="3073915" y="3570768"/>
            <a:ext cx="3888432" cy="1152128"/>
          </a:xfrm>
          <a:prstGeom prst="bentUpArrow">
            <a:avLst>
              <a:gd name="adj1" fmla="val 10657"/>
              <a:gd name="adj2" fmla="val 11612"/>
              <a:gd name="adj3" fmla="val 154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8" name="15 Flecha abajo"/>
          <p:cNvSpPr/>
          <p:nvPr/>
        </p:nvSpPr>
        <p:spPr>
          <a:xfrm>
            <a:off x="7898451" y="2418640"/>
            <a:ext cx="216024"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9" name="5 Elipse"/>
          <p:cNvSpPr/>
          <p:nvPr/>
        </p:nvSpPr>
        <p:spPr>
          <a:xfrm>
            <a:off x="5090139" y="2850688"/>
            <a:ext cx="1584176" cy="144016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0" name="7 CuadroTexto"/>
          <p:cNvSpPr txBox="1"/>
          <p:nvPr/>
        </p:nvSpPr>
        <p:spPr>
          <a:xfrm>
            <a:off x="4876798" y="3417461"/>
            <a:ext cx="1985637" cy="353943"/>
          </a:xfrm>
          <a:prstGeom prst="rect">
            <a:avLst/>
          </a:prstGeom>
          <a:noFill/>
        </p:spPr>
        <p:txBody>
          <a:bodyPr wrap="square" rtlCol="0">
            <a:spAutoFit/>
          </a:bodyPr>
          <a:lstStyle/>
          <a:p>
            <a:pPr algn="ctr"/>
            <a:r>
              <a:rPr lang="es-ES" sz="1700" b="1" i="1" dirty="0" smtClean="0">
                <a:effectLst>
                  <a:outerShdw blurRad="38100" dist="38100" dir="2700000" algn="tl">
                    <a:srgbClr val="000000">
                      <a:alpha val="43137"/>
                    </a:srgbClr>
                  </a:outerShdw>
                </a:effectLst>
              </a:rPr>
              <a:t>FORMULACIÓN</a:t>
            </a:r>
            <a:endParaRPr lang="es-AR" sz="1700" b="1" i="1" dirty="0">
              <a:effectLst>
                <a:outerShdw blurRad="38100" dist="38100" dir="2700000" algn="tl">
                  <a:srgbClr val="000000">
                    <a:alpha val="43137"/>
                  </a:srgbClr>
                </a:outerShdw>
              </a:effectLst>
            </a:endParaRPr>
          </a:p>
        </p:txBody>
      </p:sp>
      <p:sp>
        <p:nvSpPr>
          <p:cNvPr id="21" name="17 Flecha derecha"/>
          <p:cNvSpPr/>
          <p:nvPr/>
        </p:nvSpPr>
        <p:spPr>
          <a:xfrm>
            <a:off x="5090139" y="5226952"/>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88861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9D194-F51B-5C1B-170E-F1FAB73AB636}"/>
              </a:ext>
            </a:extLst>
          </p:cNvPr>
          <p:cNvSpPr>
            <a:spLocks noGrp="1"/>
          </p:cNvSpPr>
          <p:nvPr>
            <p:ph type="title"/>
          </p:nvPr>
        </p:nvSpPr>
        <p:spPr>
          <a:xfrm>
            <a:off x="1684267" y="84814"/>
            <a:ext cx="8520952" cy="949056"/>
          </a:xfrm>
        </p:spPr>
        <p:txBody>
          <a:bodyPr>
            <a:normAutofit fontScale="90000"/>
          </a:bodyPr>
          <a:lstStyle/>
          <a:p>
            <a:r>
              <a:rPr lang="es-ES" dirty="0"/>
              <a:t>PLANEAMIENTO ESTRATÉGICO</a:t>
            </a:r>
          </a:p>
        </p:txBody>
      </p:sp>
      <p:sp>
        <p:nvSpPr>
          <p:cNvPr id="22" name="2 Marcador de contenido"/>
          <p:cNvSpPr txBox="1">
            <a:spLocks/>
          </p:cNvSpPr>
          <p:nvPr/>
        </p:nvSpPr>
        <p:spPr>
          <a:xfrm>
            <a:off x="457199" y="1772816"/>
            <a:ext cx="10689771" cy="1821984"/>
          </a:xfrm>
          <a:prstGeom prst="rect">
            <a:avLst/>
          </a:prstGeom>
        </p:spPr>
        <p:txBody>
          <a:bodyPr vert="horz" lIns="91440" tIns="45720" rIns="91440" bIns="45720" rtlCol="0">
            <a:norm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s-AR" sz="2400" b="1" smtClean="0"/>
              <a:t>A modo de conclusión, podríamos considerar la siguiente definición de Plan Estratégico aportada por Dess y Lumpkin (2003): </a:t>
            </a:r>
          </a:p>
          <a:p>
            <a:pPr algn="ctr"/>
            <a:endParaRPr lang="es-ES" sz="2400" b="1" dirty="0" smtClean="0"/>
          </a:p>
        </p:txBody>
      </p:sp>
      <p:sp>
        <p:nvSpPr>
          <p:cNvPr id="23" name="3 Rectángulo"/>
          <p:cNvSpPr/>
          <p:nvPr/>
        </p:nvSpPr>
        <p:spPr>
          <a:xfrm>
            <a:off x="856343" y="3717032"/>
            <a:ext cx="9811657" cy="1815882"/>
          </a:xfrm>
          <a:prstGeom prst="rect">
            <a:avLst/>
          </a:prstGeom>
          <a:solidFill>
            <a:schemeClr val="accent3">
              <a:lumMod val="20000"/>
              <a:lumOff val="80000"/>
            </a:schemeClr>
          </a:solidFill>
          <a:ln w="57150">
            <a:solidFill>
              <a:schemeClr val="accent1">
                <a:lumMod val="50000"/>
              </a:schemeClr>
            </a:solidFill>
          </a:ln>
        </p:spPr>
        <p:txBody>
          <a:bodyPr wrap="square">
            <a:spAutoFit/>
          </a:bodyPr>
          <a:lstStyle/>
          <a:p>
            <a:pPr algn="ctr"/>
            <a:r>
              <a:rPr lang="es-MX" sz="2800" dirty="0">
                <a:solidFill>
                  <a:srgbClr val="FF0000"/>
                </a:solidFill>
              </a:rPr>
              <a:t>“Entendemos por Plan Estratégico el conjunto de análisis, decisiones y acciones que una organización lleva a cabo para crear y mantener ventajas </a:t>
            </a:r>
            <a:r>
              <a:rPr lang="es-MX" sz="2800" dirty="0" smtClean="0">
                <a:solidFill>
                  <a:srgbClr val="FF0000"/>
                </a:solidFill>
              </a:rPr>
              <a:t>comparativas </a:t>
            </a:r>
            <a:r>
              <a:rPr lang="es-MX" sz="2800" dirty="0">
                <a:solidFill>
                  <a:srgbClr val="FF0000"/>
                </a:solidFill>
              </a:rPr>
              <a:t>sostenibles a lo largo del tiempo”.</a:t>
            </a:r>
          </a:p>
        </p:txBody>
      </p:sp>
    </p:spTree>
    <p:extLst>
      <p:ext uri="{BB962C8B-B14F-4D97-AF65-F5344CB8AC3E}">
        <p14:creationId xmlns:p14="http://schemas.microsoft.com/office/powerpoint/2010/main" val="3281431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9D194-F51B-5C1B-170E-F1FAB73AB636}"/>
              </a:ext>
            </a:extLst>
          </p:cNvPr>
          <p:cNvSpPr>
            <a:spLocks noGrp="1"/>
          </p:cNvSpPr>
          <p:nvPr>
            <p:ph type="title"/>
          </p:nvPr>
        </p:nvSpPr>
        <p:spPr>
          <a:xfrm>
            <a:off x="1466557" y="317038"/>
            <a:ext cx="8520952" cy="949056"/>
          </a:xfrm>
        </p:spPr>
        <p:txBody>
          <a:bodyPr>
            <a:normAutofit fontScale="90000"/>
          </a:bodyPr>
          <a:lstStyle/>
          <a:p>
            <a:r>
              <a:rPr lang="es-ES" dirty="0"/>
              <a:t>Administración de Operaciones</a:t>
            </a:r>
            <a:endParaRPr lang="es-AR" dirty="0"/>
          </a:p>
        </p:txBody>
      </p:sp>
      <p:pic>
        <p:nvPicPr>
          <p:cNvPr id="5" name="Imagen 4">
            <a:extLst>
              <a:ext uri="{FF2B5EF4-FFF2-40B4-BE49-F238E27FC236}">
                <a16:creationId xmlns:a16="http://schemas.microsoft.com/office/drawing/2014/main" id="{6FD004B6-132E-6520-FF2B-B437420530F6}"/>
              </a:ext>
            </a:extLst>
          </p:cNvPr>
          <p:cNvPicPr>
            <a:picLocks noChangeAspect="1"/>
          </p:cNvPicPr>
          <p:nvPr/>
        </p:nvPicPr>
        <p:blipFill>
          <a:blip r:embed="rId2"/>
          <a:stretch>
            <a:fillRect/>
          </a:stretch>
        </p:blipFill>
        <p:spPr>
          <a:xfrm>
            <a:off x="1783777" y="1385814"/>
            <a:ext cx="8624446" cy="4452278"/>
          </a:xfrm>
          <a:prstGeom prst="rect">
            <a:avLst/>
          </a:prstGeom>
        </p:spPr>
      </p:pic>
    </p:spTree>
    <p:extLst>
      <p:ext uri="{BB962C8B-B14F-4D97-AF65-F5344CB8AC3E}">
        <p14:creationId xmlns:p14="http://schemas.microsoft.com/office/powerpoint/2010/main" val="19430088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4D37E9-742E-47A1-77EA-2FFCDA1BB9F5}"/>
              </a:ext>
            </a:extLst>
          </p:cNvPr>
          <p:cNvSpPr>
            <a:spLocks noGrp="1"/>
          </p:cNvSpPr>
          <p:nvPr>
            <p:ph type="title"/>
          </p:nvPr>
        </p:nvSpPr>
        <p:spPr>
          <a:xfrm>
            <a:off x="749104" y="372056"/>
            <a:ext cx="8520952" cy="1581113"/>
          </a:xfrm>
        </p:spPr>
        <p:txBody>
          <a:bodyPr/>
          <a:lstStyle/>
          <a:p>
            <a:r>
              <a:rPr lang="es-ES" dirty="0"/>
              <a:t>Introducción a nuevos conceptos</a:t>
            </a:r>
            <a:endParaRPr lang="es-AR" dirty="0"/>
          </a:p>
        </p:txBody>
      </p:sp>
      <p:sp>
        <p:nvSpPr>
          <p:cNvPr id="3" name="Marcador de texto 2">
            <a:extLst>
              <a:ext uri="{FF2B5EF4-FFF2-40B4-BE49-F238E27FC236}">
                <a16:creationId xmlns:a16="http://schemas.microsoft.com/office/drawing/2014/main" id="{5EBE014F-3189-4017-33C4-4BD33CD2B28C}"/>
              </a:ext>
            </a:extLst>
          </p:cNvPr>
          <p:cNvSpPr>
            <a:spLocks noGrp="1"/>
          </p:cNvSpPr>
          <p:nvPr>
            <p:ph type="body" idx="1"/>
          </p:nvPr>
        </p:nvSpPr>
        <p:spPr>
          <a:xfrm>
            <a:off x="749104" y="2273435"/>
            <a:ext cx="8520952" cy="2631397"/>
          </a:xfrm>
        </p:spPr>
        <p:txBody>
          <a:bodyPr>
            <a:noAutofit/>
          </a:bodyPr>
          <a:lstStyle/>
          <a:p>
            <a:r>
              <a:rPr lang="es-ES" sz="4400" dirty="0"/>
              <a:t>MISIÓN</a:t>
            </a:r>
          </a:p>
          <a:p>
            <a:r>
              <a:rPr lang="es-ES" sz="4400" dirty="0"/>
              <a:t>VISIÓN</a:t>
            </a:r>
          </a:p>
          <a:p>
            <a:r>
              <a:rPr lang="es-ES" sz="4400" dirty="0"/>
              <a:t>ESTRATEGIA</a:t>
            </a:r>
            <a:endParaRPr lang="es-AR" sz="4400" dirty="0"/>
          </a:p>
        </p:txBody>
      </p:sp>
    </p:spTree>
    <p:extLst>
      <p:ext uri="{BB962C8B-B14F-4D97-AF65-F5344CB8AC3E}">
        <p14:creationId xmlns:p14="http://schemas.microsoft.com/office/powerpoint/2010/main" val="3301530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txBox="1">
            <a:spLocks/>
          </p:cNvSpPr>
          <p:nvPr/>
        </p:nvSpPr>
        <p:spPr>
          <a:xfrm>
            <a:off x="1132115" y="1077692"/>
            <a:ext cx="10372498" cy="3948166"/>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120000"/>
              </a:lnSpc>
              <a:spcBef>
                <a:spcPts val="500"/>
              </a:spcBef>
              <a:buFontTx/>
              <a:buNone/>
              <a:defRPr sz="2000" i="1"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500"/>
              </a:spcBef>
              <a:buFontTx/>
              <a:buNone/>
              <a:defRPr sz="1600" i="1"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sz="2200" b="1" dirty="0" smtClean="0"/>
              <a:t>CONCEPTO </a:t>
            </a:r>
            <a:endParaRPr lang="en-US" sz="2200" dirty="0" smtClean="0"/>
          </a:p>
          <a:p>
            <a:r>
              <a:rPr lang="es-ES" sz="2200" dirty="0" smtClean="0"/>
              <a:t>La misión de una empresa es una herramienta estratégica que resume el propósito de la organización. Es la propuesta que sirve a la sociedad, así como la base del plan estratégico. Generalmente incluye una descripción general de la compañía, su función y objetivos. La misión, por tanto, puede definirse como el motivo por el cual existe la empresa. Normalmente, en este motivo se refleja la actividad a la que se dedica. A partir de esta definición, es imprescindible tener en cuenta los siguientes aspectos: </a:t>
            </a:r>
          </a:p>
          <a:p>
            <a:pPr lvl="1">
              <a:buFont typeface="Courier New" panose="02070309020205020404" pitchFamily="49" charset="0"/>
              <a:buChar char="o"/>
            </a:pPr>
            <a:r>
              <a:rPr lang="es-ES" sz="2400" b="1" dirty="0" smtClean="0">
                <a:solidFill>
                  <a:schemeClr val="tx1"/>
                </a:solidFill>
              </a:rPr>
              <a:t>La misión es el objetivo que se establece la empresa. </a:t>
            </a:r>
          </a:p>
          <a:p>
            <a:pPr lvl="1">
              <a:buFont typeface="Courier New" panose="02070309020205020404" pitchFamily="49" charset="0"/>
              <a:buChar char="o"/>
            </a:pPr>
            <a:r>
              <a:rPr lang="es-ES" sz="2400" b="1" dirty="0" smtClean="0">
                <a:solidFill>
                  <a:schemeClr val="tx1"/>
                </a:solidFill>
              </a:rPr>
              <a:t>Debe ser duradera y permanecer en el tiempo. </a:t>
            </a:r>
          </a:p>
          <a:p>
            <a:pPr lvl="1">
              <a:buFont typeface="Courier New" panose="02070309020205020404" pitchFamily="49" charset="0"/>
              <a:buChar char="o"/>
            </a:pPr>
            <a:r>
              <a:rPr lang="es-ES" sz="2400" b="1" dirty="0" smtClean="0">
                <a:solidFill>
                  <a:schemeClr val="tx1"/>
                </a:solidFill>
              </a:rPr>
              <a:t>Debe adaptarse a la evolución de los tiempos. </a:t>
            </a:r>
          </a:p>
          <a:p>
            <a:endParaRPr lang="en-US" sz="2200" dirty="0"/>
          </a:p>
        </p:txBody>
      </p:sp>
      <p:sp>
        <p:nvSpPr>
          <p:cNvPr id="7" name="Rectángulo 6"/>
          <p:cNvSpPr/>
          <p:nvPr/>
        </p:nvSpPr>
        <p:spPr>
          <a:xfrm>
            <a:off x="5312961" y="385020"/>
            <a:ext cx="1460656" cy="523220"/>
          </a:xfrm>
          <a:prstGeom prst="rect">
            <a:avLst/>
          </a:prstGeom>
        </p:spPr>
        <p:txBody>
          <a:bodyPr wrap="none">
            <a:spAutoFit/>
          </a:bodyPr>
          <a:lstStyle/>
          <a:p>
            <a:r>
              <a:rPr lang="es-ES" sz="2800" b="1" dirty="0">
                <a:effectLst>
                  <a:outerShdw blurRad="38100" dist="38100" dir="2700000" algn="tl">
                    <a:srgbClr val="000000">
                      <a:alpha val="43137"/>
                    </a:srgbClr>
                  </a:outerShdw>
                </a:effectLst>
              </a:rPr>
              <a:t>MISIÓN</a:t>
            </a:r>
          </a:p>
        </p:txBody>
      </p:sp>
    </p:spTree>
    <p:extLst>
      <p:ext uri="{BB962C8B-B14F-4D97-AF65-F5344CB8AC3E}">
        <p14:creationId xmlns:p14="http://schemas.microsoft.com/office/powerpoint/2010/main" val="3323363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gattaVTI">
  <a:themeElements>
    <a:clrScheme name="AnalogousFromLightSeedLeftStep">
      <a:dk1>
        <a:srgbClr val="000000"/>
      </a:dk1>
      <a:lt1>
        <a:srgbClr val="FFFFFF"/>
      </a:lt1>
      <a:dk2>
        <a:srgbClr val="3C2441"/>
      </a:dk2>
      <a:lt2>
        <a:srgbClr val="E2E5E8"/>
      </a:lt2>
      <a:accent1>
        <a:srgbClr val="C49B6D"/>
      </a:accent1>
      <a:accent2>
        <a:srgbClr val="C67B72"/>
      </a:accent2>
      <a:accent3>
        <a:srgbClr val="D18CA1"/>
      </a:accent3>
      <a:accent4>
        <a:srgbClr val="C672B0"/>
      </a:accent4>
      <a:accent5>
        <a:srgbClr val="C78CD1"/>
      </a:accent5>
      <a:accent6>
        <a:srgbClr val="9772C6"/>
      </a:accent6>
      <a:hlink>
        <a:srgbClr val="6184AA"/>
      </a:hlink>
      <a:folHlink>
        <a:srgbClr val="7F7F7F"/>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docProps/app.xml><?xml version="1.0" encoding="utf-8"?>
<Properties xmlns="http://schemas.openxmlformats.org/officeDocument/2006/extended-properties" xmlns:vt="http://schemas.openxmlformats.org/officeDocument/2006/docPropsVTypes">
  <TotalTime>121</TotalTime>
  <Words>1822</Words>
  <Application>Microsoft Office PowerPoint</Application>
  <PresentationFormat>Panorámica</PresentationFormat>
  <Paragraphs>200</Paragraphs>
  <Slides>26</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26</vt:i4>
      </vt:variant>
    </vt:vector>
  </HeadingPairs>
  <TitlesOfParts>
    <vt:vector size="36" baseType="lpstr">
      <vt:lpstr>Arial</vt:lpstr>
      <vt:lpstr>Bookman Old Style</vt:lpstr>
      <vt:lpstr>Courier New</vt:lpstr>
      <vt:lpstr>Plotter</vt:lpstr>
      <vt:lpstr>Tahoma</vt:lpstr>
      <vt:lpstr>Times New Roman</vt:lpstr>
      <vt:lpstr>Walbaum Display</vt:lpstr>
      <vt:lpstr>Wingdings</vt:lpstr>
      <vt:lpstr>Wingdings 3</vt:lpstr>
      <vt:lpstr>RegattaVTI</vt:lpstr>
      <vt:lpstr>Organización de la producción </vt:lpstr>
      <vt:lpstr>Objetivos de la organización de la producción el rol del ingeniero industrial </vt:lpstr>
      <vt:lpstr>Administración de Operaciones</vt:lpstr>
      <vt:lpstr>Administración de Operaciones</vt:lpstr>
      <vt:lpstr>PLANEAMIENTO ESTRATÉGICO</vt:lpstr>
      <vt:lpstr>PLANEAMIENTO ESTRATÉGICO</vt:lpstr>
      <vt:lpstr>Administración de Operaciones</vt:lpstr>
      <vt:lpstr>Introducción a nuevos conceptos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Análisis de los Factores</vt:lpstr>
      <vt:lpstr>Presentación de PowerPoint</vt:lpstr>
      <vt:lpstr>Presentación de PowerPoint</vt:lpstr>
      <vt:lpstr>Presentación de PowerPoint</vt:lpstr>
      <vt:lpstr>Presentación de PowerPoint</vt:lpstr>
      <vt:lpstr>Metodologías y herramientas</vt:lpstr>
      <vt:lpstr>ESTRATEGIA</vt:lpstr>
      <vt:lpstr>¿Qué respuestas debo responder?</vt:lpstr>
      <vt:lpstr>TIPOS DE ESTRATEGIAS</vt:lpstr>
      <vt:lpstr>“NO HAY PEOR GESTIÓN, QUE LA QUE NO SE HACE”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Organización de la producción </dc:title>
  <dc:creator>Mauricio Peralta</dc:creator>
  <cp:lastModifiedBy>WIN 10</cp:lastModifiedBy>
  <cp:revision>8</cp:revision>
  <dcterms:created xsi:type="dcterms:W3CDTF">2023-04-10T22:01:27Z</dcterms:created>
  <dcterms:modified xsi:type="dcterms:W3CDTF">2025-05-10T18:45:43Z</dcterms:modified>
</cp:coreProperties>
</file>