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9" r:id="rId3"/>
    <p:sldId id="276" r:id="rId4"/>
    <p:sldId id="274" r:id="rId5"/>
    <p:sldId id="275" r:id="rId6"/>
    <p:sldId id="273" r:id="rId7"/>
    <p:sldId id="277" r:id="rId8"/>
    <p:sldId id="272" r:id="rId9"/>
    <p:sldId id="278" r:id="rId1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initials="C" lastIdx="1" clrIdx="0">
    <p:extLst>
      <p:ext uri="{19B8F6BF-5375-455C-9EA6-DF929625EA0E}">
        <p15:presenceInfo xmlns:p15="http://schemas.microsoft.com/office/powerpoint/2012/main" userId="Carol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E1543-8B7A-8A0F-B7B9-3669023B5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4D371841-4270-B60D-03AC-2D6204C54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434E9747-779C-15E2-7D9D-6FAFCC0DD46D}"/>
              </a:ext>
            </a:extLst>
          </p:cNvPr>
          <p:cNvSpPr>
            <a:spLocks noGrp="1"/>
          </p:cNvSpPr>
          <p:nvPr>
            <p:ph type="dt" sz="half" idx="10"/>
          </p:nvPr>
        </p:nvSpPr>
        <p:spPr/>
        <p:txBody>
          <a:bodyPr/>
          <a:lstStyle/>
          <a:p>
            <a:fld id="{48A87A34-81AB-432B-8DAE-1953F412C126}" type="datetimeFigureOut">
              <a:rPr lang="en-US" smtClean="0"/>
              <a:t>6/3/2025</a:t>
            </a:fld>
            <a:endParaRPr lang="en-US" dirty="0"/>
          </a:p>
        </p:txBody>
      </p:sp>
      <p:sp>
        <p:nvSpPr>
          <p:cNvPr id="5" name="Marcador de pie de página 4">
            <a:extLst>
              <a:ext uri="{FF2B5EF4-FFF2-40B4-BE49-F238E27FC236}">
                <a16:creationId xmlns:a16="http://schemas.microsoft.com/office/drawing/2014/main" id="{9BC46F4B-EF24-63E2-6A0E-8D1E41E1951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62ED964-BDEF-97DD-8FA7-7FBADC10C6E4}"/>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061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B0597-EA40-DB96-5393-D24D35B7349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35039485-12F0-6B3F-F001-65444CD7DB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31D0598-E12D-A434-F97A-D9817F59EE9F}"/>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5" name="Marcador de pie de página 4">
            <a:extLst>
              <a:ext uri="{FF2B5EF4-FFF2-40B4-BE49-F238E27FC236}">
                <a16:creationId xmlns:a16="http://schemas.microsoft.com/office/drawing/2014/main" id="{DE099604-B9A9-0393-9AEC-EC4F2E56971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51BC62A-D6F8-1C5A-2488-75F9D05E3EAD}"/>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7360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B62E61-A638-546B-BEE2-2245AA6B31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38F262A-8D44-0087-33C4-F6E17870965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B983538-A5AC-E722-3AF6-94063FE210E9}"/>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5" name="Marcador de pie de página 4">
            <a:extLst>
              <a:ext uri="{FF2B5EF4-FFF2-40B4-BE49-F238E27FC236}">
                <a16:creationId xmlns:a16="http://schemas.microsoft.com/office/drawing/2014/main" id="{E22F7CC0-C959-01FE-9E26-73368406743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F498E43-83D3-0160-2977-55EA7233324D}"/>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1111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387954-E6B0-BAF9-187C-EE523F5516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1B2613A-F8AE-BA9B-CB5F-2B4106A31A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4A180A0-3B61-A6F2-7417-5C365E542A11}"/>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5" name="Marcador de pie de página 4">
            <a:extLst>
              <a:ext uri="{FF2B5EF4-FFF2-40B4-BE49-F238E27FC236}">
                <a16:creationId xmlns:a16="http://schemas.microsoft.com/office/drawing/2014/main" id="{A239EE53-381E-26B6-743B-7F27D62E37D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324C5F6-DBE3-A156-12B7-6CC3549B87F8}"/>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3707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84E5F4-159D-177D-2FA2-1FAFA3D10E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A7AC343-E776-F125-5852-679B8B551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2583FD-4486-B8F8-868A-3724DE113172}"/>
              </a:ext>
            </a:extLst>
          </p:cNvPr>
          <p:cNvSpPr>
            <a:spLocks noGrp="1"/>
          </p:cNvSpPr>
          <p:nvPr>
            <p:ph type="dt" sz="half" idx="10"/>
          </p:nvPr>
        </p:nvSpPr>
        <p:spPr/>
        <p:txBody>
          <a:bodyPr/>
          <a:lstStyle/>
          <a:p>
            <a:fld id="{48A87A34-81AB-432B-8DAE-1953F412C126}" type="datetimeFigureOut">
              <a:rPr lang="en-US" smtClean="0"/>
              <a:t>6/3/2025</a:t>
            </a:fld>
            <a:endParaRPr lang="en-US" dirty="0"/>
          </a:p>
        </p:txBody>
      </p:sp>
      <p:sp>
        <p:nvSpPr>
          <p:cNvPr id="5" name="Marcador de pie de página 4">
            <a:extLst>
              <a:ext uri="{FF2B5EF4-FFF2-40B4-BE49-F238E27FC236}">
                <a16:creationId xmlns:a16="http://schemas.microsoft.com/office/drawing/2014/main" id="{F3292BF3-2E9E-A4B0-1D62-B18737C7E2C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B33E377-8EF1-9844-2A83-359EAE9EC5CA}"/>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430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FBC96-32B9-C8DE-D713-593B0927D7C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D4AA773-7A0C-65D6-B83B-873C2AAF04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8DA954E-6970-3EE1-9B76-2BF012768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0143FBE0-6262-3BEF-F82A-83C788F4401B}"/>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6" name="Marcador de pie de página 5">
            <a:extLst>
              <a:ext uri="{FF2B5EF4-FFF2-40B4-BE49-F238E27FC236}">
                <a16:creationId xmlns:a16="http://schemas.microsoft.com/office/drawing/2014/main" id="{A75498D6-0B0B-FB77-69A1-5DD49FEA1FC2}"/>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22AD3B12-198A-A7E5-1047-2EF9F3032C85}"/>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9339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D61C3-B5BC-8432-C9AC-2641DF2B32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6A408A0-080A-9A4F-32AE-A9DD10743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7023D1-718A-8D75-7AC7-D0E8342489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7788F05-01FD-2673-2AD6-A25B447F6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A3DCDF-E6B7-D90D-2719-FB55A3E79B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A0CAF1F8-1A8F-278F-CFD7-B0FC7774E5B3}"/>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8" name="Marcador de pie de página 7">
            <a:extLst>
              <a:ext uri="{FF2B5EF4-FFF2-40B4-BE49-F238E27FC236}">
                <a16:creationId xmlns:a16="http://schemas.microsoft.com/office/drawing/2014/main" id="{B0D8FA8B-4391-4602-E669-5758D1734C1D}"/>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BBEA73AA-E258-FA0D-5393-B5964E32C19D}"/>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919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9FC14-D761-2864-D4D5-A7AB2187F7F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EF47D7CB-D3B2-0B6C-143C-20F6C9DC42C6}"/>
              </a:ext>
            </a:extLst>
          </p:cNvPr>
          <p:cNvSpPr>
            <a:spLocks noGrp="1"/>
          </p:cNvSpPr>
          <p:nvPr>
            <p:ph type="dt" sz="half" idx="10"/>
          </p:nvPr>
        </p:nvSpPr>
        <p:spPr/>
        <p:txBody>
          <a:bodyPr/>
          <a:lstStyle/>
          <a:p>
            <a:fld id="{48A87A34-81AB-432B-8DAE-1953F412C126}" type="datetimeFigureOut">
              <a:rPr lang="en-US" smtClean="0"/>
              <a:t>6/3/2025</a:t>
            </a:fld>
            <a:endParaRPr lang="en-US" dirty="0"/>
          </a:p>
        </p:txBody>
      </p:sp>
      <p:sp>
        <p:nvSpPr>
          <p:cNvPr id="4" name="Marcador de pie de página 3">
            <a:extLst>
              <a:ext uri="{FF2B5EF4-FFF2-40B4-BE49-F238E27FC236}">
                <a16:creationId xmlns:a16="http://schemas.microsoft.com/office/drawing/2014/main" id="{3E7953EA-D5A1-E531-EC95-BE9A01F67253}"/>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F54EF9FB-7869-6A04-910B-86EDB9960CD8}"/>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8963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9E894D-4BAF-3C56-B482-7433EA087C2D}"/>
              </a:ext>
            </a:extLst>
          </p:cNvPr>
          <p:cNvSpPr>
            <a:spLocks noGrp="1"/>
          </p:cNvSpPr>
          <p:nvPr>
            <p:ph type="dt" sz="half" idx="10"/>
          </p:nvPr>
        </p:nvSpPr>
        <p:spPr/>
        <p:txBody>
          <a:bodyPr/>
          <a:lstStyle/>
          <a:p>
            <a:fld id="{48A87A34-81AB-432B-8DAE-1953F412C126}" type="datetimeFigureOut">
              <a:rPr lang="en-US" smtClean="0"/>
              <a:t>6/3/2025</a:t>
            </a:fld>
            <a:endParaRPr lang="en-US" dirty="0"/>
          </a:p>
        </p:txBody>
      </p:sp>
      <p:sp>
        <p:nvSpPr>
          <p:cNvPr id="3" name="Marcador de pie de página 2">
            <a:extLst>
              <a:ext uri="{FF2B5EF4-FFF2-40B4-BE49-F238E27FC236}">
                <a16:creationId xmlns:a16="http://schemas.microsoft.com/office/drawing/2014/main" id="{8C8AEC4B-6BB2-BDE7-1033-0631C103829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55BEEDB5-5A3B-D72F-8F81-9A44CC03E40D}"/>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0003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CC06B-FE95-B935-4235-E263D40431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EB41DC4-44D9-B964-508C-6D182F956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8675E9A0-D721-99C5-B493-1BC7FF975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8B5C15-8CA3-EE06-B010-645A21CA3B83}"/>
              </a:ext>
            </a:extLst>
          </p:cNvPr>
          <p:cNvSpPr>
            <a:spLocks noGrp="1"/>
          </p:cNvSpPr>
          <p:nvPr>
            <p:ph type="dt" sz="half" idx="10"/>
          </p:nvPr>
        </p:nvSpPr>
        <p:spPr/>
        <p:txBody>
          <a:bodyPr/>
          <a:lstStyle/>
          <a:p>
            <a:fld id="{48A87A34-81AB-432B-8DAE-1953F412C126}" type="datetimeFigureOut">
              <a:rPr lang="en-US" smtClean="0"/>
              <a:pPr/>
              <a:t>6/3/2025</a:t>
            </a:fld>
            <a:endParaRPr lang="en-US" dirty="0"/>
          </a:p>
        </p:txBody>
      </p:sp>
      <p:sp>
        <p:nvSpPr>
          <p:cNvPr id="6" name="Marcador de pie de página 5">
            <a:extLst>
              <a:ext uri="{FF2B5EF4-FFF2-40B4-BE49-F238E27FC236}">
                <a16:creationId xmlns:a16="http://schemas.microsoft.com/office/drawing/2014/main" id="{460691AD-AA91-2920-9E56-BA0BC61538F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3986A8F6-4DF4-6823-1483-6EACF245A6C6}"/>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388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8D183-5887-F9C0-42B3-03512B244F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5C27FFB2-3435-D401-1E77-2CA564E14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61226BE-835D-18F3-39BA-D8D180155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8F5BA3-8371-DA8C-42D5-F47BAA1E459C}"/>
              </a:ext>
            </a:extLst>
          </p:cNvPr>
          <p:cNvSpPr>
            <a:spLocks noGrp="1"/>
          </p:cNvSpPr>
          <p:nvPr>
            <p:ph type="dt" sz="half" idx="10"/>
          </p:nvPr>
        </p:nvSpPr>
        <p:spPr/>
        <p:txBody>
          <a:bodyPr/>
          <a:lstStyle/>
          <a:p>
            <a:fld id="{48A87A34-81AB-432B-8DAE-1953F412C126}" type="datetimeFigureOut">
              <a:rPr lang="en-US" smtClean="0"/>
              <a:t>6/3/2025</a:t>
            </a:fld>
            <a:endParaRPr lang="en-US" dirty="0"/>
          </a:p>
        </p:txBody>
      </p:sp>
      <p:sp>
        <p:nvSpPr>
          <p:cNvPr id="6" name="Marcador de pie de página 5">
            <a:extLst>
              <a:ext uri="{FF2B5EF4-FFF2-40B4-BE49-F238E27FC236}">
                <a16:creationId xmlns:a16="http://schemas.microsoft.com/office/drawing/2014/main" id="{7072D7DB-8DB5-2ACB-209C-220C6409991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91DB0919-F662-5E6B-A9CA-87700C55A2BE}"/>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3830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D4FE26-54D7-B2FC-1A11-4BDF430FA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B8090B1-0D2E-0802-55B4-31B6D3E7D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F23E4A9-707D-68DD-BF87-A4F5AB1B4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6/3/2025</a:t>
            </a:fld>
            <a:endParaRPr lang="en-US" dirty="0"/>
          </a:p>
        </p:txBody>
      </p:sp>
      <p:sp>
        <p:nvSpPr>
          <p:cNvPr id="5" name="Marcador de pie de página 4">
            <a:extLst>
              <a:ext uri="{FF2B5EF4-FFF2-40B4-BE49-F238E27FC236}">
                <a16:creationId xmlns:a16="http://schemas.microsoft.com/office/drawing/2014/main" id="{4C8DA475-533B-1F03-8B03-E463F5591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05285238-0AF6-8C2F-5018-EAFBDF4B2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118169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70D68-CC46-5488-BE5A-87C7F9442FEC}"/>
              </a:ext>
            </a:extLst>
          </p:cNvPr>
          <p:cNvSpPr>
            <a:spLocks noGrp="1"/>
          </p:cNvSpPr>
          <p:nvPr>
            <p:ph type="ctrTitle"/>
          </p:nvPr>
        </p:nvSpPr>
        <p:spPr>
          <a:xfrm>
            <a:off x="2595489" y="886228"/>
            <a:ext cx="7001022" cy="865237"/>
          </a:xfrm>
        </p:spPr>
        <p:txBody>
          <a:bodyPr>
            <a:normAutofit fontScale="90000"/>
          </a:bodyPr>
          <a:lstStyle/>
          <a:p>
            <a:r>
              <a:rPr lang="es-ES" b="1" dirty="0">
                <a:effectLst>
                  <a:outerShdw blurRad="38100" dist="38100" dir="2700000" algn="tl">
                    <a:srgbClr val="000000">
                      <a:alpha val="43137"/>
                    </a:srgbClr>
                  </a:outerShdw>
                </a:effectLst>
              </a:rPr>
              <a:t>LIDERAZGO</a:t>
            </a:r>
            <a:endParaRPr lang="es-AR" b="1" dirty="0">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088E7A47-C7AE-115B-1FF1-9338729D9FC0}"/>
              </a:ext>
            </a:extLst>
          </p:cNvPr>
          <p:cNvSpPr>
            <a:spLocks noGrp="1"/>
          </p:cNvSpPr>
          <p:nvPr>
            <p:ph type="subTitle" idx="1"/>
          </p:nvPr>
        </p:nvSpPr>
        <p:spPr>
          <a:xfrm>
            <a:off x="3634154" y="6218629"/>
            <a:ext cx="5748997" cy="505728"/>
          </a:xfrm>
        </p:spPr>
        <p:txBody>
          <a:bodyPr>
            <a:normAutofit/>
          </a:bodyPr>
          <a:lstStyle/>
          <a:p>
            <a:r>
              <a:rPr lang="es-AR" sz="1800" b="1" dirty="0"/>
              <a:t>Introducción a la Ingeniería Industrial-2025</a:t>
            </a:r>
          </a:p>
        </p:txBody>
      </p:sp>
    </p:spTree>
    <p:extLst>
      <p:ext uri="{BB962C8B-B14F-4D97-AF65-F5344CB8AC3E}">
        <p14:creationId xmlns:p14="http://schemas.microsoft.com/office/powerpoint/2010/main" val="20883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7A33F10-29FD-3453-3AB5-3C175E5D7532}"/>
              </a:ext>
            </a:extLst>
          </p:cNvPr>
          <p:cNvSpPr txBox="1"/>
          <p:nvPr/>
        </p:nvSpPr>
        <p:spPr>
          <a:xfrm>
            <a:off x="2684146" y="993124"/>
            <a:ext cx="7585270" cy="1168269"/>
          </a:xfrm>
          <a:prstGeom prst="rect">
            <a:avLst/>
          </a:prstGeom>
          <a:noFill/>
        </p:spPr>
        <p:txBody>
          <a:bodyPr wrap="square">
            <a:spAutoFit/>
          </a:bodyPr>
          <a:lstStyle/>
          <a:p>
            <a:pPr algn="just">
              <a:lnSpc>
                <a:spcPct val="107000"/>
              </a:lnSpc>
              <a:spcAft>
                <a:spcPts val="800"/>
              </a:spcAft>
            </a:pPr>
            <a:r>
              <a:rPr lang="es-AR" sz="2000" b="1" i="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líder es alguien que influye positivamente en las personas que lo rodean, para llevarlas a la acción, guiarlas y que alcancen el éxito. </a:t>
            </a:r>
          </a:p>
          <a:p>
            <a:pPr algn="just">
              <a:lnSpc>
                <a:spcPct val="107000"/>
              </a:lnSpc>
              <a:spcAft>
                <a:spcPts val="800"/>
              </a:spcAft>
            </a:pPr>
            <a:endParaRPr lang="es-AR" sz="2000" b="1" i="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036ED852-5133-E236-47AA-FC9208B74D5A}"/>
              </a:ext>
            </a:extLst>
          </p:cNvPr>
          <p:cNvSpPr txBox="1"/>
          <p:nvPr/>
        </p:nvSpPr>
        <p:spPr>
          <a:xfrm>
            <a:off x="3861581" y="6089959"/>
            <a:ext cx="6098344" cy="532903"/>
          </a:xfrm>
          <a:prstGeom prst="rect">
            <a:avLst/>
          </a:prstGeom>
          <a:noFill/>
        </p:spPr>
        <p:txBody>
          <a:bodyPr wrap="square">
            <a:spAutoFit/>
          </a:bodyPr>
          <a:lstStyle/>
          <a:p>
            <a:pPr>
              <a:lnSpc>
                <a:spcPct val="107000"/>
              </a:lnSpc>
              <a:spcAft>
                <a:spcPts val="800"/>
              </a:spcAft>
            </a:pPr>
            <a:r>
              <a:rPr lang="es-AR" sz="2800" b="1" i="1" kern="100" dirty="0">
                <a:effectLst/>
                <a:latin typeface="Calibri" panose="020F0502020204030204" pitchFamily="34" charset="0"/>
                <a:ea typeface="Calibri" panose="020F0502020204030204" pitchFamily="34" charset="0"/>
                <a:cs typeface="Times New Roman" panose="02020603050405020304" pitchFamily="18" charset="0"/>
              </a:rPr>
              <a:t>¿Un líder Nace o se hace?</a:t>
            </a:r>
            <a:endParaRPr lang="es-AR"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4174A1F5-D5F3-D75A-3E1F-8B5608454E4C}"/>
              </a:ext>
            </a:extLst>
          </p:cNvPr>
          <p:cNvSpPr txBox="1"/>
          <p:nvPr/>
        </p:nvSpPr>
        <p:spPr>
          <a:xfrm>
            <a:off x="1361049" y="296383"/>
            <a:ext cx="6098344" cy="532903"/>
          </a:xfrm>
          <a:prstGeom prst="rect">
            <a:avLst/>
          </a:prstGeom>
          <a:noFill/>
        </p:spPr>
        <p:txBody>
          <a:bodyPr wrap="square">
            <a:spAutoFit/>
          </a:bodyPr>
          <a:lstStyle/>
          <a:p>
            <a:pPr algn="just">
              <a:lnSpc>
                <a:spcPct val="107000"/>
              </a:lnSpc>
              <a:spcAft>
                <a:spcPts val="800"/>
              </a:spcAft>
            </a:pPr>
            <a:r>
              <a:rPr lang="es-AR" sz="2800" b="1" u="sng" kern="100" dirty="0">
                <a:effectLst/>
                <a:latin typeface="Calibri" panose="020F0502020204030204" pitchFamily="34" charset="0"/>
                <a:ea typeface="Calibri" panose="020F0502020204030204" pitchFamily="34" charset="0"/>
                <a:cs typeface="Times New Roman" panose="02020603050405020304" pitchFamily="18" charset="0"/>
              </a:rPr>
              <a:t>Líder</a:t>
            </a:r>
            <a:endParaRPr lang="es-AR"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159074B2-F09A-5829-08A6-09DBF73110A2}"/>
              </a:ext>
            </a:extLst>
          </p:cNvPr>
          <p:cNvSpPr txBox="1"/>
          <p:nvPr/>
        </p:nvSpPr>
        <p:spPr>
          <a:xfrm>
            <a:off x="5342204" y="4696608"/>
            <a:ext cx="6277709" cy="1065676"/>
          </a:xfrm>
          <a:prstGeom prst="rect">
            <a:avLst/>
          </a:prstGeom>
          <a:noFill/>
        </p:spPr>
        <p:txBody>
          <a:bodyPr wrap="square">
            <a:spAutoFit/>
          </a:bodyPr>
          <a:lstStyle/>
          <a:p>
            <a:pPr algn="just">
              <a:lnSpc>
                <a:spcPct val="107000"/>
              </a:lnSpc>
              <a:spcAft>
                <a:spcPts val="800"/>
              </a:spcAft>
            </a:pPr>
            <a:r>
              <a:rPr lang="es-AR" sz="2000" b="1" i="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líder no necesita tener un puesto de trabajo específico, sino que genera impacto independientemente del puesto que ocupe.</a:t>
            </a:r>
            <a:endParaRPr lang="es-A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33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7333DC-CFE3-7348-0917-37C4C516F429}"/>
              </a:ext>
            </a:extLst>
          </p:cNvPr>
          <p:cNvSpPr txBox="1"/>
          <p:nvPr/>
        </p:nvSpPr>
        <p:spPr>
          <a:xfrm>
            <a:off x="2846655" y="516889"/>
            <a:ext cx="8859716" cy="1469826"/>
          </a:xfrm>
          <a:prstGeom prst="rect">
            <a:avLst/>
          </a:prstGeom>
          <a:noFill/>
        </p:spPr>
        <p:txBody>
          <a:bodyPr wrap="square">
            <a:spAutoFit/>
          </a:bodyPr>
          <a:lstStyle/>
          <a:p>
            <a:pPr algn="just">
              <a:lnSpc>
                <a:spcPct val="107000"/>
              </a:lnSpc>
              <a:spcAft>
                <a:spcPts val="800"/>
              </a:spcAf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Un “gerente o jefe” es un puesto mientras que “líder” es una forma de ser o una actitud. </a:t>
            </a:r>
          </a:p>
          <a:p>
            <a:pPr algn="just">
              <a:lnSpc>
                <a:spcPct val="107000"/>
              </a:lnSpc>
              <a:spcAft>
                <a:spcPts val="800"/>
              </a:spcAf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En la práctica, el puesto de gerente define el alcance de su rol. </a:t>
            </a:r>
          </a:p>
          <a:p>
            <a:pPr algn="just">
              <a:lnSpc>
                <a:spcPct val="107000"/>
              </a:lnSpc>
              <a:spcAft>
                <a:spcPts val="800"/>
              </a:spcAft>
            </a:pPr>
            <a:r>
              <a:rPr lang="es-AR" b="1" kern="100" dirty="0">
                <a:latin typeface="Calibri" panose="020F0502020204030204" pitchFamily="34" charset="0"/>
                <a:ea typeface="Calibri" panose="020F0502020204030204" pitchFamily="34" charset="0"/>
                <a:cs typeface="Times New Roman" panose="02020603050405020304" pitchFamily="18" charset="0"/>
              </a:rPr>
              <a:t>“</a:t>
            </a: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Ser gerente no es un requisito previo para ser un gran líder, pero los grandes líderes a menudo son gerentes exitosos.”</a:t>
            </a:r>
          </a:p>
        </p:txBody>
      </p:sp>
      <p:sp>
        <p:nvSpPr>
          <p:cNvPr id="7" name="CuadroTexto 6">
            <a:extLst>
              <a:ext uri="{FF2B5EF4-FFF2-40B4-BE49-F238E27FC236}">
                <a16:creationId xmlns:a16="http://schemas.microsoft.com/office/drawing/2014/main" id="{7AEE0AA2-799C-0CC4-4540-D0090566159A}"/>
              </a:ext>
            </a:extLst>
          </p:cNvPr>
          <p:cNvSpPr txBox="1"/>
          <p:nvPr/>
        </p:nvSpPr>
        <p:spPr>
          <a:xfrm>
            <a:off x="1178169" y="2500957"/>
            <a:ext cx="6098344" cy="2370329"/>
          </a:xfrm>
          <a:prstGeom prst="rect">
            <a:avLst/>
          </a:prstGeom>
          <a:noFill/>
        </p:spPr>
        <p:txBody>
          <a:bodyPr wrap="square">
            <a:spAutoFit/>
          </a:bodyPr>
          <a:lstStyle/>
          <a:p>
            <a:pPr>
              <a:lnSpc>
                <a:spcPct val="107000"/>
              </a:lnSpc>
              <a:spcAft>
                <a:spcPts val="800"/>
              </a:spcAf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Las principales </a:t>
            </a:r>
            <a:r>
              <a:rPr lang="es-AR" sz="1800" b="1" u="sng" kern="100" dirty="0">
                <a:effectLst/>
                <a:latin typeface="Calibri" panose="020F0502020204030204" pitchFamily="34" charset="0"/>
                <a:ea typeface="Calibri" panose="020F0502020204030204" pitchFamily="34" charset="0"/>
                <a:cs typeface="Times New Roman" panose="02020603050405020304" pitchFamily="18" charset="0"/>
              </a:rPr>
              <a:t>habilidades de un jefe o gerente</a:t>
            </a: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 son:</a:t>
            </a:r>
          </a:p>
          <a:p>
            <a:pPr marL="342900" lvl="0" indent="-342900">
              <a:lnSpc>
                <a:spcPct val="107000"/>
              </a:lnSpc>
              <a:spcAft>
                <a:spcPts val="800"/>
              </a:spcAft>
              <a:buSzPts val="1000"/>
              <a:buFont typeface="Symbol" panose="05050102010706020507" pitchFamily="18" charset="2"/>
              <a:buChar char=""/>
              <a:tabLst>
                <a:tab pos="457200" algn="l"/>
              </a:tabLs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Brindar comentarios</a:t>
            </a:r>
          </a:p>
          <a:p>
            <a:pPr marL="342900" lvl="0" indent="-342900">
              <a:lnSpc>
                <a:spcPct val="107000"/>
              </a:lnSpc>
              <a:spcAft>
                <a:spcPts val="800"/>
              </a:spcAft>
              <a:buSzPts val="1000"/>
              <a:buFont typeface="Symbol" panose="05050102010706020507" pitchFamily="18" charset="2"/>
              <a:buChar char=""/>
              <a:tabLst>
                <a:tab pos="457200" algn="l"/>
              </a:tabLs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Apoyar el desarrollo profesional.</a:t>
            </a:r>
          </a:p>
          <a:p>
            <a:pPr marL="342900" lvl="0" indent="-342900">
              <a:lnSpc>
                <a:spcPct val="107000"/>
              </a:lnSpc>
              <a:spcAft>
                <a:spcPts val="800"/>
              </a:spcAft>
              <a:buSzPts val="1000"/>
              <a:buFont typeface="Symbol" panose="05050102010706020507" pitchFamily="18" charset="2"/>
              <a:buChar char=""/>
              <a:tabLst>
                <a:tab pos="457200" algn="l"/>
              </a:tabLs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Delegar.</a:t>
            </a:r>
          </a:p>
          <a:p>
            <a:pPr marL="342900" lvl="0" indent="-342900">
              <a:lnSpc>
                <a:spcPct val="107000"/>
              </a:lnSpc>
              <a:spcAft>
                <a:spcPts val="800"/>
              </a:spcAft>
              <a:buSzPts val="1000"/>
              <a:buFont typeface="Symbol" panose="05050102010706020507" pitchFamily="18" charset="2"/>
              <a:buChar char=""/>
              <a:tabLst>
                <a:tab pos="457200" algn="l"/>
              </a:tabLs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Organizar y planificar.</a:t>
            </a:r>
          </a:p>
          <a:p>
            <a:pPr marL="342900" lvl="0" indent="-342900">
              <a:lnSpc>
                <a:spcPct val="107000"/>
              </a:lnSpc>
              <a:spcAft>
                <a:spcPts val="800"/>
              </a:spcAft>
              <a:buSzPts val="1000"/>
              <a:buFont typeface="Symbol" panose="05050102010706020507" pitchFamily="18" charset="2"/>
              <a:buChar char=""/>
              <a:tabLst>
                <a:tab pos="457200" algn="l"/>
              </a:tabLst>
            </a:pPr>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Resolver problemas. </a:t>
            </a:r>
          </a:p>
        </p:txBody>
      </p:sp>
      <p:sp>
        <p:nvSpPr>
          <p:cNvPr id="9" name="CuadroTexto 8">
            <a:extLst>
              <a:ext uri="{FF2B5EF4-FFF2-40B4-BE49-F238E27FC236}">
                <a16:creationId xmlns:a16="http://schemas.microsoft.com/office/drawing/2014/main" id="{27A2B85B-B94D-6AC4-3F89-A9CBAFB67D48}"/>
              </a:ext>
            </a:extLst>
          </p:cNvPr>
          <p:cNvSpPr txBox="1"/>
          <p:nvPr/>
        </p:nvSpPr>
        <p:spPr>
          <a:xfrm>
            <a:off x="1191651" y="5490766"/>
            <a:ext cx="9808698" cy="1264642"/>
          </a:xfrm>
          <a:prstGeom prst="rect">
            <a:avLst/>
          </a:prstGeom>
          <a:solidFill>
            <a:srgbClr val="002060"/>
          </a:solidFill>
        </p:spPr>
        <p:txBody>
          <a:bodyPr wrap="square">
            <a:spAutoFit/>
          </a:bodyPr>
          <a:lstStyle/>
          <a:p>
            <a:pPr algn="just">
              <a:lnSpc>
                <a:spcPct val="107000"/>
              </a:lnSpc>
              <a:spcAft>
                <a:spcPts val="800"/>
              </a:spcAft>
            </a:pPr>
            <a:r>
              <a:rPr lang="es-AR"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liderazgo se centra en el futuro, mientras que la gestión cuida del aquí y ahora. Un gran líder inspira a otros a lograr resultados que ellos mismos no creían posibles. Un gran gerente, por otro lado, proporciona claridad, aporta comentarios y ayuda a su equipo a desarrollar las aptitudes y habilidades necesarias para realizar su trabajo diario. </a:t>
            </a:r>
          </a:p>
        </p:txBody>
      </p:sp>
      <p:sp>
        <p:nvSpPr>
          <p:cNvPr id="11" name="CuadroTexto 10">
            <a:extLst>
              <a:ext uri="{FF2B5EF4-FFF2-40B4-BE49-F238E27FC236}">
                <a16:creationId xmlns:a16="http://schemas.microsoft.com/office/drawing/2014/main" id="{D01A1AFF-0D87-1836-27CC-6F3247059465}"/>
              </a:ext>
            </a:extLst>
          </p:cNvPr>
          <p:cNvSpPr txBox="1"/>
          <p:nvPr/>
        </p:nvSpPr>
        <p:spPr>
          <a:xfrm>
            <a:off x="1178169" y="255279"/>
            <a:ext cx="1519310" cy="523220"/>
          </a:xfrm>
          <a:prstGeom prst="rect">
            <a:avLst/>
          </a:prstGeom>
          <a:noFill/>
        </p:spPr>
        <p:txBody>
          <a:bodyPr wrap="square">
            <a:spAutoFit/>
          </a:bodyPr>
          <a:lstStyle/>
          <a:p>
            <a:r>
              <a:rPr lang="es-AR" sz="2800" b="1" u="sng" kern="100" dirty="0">
                <a:effectLst/>
                <a:latin typeface="Calibri" panose="020F0502020204030204" pitchFamily="34" charset="0"/>
                <a:ea typeface="Calibri" panose="020F0502020204030204" pitchFamily="34" charset="0"/>
                <a:cs typeface="Times New Roman" panose="02020603050405020304" pitchFamily="18" charset="0"/>
              </a:rPr>
              <a:t>Jefe</a:t>
            </a:r>
            <a:endParaRPr lang="es-AR" sz="2400" b="1" u="sng" dirty="0"/>
          </a:p>
        </p:txBody>
      </p:sp>
    </p:spTree>
    <p:extLst>
      <p:ext uri="{BB962C8B-B14F-4D97-AF65-F5344CB8AC3E}">
        <p14:creationId xmlns:p14="http://schemas.microsoft.com/office/powerpoint/2010/main" val="6498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4C366F-3848-3270-1D3C-ED476FB53071}"/>
              </a:ext>
            </a:extLst>
          </p:cNvPr>
          <p:cNvSpPr txBox="1"/>
          <p:nvPr/>
        </p:nvSpPr>
        <p:spPr>
          <a:xfrm>
            <a:off x="1739993" y="940406"/>
            <a:ext cx="8712005" cy="1663661"/>
          </a:xfrm>
          <a:prstGeom prst="rect">
            <a:avLst/>
          </a:prstGeom>
          <a:noFill/>
          <a:ln>
            <a:solidFill>
              <a:schemeClr val="accent1">
                <a:lumMod val="40000"/>
                <a:lumOff val="60000"/>
              </a:schemeClr>
            </a:solidFill>
          </a:ln>
        </p:spPr>
        <p:txBody>
          <a:bodyPr wrap="square">
            <a:spAutoFit/>
          </a:bodyPr>
          <a:lstStyle/>
          <a:p>
            <a:pPr algn="ctr">
              <a:lnSpc>
                <a:spcPct val="107000"/>
              </a:lnSpc>
              <a:spcAft>
                <a:spcPts val="800"/>
              </a:spcAft>
            </a:pPr>
            <a:r>
              <a:rPr lang="es-AR" sz="2400" b="1" kern="100" dirty="0">
                <a:solidFill>
                  <a:srgbClr val="FF3300"/>
                </a:solidFill>
                <a:latin typeface="Calibri" panose="020F0502020204030204" pitchFamily="34" charset="0"/>
                <a:ea typeface="Calibri" panose="020F0502020204030204" pitchFamily="34" charset="0"/>
                <a:cs typeface="Times New Roman" panose="02020603050405020304" pitchFamily="18" charset="0"/>
              </a:rPr>
              <a:t>-Ser líder no es necesariamente mejor que ser jefe, o viceversa. Puedes cumplir ambas funciones o puedes centrarte primero en desarrollar tus habilidades en una de las áreas en particular.-</a:t>
            </a:r>
          </a:p>
          <a:p>
            <a:pPr algn="ctr">
              <a:lnSpc>
                <a:spcPct val="107000"/>
              </a:lnSpc>
              <a:spcAft>
                <a:spcPts val="800"/>
              </a:spcAft>
            </a:pPr>
            <a:endParaRPr lang="es-AR" sz="1800" kern="100" dirty="0">
              <a:solidFill>
                <a:srgbClr val="FF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16CC9B76-0375-FC2D-5C4D-12DEC33BE70E}"/>
              </a:ext>
            </a:extLst>
          </p:cNvPr>
          <p:cNvSpPr txBox="1"/>
          <p:nvPr/>
        </p:nvSpPr>
        <p:spPr>
          <a:xfrm>
            <a:off x="2308857" y="3277339"/>
            <a:ext cx="7574279" cy="1260345"/>
          </a:xfrm>
          <a:prstGeom prst="rect">
            <a:avLst/>
          </a:prstGeom>
          <a:noFill/>
          <a:ln>
            <a:solidFill>
              <a:schemeClr val="tx2">
                <a:lumMod val="20000"/>
                <a:lumOff val="80000"/>
              </a:schemeClr>
            </a:solidFill>
          </a:ln>
        </p:spPr>
        <p:txBody>
          <a:bodyPr wrap="square">
            <a:spAutoFit/>
          </a:bodyPr>
          <a:lstStyle/>
          <a:p>
            <a:pPr algn="ctr">
              <a:lnSpc>
                <a:spcPct val="107000"/>
              </a:lnSpc>
              <a:spcAft>
                <a:spcPts val="800"/>
              </a:spcAft>
            </a:pPr>
            <a:r>
              <a:rPr lang="es-AR" sz="2400" b="1" kern="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 verdad es que tanto los líderes como los jefes deben esforzarse por continuar mejorando sus habilidades de colaboración y comunicación.-</a:t>
            </a:r>
          </a:p>
        </p:txBody>
      </p:sp>
      <p:sp>
        <p:nvSpPr>
          <p:cNvPr id="2" name="CuadroTexto 1">
            <a:extLst>
              <a:ext uri="{FF2B5EF4-FFF2-40B4-BE49-F238E27FC236}">
                <a16:creationId xmlns:a16="http://schemas.microsoft.com/office/drawing/2014/main" id="{7D9B6921-CFBB-DEB4-C3D7-8176D7BFAAF5}"/>
              </a:ext>
            </a:extLst>
          </p:cNvPr>
          <p:cNvSpPr txBox="1"/>
          <p:nvPr/>
        </p:nvSpPr>
        <p:spPr>
          <a:xfrm>
            <a:off x="2749821" y="5394374"/>
            <a:ext cx="6692347" cy="523220"/>
          </a:xfrm>
          <a:prstGeom prst="rect">
            <a:avLst/>
          </a:prstGeom>
          <a:noFill/>
          <a:ln>
            <a:solidFill>
              <a:srgbClr val="00B050"/>
            </a:solidFill>
          </a:ln>
        </p:spPr>
        <p:txBody>
          <a:bodyPr wrap="square" rtlCol="0">
            <a:spAutoFit/>
          </a:bodyPr>
          <a:lstStyle/>
          <a:p>
            <a:pPr algn="ctr"/>
            <a:r>
              <a:rPr lang="es-ES" sz="2800" b="1" dirty="0"/>
              <a:t>“El liderazgo comienza con uno mismo”.</a:t>
            </a:r>
            <a:endParaRPr lang="es-AR" sz="2800" b="1" dirty="0"/>
          </a:p>
        </p:txBody>
      </p:sp>
    </p:spTree>
    <p:extLst>
      <p:ext uri="{BB962C8B-B14F-4D97-AF65-F5344CB8AC3E}">
        <p14:creationId xmlns:p14="http://schemas.microsoft.com/office/powerpoint/2010/main" val="384909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iderazgo Autocrático: qué es, características y ejemplos">
            <a:extLst>
              <a:ext uri="{FF2B5EF4-FFF2-40B4-BE49-F238E27FC236}">
                <a16:creationId xmlns:a16="http://schemas.microsoft.com/office/drawing/2014/main" id="{070057E3-C34D-D993-CF0F-1A561254C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1" y="0"/>
            <a:ext cx="6260122" cy="351884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ACD06C3-BBA6-F0B3-FA2B-77A1C1EB0CFB}"/>
              </a:ext>
            </a:extLst>
          </p:cNvPr>
          <p:cNvSpPr txBox="1"/>
          <p:nvPr/>
        </p:nvSpPr>
        <p:spPr>
          <a:xfrm>
            <a:off x="4273940" y="-1967"/>
            <a:ext cx="3644119" cy="595932"/>
          </a:xfrm>
          <a:prstGeom prst="rect">
            <a:avLst/>
          </a:prstGeom>
          <a:solidFill>
            <a:srgbClr val="92D050"/>
          </a:solidFill>
        </p:spPr>
        <p:txBody>
          <a:bodyPr wrap="square">
            <a:spAutoFit/>
          </a:bodyPr>
          <a:lstStyle/>
          <a:p>
            <a:pPr algn="ctr">
              <a:lnSpc>
                <a:spcPct val="107000"/>
              </a:lnSpc>
              <a:spcAft>
                <a:spcPts val="800"/>
              </a:spcAft>
            </a:pPr>
            <a:r>
              <a:rPr lang="es-AR" sz="3200" b="1" u="sng" kern="100" dirty="0">
                <a:effectLst/>
                <a:latin typeface="Calibri" panose="020F0502020204030204" pitchFamily="34" charset="0"/>
                <a:ea typeface="Calibri" panose="020F0502020204030204" pitchFamily="34" charset="0"/>
                <a:cs typeface="Times New Roman" panose="02020603050405020304" pitchFamily="18" charset="0"/>
              </a:rPr>
              <a:t>Estilos de </a:t>
            </a:r>
            <a:r>
              <a:rPr lang="es-AR" sz="3200" b="1" u="sng" kern="100" dirty="0">
                <a:latin typeface="Calibri" panose="020F0502020204030204" pitchFamily="34" charset="0"/>
                <a:ea typeface="Calibri" panose="020F0502020204030204" pitchFamily="34" charset="0"/>
                <a:cs typeface="Times New Roman" panose="02020603050405020304" pitchFamily="18" charset="0"/>
              </a:rPr>
              <a:t>L</a:t>
            </a:r>
            <a:r>
              <a:rPr lang="es-AR" sz="3200" b="1" u="sng" kern="100" dirty="0">
                <a:effectLst/>
                <a:latin typeface="Calibri" panose="020F0502020204030204" pitchFamily="34" charset="0"/>
                <a:ea typeface="Calibri" panose="020F0502020204030204" pitchFamily="34" charset="0"/>
                <a:cs typeface="Times New Roman" panose="02020603050405020304" pitchFamily="18" charset="0"/>
              </a:rPr>
              <a:t>iderazg</a:t>
            </a:r>
            <a:r>
              <a:rPr lang="es-AR" sz="3200" b="1" u="sng" kern="100" dirty="0">
                <a:latin typeface="Calibri" panose="020F0502020204030204" pitchFamily="34" charset="0"/>
                <a:ea typeface="Calibri" panose="020F0502020204030204" pitchFamily="34" charset="0"/>
                <a:cs typeface="Times New Roman" panose="02020603050405020304" pitchFamily="18" charset="0"/>
              </a:rPr>
              <a:t>o: </a:t>
            </a:r>
            <a:endParaRPr lang="es-AR" sz="32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Cómo y cuándo el líder debe delegar | El Financiero">
            <a:extLst>
              <a:ext uri="{FF2B5EF4-FFF2-40B4-BE49-F238E27FC236}">
                <a16:creationId xmlns:a16="http://schemas.microsoft.com/office/drawing/2014/main" id="{03C9F170-97FD-32AC-787C-D9C2FDF7B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592" y="643938"/>
            <a:ext cx="5535310" cy="5570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Liderazgo Democrático - Qué es y CÓMO IMPLEMENTARLO">
            <a:extLst>
              <a:ext uri="{FF2B5EF4-FFF2-40B4-BE49-F238E27FC236}">
                <a16:creationId xmlns:a16="http://schemas.microsoft.com/office/drawing/2014/main" id="{95678E59-71F8-8037-C20D-CDD1FC61F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1" y="3429000"/>
            <a:ext cx="6260122" cy="344306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F6AE65A-807C-CD7E-624F-B6E1A4E4A5F8}"/>
              </a:ext>
            </a:extLst>
          </p:cNvPr>
          <p:cNvSpPr txBox="1"/>
          <p:nvPr/>
        </p:nvSpPr>
        <p:spPr>
          <a:xfrm>
            <a:off x="0" y="173938"/>
            <a:ext cx="4561449" cy="470000"/>
          </a:xfrm>
          <a:prstGeom prst="rect">
            <a:avLst/>
          </a:prstGeom>
          <a:noFill/>
        </p:spPr>
        <p:txBody>
          <a:bodyPr wrap="square">
            <a:spAutoFit/>
          </a:bodyPr>
          <a:lstStyle/>
          <a:p>
            <a:pPr marL="342900" indent="-342900">
              <a:lnSpc>
                <a:spcPct val="107000"/>
              </a:lnSpc>
              <a:spcAft>
                <a:spcPts val="800"/>
              </a:spcAft>
              <a:buAutoNum type="arabicPeriod"/>
            </a:pPr>
            <a:r>
              <a:rPr lang="es-AR"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liderazgo autoritario</a:t>
            </a:r>
            <a:endParaRPr lang="es-AR"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FE97A0A5-5BD1-94AC-8D9C-E2E66B1D74AE}"/>
              </a:ext>
            </a:extLst>
          </p:cNvPr>
          <p:cNvSpPr txBox="1"/>
          <p:nvPr/>
        </p:nvSpPr>
        <p:spPr>
          <a:xfrm>
            <a:off x="55097" y="3568820"/>
            <a:ext cx="3869789" cy="470000"/>
          </a:xfrm>
          <a:prstGeom prst="rect">
            <a:avLst/>
          </a:prstGeom>
          <a:noFill/>
        </p:spPr>
        <p:txBody>
          <a:bodyPr wrap="square">
            <a:spAutoFit/>
          </a:bodyPr>
          <a:lstStyle/>
          <a:p>
            <a:pPr>
              <a:lnSpc>
                <a:spcPct val="107000"/>
              </a:lnSpc>
              <a:spcAft>
                <a:spcPts val="800"/>
              </a:spcAft>
            </a:pPr>
            <a:r>
              <a:rPr lang="es-AR" sz="24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 </a:t>
            </a:r>
            <a:r>
              <a:rPr lang="es-AR" sz="24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Liderazgo Democrático</a:t>
            </a:r>
            <a:endParaRPr lang="es-AR"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55395AB4-F95A-BE1D-0534-8E54EDC1B6F4}"/>
              </a:ext>
            </a:extLst>
          </p:cNvPr>
          <p:cNvSpPr txBox="1"/>
          <p:nvPr/>
        </p:nvSpPr>
        <p:spPr>
          <a:xfrm>
            <a:off x="7998982" y="268386"/>
            <a:ext cx="4230858" cy="470000"/>
          </a:xfrm>
          <a:prstGeom prst="rect">
            <a:avLst/>
          </a:prstGeom>
          <a:noFill/>
        </p:spPr>
        <p:txBody>
          <a:bodyPr wrap="square">
            <a:spAutoFit/>
          </a:bodyPr>
          <a:lstStyle/>
          <a:p>
            <a:pPr>
              <a:lnSpc>
                <a:spcPct val="107000"/>
              </a:lnSpc>
              <a:spcAft>
                <a:spcPts val="800"/>
              </a:spcAft>
            </a:pPr>
            <a:r>
              <a:rPr lang="es-AR" sz="2400" b="1" kern="100" dirty="0">
                <a:latin typeface="Calibri" panose="020F0502020204030204" pitchFamily="34" charset="0"/>
                <a:ea typeface="Calibri" panose="020F0502020204030204" pitchFamily="34" charset="0"/>
                <a:cs typeface="Times New Roman" panose="02020603050405020304" pitchFamily="18" charset="0"/>
              </a:rPr>
              <a:t>3.</a:t>
            </a:r>
            <a:r>
              <a:rPr lang="es-AR" sz="2400" b="1" kern="100" dirty="0">
                <a:effectLst/>
                <a:latin typeface="Calibri" panose="020F0502020204030204" pitchFamily="34" charset="0"/>
                <a:ea typeface="Calibri" panose="020F0502020204030204" pitchFamily="34" charset="0"/>
                <a:cs typeface="Times New Roman" panose="02020603050405020304" pitchFamily="18" charset="0"/>
              </a:rPr>
              <a:t>El liderazgo que delega</a:t>
            </a:r>
            <a:endParaRPr lang="es-A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38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Líder coach: liderazgo que transforma a tu equipo">
            <a:extLst>
              <a:ext uri="{FF2B5EF4-FFF2-40B4-BE49-F238E27FC236}">
                <a16:creationId xmlns:a16="http://schemas.microsoft.com/office/drawing/2014/main" id="{1E2F8F8D-AD6A-8ED9-DACE-7A603D664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75" y="1327637"/>
            <a:ext cx="4750254" cy="482735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5A4BB4B-9366-A7E4-512F-CE17EF748A31}"/>
              </a:ext>
            </a:extLst>
          </p:cNvPr>
          <p:cNvSpPr txBox="1"/>
          <p:nvPr/>
        </p:nvSpPr>
        <p:spPr>
          <a:xfrm>
            <a:off x="746953" y="857637"/>
            <a:ext cx="4093698" cy="470000"/>
          </a:xfrm>
          <a:prstGeom prst="rect">
            <a:avLst/>
          </a:prstGeom>
          <a:noFill/>
        </p:spPr>
        <p:txBody>
          <a:bodyPr wrap="square">
            <a:spAutoFit/>
          </a:bodyPr>
          <a:lstStyle/>
          <a:p>
            <a:pPr>
              <a:lnSpc>
                <a:spcPct val="107000"/>
              </a:lnSpc>
              <a:spcAft>
                <a:spcPts val="800"/>
              </a:spcAft>
            </a:pPr>
            <a:r>
              <a:rPr lang="es-AR" sz="2400" b="1" kern="100" dirty="0">
                <a:effectLst/>
                <a:latin typeface="Calibri" panose="020F0502020204030204" pitchFamily="34" charset="0"/>
                <a:ea typeface="Calibri" panose="020F0502020204030204" pitchFamily="34" charset="0"/>
                <a:cs typeface="Times New Roman" panose="02020603050405020304" pitchFamily="18" charset="0"/>
              </a:rPr>
              <a:t>4. Liderazgo estilo “coaching”</a:t>
            </a:r>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6D715DC2-6FDB-4CDD-7C46-760DAFBCF476}"/>
              </a:ext>
            </a:extLst>
          </p:cNvPr>
          <p:cNvPicPr>
            <a:picLocks noChangeAspect="1"/>
          </p:cNvPicPr>
          <p:nvPr/>
        </p:nvPicPr>
        <p:blipFill>
          <a:blip r:embed="rId3"/>
          <a:stretch>
            <a:fillRect/>
          </a:stretch>
        </p:blipFill>
        <p:spPr>
          <a:xfrm>
            <a:off x="5660168" y="-103595"/>
            <a:ext cx="6531832" cy="3732475"/>
          </a:xfrm>
          <a:prstGeom prst="rect">
            <a:avLst/>
          </a:prstGeom>
        </p:spPr>
      </p:pic>
      <p:pic>
        <p:nvPicPr>
          <p:cNvPr id="13" name="Imagen 12">
            <a:extLst>
              <a:ext uri="{FF2B5EF4-FFF2-40B4-BE49-F238E27FC236}">
                <a16:creationId xmlns:a16="http://schemas.microsoft.com/office/drawing/2014/main" id="{616DAFEB-D1B6-9495-2682-F8449BEF1083}"/>
              </a:ext>
            </a:extLst>
          </p:cNvPr>
          <p:cNvPicPr>
            <a:picLocks noChangeAspect="1"/>
          </p:cNvPicPr>
          <p:nvPr/>
        </p:nvPicPr>
        <p:blipFill>
          <a:blip r:embed="rId4"/>
          <a:srcRect t="2134" b="1"/>
          <a:stretch/>
        </p:blipFill>
        <p:spPr>
          <a:xfrm>
            <a:off x="5660169" y="3472641"/>
            <a:ext cx="6531832" cy="3575273"/>
          </a:xfrm>
          <a:prstGeom prst="rect">
            <a:avLst/>
          </a:prstGeom>
        </p:spPr>
      </p:pic>
      <p:sp>
        <p:nvSpPr>
          <p:cNvPr id="7" name="CuadroTexto 6">
            <a:extLst>
              <a:ext uri="{FF2B5EF4-FFF2-40B4-BE49-F238E27FC236}">
                <a16:creationId xmlns:a16="http://schemas.microsoft.com/office/drawing/2014/main" id="{AD19014B-5157-02E4-8D8E-A0020F1783A6}"/>
              </a:ext>
            </a:extLst>
          </p:cNvPr>
          <p:cNvSpPr txBox="1"/>
          <p:nvPr/>
        </p:nvSpPr>
        <p:spPr>
          <a:xfrm>
            <a:off x="6654062" y="-87070"/>
            <a:ext cx="6098344" cy="470000"/>
          </a:xfrm>
          <a:prstGeom prst="rect">
            <a:avLst/>
          </a:prstGeom>
          <a:noFill/>
        </p:spPr>
        <p:txBody>
          <a:bodyPr wrap="square">
            <a:spAutoFit/>
          </a:bodyPr>
          <a:lstStyle/>
          <a:p>
            <a:pPr>
              <a:lnSpc>
                <a:spcPct val="107000"/>
              </a:lnSpc>
              <a:spcAft>
                <a:spcPts val="800"/>
              </a:spcAft>
            </a:pPr>
            <a:r>
              <a:rPr lang="es-AR"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El liderazgo transaccional</a:t>
            </a:r>
          </a:p>
        </p:txBody>
      </p:sp>
      <p:sp>
        <p:nvSpPr>
          <p:cNvPr id="9" name="CuadroTexto 8">
            <a:extLst>
              <a:ext uri="{FF2B5EF4-FFF2-40B4-BE49-F238E27FC236}">
                <a16:creationId xmlns:a16="http://schemas.microsoft.com/office/drawing/2014/main" id="{713E24EB-E9A4-C0F6-FE3A-2C22B520A8D2}"/>
              </a:ext>
            </a:extLst>
          </p:cNvPr>
          <p:cNvSpPr txBox="1"/>
          <p:nvPr/>
        </p:nvSpPr>
        <p:spPr>
          <a:xfrm>
            <a:off x="7365609" y="3628880"/>
            <a:ext cx="3522785" cy="470000"/>
          </a:xfrm>
          <a:prstGeom prst="rect">
            <a:avLst/>
          </a:prstGeom>
          <a:noFill/>
        </p:spPr>
        <p:txBody>
          <a:bodyPr wrap="square">
            <a:spAutoFit/>
          </a:bodyPr>
          <a:lstStyle/>
          <a:p>
            <a:pPr>
              <a:lnSpc>
                <a:spcPct val="107000"/>
              </a:lnSpc>
              <a:spcAft>
                <a:spcPts val="800"/>
              </a:spcAft>
            </a:pPr>
            <a:r>
              <a:rPr lang="es-AR" sz="24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 Liderazgo </a:t>
            </a:r>
            <a:r>
              <a:rPr lang="es-AR" sz="24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fraternalista</a:t>
            </a:r>
            <a:endParaRPr lang="es-AR"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245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a:extLst>
            <a:ext uri="{FF2B5EF4-FFF2-40B4-BE49-F238E27FC236}">
              <a16:creationId xmlns:a16="http://schemas.microsoft.com/office/drawing/2014/main" id="{7531C937-C0AA-11E3-A435-41469137E7E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BB6E3F2-48CE-412E-BE10-DA9C5CB7E149}"/>
              </a:ext>
            </a:extLst>
          </p:cNvPr>
          <p:cNvSpPr txBox="1"/>
          <p:nvPr/>
        </p:nvSpPr>
        <p:spPr>
          <a:xfrm>
            <a:off x="446649" y="245768"/>
            <a:ext cx="5897880" cy="532903"/>
          </a:xfrm>
          <a:prstGeom prst="rect">
            <a:avLst/>
          </a:prstGeom>
          <a:noFill/>
        </p:spPr>
        <p:txBody>
          <a:bodyPr wrap="square">
            <a:spAutoFit/>
          </a:bodyPr>
          <a:lstStyle/>
          <a:p>
            <a:pPr>
              <a:lnSpc>
                <a:spcPct val="107000"/>
              </a:lnSpc>
              <a:spcAft>
                <a:spcPts val="800"/>
              </a:spcAft>
            </a:pPr>
            <a:r>
              <a:rPr lang="es-AR" sz="2800" b="1" u="sng"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Características del Liderazgo: </a:t>
            </a:r>
            <a:endParaRPr lang="es-AR" sz="2800" u="sng"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E07E430-EEF3-9C91-6186-2557387637A1}"/>
              </a:ext>
            </a:extLst>
          </p:cNvPr>
          <p:cNvSpPr txBox="1"/>
          <p:nvPr/>
        </p:nvSpPr>
        <p:spPr>
          <a:xfrm>
            <a:off x="446649" y="778671"/>
            <a:ext cx="6098344" cy="375552"/>
          </a:xfrm>
          <a:prstGeom prst="rect">
            <a:avLst/>
          </a:prstGeom>
          <a:noFill/>
        </p:spPr>
        <p:txBody>
          <a:bodyPr wrap="square">
            <a:spAutoFit/>
          </a:bodyPr>
          <a:lstStyle/>
          <a:p>
            <a:pPr>
              <a:lnSpc>
                <a:spcPct val="107000"/>
              </a:lnSpc>
              <a:spcAft>
                <a:spcPts val="800"/>
              </a:spcAft>
            </a:pPr>
            <a:r>
              <a:rPr lang="es-AR" sz="1800" kern="100" dirty="0">
                <a:effectLst/>
                <a:latin typeface="Calibri" panose="020F0502020204030204" pitchFamily="34" charset="0"/>
                <a:ea typeface="Calibri" panose="020F0502020204030204" pitchFamily="34" charset="0"/>
                <a:cs typeface="Times New Roman" panose="02020603050405020304" pitchFamily="18" charset="0"/>
              </a:rPr>
              <a:t>Las principales características de un verdadero líder son:</a:t>
            </a:r>
          </a:p>
        </p:txBody>
      </p:sp>
      <p:sp>
        <p:nvSpPr>
          <p:cNvPr id="7" name="CuadroTexto 6">
            <a:extLst>
              <a:ext uri="{FF2B5EF4-FFF2-40B4-BE49-F238E27FC236}">
                <a16:creationId xmlns:a16="http://schemas.microsoft.com/office/drawing/2014/main" id="{197DF0A3-DA74-419C-1A19-8E61C25A8897}"/>
              </a:ext>
            </a:extLst>
          </p:cNvPr>
          <p:cNvSpPr txBox="1"/>
          <p:nvPr/>
        </p:nvSpPr>
        <p:spPr>
          <a:xfrm>
            <a:off x="843182" y="1519567"/>
            <a:ext cx="10505636" cy="4997137"/>
          </a:xfrm>
          <a:prstGeom prst="rect">
            <a:avLst/>
          </a:prstGeom>
          <a:noFill/>
        </p:spPr>
        <p:txBody>
          <a:bodyPr wrap="square">
            <a:spAutoFit/>
          </a:bodyPr>
          <a:lstStyle/>
          <a:p>
            <a:pPr marL="285750" indent="-285750" algn="just">
              <a:buFont typeface="Arial" panose="020B0604020202020204" pitchFamily="34" charset="0"/>
              <a:buChar char="•"/>
            </a:pPr>
            <a:r>
              <a:rPr lang="es-AR" sz="1900" b="1" dirty="0">
                <a:effectLst/>
                <a:latin typeface="Calibri" panose="020F0502020204030204" pitchFamily="34" charset="0"/>
                <a:ea typeface="Calibri" panose="020F0502020204030204" pitchFamily="34" charset="0"/>
                <a:cs typeface="Times New Roman" panose="02020603050405020304" pitchFamily="18" charset="0"/>
              </a:rPr>
              <a:t>Motivación</a:t>
            </a:r>
            <a:r>
              <a:rPr lang="es-AR" sz="1900" b="1" dirty="0">
                <a:latin typeface="Calibri" panose="020F0502020204030204" pitchFamily="34" charset="0"/>
                <a:ea typeface="Calibri" panose="020F0502020204030204" pitchFamily="34" charset="0"/>
                <a:cs typeface="Times New Roman" panose="02020603050405020304" pitchFamily="18" charset="0"/>
              </a:rPr>
              <a:t>: </a:t>
            </a:r>
            <a:r>
              <a:rPr lang="es-AR" sz="1900" dirty="0">
                <a:effectLst/>
                <a:latin typeface="Calibri" panose="020F0502020204030204" pitchFamily="34" charset="0"/>
                <a:ea typeface="Calibri" panose="020F0502020204030204" pitchFamily="34" charset="0"/>
                <a:cs typeface="Times New Roman" panose="02020603050405020304" pitchFamily="18" charset="0"/>
              </a:rPr>
              <a:t>Los grandes líderes cuentan con inteligencia emocional y motivan a su equipo a lograr lo imposible. Comparten su energía y entusiasmo con el grupo para lograr juntos más de lo que hubieran sido capaces de lograr por sí mismos.</a:t>
            </a:r>
            <a:r>
              <a:rPr lang="es-AR" sz="1900" dirty="0">
                <a:effectLst/>
                <a:latin typeface="Calibri Light" panose="020F0302020204030204" pitchFamily="34" charset="0"/>
                <a:ea typeface="Calibri" panose="020F0502020204030204" pitchFamily="34" charset="0"/>
              </a:rPr>
              <a:t> </a:t>
            </a:r>
            <a:endParaRPr lang="es-AR" sz="19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es-AR" sz="1900" dirty="0">
              <a:effectLst/>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es-AR" sz="1900" b="1" kern="100" dirty="0">
                <a:effectLst/>
                <a:latin typeface="Calibri" panose="020F0502020204030204" pitchFamily="34" charset="0"/>
                <a:ea typeface="Calibri" panose="020F0502020204030204" pitchFamily="34" charset="0"/>
                <a:cs typeface="Times New Roman" panose="02020603050405020304" pitchFamily="18" charset="0"/>
              </a:rPr>
              <a:t>1. Comunicación</a:t>
            </a:r>
            <a:r>
              <a:rPr lang="es-AR"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s-AR" sz="1900" dirty="0">
                <a:effectLst/>
                <a:latin typeface="Calibri" panose="020F0502020204030204" pitchFamily="34" charset="0"/>
                <a:ea typeface="Calibri" panose="020F0502020204030204" pitchFamily="34" charset="0"/>
                <a:cs typeface="Times New Roman" panose="02020603050405020304" pitchFamily="18" charset="0"/>
              </a:rPr>
              <a:t>Promover un flujo de comunicación constante con el equipo es esencial desde el inicio de cualquier proyecto. Para que se pueda completar de forma efectiva, es imprescindible que los integrantes del proyecto, entiendan sus objetivos y se sientan parte de él. </a:t>
            </a:r>
            <a:endParaRPr lang="es-AR"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es-AR" sz="1900" b="1" kern="100" dirty="0">
                <a:effectLst/>
                <a:latin typeface="Calibri" panose="020F0502020204030204" pitchFamily="34" charset="0"/>
                <a:ea typeface="Calibri" panose="020F0502020204030204" pitchFamily="34" charset="0"/>
                <a:cs typeface="Times New Roman" panose="02020603050405020304" pitchFamily="18" charset="0"/>
              </a:rPr>
              <a:t>2. Reconocimiento del trabajo bien hecho</a:t>
            </a:r>
            <a:r>
              <a:rPr lang="es-AR"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s-AR" sz="1900" dirty="0">
                <a:effectLst/>
                <a:latin typeface="Calibri" panose="020F0502020204030204" pitchFamily="34" charset="0"/>
                <a:ea typeface="Calibri" panose="020F0502020204030204" pitchFamily="34" charset="0"/>
                <a:cs typeface="Times New Roman" panose="02020603050405020304" pitchFamily="18" charset="0"/>
              </a:rPr>
              <a:t>el simple hecho de reconocer un trabajo bien hecho se convierte en la clave del éxito en cuanto a motivación de equipos se refiere.</a:t>
            </a:r>
            <a:endParaRPr lang="es-AR"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es-AR" sz="1900" b="1" kern="100" dirty="0">
                <a:effectLst/>
                <a:latin typeface="Calibri" panose="020F0502020204030204" pitchFamily="34" charset="0"/>
                <a:ea typeface="Calibri" panose="020F0502020204030204" pitchFamily="34" charset="0"/>
                <a:cs typeface="Times New Roman" panose="02020603050405020304" pitchFamily="18" charset="0"/>
              </a:rPr>
              <a:t>3. Ambiente laboral colaborativo</a:t>
            </a:r>
            <a:r>
              <a:rPr lang="es-AR"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s-AR" sz="1900" dirty="0">
                <a:effectLst/>
                <a:latin typeface="Calibri" panose="020F0502020204030204" pitchFamily="34" charset="0"/>
                <a:ea typeface="Calibri" panose="020F0502020204030204" pitchFamily="34" charset="0"/>
                <a:cs typeface="Times New Roman" panose="02020603050405020304" pitchFamily="18" charset="0"/>
              </a:rPr>
              <a:t>: El trabajo vertical dejó pasó hace años a formas de organización empresarial mucho más colaborativas donde se mezclan distintos equipos de forma transversal. </a:t>
            </a:r>
            <a:endParaRPr lang="es-AR"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es-AR" sz="1900" b="1" kern="100" dirty="0">
                <a:effectLst/>
                <a:latin typeface="Calibri" panose="020F0502020204030204" pitchFamily="34" charset="0"/>
                <a:ea typeface="Calibri" panose="020F0502020204030204" pitchFamily="34" charset="0"/>
                <a:cs typeface="Times New Roman" panose="02020603050405020304" pitchFamily="18" charset="0"/>
              </a:rPr>
              <a:t>4. Líder empático con el equipo: </a:t>
            </a:r>
            <a:r>
              <a:rPr lang="es-AR" sz="1900" dirty="0">
                <a:effectLst/>
                <a:latin typeface="Calibri" panose="020F0502020204030204" pitchFamily="34" charset="0"/>
                <a:ea typeface="Calibri" panose="020F0502020204030204" pitchFamily="34" charset="0"/>
                <a:cs typeface="Times New Roman" panose="02020603050405020304" pitchFamily="18" charset="0"/>
              </a:rPr>
              <a:t>Los mejores líderes son aquellos que se preocupan constantemente por las necesidades de su equipo y desean demostrar interés por las personas que trabajan con ellos</a:t>
            </a:r>
            <a:endParaRPr lang="es-AR" sz="1900" dirty="0"/>
          </a:p>
        </p:txBody>
      </p:sp>
    </p:spTree>
    <p:extLst>
      <p:ext uri="{BB962C8B-B14F-4D97-AF65-F5344CB8AC3E}">
        <p14:creationId xmlns:p14="http://schemas.microsoft.com/office/powerpoint/2010/main" val="242968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8000" b="-8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11DE73-D1A1-C3A4-1E10-EC1A8D0BB7F6}"/>
              </a:ext>
            </a:extLst>
          </p:cNvPr>
          <p:cNvSpPr txBox="1"/>
          <p:nvPr/>
        </p:nvSpPr>
        <p:spPr>
          <a:xfrm>
            <a:off x="1468608" y="1828049"/>
            <a:ext cx="9254783" cy="3201902"/>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s-AR" sz="1900" b="1"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Creatividad. </a:t>
            </a:r>
            <a:r>
              <a:rPr lang="es-AR" sz="1900"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Los buenos líderes piensan más allá de lo convencional y desafían el status quo. No solo se centran en su propia creatividad, sino que también apoyan y fomentan la creatividad de los demás.</a:t>
            </a:r>
          </a:p>
          <a:p>
            <a:pPr marL="342900" lvl="0" indent="-342900" algn="just">
              <a:lnSpc>
                <a:spcPct val="107000"/>
              </a:lnSpc>
              <a:spcAft>
                <a:spcPts val="800"/>
              </a:spcAft>
              <a:buSzPts val="1000"/>
              <a:buFont typeface="Symbol" panose="05050102010706020507" pitchFamily="18" charset="2"/>
              <a:buChar char=""/>
              <a:tabLst>
                <a:tab pos="457200" algn="l"/>
              </a:tabLst>
            </a:pPr>
            <a:r>
              <a:rPr lang="es-AR" sz="1900" b="1"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Orientación.</a:t>
            </a:r>
            <a:r>
              <a:rPr lang="es-AR" sz="1900"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a:t>
            </a:r>
            <a:r>
              <a:rPr lang="es-AR" sz="1900" kern="100" dirty="0">
                <a:solidFill>
                  <a:schemeClr val="bg1"/>
                </a:solidFill>
                <a:highlight>
                  <a:srgbClr val="000000"/>
                </a:highlight>
                <a:latin typeface="Calibri" panose="020F0502020204030204" pitchFamily="34" charset="0"/>
                <a:ea typeface="Calibri" panose="020F0502020204030204" pitchFamily="34" charset="0"/>
                <a:cs typeface="Times New Roman" panose="02020603050405020304" pitchFamily="18" charset="0"/>
              </a:rPr>
              <a:t>A</a:t>
            </a:r>
            <a:r>
              <a:rPr lang="es-AR" sz="1900"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yudar a tu equipo a dar lo mejor de sí mismo.</a:t>
            </a:r>
          </a:p>
          <a:p>
            <a:pPr marL="342900" lvl="0" indent="-342900" algn="just">
              <a:lnSpc>
                <a:spcPct val="107000"/>
              </a:lnSpc>
              <a:spcAft>
                <a:spcPts val="800"/>
              </a:spcAft>
              <a:buSzPts val="1000"/>
              <a:buFont typeface="Symbol" panose="05050102010706020507" pitchFamily="18" charset="2"/>
              <a:buChar char=""/>
              <a:tabLst>
                <a:tab pos="457200" algn="l"/>
              </a:tabLst>
            </a:pPr>
            <a:r>
              <a:rPr lang="es-AR" sz="1900" b="1"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Resolver problemas</a:t>
            </a:r>
            <a:r>
              <a:rPr lang="es-AR" sz="1900"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 Como líder, puedes ayudar a resolver cualquier problema a nivel estratégico y conceptual. Identificar cualquier obstáculo que pueda interponerse en el camino hacia el cumplimiento de los objetivos trazados de tu equipo.</a:t>
            </a:r>
          </a:p>
          <a:p>
            <a:pPr marL="342900" indent="-342900" algn="just">
              <a:lnSpc>
                <a:spcPct val="107000"/>
              </a:lnSpc>
              <a:spcAft>
                <a:spcPts val="800"/>
              </a:spcAft>
              <a:buSzPts val="1000"/>
              <a:buFont typeface="Symbol" panose="05050102010706020507" pitchFamily="18" charset="2"/>
              <a:buChar char=""/>
              <a:tabLst>
                <a:tab pos="457200" algn="l"/>
              </a:tabLst>
            </a:pPr>
            <a:r>
              <a:rPr lang="es-AR" sz="1900" b="1"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Asumir riesgos</a:t>
            </a:r>
            <a:r>
              <a:rPr lang="es-AR" sz="1900" b="1" dirty="0">
                <a:solidFill>
                  <a:schemeClr val="bg1"/>
                </a:solidFill>
                <a:highlight>
                  <a:srgbClr val="000000"/>
                </a:highlight>
                <a:latin typeface="Calibri" panose="020F0502020204030204" pitchFamily="34" charset="0"/>
                <a:ea typeface="Calibri" panose="020F0502020204030204" pitchFamily="34" charset="0"/>
                <a:cs typeface="Times New Roman" panose="02020603050405020304" pitchFamily="18" charset="0"/>
              </a:rPr>
              <a:t>: </a:t>
            </a:r>
            <a:r>
              <a:rPr lang="es-AR" sz="1900" kern="1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Cómo líder, es importante saber cuándo asumir riesgos y cuándo ayudar a los miembros de tu equipo para que también asuman riesgos.</a:t>
            </a:r>
            <a:endParaRPr lang="es-AR" sz="1900" dirty="0">
              <a:solidFill>
                <a:schemeClr val="bg1"/>
              </a:solidFill>
              <a:highlight>
                <a:srgbClr val="000000"/>
              </a:highlight>
            </a:endParaRPr>
          </a:p>
        </p:txBody>
      </p:sp>
    </p:spTree>
    <p:extLst>
      <p:ext uri="{BB962C8B-B14F-4D97-AF65-F5344CB8AC3E}">
        <p14:creationId xmlns:p14="http://schemas.microsoft.com/office/powerpoint/2010/main" val="89680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28421-9D6F-BEDC-67E2-3A1C9E92281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8FAE462-C03D-1DD3-4673-1B1F62A832D0}"/>
              </a:ext>
            </a:extLst>
          </p:cNvPr>
          <p:cNvSpPr txBox="1"/>
          <p:nvPr/>
        </p:nvSpPr>
        <p:spPr>
          <a:xfrm>
            <a:off x="4019842" y="319322"/>
            <a:ext cx="4617721" cy="470000"/>
          </a:xfrm>
          <a:prstGeom prst="rect">
            <a:avLst/>
          </a:prstGeom>
          <a:noFill/>
        </p:spPr>
        <p:txBody>
          <a:bodyPr wrap="square">
            <a:spAutoFit/>
          </a:bodyPr>
          <a:lstStyle/>
          <a:p>
            <a:pPr>
              <a:lnSpc>
                <a:spcPct val="107000"/>
              </a:lnSpc>
              <a:spcAft>
                <a:spcPts val="800"/>
              </a:spcAft>
            </a:pPr>
            <a:r>
              <a:rPr lang="es-AR" sz="2400" b="1" u="sng" kern="100" dirty="0">
                <a:effectLst/>
                <a:latin typeface="Calibri" panose="020F0502020204030204" pitchFamily="34" charset="0"/>
                <a:ea typeface="Calibri" panose="020F0502020204030204" pitchFamily="34" charset="0"/>
                <a:cs typeface="Times New Roman" panose="02020603050405020304" pitchFamily="18" charset="0"/>
              </a:rPr>
              <a:t>Ejemplos de lideres mundiales:</a:t>
            </a:r>
            <a:endParaRPr lang="es-AR"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Nelson Mandela, un hombre para la eternidad | El Correo de la UNESCO">
            <a:extLst>
              <a:ext uri="{FF2B5EF4-FFF2-40B4-BE49-F238E27FC236}">
                <a16:creationId xmlns:a16="http://schemas.microsoft.com/office/drawing/2014/main" id="{8C4A303B-37AD-8349-565F-3A8AEBAB7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63" y="1147583"/>
            <a:ext cx="4820331" cy="2447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lon Musk anunció su renuncia al gobierno de Donald Trump">
            <a:extLst>
              <a:ext uri="{FF2B5EF4-FFF2-40B4-BE49-F238E27FC236}">
                <a16:creationId xmlns:a16="http://schemas.microsoft.com/office/drawing/2014/main" id="{38E65056-D043-4182-E8AE-A4AD10CE3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103" y="1147583"/>
            <a:ext cx="3914335" cy="26095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i ChatGPT ni Gemini: la recomendación de Bill Gates para que cualquiera  pueda comprender la IA">
            <a:extLst>
              <a:ext uri="{FF2B5EF4-FFF2-40B4-BE49-F238E27FC236}">
                <a16:creationId xmlns:a16="http://schemas.microsoft.com/office/drawing/2014/main" id="{9E721988-7360-A947-1C42-087F1FD95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579" y="4115401"/>
            <a:ext cx="4434841" cy="249459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C5F925F-D3AE-F435-BC92-C389B97C83A5}"/>
              </a:ext>
            </a:extLst>
          </p:cNvPr>
          <p:cNvSpPr txBox="1"/>
          <p:nvPr/>
        </p:nvSpPr>
        <p:spPr>
          <a:xfrm>
            <a:off x="2316582" y="3594828"/>
            <a:ext cx="2522704" cy="369332"/>
          </a:xfrm>
          <a:prstGeom prst="rect">
            <a:avLst/>
          </a:prstGeom>
          <a:noFill/>
        </p:spPr>
        <p:txBody>
          <a:bodyPr wrap="square">
            <a:spAutoFit/>
          </a:bodyPr>
          <a:lstStyle/>
          <a:p>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Nelson Mandela</a:t>
            </a:r>
            <a:r>
              <a:rPr lang="es-A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AR" dirty="0"/>
          </a:p>
        </p:txBody>
      </p:sp>
      <p:sp>
        <p:nvSpPr>
          <p:cNvPr id="11" name="CuadroTexto 10">
            <a:extLst>
              <a:ext uri="{FF2B5EF4-FFF2-40B4-BE49-F238E27FC236}">
                <a16:creationId xmlns:a16="http://schemas.microsoft.com/office/drawing/2014/main" id="{100558D0-3AE3-5B8D-CF42-F0806D4B96A6}"/>
              </a:ext>
            </a:extLst>
          </p:cNvPr>
          <p:cNvSpPr txBox="1"/>
          <p:nvPr/>
        </p:nvSpPr>
        <p:spPr>
          <a:xfrm>
            <a:off x="8637563" y="3746069"/>
            <a:ext cx="6133514" cy="369332"/>
          </a:xfrm>
          <a:prstGeom prst="rect">
            <a:avLst/>
          </a:prstGeom>
          <a:noFill/>
        </p:spPr>
        <p:txBody>
          <a:bodyPr wrap="square">
            <a:spAutoFit/>
          </a:bodyPr>
          <a:lstStyle/>
          <a:p>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Elon Musk</a:t>
            </a:r>
            <a:r>
              <a:rPr lang="es-A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AR" dirty="0"/>
          </a:p>
        </p:txBody>
      </p:sp>
      <p:sp>
        <p:nvSpPr>
          <p:cNvPr id="13" name="CuadroTexto 12">
            <a:extLst>
              <a:ext uri="{FF2B5EF4-FFF2-40B4-BE49-F238E27FC236}">
                <a16:creationId xmlns:a16="http://schemas.microsoft.com/office/drawing/2014/main" id="{D764A004-8187-B7B7-B6E0-47AA41F483C8}"/>
              </a:ext>
            </a:extLst>
          </p:cNvPr>
          <p:cNvSpPr txBox="1"/>
          <p:nvPr/>
        </p:nvSpPr>
        <p:spPr>
          <a:xfrm>
            <a:off x="5724481" y="6538678"/>
            <a:ext cx="2131254" cy="369332"/>
          </a:xfrm>
          <a:prstGeom prst="rect">
            <a:avLst/>
          </a:prstGeom>
          <a:noFill/>
        </p:spPr>
        <p:txBody>
          <a:bodyPr wrap="square">
            <a:spAutoFit/>
          </a:bodyPr>
          <a:lstStyle/>
          <a:p>
            <a:r>
              <a:rPr lang="es-AR" sz="1800" b="1" kern="100" dirty="0">
                <a:effectLst/>
                <a:latin typeface="Calibri" panose="020F0502020204030204" pitchFamily="34" charset="0"/>
                <a:ea typeface="Calibri" panose="020F0502020204030204" pitchFamily="34" charset="0"/>
                <a:cs typeface="Times New Roman" panose="02020603050405020304" pitchFamily="18" charset="0"/>
              </a:rPr>
              <a:t>Bill Gates</a:t>
            </a:r>
            <a:endParaRPr lang="es-AR" dirty="0"/>
          </a:p>
        </p:txBody>
      </p:sp>
    </p:spTree>
    <p:extLst>
      <p:ext uri="{BB962C8B-B14F-4D97-AF65-F5344CB8AC3E}">
        <p14:creationId xmlns:p14="http://schemas.microsoft.com/office/powerpoint/2010/main" val="3526305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647</Words>
  <Application>Microsoft Office PowerPoint</Application>
  <PresentationFormat>Panorámica</PresentationFormat>
  <Paragraphs>43</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Symbol</vt:lpstr>
      <vt:lpstr>Tema de Office</vt:lpstr>
      <vt:lpstr>LIDERAZGO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Motivación</dc:title>
  <dc:creator>LENOVO</dc:creator>
  <cp:lastModifiedBy>Carolina</cp:lastModifiedBy>
  <cp:revision>7</cp:revision>
  <dcterms:created xsi:type="dcterms:W3CDTF">2023-05-30T03:36:35Z</dcterms:created>
  <dcterms:modified xsi:type="dcterms:W3CDTF">2025-06-03T12:35:35Z</dcterms:modified>
</cp:coreProperties>
</file>