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78" r:id="rId4"/>
    <p:sldId id="305" r:id="rId5"/>
    <p:sldId id="306" r:id="rId6"/>
    <p:sldId id="307" r:id="rId7"/>
    <p:sldId id="308" r:id="rId8"/>
    <p:sldId id="309" r:id="rId9"/>
    <p:sldId id="310" r:id="rId10"/>
    <p:sldId id="311" r:id="rId11"/>
    <p:sldId id="270" r:id="rId12"/>
    <p:sldId id="318" r:id="rId13"/>
    <p:sldId id="312" r:id="rId14"/>
    <p:sldId id="313" r:id="rId15"/>
    <p:sldId id="314" r:id="rId16"/>
    <p:sldId id="316"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47" r:id="rId46"/>
    <p:sldId id="348" r:id="rId47"/>
    <p:sldId id="349" r:id="rId48"/>
    <p:sldId id="350" r:id="rId49"/>
    <p:sldId id="351" r:id="rId50"/>
    <p:sldId id="352" r:id="rId51"/>
    <p:sldId id="353" r:id="rId52"/>
    <p:sldId id="354" r:id="rId53"/>
    <p:sldId id="355" r:id="rId54"/>
    <p:sldId id="364" r:id="rId55"/>
    <p:sldId id="365" r:id="rId56"/>
    <p:sldId id="273" r:id="rId57"/>
    <p:sldId id="274" r:id="rId58"/>
    <p:sldId id="356" r:id="rId59"/>
    <p:sldId id="357" r:id="rId60"/>
    <p:sldId id="358" r:id="rId61"/>
    <p:sldId id="359" r:id="rId62"/>
    <p:sldId id="360" r:id="rId63"/>
    <p:sldId id="361" r:id="rId64"/>
    <p:sldId id="363" r:id="rId65"/>
    <p:sldId id="362" r:id="rId66"/>
    <p:sldId id="366" r:id="rId67"/>
    <p:sldId id="367" r:id="rId68"/>
    <p:sldId id="368" r:id="rId69"/>
    <p:sldId id="371" r:id="rId70"/>
    <p:sldId id="374" r:id="rId71"/>
    <p:sldId id="372" r:id="rId72"/>
    <p:sldId id="370" r:id="rId73"/>
    <p:sldId id="369" r:id="rId74"/>
    <p:sldId id="373"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6" autoAdjust="0"/>
    <p:restoredTop sz="94660"/>
  </p:normalViewPr>
  <p:slideViewPr>
    <p:cSldViewPr snapToGrid="0">
      <p:cViewPr varScale="1">
        <p:scale>
          <a:sx n="53" d="100"/>
          <a:sy n="53" d="100"/>
        </p:scale>
        <p:origin x="893"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Hoja_de_c_lculo_d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ANALISIS ABC</a:t>
            </a:r>
          </a:p>
        </c:rich>
      </c:tx>
      <c:overlay val="0"/>
    </c:title>
    <c:autoTitleDeleted val="0"/>
    <c:plotArea>
      <c:layout>
        <c:manualLayout>
          <c:layoutTarget val="inner"/>
          <c:xMode val="edge"/>
          <c:yMode val="edge"/>
          <c:x val="7.5461157409017751E-2"/>
          <c:y val="0.14481012658227849"/>
          <c:w val="0.85776444597906709"/>
          <c:h val="0.77967932489451475"/>
        </c:manualLayout>
      </c:layout>
      <c:scatterChart>
        <c:scatterStyle val="smoothMarker"/>
        <c:varyColors val="0"/>
        <c:ser>
          <c:idx val="0"/>
          <c:order val="0"/>
          <c:tx>
            <c:strRef>
              <c:f>Hoja1!$C$2</c:f>
              <c:strCache>
                <c:ptCount val="1"/>
                <c:pt idx="0">
                  <c:v>% Valor Inventario</c:v>
                </c:pt>
              </c:strCache>
            </c:strRef>
          </c:tx>
          <c:spPr>
            <a:ln>
              <a:solidFill>
                <a:schemeClr val="accent6">
                  <a:lumMod val="50000"/>
                </a:schemeClr>
              </a:solidFill>
            </a:ln>
          </c:spPr>
          <c:marker>
            <c:spPr>
              <a:solidFill>
                <a:schemeClr val="bg2">
                  <a:lumMod val="10000"/>
                </a:schemeClr>
              </a:solidFill>
              <a:ln>
                <a:solidFill>
                  <a:schemeClr val="accent6">
                    <a:lumMod val="50000"/>
                  </a:schemeClr>
                </a:solidFill>
              </a:ln>
            </c:spPr>
          </c:marker>
          <c:xVal>
            <c:numRef>
              <c:f>Hoja1!$B$3:$B$13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Hoja1!$C$3:$C$13</c:f>
              <c:numCache>
                <c:formatCode>General</c:formatCode>
                <c:ptCount val="11"/>
                <c:pt idx="0">
                  <c:v>0</c:v>
                </c:pt>
                <c:pt idx="1">
                  <c:v>60</c:v>
                </c:pt>
                <c:pt idx="2">
                  <c:v>80</c:v>
                </c:pt>
                <c:pt idx="3">
                  <c:v>88</c:v>
                </c:pt>
                <c:pt idx="4">
                  <c:v>92</c:v>
                </c:pt>
                <c:pt idx="5">
                  <c:v>94.2</c:v>
                </c:pt>
                <c:pt idx="6">
                  <c:v>96</c:v>
                </c:pt>
                <c:pt idx="7">
                  <c:v>97.5</c:v>
                </c:pt>
                <c:pt idx="8">
                  <c:v>98.5</c:v>
                </c:pt>
                <c:pt idx="9">
                  <c:v>99.3</c:v>
                </c:pt>
                <c:pt idx="10">
                  <c:v>100</c:v>
                </c:pt>
              </c:numCache>
            </c:numRef>
          </c:yVal>
          <c:smooth val="1"/>
          <c:extLst>
            <c:ext xmlns:c16="http://schemas.microsoft.com/office/drawing/2014/chart" uri="{C3380CC4-5D6E-409C-BE32-E72D297353CC}">
              <c16:uniqueId val="{00000000-3C7A-4649-B23D-4CA300EB6EFE}"/>
            </c:ext>
          </c:extLst>
        </c:ser>
        <c:dLbls>
          <c:showLegendKey val="0"/>
          <c:showVal val="0"/>
          <c:showCatName val="0"/>
          <c:showSerName val="0"/>
          <c:showPercent val="0"/>
          <c:showBubbleSize val="0"/>
        </c:dLbls>
        <c:axId val="167705344"/>
        <c:axId val="167705920"/>
      </c:scatterChart>
      <c:valAx>
        <c:axId val="167705344"/>
        <c:scaling>
          <c:orientation val="minMax"/>
          <c:max val="100"/>
        </c:scaling>
        <c:delete val="0"/>
        <c:axPos val="b"/>
        <c:majorGridlines/>
        <c:numFmt formatCode="General" sourceLinked="1"/>
        <c:majorTickMark val="out"/>
        <c:minorTickMark val="none"/>
        <c:tickLblPos val="nextTo"/>
        <c:spPr>
          <a:ln w="31750"/>
        </c:spPr>
        <c:txPr>
          <a:bodyPr/>
          <a:lstStyle/>
          <a:p>
            <a:pPr>
              <a:defRPr b="1" i="1"/>
            </a:pPr>
            <a:endParaRPr lang="en-US"/>
          </a:p>
        </c:txPr>
        <c:crossAx val="167705920"/>
        <c:crosses val="autoZero"/>
        <c:crossBetween val="midCat"/>
      </c:valAx>
      <c:valAx>
        <c:axId val="167705920"/>
        <c:scaling>
          <c:orientation val="minMax"/>
          <c:max val="100"/>
        </c:scaling>
        <c:delete val="0"/>
        <c:axPos val="l"/>
        <c:majorGridlines/>
        <c:numFmt formatCode="General" sourceLinked="1"/>
        <c:majorTickMark val="out"/>
        <c:minorTickMark val="none"/>
        <c:tickLblPos val="nextTo"/>
        <c:spPr>
          <a:ln w="25400"/>
        </c:spPr>
        <c:txPr>
          <a:bodyPr/>
          <a:lstStyle/>
          <a:p>
            <a:pPr>
              <a:defRPr b="1" i="1"/>
            </a:pPr>
            <a:endParaRPr lang="en-US"/>
          </a:p>
        </c:txPr>
        <c:crossAx val="167705344"/>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0.59563</cdr:x>
      <cdr:y>0.30098</cdr:y>
    </cdr:from>
    <cdr:to>
      <cdr:x>0.80181</cdr:x>
      <cdr:y>0.38278</cdr:y>
    </cdr:to>
    <cdr:sp macro="" textlink="">
      <cdr:nvSpPr>
        <cdr:cNvPr id="2" name="53 CuadroTexto"/>
        <cdr:cNvSpPr txBox="1"/>
      </cdr:nvSpPr>
      <cdr:spPr>
        <a:xfrm xmlns:a="http://schemas.openxmlformats.org/drawingml/2006/main">
          <a:off x="2808312" y="1132382"/>
          <a:ext cx="972108"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s-MX" sz="1400" b="1" i="1" dirty="0" smtClean="0">
              <a:effectLst>
                <a:outerShdw blurRad="38100" dist="38100" dir="2700000" algn="tl">
                  <a:srgbClr val="000000">
                    <a:alpha val="43137"/>
                  </a:srgbClr>
                </a:outerShdw>
              </a:effectLst>
            </a:rPr>
            <a:t>Clase C</a:t>
          </a:r>
          <a:endParaRPr lang="es-MX" sz="1400" b="1" i="1" dirty="0">
            <a:effectLst>
              <a:outerShdw blurRad="38100" dist="38100" dir="2700000" algn="tl">
                <a:srgbClr val="000000">
                  <a:alpha val="43137"/>
                </a:srgbClr>
              </a:outerShdw>
            </a:effectLst>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2137236"/>
            <a:ext cx="8915399" cy="2262781"/>
          </a:xfrm>
        </p:spPr>
        <p:txBody>
          <a:bodyPr/>
          <a:lstStyle/>
          <a:p>
            <a:r>
              <a:rPr lang="es-ES" b="1" dirty="0" smtClean="0">
                <a:effectLst>
                  <a:outerShdw blurRad="38100" dist="38100" dir="2700000" algn="tl">
                    <a:srgbClr val="000000">
                      <a:alpha val="43137"/>
                    </a:srgbClr>
                  </a:outerShdw>
                </a:effectLst>
              </a:rPr>
              <a:t>ADMINISTRACIÓN DE LAS OPERACIONES</a:t>
            </a:r>
            <a:endParaRPr lang="en-US" b="1"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741720" y="4777379"/>
            <a:ext cx="10159999" cy="1126283"/>
          </a:xfrm>
        </p:spPr>
        <p:txBody>
          <a:bodyPr>
            <a:normAutofit fontScale="92500" lnSpcReduction="10000"/>
          </a:bodyPr>
          <a:lstStyle/>
          <a:p>
            <a:r>
              <a:rPr lang="es-ES" sz="3600" b="1" i="1" dirty="0" smtClean="0">
                <a:effectLst>
                  <a:outerShdw blurRad="38100" dist="38100" dir="2700000" algn="tl">
                    <a:srgbClr val="000000">
                      <a:alpha val="43137"/>
                    </a:srgbClr>
                  </a:outerShdw>
                </a:effectLst>
              </a:rPr>
              <a:t>Administración de la Cadena de Suministros</a:t>
            </a:r>
          </a:p>
          <a:p>
            <a:r>
              <a:rPr lang="es-ES" sz="3600" b="1" i="1" dirty="0" smtClean="0">
                <a:effectLst>
                  <a:outerShdw blurRad="38100" dist="38100" dir="2700000" algn="tl">
                    <a:srgbClr val="000000">
                      <a:alpha val="43137"/>
                    </a:srgbClr>
                  </a:outerShdw>
                </a:effectLst>
              </a:rPr>
              <a:t>Logística</a:t>
            </a:r>
            <a:endParaRPr lang="es-ES" sz="3600" b="1" i="1" dirty="0">
              <a:effectLst>
                <a:outerShdw blurRad="38100" dist="38100" dir="2700000" algn="tl">
                  <a:srgbClr val="000000">
                    <a:alpha val="43137"/>
                  </a:srgbClr>
                </a:outerShdw>
              </a:effectLst>
            </a:endParaRPr>
          </a:p>
        </p:txBody>
      </p:sp>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36491" y="284074"/>
            <a:ext cx="1513498" cy="182619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ángulo 5"/>
          <p:cNvSpPr/>
          <p:nvPr/>
        </p:nvSpPr>
        <p:spPr>
          <a:xfrm>
            <a:off x="845942" y="640531"/>
            <a:ext cx="5208477" cy="584775"/>
          </a:xfrm>
          <a:prstGeom prst="rect">
            <a:avLst/>
          </a:prstGeom>
        </p:spPr>
        <p:txBody>
          <a:bodyPr wrap="none">
            <a:spAutoFit/>
          </a:bodyPr>
          <a:lstStyle/>
          <a:p>
            <a:r>
              <a:rPr lang="es-AR" altLang="es-AR" sz="3200" b="1" dirty="0"/>
              <a:t>FACULTAD DE INGENIERÍA</a:t>
            </a:r>
          </a:p>
        </p:txBody>
      </p:sp>
      <p:sp>
        <p:nvSpPr>
          <p:cNvPr id="7" name="2 Subtítulo"/>
          <p:cNvSpPr txBox="1">
            <a:spLocks/>
          </p:cNvSpPr>
          <p:nvPr/>
        </p:nvSpPr>
        <p:spPr bwMode="auto">
          <a:xfrm>
            <a:off x="870867" y="2110268"/>
            <a:ext cx="2496853" cy="411656"/>
          </a:xfrm>
          <a:prstGeom prst="rect">
            <a:avLst/>
          </a:prstGeom>
          <a:noFill/>
          <a:ln>
            <a:noFill/>
          </a:ln>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nSpc>
                <a:spcPct val="90000"/>
              </a:lnSpc>
              <a:spcBef>
                <a:spcPct val="20000"/>
              </a:spcBef>
              <a:defRPr/>
            </a:pPr>
            <a:r>
              <a:rPr lang="es-AR" altLang="es-AR" sz="3200" b="1" i="1" dirty="0">
                <a:latin typeface="Arial" panose="020B0604020202020204" pitchFamily="34" charset="0"/>
              </a:rPr>
              <a:t>AÑO </a:t>
            </a:r>
            <a:r>
              <a:rPr lang="es-AR" altLang="es-AR" sz="3200" b="1" i="1" dirty="0" smtClean="0">
                <a:latin typeface="Arial" panose="020B0604020202020204" pitchFamily="34" charset="0"/>
              </a:rPr>
              <a:t>2025</a:t>
            </a:r>
          </a:p>
          <a:p>
            <a:pPr>
              <a:lnSpc>
                <a:spcPct val="90000"/>
              </a:lnSpc>
              <a:spcBef>
                <a:spcPct val="20000"/>
              </a:spcBef>
              <a:defRPr/>
            </a:pPr>
            <a:endParaRPr lang="es-AR" altLang="es-AR" sz="3200" b="1" i="1" dirty="0">
              <a:latin typeface="Arial" panose="020B0604020202020204" pitchFamily="34" charset="0"/>
            </a:endParaRPr>
          </a:p>
        </p:txBody>
      </p:sp>
      <p:sp>
        <p:nvSpPr>
          <p:cNvPr id="8" name="Rectangle 6"/>
          <p:cNvSpPr>
            <a:spLocks noChangeArrowheads="1"/>
          </p:cNvSpPr>
          <p:nvPr/>
        </p:nvSpPr>
        <p:spPr bwMode="auto">
          <a:xfrm>
            <a:off x="5788254" y="6142524"/>
            <a:ext cx="5304986" cy="276999"/>
          </a:xfrm>
          <a:prstGeom prst="rect">
            <a:avLst/>
          </a:prstGeom>
          <a:noFill/>
          <a:ln>
            <a:noFill/>
          </a:ln>
          <a:extLst/>
        </p:spPr>
        <p:txBody>
          <a:bodyPr wrap="square">
            <a:spAutoFit/>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ctr">
              <a:defRPr/>
            </a:pPr>
            <a:r>
              <a:rPr lang="en-US" altLang="en-US" sz="1200" b="1" i="1" noProof="1">
                <a:latin typeface="Arial" panose="020B0604020202020204" pitchFamily="34" charset="0"/>
              </a:rPr>
              <a:t>(Material reproducido por el Autor para uso exclusivo en clase)</a:t>
            </a:r>
          </a:p>
        </p:txBody>
      </p:sp>
      <p:sp>
        <p:nvSpPr>
          <p:cNvPr id="9" name="Marcador de pie de página 1"/>
          <p:cNvSpPr>
            <a:spLocks noGrp="1"/>
          </p:cNvSpPr>
          <p:nvPr>
            <p:ph type="ftr" sz="quarter" idx="11"/>
          </p:nvPr>
        </p:nvSpPr>
        <p:spPr>
          <a:xfrm>
            <a:off x="1446183" y="6237874"/>
            <a:ext cx="2415877" cy="288032"/>
          </a:xfrm>
        </p:spPr>
        <p:txBody>
          <a:bodyPr/>
          <a:lstStyle/>
          <a:p>
            <a:r>
              <a:rPr lang="en-US" sz="1200" b="1" i="1" dirty="0" smtClean="0">
                <a:solidFill>
                  <a:schemeClr val="tx1"/>
                </a:solidFill>
              </a:rPr>
              <a:t>Ing. Marcos Antonio Urquiola</a:t>
            </a:r>
            <a:endParaRPr lang="en-US" sz="1200" b="1" i="1" dirty="0">
              <a:solidFill>
                <a:schemeClr val="tx1"/>
              </a:solidFill>
            </a:endParaRPr>
          </a:p>
        </p:txBody>
      </p:sp>
      <p:sp>
        <p:nvSpPr>
          <p:cNvPr id="10" name="1 Título"/>
          <p:cNvSpPr txBox="1">
            <a:spLocks/>
          </p:cNvSpPr>
          <p:nvPr/>
        </p:nvSpPr>
        <p:spPr>
          <a:xfrm>
            <a:off x="856478" y="1268760"/>
            <a:ext cx="5878151" cy="6802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AR" altLang="es-AR" sz="2400" b="1" dirty="0" smtClean="0"/>
              <a:t/>
            </a:r>
            <a:br>
              <a:rPr lang="es-AR" altLang="es-AR" sz="2400" b="1" dirty="0" smtClean="0"/>
            </a:br>
            <a:r>
              <a:rPr lang="es-AR" altLang="es-AR" sz="2400" b="1" dirty="0" smtClean="0"/>
              <a:t>ADMINISTRACIÓN DE LAS OPERACIONES INDUSTRIALES</a:t>
            </a:r>
            <a:endParaRPr lang="es-AR" altLang="es-AR" sz="2400" b="1" dirty="0"/>
          </a:p>
        </p:txBody>
      </p:sp>
    </p:spTree>
    <p:extLst>
      <p:ext uri="{BB962C8B-B14F-4D97-AF65-F5344CB8AC3E}">
        <p14:creationId xmlns:p14="http://schemas.microsoft.com/office/powerpoint/2010/main" val="904569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38014" y="1900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DEL APROVISIONAMIENTO</a:t>
            </a:r>
            <a:endParaRPr lang="en-US" sz="3100" dirty="0"/>
          </a:p>
        </p:txBody>
      </p:sp>
      <p:sp>
        <p:nvSpPr>
          <p:cNvPr id="3" name="10 CuadroTexto"/>
          <p:cNvSpPr txBox="1"/>
          <p:nvPr/>
        </p:nvSpPr>
        <p:spPr>
          <a:xfrm>
            <a:off x="1435691" y="1272247"/>
            <a:ext cx="2296436" cy="769441"/>
          </a:xfrm>
          <a:prstGeom prst="rect">
            <a:avLst/>
          </a:prstGeom>
          <a:solidFill>
            <a:schemeClr val="accent2"/>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GESTIÓN DE PEDIDOS</a:t>
            </a:r>
            <a:endParaRPr lang="es-MX" sz="2200" b="1" i="1" dirty="0">
              <a:effectLst>
                <a:outerShdw blurRad="38100" dist="38100" dir="2700000" algn="tl">
                  <a:srgbClr val="000000">
                    <a:alpha val="43137"/>
                  </a:srgbClr>
                </a:outerShdw>
              </a:effectLst>
            </a:endParaRPr>
          </a:p>
        </p:txBody>
      </p:sp>
      <p:sp>
        <p:nvSpPr>
          <p:cNvPr id="27" name="8 Rectángulo redondeado"/>
          <p:cNvSpPr/>
          <p:nvPr/>
        </p:nvSpPr>
        <p:spPr>
          <a:xfrm>
            <a:off x="1393372" y="2271495"/>
            <a:ext cx="3207925" cy="190500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prstClr val="white"/>
              </a:solidFill>
            </a:endParaRPr>
          </a:p>
        </p:txBody>
      </p:sp>
      <p:sp>
        <p:nvSpPr>
          <p:cNvPr id="41" name="11 Rectángulo redondeado"/>
          <p:cNvSpPr/>
          <p:nvPr/>
        </p:nvSpPr>
        <p:spPr>
          <a:xfrm>
            <a:off x="1738014" y="4406304"/>
            <a:ext cx="2232248" cy="2217778"/>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7" name="17 CuadroTexto"/>
          <p:cNvSpPr txBox="1"/>
          <p:nvPr/>
        </p:nvSpPr>
        <p:spPr>
          <a:xfrm>
            <a:off x="1393371" y="2368024"/>
            <a:ext cx="3207927" cy="1631216"/>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Una </a:t>
            </a:r>
            <a:r>
              <a:rPr lang="es-ES" sz="2000" b="1" i="1" dirty="0">
                <a:solidFill>
                  <a:prstClr val="black"/>
                </a:solidFill>
                <a:effectLst>
                  <a:outerShdw blurRad="38100" dist="38100" dir="2700000" algn="tl">
                    <a:srgbClr val="000000">
                      <a:alpha val="43137"/>
                    </a:srgbClr>
                  </a:outerShdw>
                </a:effectLst>
              </a:rPr>
              <a:t>de las funciones más importantes </a:t>
            </a:r>
            <a:r>
              <a:rPr lang="es-ES" sz="2000" b="1" i="1" dirty="0" smtClean="0">
                <a:solidFill>
                  <a:prstClr val="black"/>
                </a:solidFill>
                <a:effectLst>
                  <a:outerShdw blurRad="38100" dist="38100" dir="2700000" algn="tl">
                    <a:srgbClr val="000000">
                      <a:alpha val="43137"/>
                    </a:srgbClr>
                  </a:outerShdw>
                </a:effectLst>
              </a:rPr>
              <a:t>y conlleva </a:t>
            </a:r>
            <a:r>
              <a:rPr lang="es-ES" sz="2000" b="1" i="1" dirty="0">
                <a:solidFill>
                  <a:prstClr val="black"/>
                </a:solidFill>
                <a:effectLst>
                  <a:outerShdw blurRad="38100" dist="38100" dir="2700000" algn="tl">
                    <a:srgbClr val="000000">
                      <a:alpha val="43137"/>
                    </a:srgbClr>
                  </a:outerShdw>
                </a:effectLst>
              </a:rPr>
              <a:t>todo lo que está relacionado con los </a:t>
            </a:r>
            <a:r>
              <a:rPr lang="es-ES" sz="2000" b="1" i="1" dirty="0" smtClean="0">
                <a:solidFill>
                  <a:prstClr val="black"/>
                </a:solidFill>
                <a:effectLst>
                  <a:outerShdw blurRad="38100" dist="38100" dir="2700000" algn="tl">
                    <a:srgbClr val="000000">
                      <a:alpha val="43137"/>
                    </a:srgbClr>
                  </a:outerShdw>
                </a:effectLst>
              </a:rPr>
              <a:t>pedidos.</a:t>
            </a:r>
          </a:p>
        </p:txBody>
      </p:sp>
      <p:sp>
        <p:nvSpPr>
          <p:cNvPr id="49" name="19 CuadroTexto"/>
          <p:cNvSpPr txBox="1"/>
          <p:nvPr/>
        </p:nvSpPr>
        <p:spPr>
          <a:xfrm>
            <a:off x="1788790" y="4535326"/>
            <a:ext cx="2160240" cy="1938992"/>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Adquisición de  </a:t>
            </a:r>
            <a:r>
              <a:rPr lang="es-ES" sz="2000" b="1" i="1" dirty="0">
                <a:solidFill>
                  <a:prstClr val="black"/>
                </a:solidFill>
                <a:effectLst>
                  <a:outerShdw blurRad="38100" dist="38100" dir="2700000" algn="tl">
                    <a:srgbClr val="000000">
                      <a:alpha val="43137"/>
                    </a:srgbClr>
                  </a:outerShdw>
                </a:effectLst>
              </a:rPr>
              <a:t>los materiales necesarios para la producción del producto final</a:t>
            </a:r>
            <a:endParaRPr lang="es-MX" sz="2000" b="1" i="1" dirty="0">
              <a:solidFill>
                <a:prstClr val="black"/>
              </a:solidFill>
              <a:effectLst>
                <a:outerShdw blurRad="38100" dist="38100" dir="2700000" algn="tl">
                  <a:srgbClr val="000000">
                    <a:alpha val="43137"/>
                  </a:srgbClr>
                </a:outerShdw>
              </a:effectLst>
            </a:endParaRPr>
          </a:p>
        </p:txBody>
      </p:sp>
      <p:sp>
        <p:nvSpPr>
          <p:cNvPr id="14" name="10 Rectángulo redondeado"/>
          <p:cNvSpPr/>
          <p:nvPr/>
        </p:nvSpPr>
        <p:spPr>
          <a:xfrm>
            <a:off x="9218928" y="2883245"/>
            <a:ext cx="2310014" cy="3598427"/>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13 CuadroTexto"/>
          <p:cNvSpPr txBox="1"/>
          <p:nvPr/>
        </p:nvSpPr>
        <p:spPr>
          <a:xfrm>
            <a:off x="9298474" y="3032825"/>
            <a:ext cx="2160240" cy="3477875"/>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S</a:t>
            </a:r>
            <a:r>
              <a:rPr lang="es-ES" sz="2000" b="1" i="1" dirty="0" err="1" smtClean="0">
                <a:solidFill>
                  <a:prstClr val="black"/>
                </a:solidFill>
                <a:effectLst>
                  <a:outerShdw blurRad="38100" dist="38100" dir="2700000" algn="tl">
                    <a:srgbClr val="000000">
                      <a:alpha val="43137"/>
                    </a:srgbClr>
                  </a:outerShdw>
                </a:effectLst>
              </a:rPr>
              <a:t>eguimiento</a:t>
            </a:r>
            <a:r>
              <a:rPr lang="es-ES" sz="2000" b="1" i="1" dirty="0" smtClean="0">
                <a:solidFill>
                  <a:prstClr val="black"/>
                </a:solidFill>
                <a:effectLst>
                  <a:outerShdw blurRad="38100" dist="38100" dir="2700000" algn="tl">
                    <a:srgbClr val="000000">
                      <a:alpha val="43137"/>
                    </a:srgbClr>
                  </a:outerShdw>
                </a:effectLst>
              </a:rPr>
              <a:t> </a:t>
            </a:r>
            <a:r>
              <a:rPr lang="es-ES" sz="2000" b="1" i="1" dirty="0">
                <a:solidFill>
                  <a:prstClr val="black"/>
                </a:solidFill>
                <a:effectLst>
                  <a:outerShdw blurRad="38100" dist="38100" dir="2700000" algn="tl">
                    <a:srgbClr val="000000">
                      <a:alpha val="43137"/>
                    </a:srgbClr>
                  </a:outerShdw>
                </a:effectLst>
              </a:rPr>
              <a:t>al cliente sobre sus métodos</a:t>
            </a:r>
          </a:p>
          <a:p>
            <a:pPr algn="ctr"/>
            <a:r>
              <a:rPr lang="es-ES" sz="2000" b="1" i="1" dirty="0">
                <a:solidFill>
                  <a:prstClr val="black"/>
                </a:solidFill>
                <a:effectLst>
                  <a:outerShdw blurRad="38100" dist="38100" dir="2700000" algn="tl">
                    <a:srgbClr val="000000">
                      <a:alpha val="43137"/>
                    </a:srgbClr>
                  </a:outerShdw>
                </a:effectLst>
              </a:rPr>
              <a:t>de pago, el volumen de pedidos, la gestión de garantías en caso de que fuese necesario, etc.</a:t>
            </a:r>
            <a:endParaRPr lang="es-MX" sz="2000" b="1" i="1" dirty="0">
              <a:solidFill>
                <a:prstClr val="black"/>
              </a:solidFill>
              <a:effectLst>
                <a:outerShdw blurRad="38100" dist="38100" dir="2700000" algn="tl">
                  <a:srgbClr val="000000">
                    <a:alpha val="43137"/>
                  </a:srgbClr>
                </a:outerShdw>
              </a:effectLst>
            </a:endParaRPr>
          </a:p>
        </p:txBody>
      </p:sp>
      <p:sp>
        <p:nvSpPr>
          <p:cNvPr id="17" name="10 Rectángulo redondeado"/>
          <p:cNvSpPr/>
          <p:nvPr/>
        </p:nvSpPr>
        <p:spPr>
          <a:xfrm>
            <a:off x="5411360" y="3999240"/>
            <a:ext cx="2232248" cy="1401433"/>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3 CuadroTexto"/>
          <p:cNvSpPr txBox="1"/>
          <p:nvPr/>
        </p:nvSpPr>
        <p:spPr>
          <a:xfrm>
            <a:off x="5374793" y="4191058"/>
            <a:ext cx="2360059" cy="1015663"/>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Seguimiento </a:t>
            </a:r>
            <a:r>
              <a:rPr lang="es-ES" sz="2000" b="1" i="1" dirty="0">
                <a:solidFill>
                  <a:prstClr val="black"/>
                </a:solidFill>
                <a:effectLst>
                  <a:outerShdw blurRad="38100" dist="38100" dir="2700000" algn="tl">
                    <a:srgbClr val="000000">
                      <a:alpha val="43137"/>
                    </a:srgbClr>
                  </a:outerShdw>
                </a:effectLst>
              </a:rPr>
              <a:t>del pedido realizado al proveedor</a:t>
            </a:r>
            <a:endParaRPr lang="es-MX" sz="2000"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2004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COMPRAS</a:t>
            </a:r>
            <a:endParaRPr lang="en-US" sz="3100" dirty="0"/>
          </a:p>
        </p:txBody>
      </p:sp>
      <p:sp>
        <p:nvSpPr>
          <p:cNvPr id="3" name="Marcador de contenido 2"/>
          <p:cNvSpPr>
            <a:spLocks noGrp="1"/>
          </p:cNvSpPr>
          <p:nvPr>
            <p:ph idx="1"/>
          </p:nvPr>
        </p:nvSpPr>
        <p:spPr>
          <a:xfrm>
            <a:off x="1248221" y="1117599"/>
            <a:ext cx="10479321" cy="5660571"/>
          </a:xfrm>
        </p:spPr>
        <p:txBody>
          <a:bodyPr>
            <a:noAutofit/>
          </a:bodyPr>
          <a:lstStyle/>
          <a:p>
            <a:pPr marL="0" indent="0" algn="ctr">
              <a:buNone/>
            </a:pPr>
            <a:r>
              <a:rPr lang="en-US" sz="2400" b="1" dirty="0" smtClean="0">
                <a:solidFill>
                  <a:schemeClr val="tx1"/>
                </a:solidFill>
              </a:rPr>
              <a:t>IDEAS </a:t>
            </a:r>
            <a:r>
              <a:rPr lang="en-US" sz="2400" b="1" dirty="0">
                <a:solidFill>
                  <a:schemeClr val="tx1"/>
                </a:solidFill>
              </a:rPr>
              <a:t>CLAVE </a:t>
            </a:r>
            <a:endParaRPr lang="en-US" sz="2400" b="1" dirty="0" smtClean="0">
              <a:solidFill>
                <a:schemeClr val="tx1"/>
              </a:solidFill>
            </a:endParaRPr>
          </a:p>
          <a:p>
            <a:pPr marL="0" indent="0" algn="ctr">
              <a:buNone/>
            </a:pPr>
            <a:endParaRPr lang="en-US" sz="2400" dirty="0">
              <a:solidFill>
                <a:schemeClr val="tx1"/>
              </a:solidFill>
            </a:endParaRPr>
          </a:p>
          <a:p>
            <a:r>
              <a:rPr lang="es-ES" dirty="0" smtClean="0">
                <a:solidFill>
                  <a:schemeClr val="tx1"/>
                </a:solidFill>
              </a:rPr>
              <a:t>El </a:t>
            </a:r>
            <a:r>
              <a:rPr lang="es-ES" dirty="0">
                <a:solidFill>
                  <a:schemeClr val="tx1"/>
                </a:solidFill>
              </a:rPr>
              <a:t>aprovisionamiento consiste en la adquisición de los bienes o servicios que necesita </a:t>
            </a:r>
            <a:r>
              <a:rPr lang="es-ES" dirty="0" smtClean="0">
                <a:solidFill>
                  <a:schemeClr val="tx1"/>
                </a:solidFill>
              </a:rPr>
              <a:t>una empresa</a:t>
            </a:r>
            <a:r>
              <a:rPr lang="es-ES" dirty="0">
                <a:solidFill>
                  <a:schemeClr val="tx1"/>
                </a:solidFill>
              </a:rPr>
              <a:t>. Está vinculado a la disponibilidad, logística y distribución de los recursos.</a:t>
            </a:r>
          </a:p>
          <a:p>
            <a:r>
              <a:rPr lang="es-ES" dirty="0" smtClean="0">
                <a:solidFill>
                  <a:schemeClr val="tx1"/>
                </a:solidFill>
              </a:rPr>
              <a:t>Las </a:t>
            </a:r>
            <a:r>
              <a:rPr lang="es-ES" dirty="0">
                <a:solidFill>
                  <a:schemeClr val="tx1"/>
                </a:solidFill>
              </a:rPr>
              <a:t>compras son un proceso estratégico por el cual se obtiene el abastecimiento de </a:t>
            </a:r>
            <a:r>
              <a:rPr lang="es-ES" dirty="0" smtClean="0">
                <a:solidFill>
                  <a:schemeClr val="tx1"/>
                </a:solidFill>
              </a:rPr>
              <a:t>bienes o </a:t>
            </a:r>
            <a:r>
              <a:rPr lang="es-ES" dirty="0">
                <a:solidFill>
                  <a:schemeClr val="tx1"/>
                </a:solidFill>
              </a:rPr>
              <a:t>servicios.</a:t>
            </a:r>
          </a:p>
          <a:p>
            <a:r>
              <a:rPr lang="es-ES" dirty="0" smtClean="0">
                <a:solidFill>
                  <a:schemeClr val="tx1"/>
                </a:solidFill>
              </a:rPr>
              <a:t>Una </a:t>
            </a:r>
            <a:r>
              <a:rPr lang="es-ES" dirty="0">
                <a:solidFill>
                  <a:schemeClr val="tx1"/>
                </a:solidFill>
              </a:rPr>
              <a:t>gestión de proveedores es el proceso de iniciar y desarrollar relaciones con los </a:t>
            </a:r>
            <a:r>
              <a:rPr lang="es-ES" dirty="0" smtClean="0">
                <a:solidFill>
                  <a:schemeClr val="tx1"/>
                </a:solidFill>
              </a:rPr>
              <a:t>diferentes proveedores </a:t>
            </a:r>
            <a:r>
              <a:rPr lang="es-ES" dirty="0">
                <a:solidFill>
                  <a:schemeClr val="tx1"/>
                </a:solidFill>
              </a:rPr>
              <a:t>para conseguir bienes y servicios por parte de una empresa.</a:t>
            </a:r>
          </a:p>
          <a:p>
            <a:r>
              <a:rPr lang="es-ES" dirty="0" smtClean="0">
                <a:solidFill>
                  <a:schemeClr val="tx1"/>
                </a:solidFill>
              </a:rPr>
              <a:t>El </a:t>
            </a:r>
            <a:r>
              <a:rPr lang="es-ES" dirty="0">
                <a:solidFill>
                  <a:schemeClr val="tx1"/>
                </a:solidFill>
              </a:rPr>
              <a:t>stock máximo es el punto máximo de existencias de un material en concreto que </a:t>
            </a:r>
            <a:r>
              <a:rPr lang="es-ES" dirty="0" smtClean="0">
                <a:solidFill>
                  <a:schemeClr val="tx1"/>
                </a:solidFill>
              </a:rPr>
              <a:t>la empresa </a:t>
            </a:r>
            <a:r>
              <a:rPr lang="es-ES" dirty="0">
                <a:solidFill>
                  <a:schemeClr val="tx1"/>
                </a:solidFill>
              </a:rPr>
              <a:t>quiere conservar en su almacén.</a:t>
            </a:r>
          </a:p>
          <a:p>
            <a:r>
              <a:rPr lang="es-ES" dirty="0" smtClean="0">
                <a:solidFill>
                  <a:schemeClr val="tx1"/>
                </a:solidFill>
              </a:rPr>
              <a:t>El </a:t>
            </a:r>
            <a:r>
              <a:rPr lang="es-ES" dirty="0">
                <a:solidFill>
                  <a:schemeClr val="tx1"/>
                </a:solidFill>
              </a:rPr>
              <a:t>stock mínimo es el punto mínimo de existencias que la empresa quiere conservar en </a:t>
            </a:r>
            <a:r>
              <a:rPr lang="es-ES" dirty="0" smtClean="0">
                <a:solidFill>
                  <a:schemeClr val="tx1"/>
                </a:solidFill>
              </a:rPr>
              <a:t>el almacén </a:t>
            </a:r>
            <a:r>
              <a:rPr lang="es-ES" dirty="0">
                <a:solidFill>
                  <a:schemeClr val="tx1"/>
                </a:solidFill>
              </a:rPr>
              <a:t>para que no se enfrenten a una ruptura de stock y así quedarse sin mercancías.</a:t>
            </a:r>
          </a:p>
          <a:p>
            <a:r>
              <a:rPr lang="es-ES" dirty="0" smtClean="0">
                <a:solidFill>
                  <a:schemeClr val="tx1"/>
                </a:solidFill>
              </a:rPr>
              <a:t>Punto </a:t>
            </a:r>
            <a:r>
              <a:rPr lang="es-ES" dirty="0">
                <a:solidFill>
                  <a:schemeClr val="tx1"/>
                </a:solidFill>
              </a:rPr>
              <a:t>de pedido es el punto establecido por la empresa en el que se vuelve a solicitar </a:t>
            </a:r>
            <a:r>
              <a:rPr lang="es-ES" dirty="0" smtClean="0">
                <a:solidFill>
                  <a:schemeClr val="tx1"/>
                </a:solidFill>
              </a:rPr>
              <a:t>la mercancía </a:t>
            </a:r>
            <a:r>
              <a:rPr lang="es-ES" dirty="0">
                <a:solidFill>
                  <a:schemeClr val="tx1"/>
                </a:solidFill>
              </a:rPr>
              <a:t>al proveedor para así reaprovisionar el almacén</a:t>
            </a:r>
            <a:r>
              <a:rPr lang="es-ES" dirty="0" smtClean="0">
                <a:solidFill>
                  <a:schemeClr val="tx1"/>
                </a:solidFill>
              </a:rPr>
              <a:t>.</a:t>
            </a:r>
            <a:endParaRPr lang="es-ES" dirty="0">
              <a:solidFill>
                <a:schemeClr val="tx1"/>
              </a:solidFill>
            </a:endParaRPr>
          </a:p>
        </p:txBody>
      </p:sp>
    </p:spTree>
    <p:extLst>
      <p:ext uri="{BB962C8B-B14F-4D97-AF65-F5344CB8AC3E}">
        <p14:creationId xmlns:p14="http://schemas.microsoft.com/office/powerpoint/2010/main" val="180290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82330" y="1374655"/>
            <a:ext cx="10159727" cy="3777622"/>
          </a:xfrm>
        </p:spPr>
        <p:txBody>
          <a:bodyPr>
            <a:noAutofit/>
          </a:bodyPr>
          <a:lstStyle/>
          <a:p>
            <a:pPr>
              <a:spcBef>
                <a:spcPts val="600"/>
              </a:spcBef>
            </a:pPr>
            <a:r>
              <a:rPr lang="en-US" sz="2200" b="1" dirty="0">
                <a:solidFill>
                  <a:schemeClr val="tx1"/>
                </a:solidFill>
              </a:rPr>
              <a:t>OBJETIVOS </a:t>
            </a:r>
            <a:endParaRPr lang="en-US" sz="2200" b="1" dirty="0" smtClean="0">
              <a:solidFill>
                <a:schemeClr val="tx1"/>
              </a:solidFill>
            </a:endParaRPr>
          </a:p>
          <a:p>
            <a:pPr marL="0" indent="0">
              <a:spcBef>
                <a:spcPts val="600"/>
              </a:spcBef>
              <a:buNone/>
            </a:pPr>
            <a:endParaRPr lang="en-US" sz="2200" b="1" dirty="0" smtClean="0">
              <a:solidFill>
                <a:schemeClr val="tx1"/>
              </a:solidFill>
            </a:endParaRPr>
          </a:p>
          <a:p>
            <a:pPr marL="0" indent="0">
              <a:spcBef>
                <a:spcPts val="600"/>
              </a:spcBef>
              <a:buNone/>
            </a:pPr>
            <a:r>
              <a:rPr lang="es-ES" sz="2000" b="1" dirty="0">
                <a:solidFill>
                  <a:schemeClr val="tx1"/>
                </a:solidFill>
              </a:rPr>
              <a:t>• Diferenciar los conceptos de gestión, control y optimización de stocks.</a:t>
            </a:r>
          </a:p>
          <a:p>
            <a:pPr marL="0" indent="0">
              <a:spcBef>
                <a:spcPts val="600"/>
              </a:spcBef>
              <a:buNone/>
            </a:pPr>
            <a:r>
              <a:rPr lang="es-ES" sz="2000" b="1" dirty="0">
                <a:solidFill>
                  <a:schemeClr val="tx1"/>
                </a:solidFill>
              </a:rPr>
              <a:t>• Identificar los diferentes modelos de gestión de stock.</a:t>
            </a:r>
          </a:p>
          <a:p>
            <a:pPr marL="0" indent="0">
              <a:spcBef>
                <a:spcPts val="600"/>
              </a:spcBef>
              <a:buNone/>
            </a:pPr>
            <a:r>
              <a:rPr lang="es-ES" sz="2000" b="1" dirty="0">
                <a:solidFill>
                  <a:schemeClr val="tx1"/>
                </a:solidFill>
              </a:rPr>
              <a:t>• Entender el concepto de inventario y los diferentes tipos de inventario/stocks que existen.</a:t>
            </a:r>
          </a:p>
          <a:p>
            <a:pPr marL="0" indent="0">
              <a:spcBef>
                <a:spcPts val="600"/>
              </a:spcBef>
              <a:buNone/>
            </a:pPr>
            <a:r>
              <a:rPr lang="es-ES" sz="2000" b="1" dirty="0">
                <a:solidFill>
                  <a:schemeClr val="tx1"/>
                </a:solidFill>
              </a:rPr>
              <a:t>• </a:t>
            </a:r>
            <a:r>
              <a:rPr lang="es-ES" sz="2000" b="1" dirty="0" smtClean="0">
                <a:solidFill>
                  <a:schemeClr val="tx1"/>
                </a:solidFill>
              </a:rPr>
              <a:t>Explicar el </a:t>
            </a:r>
            <a:r>
              <a:rPr lang="es-ES" sz="2000" b="1" dirty="0">
                <a:solidFill>
                  <a:schemeClr val="tx1"/>
                </a:solidFill>
              </a:rPr>
              <a:t>término </a:t>
            </a:r>
            <a:r>
              <a:rPr lang="es-ES" sz="2000" b="1" dirty="0" smtClean="0">
                <a:solidFill>
                  <a:schemeClr val="tx1"/>
                </a:solidFill>
              </a:rPr>
              <a:t>stock de seguridad y </a:t>
            </a:r>
            <a:r>
              <a:rPr lang="es-ES" sz="2000" b="1" dirty="0">
                <a:solidFill>
                  <a:schemeClr val="tx1"/>
                </a:solidFill>
              </a:rPr>
              <a:t>sus </a:t>
            </a:r>
            <a:r>
              <a:rPr lang="es-ES" sz="2000" b="1" dirty="0" smtClean="0">
                <a:solidFill>
                  <a:schemeClr val="tx1"/>
                </a:solidFill>
              </a:rPr>
              <a:t>técnicas de determinación.</a:t>
            </a:r>
            <a:endParaRPr lang="es-ES" sz="2000" b="1" dirty="0">
              <a:solidFill>
                <a:schemeClr val="tx1"/>
              </a:solidFill>
            </a:endParaRPr>
          </a:p>
          <a:p>
            <a:pPr marL="0" indent="0">
              <a:spcBef>
                <a:spcPts val="600"/>
              </a:spcBef>
              <a:buNone/>
            </a:pPr>
            <a:r>
              <a:rPr lang="es-ES" sz="2000" b="1" dirty="0" smtClean="0">
                <a:solidFill>
                  <a:schemeClr val="tx1"/>
                </a:solidFill>
              </a:rPr>
              <a:t>• </a:t>
            </a:r>
            <a:r>
              <a:rPr lang="es-ES" sz="2000" b="1" dirty="0">
                <a:solidFill>
                  <a:schemeClr val="tx1"/>
                </a:solidFill>
              </a:rPr>
              <a:t>Identificar los diferentes tipos de almacenes que existen y el ciclo logístico dentro de uno.</a:t>
            </a:r>
          </a:p>
          <a:p>
            <a:pPr marL="0" indent="0">
              <a:spcBef>
                <a:spcPts val="600"/>
              </a:spcBef>
              <a:buNone/>
            </a:pPr>
            <a:r>
              <a:rPr lang="es-ES" sz="2000" b="1" dirty="0">
                <a:solidFill>
                  <a:schemeClr val="tx1"/>
                </a:solidFill>
              </a:rPr>
              <a:t>• Identificar los diferentes costes de las operaciones de almacén.</a:t>
            </a:r>
          </a:p>
          <a:p>
            <a:pPr marL="0" indent="0">
              <a:spcBef>
                <a:spcPts val="600"/>
              </a:spcBef>
              <a:buNone/>
            </a:pPr>
            <a:r>
              <a:rPr lang="es-ES" sz="2000" b="1" dirty="0">
                <a:solidFill>
                  <a:schemeClr val="tx1"/>
                </a:solidFill>
              </a:rPr>
              <a:t>• Explicar </a:t>
            </a:r>
            <a:r>
              <a:rPr lang="es-ES" sz="2000" b="1" dirty="0" smtClean="0">
                <a:solidFill>
                  <a:schemeClr val="tx1"/>
                </a:solidFill>
              </a:rPr>
              <a:t>los </a:t>
            </a:r>
            <a:r>
              <a:rPr lang="es-ES" sz="2000" b="1" dirty="0">
                <a:solidFill>
                  <a:schemeClr val="tx1"/>
                </a:solidFill>
              </a:rPr>
              <a:t>concepto </a:t>
            </a:r>
            <a:r>
              <a:rPr lang="es-ES" sz="2000" b="1" dirty="0" smtClean="0">
                <a:solidFill>
                  <a:schemeClr val="tx1"/>
                </a:solidFill>
              </a:rPr>
              <a:t>JUST IN TIME, KAMBAN </a:t>
            </a:r>
            <a:r>
              <a:rPr lang="es-ES" sz="2000" b="1" dirty="0">
                <a:solidFill>
                  <a:schemeClr val="tx1"/>
                </a:solidFill>
              </a:rPr>
              <a:t>y </a:t>
            </a:r>
            <a:r>
              <a:rPr lang="es-ES" sz="2000" b="1" dirty="0" smtClean="0">
                <a:solidFill>
                  <a:schemeClr val="tx1"/>
                </a:solidFill>
              </a:rPr>
              <a:t>HEIJUNKA y comprender los </a:t>
            </a:r>
            <a:r>
              <a:rPr lang="es-ES" sz="2000" b="1" dirty="0">
                <a:solidFill>
                  <a:schemeClr val="tx1"/>
                </a:solidFill>
              </a:rPr>
              <a:t>beneficios que aporta a las </a:t>
            </a:r>
            <a:r>
              <a:rPr lang="es-ES" sz="2000" b="1" dirty="0" smtClean="0">
                <a:solidFill>
                  <a:schemeClr val="tx1"/>
                </a:solidFill>
              </a:rPr>
              <a:t>empresas.</a:t>
            </a:r>
          </a:p>
          <a:p>
            <a:pPr marL="0" indent="0">
              <a:spcBef>
                <a:spcPts val="600"/>
              </a:spcBef>
              <a:buNone/>
            </a:pPr>
            <a:r>
              <a:rPr lang="es-ES" sz="2000" b="1" dirty="0">
                <a:solidFill>
                  <a:schemeClr val="tx1"/>
                </a:solidFill>
              </a:rPr>
              <a:t>• </a:t>
            </a:r>
            <a:r>
              <a:rPr lang="es-ES" sz="2000" b="1" dirty="0" smtClean="0">
                <a:solidFill>
                  <a:schemeClr val="tx1"/>
                </a:solidFill>
              </a:rPr>
              <a:t>Visualizar los conceptos PUSCH y PULL</a:t>
            </a:r>
          </a:p>
          <a:p>
            <a:pPr marL="0" indent="0">
              <a:spcBef>
                <a:spcPts val="600"/>
              </a:spcBef>
              <a:buNone/>
            </a:pPr>
            <a:endParaRPr lang="es-ES" sz="2000" b="1" dirty="0" smtClean="0">
              <a:solidFill>
                <a:schemeClr val="tx1"/>
              </a:solidFill>
            </a:endParaRPr>
          </a:p>
          <a:p>
            <a:pPr marL="0" indent="0">
              <a:spcBef>
                <a:spcPts val="600"/>
              </a:spcBef>
              <a:buNone/>
            </a:pPr>
            <a:endParaRPr lang="en-US" sz="2000" b="1" dirty="0">
              <a:solidFill>
                <a:schemeClr val="tx1"/>
              </a:solidFill>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COMPRAS</a:t>
            </a:r>
            <a:endParaRPr lang="en-US" sz="3100" dirty="0"/>
          </a:p>
        </p:txBody>
      </p:sp>
    </p:spTree>
    <p:extLst>
      <p:ext uri="{BB962C8B-B14F-4D97-AF65-F5344CB8AC3E}">
        <p14:creationId xmlns:p14="http://schemas.microsoft.com/office/powerpoint/2010/main" val="199974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38014" y="1900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ALMACENES</a:t>
            </a:r>
            <a:endParaRPr lang="en-US" sz="3100" dirty="0"/>
          </a:p>
        </p:txBody>
      </p:sp>
      <p:sp>
        <p:nvSpPr>
          <p:cNvPr id="3" name="10 CuadroTexto"/>
          <p:cNvSpPr txBox="1"/>
          <p:nvPr/>
        </p:nvSpPr>
        <p:spPr>
          <a:xfrm>
            <a:off x="1435691" y="1504471"/>
            <a:ext cx="2296436" cy="769441"/>
          </a:xfrm>
          <a:prstGeom prst="rect">
            <a:avLst/>
          </a:prstGeom>
          <a:solidFill>
            <a:schemeClr val="accent1">
              <a:lumMod val="60000"/>
              <a:lumOff val="4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GESTIÓN DE ALMACENES</a:t>
            </a:r>
            <a:endParaRPr lang="es-MX" sz="2200" b="1" i="1" dirty="0">
              <a:effectLst>
                <a:outerShdw blurRad="38100" dist="38100" dir="2700000" algn="tl">
                  <a:srgbClr val="000000">
                    <a:alpha val="43137"/>
                  </a:srgbClr>
                </a:outerShdw>
              </a:effectLst>
            </a:endParaRPr>
          </a:p>
        </p:txBody>
      </p:sp>
      <p:sp>
        <p:nvSpPr>
          <p:cNvPr id="27" name="8 Rectángulo redondeado"/>
          <p:cNvSpPr/>
          <p:nvPr/>
        </p:nvSpPr>
        <p:spPr>
          <a:xfrm>
            <a:off x="5172956" y="2750717"/>
            <a:ext cx="3207925" cy="879960"/>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prstClr val="white"/>
              </a:solidFill>
            </a:endParaRPr>
          </a:p>
        </p:txBody>
      </p:sp>
      <p:sp>
        <p:nvSpPr>
          <p:cNvPr id="47" name="17 CuadroTexto"/>
          <p:cNvSpPr txBox="1"/>
          <p:nvPr/>
        </p:nvSpPr>
        <p:spPr>
          <a:xfrm>
            <a:off x="5172955" y="2934331"/>
            <a:ext cx="3207927" cy="430887"/>
          </a:xfrm>
          <a:prstGeom prst="rect">
            <a:avLst/>
          </a:prstGeom>
          <a:noFill/>
        </p:spPr>
        <p:txBody>
          <a:bodyPr wrap="square" rtlCol="0">
            <a:spAutoFit/>
          </a:bodyPr>
          <a:lstStyle/>
          <a:p>
            <a:pPr algn="ctr"/>
            <a:r>
              <a:rPr lang="es-ES" sz="2200" b="1" i="1" dirty="0" smtClean="0">
                <a:solidFill>
                  <a:prstClr val="black"/>
                </a:solidFill>
                <a:effectLst>
                  <a:outerShdw blurRad="38100" dist="38100" dir="2700000" algn="tl">
                    <a:srgbClr val="000000">
                      <a:alpha val="43137"/>
                    </a:srgbClr>
                  </a:outerShdw>
                </a:effectLst>
              </a:rPr>
              <a:t>Tipos de Almacenes</a:t>
            </a:r>
          </a:p>
        </p:txBody>
      </p:sp>
      <p:sp>
        <p:nvSpPr>
          <p:cNvPr id="12" name="11 Rectángulo redondeado"/>
          <p:cNvSpPr/>
          <p:nvPr/>
        </p:nvSpPr>
        <p:spPr>
          <a:xfrm>
            <a:off x="1839612" y="2977449"/>
            <a:ext cx="2232248" cy="144931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 name="19 CuadroTexto"/>
          <p:cNvSpPr txBox="1"/>
          <p:nvPr/>
        </p:nvSpPr>
        <p:spPr>
          <a:xfrm>
            <a:off x="1890388" y="3062929"/>
            <a:ext cx="2160240" cy="1323439"/>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Según </a:t>
            </a:r>
            <a:r>
              <a:rPr lang="es-ES" sz="2000" b="1" i="1" dirty="0">
                <a:solidFill>
                  <a:prstClr val="black"/>
                </a:solidFill>
                <a:effectLst>
                  <a:outerShdw blurRad="38100" dist="38100" dir="2700000" algn="tl">
                    <a:srgbClr val="000000">
                      <a:alpha val="43137"/>
                    </a:srgbClr>
                  </a:outerShdw>
                </a:effectLst>
              </a:rPr>
              <a:t>el tipo de mercancía que almacenan</a:t>
            </a:r>
            <a:endParaRPr lang="es-MX" sz="2000" b="1" i="1" dirty="0">
              <a:solidFill>
                <a:prstClr val="black"/>
              </a:solidFill>
              <a:effectLst>
                <a:outerShdw blurRad="38100" dist="38100" dir="2700000" algn="tl">
                  <a:srgbClr val="000000">
                    <a:alpha val="43137"/>
                  </a:srgbClr>
                </a:outerShdw>
              </a:effectLst>
            </a:endParaRPr>
          </a:p>
        </p:txBody>
      </p:sp>
      <p:sp>
        <p:nvSpPr>
          <p:cNvPr id="22" name="11 Rectángulo redondeado"/>
          <p:cNvSpPr/>
          <p:nvPr/>
        </p:nvSpPr>
        <p:spPr>
          <a:xfrm>
            <a:off x="4357842" y="4537760"/>
            <a:ext cx="2232248" cy="144931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3" name="19 CuadroTexto"/>
          <p:cNvSpPr txBox="1"/>
          <p:nvPr/>
        </p:nvSpPr>
        <p:spPr>
          <a:xfrm>
            <a:off x="4394104" y="4797408"/>
            <a:ext cx="2160240" cy="1015663"/>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Según </a:t>
            </a:r>
            <a:r>
              <a:rPr lang="es-ES" sz="2000" b="1" i="1" dirty="0">
                <a:solidFill>
                  <a:prstClr val="black"/>
                </a:solidFill>
                <a:effectLst>
                  <a:outerShdw blurRad="38100" dist="38100" dir="2700000" algn="tl">
                    <a:srgbClr val="000000">
                      <a:alpha val="43137"/>
                    </a:srgbClr>
                  </a:outerShdw>
                </a:effectLst>
              </a:rPr>
              <a:t>el </a:t>
            </a:r>
            <a:r>
              <a:rPr lang="es-ES" sz="2000" b="1" i="1" dirty="0" smtClean="0">
                <a:solidFill>
                  <a:prstClr val="black"/>
                </a:solidFill>
                <a:effectLst>
                  <a:outerShdw blurRad="38100" dist="38100" dir="2700000" algn="tl">
                    <a:srgbClr val="000000">
                      <a:alpha val="43137"/>
                    </a:srgbClr>
                  </a:outerShdw>
                </a:effectLst>
              </a:rPr>
              <a:t> </a:t>
            </a:r>
            <a:r>
              <a:rPr lang="es-ES" sz="2000" b="1" i="1" dirty="0">
                <a:solidFill>
                  <a:prstClr val="black"/>
                </a:solidFill>
                <a:effectLst>
                  <a:outerShdw blurRad="38100" dist="38100" dir="2700000" algn="tl">
                    <a:srgbClr val="000000">
                      <a:alpha val="43137"/>
                    </a:srgbClr>
                  </a:outerShdw>
                </a:effectLst>
              </a:rPr>
              <a:t>grado de automatización</a:t>
            </a:r>
            <a:endParaRPr lang="es-MX" sz="2000" b="1" i="1" dirty="0">
              <a:solidFill>
                <a:prstClr val="black"/>
              </a:solidFill>
              <a:effectLst>
                <a:outerShdw blurRad="38100" dist="38100" dir="2700000" algn="tl">
                  <a:srgbClr val="000000">
                    <a:alpha val="43137"/>
                  </a:srgbClr>
                </a:outerShdw>
              </a:effectLst>
            </a:endParaRPr>
          </a:p>
        </p:txBody>
      </p:sp>
      <p:sp>
        <p:nvSpPr>
          <p:cNvPr id="24" name="11 Rectángulo redondeado"/>
          <p:cNvSpPr/>
          <p:nvPr/>
        </p:nvSpPr>
        <p:spPr>
          <a:xfrm>
            <a:off x="6963158" y="4542695"/>
            <a:ext cx="2232248" cy="144931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19 CuadroTexto"/>
          <p:cNvSpPr txBox="1"/>
          <p:nvPr/>
        </p:nvSpPr>
        <p:spPr>
          <a:xfrm>
            <a:off x="6964326" y="4668572"/>
            <a:ext cx="2160240" cy="1323439"/>
          </a:xfrm>
          <a:prstGeom prst="rect">
            <a:avLst/>
          </a:prstGeom>
          <a:noFill/>
        </p:spPr>
        <p:txBody>
          <a:bodyPr wrap="square" rtlCol="0">
            <a:spAutoFit/>
          </a:bodyPr>
          <a:lstStyle/>
          <a:p>
            <a:pPr algn="ctr"/>
            <a:r>
              <a:rPr lang="es-ES" sz="2000" b="1" i="1" dirty="0">
                <a:solidFill>
                  <a:prstClr val="black"/>
                </a:solidFill>
                <a:effectLst>
                  <a:outerShdw blurRad="38100" dist="38100" dir="2700000" algn="tl">
                    <a:srgbClr val="000000">
                      <a:alpha val="43137"/>
                    </a:srgbClr>
                  </a:outerShdw>
                </a:effectLst>
              </a:rPr>
              <a:t>Según la ubicación y actividad que realizan</a:t>
            </a:r>
            <a:endParaRPr lang="es-MX" sz="2000" b="1" i="1" dirty="0">
              <a:solidFill>
                <a:prstClr val="black"/>
              </a:solidFill>
              <a:effectLst>
                <a:outerShdw blurRad="38100" dist="38100" dir="2700000" algn="tl">
                  <a:srgbClr val="000000">
                    <a:alpha val="43137"/>
                  </a:srgbClr>
                </a:outerShdw>
              </a:effectLst>
            </a:endParaRPr>
          </a:p>
        </p:txBody>
      </p:sp>
      <p:sp>
        <p:nvSpPr>
          <p:cNvPr id="26" name="11 Rectángulo redondeado"/>
          <p:cNvSpPr/>
          <p:nvPr/>
        </p:nvSpPr>
        <p:spPr>
          <a:xfrm>
            <a:off x="9394300" y="3078957"/>
            <a:ext cx="2232248" cy="144931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8" name="19 CuadroTexto"/>
          <p:cNvSpPr txBox="1"/>
          <p:nvPr/>
        </p:nvSpPr>
        <p:spPr>
          <a:xfrm>
            <a:off x="9430562" y="3454717"/>
            <a:ext cx="2160240" cy="707886"/>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Según </a:t>
            </a:r>
            <a:r>
              <a:rPr lang="es-ES" sz="2000" b="1" i="1" dirty="0">
                <a:solidFill>
                  <a:prstClr val="black"/>
                </a:solidFill>
                <a:effectLst>
                  <a:outerShdw blurRad="38100" dist="38100" dir="2700000" algn="tl">
                    <a:srgbClr val="000000">
                      <a:alpha val="43137"/>
                    </a:srgbClr>
                  </a:outerShdw>
                </a:effectLst>
              </a:rPr>
              <a:t>el </a:t>
            </a:r>
            <a:r>
              <a:rPr lang="es-ES" sz="2000" b="1" i="1" dirty="0" smtClean="0">
                <a:solidFill>
                  <a:prstClr val="black"/>
                </a:solidFill>
                <a:effectLst>
                  <a:outerShdw blurRad="38100" dist="38100" dir="2700000" algn="tl">
                    <a:srgbClr val="000000">
                      <a:alpha val="43137"/>
                    </a:srgbClr>
                  </a:outerShdw>
                </a:effectLst>
              </a:rPr>
              <a:t>recinto</a:t>
            </a:r>
            <a:endParaRPr lang="es-MX" sz="2000"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3272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38014" y="1900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ALMACENES</a:t>
            </a:r>
            <a:endParaRPr lang="en-US" sz="3100" dirty="0"/>
          </a:p>
        </p:txBody>
      </p:sp>
      <p:sp>
        <p:nvSpPr>
          <p:cNvPr id="3" name="10 CuadroTexto"/>
          <p:cNvSpPr txBox="1"/>
          <p:nvPr/>
        </p:nvSpPr>
        <p:spPr>
          <a:xfrm>
            <a:off x="589796" y="3101047"/>
            <a:ext cx="2296436" cy="1446550"/>
          </a:xfrm>
          <a:prstGeom prst="rect">
            <a:avLst/>
          </a:prstGeom>
          <a:solidFill>
            <a:schemeClr val="accent1">
              <a:lumMod val="60000"/>
              <a:lumOff val="4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GESTIÓN DE ALMACENES</a:t>
            </a:r>
          </a:p>
          <a:p>
            <a:pPr algn="ctr"/>
            <a:r>
              <a:rPr lang="es-ES" sz="2200" b="1" i="1" dirty="0" smtClean="0">
                <a:effectLst>
                  <a:outerShdw blurRad="38100" dist="38100" dir="2700000" algn="tl">
                    <a:srgbClr val="000000">
                      <a:alpha val="43137"/>
                    </a:srgbClr>
                  </a:outerShdw>
                </a:effectLst>
              </a:rPr>
              <a:t>CICLO LOGÍSTICO</a:t>
            </a:r>
            <a:endParaRPr lang="es-MX" sz="2200" b="1" i="1" dirty="0">
              <a:effectLst>
                <a:outerShdw blurRad="38100" dist="38100" dir="2700000" algn="tl">
                  <a:srgbClr val="000000">
                    <a:alpha val="43137"/>
                  </a:srgbClr>
                </a:outerShdw>
              </a:effectLst>
            </a:endParaRPr>
          </a:p>
        </p:txBody>
      </p:sp>
      <p:pic>
        <p:nvPicPr>
          <p:cNvPr id="2" name="Imagen 1"/>
          <p:cNvPicPr>
            <a:picLocks noChangeAspect="1"/>
          </p:cNvPicPr>
          <p:nvPr/>
        </p:nvPicPr>
        <p:blipFill>
          <a:blip r:embed="rId2"/>
          <a:stretch>
            <a:fillRect/>
          </a:stretch>
        </p:blipFill>
        <p:spPr>
          <a:xfrm>
            <a:off x="3033487" y="1272246"/>
            <a:ext cx="8892702" cy="5273697"/>
          </a:xfrm>
          <a:prstGeom prst="rect">
            <a:avLst/>
          </a:prstGeom>
        </p:spPr>
      </p:pic>
    </p:spTree>
    <p:extLst>
      <p:ext uri="{BB962C8B-B14F-4D97-AF65-F5344CB8AC3E}">
        <p14:creationId xmlns:p14="http://schemas.microsoft.com/office/powerpoint/2010/main" val="957406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38014" y="1900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ALMACENES</a:t>
            </a:r>
            <a:endParaRPr lang="en-US" sz="3100" dirty="0"/>
          </a:p>
        </p:txBody>
      </p:sp>
      <p:sp>
        <p:nvSpPr>
          <p:cNvPr id="3" name="10 CuadroTexto"/>
          <p:cNvSpPr txBox="1"/>
          <p:nvPr/>
        </p:nvSpPr>
        <p:spPr>
          <a:xfrm>
            <a:off x="589796" y="3101047"/>
            <a:ext cx="2296436" cy="1446550"/>
          </a:xfrm>
          <a:prstGeom prst="rect">
            <a:avLst/>
          </a:prstGeom>
          <a:solidFill>
            <a:schemeClr val="accent1">
              <a:lumMod val="60000"/>
              <a:lumOff val="4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GESTIÓN DE ALMACENES</a:t>
            </a:r>
          </a:p>
          <a:p>
            <a:pPr algn="ctr"/>
            <a:r>
              <a:rPr lang="es-ES" sz="2200" b="1" i="1" dirty="0" smtClean="0">
                <a:effectLst>
                  <a:outerShdw blurRad="38100" dist="38100" dir="2700000" algn="tl">
                    <a:srgbClr val="000000">
                      <a:alpha val="43137"/>
                    </a:srgbClr>
                  </a:outerShdw>
                </a:effectLst>
              </a:rPr>
              <a:t>COSTOS DE OPERACIÓN</a:t>
            </a:r>
            <a:endParaRPr lang="es-MX" sz="2200" b="1" i="1" dirty="0">
              <a:effectLst>
                <a:outerShdw blurRad="38100" dist="38100" dir="2700000" algn="tl">
                  <a:srgbClr val="000000">
                    <a:alpha val="43137"/>
                  </a:srgbClr>
                </a:outerShdw>
              </a:effectLst>
            </a:endParaRPr>
          </a:p>
        </p:txBody>
      </p:sp>
      <p:sp>
        <p:nvSpPr>
          <p:cNvPr id="5" name="Rectángulo 4"/>
          <p:cNvSpPr/>
          <p:nvPr/>
        </p:nvSpPr>
        <p:spPr>
          <a:xfrm>
            <a:off x="3748343" y="5109029"/>
            <a:ext cx="8157029" cy="646331"/>
          </a:xfrm>
          <a:prstGeom prst="rect">
            <a:avLst/>
          </a:prstGeom>
          <a:solidFill>
            <a:schemeClr val="accent6">
              <a:lumMod val="50000"/>
            </a:schemeClr>
          </a:solidFill>
        </p:spPr>
        <p:txBody>
          <a:bodyPr wrap="square">
            <a:spAutoFit/>
          </a:bodyPr>
          <a:lstStyle/>
          <a:p>
            <a:pPr algn="ctr"/>
            <a:r>
              <a:rPr lang="es-ES" b="1" dirty="0">
                <a:solidFill>
                  <a:srgbClr val="FFFF00"/>
                </a:solidFill>
              </a:rPr>
              <a:t>Los costes de almacenamiento son todos aquellos en los que debe</a:t>
            </a:r>
          </a:p>
          <a:p>
            <a:pPr algn="ctr"/>
            <a:r>
              <a:rPr lang="es-ES" b="1" dirty="0">
                <a:solidFill>
                  <a:srgbClr val="FFFF00"/>
                </a:solidFill>
              </a:rPr>
              <a:t>incurrir la empresa para mantener sus existencias en un depósito</a:t>
            </a:r>
            <a:endParaRPr lang="en-US" b="1" dirty="0">
              <a:solidFill>
                <a:srgbClr val="FFFF00"/>
              </a:solidFill>
            </a:endParaRPr>
          </a:p>
        </p:txBody>
      </p:sp>
      <p:sp>
        <p:nvSpPr>
          <p:cNvPr id="9" name="4 Rectángulo redondeado"/>
          <p:cNvSpPr/>
          <p:nvPr/>
        </p:nvSpPr>
        <p:spPr>
          <a:xfrm>
            <a:off x="3748343" y="2334989"/>
            <a:ext cx="2232248" cy="86409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5 Rectángulo redondeado"/>
          <p:cNvSpPr/>
          <p:nvPr/>
        </p:nvSpPr>
        <p:spPr>
          <a:xfrm>
            <a:off x="9375401" y="3631132"/>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 name="6 Rectángulo redondeado"/>
          <p:cNvSpPr/>
          <p:nvPr/>
        </p:nvSpPr>
        <p:spPr>
          <a:xfrm>
            <a:off x="3748343" y="3636038"/>
            <a:ext cx="2232248" cy="86409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2" name="7 Rectángulo redondeado"/>
          <p:cNvSpPr/>
          <p:nvPr/>
        </p:nvSpPr>
        <p:spPr>
          <a:xfrm>
            <a:off x="6585290" y="1866482"/>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3" name="8 Rectángulo redondeado"/>
          <p:cNvSpPr/>
          <p:nvPr/>
        </p:nvSpPr>
        <p:spPr>
          <a:xfrm>
            <a:off x="9368683" y="2353747"/>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4" name="12 CuadroTexto"/>
          <p:cNvSpPr txBox="1"/>
          <p:nvPr/>
        </p:nvSpPr>
        <p:spPr>
          <a:xfrm>
            <a:off x="6618093" y="1976690"/>
            <a:ext cx="2160240" cy="646331"/>
          </a:xfrm>
          <a:prstGeom prst="rect">
            <a:avLst/>
          </a:prstGeom>
          <a:noFill/>
        </p:spPr>
        <p:txBody>
          <a:bodyPr wrap="square" rtlCol="0">
            <a:spAutoFit/>
          </a:bodyPr>
          <a:lstStyle/>
          <a:p>
            <a:pPr algn="ctr"/>
            <a:r>
              <a:rPr lang="es-MX" b="1" i="1" dirty="0">
                <a:solidFill>
                  <a:prstClr val="black"/>
                </a:solidFill>
                <a:effectLst>
                  <a:outerShdw blurRad="38100" dist="38100" dir="2700000" algn="tl">
                    <a:srgbClr val="000000">
                      <a:alpha val="43137"/>
                    </a:srgbClr>
                  </a:outerShdw>
                </a:effectLst>
              </a:rPr>
              <a:t>Costes de instalaciones</a:t>
            </a:r>
          </a:p>
        </p:txBody>
      </p:sp>
      <p:sp>
        <p:nvSpPr>
          <p:cNvPr id="15" name="13 CuadroTexto"/>
          <p:cNvSpPr txBox="1"/>
          <p:nvPr/>
        </p:nvSpPr>
        <p:spPr>
          <a:xfrm>
            <a:off x="9397711" y="2348379"/>
            <a:ext cx="2160240" cy="923330"/>
          </a:xfrm>
          <a:prstGeom prst="rect">
            <a:avLst/>
          </a:prstGeom>
          <a:noFill/>
        </p:spPr>
        <p:txBody>
          <a:bodyPr wrap="square" rtlCol="0">
            <a:spAutoFit/>
          </a:bodyPr>
          <a:lstStyle/>
          <a:p>
            <a:pPr algn="ctr"/>
            <a:r>
              <a:rPr lang="es-ES" b="1" i="1" dirty="0">
                <a:solidFill>
                  <a:prstClr val="black"/>
                </a:solidFill>
                <a:effectLst>
                  <a:outerShdw blurRad="38100" dist="38100" dir="2700000" algn="tl">
                    <a:srgbClr val="000000">
                      <a:alpha val="43137"/>
                    </a:srgbClr>
                  </a:outerShdw>
                </a:effectLst>
              </a:rPr>
              <a:t>Costes de manipulación y gestión</a:t>
            </a:r>
            <a:endParaRPr lang="es-MX" b="1" i="1" dirty="0">
              <a:solidFill>
                <a:prstClr val="black"/>
              </a:solidFill>
              <a:effectLst>
                <a:outerShdw blurRad="38100" dist="38100" dir="2700000" algn="tl">
                  <a:srgbClr val="000000">
                    <a:alpha val="43137"/>
                  </a:srgbClr>
                </a:outerShdw>
              </a:effectLst>
            </a:endParaRPr>
          </a:p>
        </p:txBody>
      </p:sp>
      <p:sp>
        <p:nvSpPr>
          <p:cNvPr id="16" name="14 CuadroTexto"/>
          <p:cNvSpPr txBox="1"/>
          <p:nvPr/>
        </p:nvSpPr>
        <p:spPr>
          <a:xfrm>
            <a:off x="3777369" y="2422073"/>
            <a:ext cx="2160240" cy="646331"/>
          </a:xfrm>
          <a:prstGeom prst="rect">
            <a:avLst/>
          </a:prstGeom>
          <a:noFill/>
        </p:spPr>
        <p:txBody>
          <a:bodyPr wrap="square" rtlCol="0">
            <a:spAutoFit/>
          </a:bodyPr>
          <a:lstStyle/>
          <a:p>
            <a:pPr algn="ctr"/>
            <a:r>
              <a:rPr lang="es-MX" b="1" i="1" dirty="0">
                <a:solidFill>
                  <a:prstClr val="black"/>
                </a:solidFill>
                <a:effectLst>
                  <a:outerShdw blurRad="38100" dist="38100" dir="2700000" algn="tl">
                    <a:srgbClr val="000000">
                      <a:alpha val="43137"/>
                    </a:srgbClr>
                  </a:outerShdw>
                </a:effectLst>
              </a:rPr>
              <a:t>Costes de infraestructuras</a:t>
            </a:r>
          </a:p>
        </p:txBody>
      </p:sp>
      <p:sp>
        <p:nvSpPr>
          <p:cNvPr id="17" name="15 CuadroTexto"/>
          <p:cNvSpPr txBox="1"/>
          <p:nvPr/>
        </p:nvSpPr>
        <p:spPr>
          <a:xfrm>
            <a:off x="3676333" y="3632874"/>
            <a:ext cx="2376264" cy="923330"/>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Costes de </a:t>
            </a:r>
            <a:r>
              <a:rPr lang="es-MX" b="1" i="1" dirty="0">
                <a:solidFill>
                  <a:prstClr val="black"/>
                </a:solidFill>
                <a:effectLst>
                  <a:outerShdw blurRad="38100" dist="38100" dir="2700000" algn="tl">
                    <a:srgbClr val="000000">
                      <a:alpha val="43137"/>
                    </a:srgbClr>
                  </a:outerShdw>
                </a:effectLst>
              </a:rPr>
              <a:t>roturas de stock o </a:t>
            </a:r>
            <a:r>
              <a:rPr lang="es-MX" b="1" i="1" dirty="0" err="1" smtClean="0">
                <a:solidFill>
                  <a:prstClr val="black"/>
                </a:solidFill>
                <a:effectLst>
                  <a:outerShdw blurRad="38100" dist="38100" dir="2700000" algn="tl">
                    <a:srgbClr val="000000">
                      <a:alpha val="43137"/>
                    </a:srgbClr>
                  </a:outerShdw>
                </a:effectLst>
              </a:rPr>
              <a:t>sobrestock</a:t>
            </a:r>
            <a:r>
              <a:rPr lang="es-MX" b="1" i="1" dirty="0" smtClean="0">
                <a:solidFill>
                  <a:prstClr val="black"/>
                </a:solidFill>
                <a:effectLst>
                  <a:outerShdw blurRad="38100" dist="38100" dir="2700000" algn="tl">
                    <a:srgbClr val="000000">
                      <a:alpha val="43137"/>
                    </a:srgbClr>
                  </a:outerShdw>
                </a:effectLst>
              </a:rPr>
              <a:t> o robos</a:t>
            </a:r>
            <a:endParaRPr lang="es-MX" b="1" i="1" dirty="0">
              <a:solidFill>
                <a:prstClr val="black"/>
              </a:solidFill>
              <a:effectLst>
                <a:outerShdw blurRad="38100" dist="38100" dir="2700000" algn="tl">
                  <a:srgbClr val="000000">
                    <a:alpha val="43137"/>
                  </a:srgbClr>
                </a:outerShdw>
              </a:effectLst>
            </a:endParaRPr>
          </a:p>
        </p:txBody>
      </p:sp>
      <p:sp>
        <p:nvSpPr>
          <p:cNvPr id="18" name="16 CuadroTexto"/>
          <p:cNvSpPr txBox="1"/>
          <p:nvPr/>
        </p:nvSpPr>
        <p:spPr>
          <a:xfrm>
            <a:off x="9440691" y="3630009"/>
            <a:ext cx="2160240" cy="923330"/>
          </a:xfrm>
          <a:prstGeom prst="rect">
            <a:avLst/>
          </a:prstGeom>
          <a:noFill/>
        </p:spPr>
        <p:txBody>
          <a:bodyPr wrap="square" rtlCol="0">
            <a:spAutoFit/>
          </a:bodyPr>
          <a:lstStyle/>
          <a:p>
            <a:pPr algn="ctr"/>
            <a:r>
              <a:rPr lang="es-MX" b="1" i="1" dirty="0">
                <a:solidFill>
                  <a:prstClr val="black"/>
                </a:solidFill>
                <a:effectLst>
                  <a:outerShdw blurRad="38100" dist="38100" dir="2700000" algn="tl">
                    <a:srgbClr val="000000">
                      <a:alpha val="43137"/>
                    </a:srgbClr>
                  </a:outerShdw>
                </a:effectLst>
              </a:rPr>
              <a:t>Costes de mantenimiento de stock</a:t>
            </a:r>
          </a:p>
        </p:txBody>
      </p:sp>
    </p:spTree>
    <p:extLst>
      <p:ext uri="{BB962C8B-B14F-4D97-AF65-F5344CB8AC3E}">
        <p14:creationId xmlns:p14="http://schemas.microsoft.com/office/powerpoint/2010/main" val="53277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38014" y="1900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ALMACENES</a:t>
            </a:r>
            <a:endParaRPr lang="en-US" sz="3100" dirty="0"/>
          </a:p>
        </p:txBody>
      </p:sp>
      <p:sp>
        <p:nvSpPr>
          <p:cNvPr id="3" name="10 CuadroTexto"/>
          <p:cNvSpPr txBox="1"/>
          <p:nvPr/>
        </p:nvSpPr>
        <p:spPr>
          <a:xfrm>
            <a:off x="1271967" y="1651038"/>
            <a:ext cx="2296436" cy="430887"/>
          </a:xfrm>
          <a:prstGeom prst="rect">
            <a:avLst/>
          </a:prstGeom>
          <a:solidFill>
            <a:schemeClr val="accent3">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INVENTARIOS</a:t>
            </a:r>
            <a:endParaRPr lang="es-MX" sz="2200" b="1" i="1" dirty="0">
              <a:effectLst>
                <a:outerShdw blurRad="38100" dist="38100" dir="2700000" algn="tl">
                  <a:srgbClr val="000000">
                    <a:alpha val="43137"/>
                  </a:srgbClr>
                </a:outerShdw>
              </a:effectLst>
            </a:endParaRPr>
          </a:p>
        </p:txBody>
      </p:sp>
      <p:sp>
        <p:nvSpPr>
          <p:cNvPr id="5" name="Rectángulo 4"/>
          <p:cNvSpPr/>
          <p:nvPr/>
        </p:nvSpPr>
        <p:spPr>
          <a:xfrm>
            <a:off x="1271967" y="6023422"/>
            <a:ext cx="10633405" cy="584775"/>
          </a:xfrm>
          <a:prstGeom prst="rect">
            <a:avLst/>
          </a:prstGeom>
          <a:solidFill>
            <a:schemeClr val="accent6">
              <a:lumMod val="50000"/>
            </a:schemeClr>
          </a:solidFill>
        </p:spPr>
        <p:txBody>
          <a:bodyPr wrap="square">
            <a:spAutoFit/>
          </a:bodyPr>
          <a:lstStyle/>
          <a:p>
            <a:pPr algn="ctr"/>
            <a:r>
              <a:rPr lang="es-ES" sz="1600" b="1" dirty="0" smtClean="0">
                <a:solidFill>
                  <a:srgbClr val="FFFF00"/>
                </a:solidFill>
              </a:rPr>
              <a:t>Es </a:t>
            </a:r>
            <a:r>
              <a:rPr lang="es-ES" sz="1600" b="1" dirty="0">
                <a:solidFill>
                  <a:srgbClr val="FFFF00"/>
                </a:solidFill>
              </a:rPr>
              <a:t>el conjunto de materiales que una </a:t>
            </a:r>
            <a:r>
              <a:rPr lang="es-ES" sz="1600" b="1" dirty="0" smtClean="0">
                <a:solidFill>
                  <a:srgbClr val="FFFF00"/>
                </a:solidFill>
              </a:rPr>
              <a:t>empresa almacena </a:t>
            </a:r>
            <a:r>
              <a:rPr lang="es-ES" sz="1600" b="1" dirty="0">
                <a:solidFill>
                  <a:srgbClr val="FFFF00"/>
                </a:solidFill>
              </a:rPr>
              <a:t>en un espacio, ya sean materias primas para usarse durante el proceso de </a:t>
            </a:r>
            <a:r>
              <a:rPr lang="es-ES" sz="1600" b="1" dirty="0" smtClean="0">
                <a:solidFill>
                  <a:srgbClr val="FFFF00"/>
                </a:solidFill>
              </a:rPr>
              <a:t>fabricación o </a:t>
            </a:r>
            <a:r>
              <a:rPr lang="es-ES" sz="1600" b="1" dirty="0">
                <a:solidFill>
                  <a:srgbClr val="FFFF00"/>
                </a:solidFill>
              </a:rPr>
              <a:t>productos acabados para la entrega al cliente final.</a:t>
            </a:r>
            <a:endParaRPr lang="en-US" sz="1600" b="1" dirty="0">
              <a:solidFill>
                <a:srgbClr val="FFFF00"/>
              </a:solidFill>
            </a:endParaRPr>
          </a:p>
        </p:txBody>
      </p:sp>
      <p:sp>
        <p:nvSpPr>
          <p:cNvPr id="19" name="4 Rectángulo"/>
          <p:cNvSpPr/>
          <p:nvPr/>
        </p:nvSpPr>
        <p:spPr>
          <a:xfrm>
            <a:off x="6193857" y="4152227"/>
            <a:ext cx="5025686" cy="1477328"/>
          </a:xfrm>
          <a:prstGeom prst="rect">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2700000" scaled="1"/>
            <a:tileRect/>
          </a:gradFill>
          <a:ln w="38100">
            <a:solidFill>
              <a:schemeClr val="tx2">
                <a:lumMod val="75000"/>
              </a:schemeClr>
            </a:solidFill>
          </a:ln>
        </p:spPr>
        <p:txBody>
          <a:bodyPr wrap="square">
            <a:spAutoFit/>
          </a:bodyPr>
          <a:lstStyle/>
          <a:p>
            <a:pPr marL="45720" indent="0" algn="ctr">
              <a:buNone/>
            </a:pPr>
            <a:r>
              <a:rPr lang="es-AR" b="1" i="1" dirty="0" smtClean="0">
                <a:effectLst>
                  <a:outerShdw blurRad="38100" dist="38100" dir="2700000" algn="tl">
                    <a:srgbClr val="000000">
                      <a:alpha val="43137"/>
                    </a:srgbClr>
                  </a:outerShdw>
                </a:effectLst>
                <a:ea typeface="Times New Roman"/>
                <a:cs typeface="Times New Roman"/>
              </a:rPr>
              <a:t>SEGÚN CADUCIDAD</a:t>
            </a:r>
            <a:endParaRPr lang="es-AR" dirty="0" smtClean="0">
              <a:ea typeface="Times New Roman"/>
              <a:cs typeface="Times New Roman"/>
            </a:endParaRPr>
          </a:p>
          <a:p>
            <a:pPr marL="45720" indent="0" algn="ctr">
              <a:buNone/>
            </a:pPr>
            <a:endParaRPr lang="es-MX" dirty="0" smtClean="0">
              <a:ea typeface="Times New Roman"/>
              <a:cs typeface="Times New Roman"/>
            </a:endParaRPr>
          </a:p>
          <a:p>
            <a:pPr algn="ctr"/>
            <a:r>
              <a:rPr lang="es-ES" b="1" dirty="0">
                <a:ea typeface="Times New Roman"/>
                <a:cs typeface="Times New Roman"/>
              </a:rPr>
              <a:t>a. Stock no perecedero</a:t>
            </a:r>
            <a:r>
              <a:rPr lang="es-ES" b="1" dirty="0" smtClean="0">
                <a:ea typeface="Times New Roman"/>
                <a:cs typeface="Times New Roman"/>
              </a:rPr>
              <a:t>..</a:t>
            </a:r>
            <a:endParaRPr lang="es-ES" b="1" dirty="0">
              <a:ea typeface="Times New Roman"/>
              <a:cs typeface="Times New Roman"/>
            </a:endParaRPr>
          </a:p>
          <a:p>
            <a:pPr algn="ctr"/>
            <a:r>
              <a:rPr lang="es-ES" b="1" dirty="0">
                <a:ea typeface="Times New Roman"/>
                <a:cs typeface="Times New Roman"/>
              </a:rPr>
              <a:t>b. Stock perecedero</a:t>
            </a:r>
            <a:r>
              <a:rPr lang="es-ES" b="1" dirty="0" smtClean="0">
                <a:ea typeface="Times New Roman"/>
                <a:cs typeface="Times New Roman"/>
              </a:rPr>
              <a:t>..</a:t>
            </a:r>
            <a:endParaRPr lang="es-ES" b="1" dirty="0">
              <a:ea typeface="Times New Roman"/>
              <a:cs typeface="Times New Roman"/>
            </a:endParaRPr>
          </a:p>
          <a:p>
            <a:pPr algn="ctr"/>
            <a:r>
              <a:rPr lang="es-ES" b="1" dirty="0">
                <a:ea typeface="Times New Roman"/>
                <a:cs typeface="Times New Roman"/>
              </a:rPr>
              <a:t>c. Stock con fecha </a:t>
            </a:r>
            <a:r>
              <a:rPr lang="es-ES" b="1" dirty="0" smtClean="0">
                <a:ea typeface="Times New Roman"/>
                <a:cs typeface="Times New Roman"/>
              </a:rPr>
              <a:t>límite de </a:t>
            </a:r>
            <a:r>
              <a:rPr lang="es-ES" b="1" dirty="0">
                <a:ea typeface="Times New Roman"/>
                <a:cs typeface="Times New Roman"/>
              </a:rPr>
              <a:t>caducidad. </a:t>
            </a:r>
            <a:endParaRPr lang="es-AR" b="1" dirty="0" smtClean="0">
              <a:ea typeface="Times New Roman"/>
              <a:cs typeface="Times New Roman"/>
            </a:endParaRPr>
          </a:p>
        </p:txBody>
      </p:sp>
      <p:sp>
        <p:nvSpPr>
          <p:cNvPr id="20" name="5 Rectángulo"/>
          <p:cNvSpPr/>
          <p:nvPr/>
        </p:nvSpPr>
        <p:spPr>
          <a:xfrm>
            <a:off x="6720115" y="1934396"/>
            <a:ext cx="3599542" cy="1754326"/>
          </a:xfrm>
          <a:prstGeom prst="rect">
            <a:avLst/>
          </a:prstGeo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8900000" scaled="1"/>
            <a:tileRect/>
          </a:gradFill>
          <a:ln w="38100">
            <a:solidFill>
              <a:schemeClr val="accent4">
                <a:lumMod val="50000"/>
              </a:schemeClr>
            </a:solidFill>
          </a:ln>
        </p:spPr>
        <p:txBody>
          <a:bodyPr wrap="square">
            <a:spAutoFit/>
          </a:bodyPr>
          <a:lstStyle/>
          <a:p>
            <a:pPr marL="45720" algn="ctr"/>
            <a:r>
              <a:rPr lang="es-ES" b="1" i="1" dirty="0">
                <a:effectLst>
                  <a:outerShdw blurRad="38100" dist="38100" dir="2700000" algn="tl">
                    <a:srgbClr val="000000">
                      <a:alpha val="43137"/>
                    </a:srgbClr>
                  </a:outerShdw>
                </a:effectLst>
                <a:ea typeface="Times New Roman"/>
                <a:cs typeface="Times New Roman"/>
              </a:rPr>
              <a:t>SEGÚN </a:t>
            </a:r>
            <a:r>
              <a:rPr lang="es-ES" b="1" i="1" dirty="0" smtClean="0">
                <a:effectLst>
                  <a:outerShdw blurRad="38100" dist="38100" dir="2700000" algn="tl">
                    <a:srgbClr val="000000">
                      <a:alpha val="43137"/>
                    </a:srgbClr>
                  </a:outerShdw>
                </a:effectLst>
                <a:ea typeface="Times New Roman"/>
                <a:cs typeface="Times New Roman"/>
              </a:rPr>
              <a:t>OPERATIVIDAD</a:t>
            </a:r>
            <a:endParaRPr lang="es-ES" b="1" i="1" dirty="0">
              <a:effectLst>
                <a:outerShdw blurRad="38100" dist="38100" dir="2700000" algn="tl">
                  <a:srgbClr val="000000">
                    <a:alpha val="43137"/>
                  </a:srgbClr>
                </a:outerShdw>
              </a:effectLst>
              <a:ea typeface="Times New Roman"/>
              <a:cs typeface="Times New Roman"/>
            </a:endParaRPr>
          </a:p>
          <a:p>
            <a:pPr marL="388620" indent="-342900" algn="ctr">
              <a:buAutoNum type="alphaLcPeriod"/>
            </a:pPr>
            <a:r>
              <a:rPr lang="es-ES" b="1" i="1" dirty="0" smtClean="0">
                <a:effectLst>
                  <a:outerShdw blurRad="38100" dist="38100" dir="2700000" algn="tl">
                    <a:srgbClr val="000000">
                      <a:alpha val="43137"/>
                    </a:srgbClr>
                  </a:outerShdw>
                </a:effectLst>
                <a:ea typeface="Times New Roman"/>
                <a:cs typeface="Times New Roman"/>
              </a:rPr>
              <a:t>Stock </a:t>
            </a:r>
            <a:r>
              <a:rPr lang="es-ES" b="1" i="1" dirty="0">
                <a:effectLst>
                  <a:outerShdw blurRad="38100" dist="38100" dir="2700000" algn="tl">
                    <a:srgbClr val="000000">
                      <a:alpha val="43137"/>
                    </a:srgbClr>
                  </a:outerShdw>
                </a:effectLst>
                <a:ea typeface="Times New Roman"/>
                <a:cs typeface="Times New Roman"/>
              </a:rPr>
              <a:t>óptimo</a:t>
            </a:r>
            <a:r>
              <a:rPr lang="es-ES" b="1" i="1" dirty="0" smtClean="0">
                <a:effectLst>
                  <a:outerShdw blurRad="38100" dist="38100" dir="2700000" algn="tl">
                    <a:srgbClr val="000000">
                      <a:alpha val="43137"/>
                    </a:srgbClr>
                  </a:outerShdw>
                </a:effectLst>
                <a:ea typeface="Times New Roman"/>
                <a:cs typeface="Times New Roman"/>
              </a:rPr>
              <a:t>.</a:t>
            </a:r>
          </a:p>
          <a:p>
            <a:pPr marL="388620" indent="-342900" algn="ctr">
              <a:buAutoNum type="alphaLcPeriod"/>
            </a:pPr>
            <a:r>
              <a:rPr lang="es-ES" b="1" i="1" dirty="0" smtClean="0">
                <a:effectLst>
                  <a:outerShdw blurRad="38100" dist="38100" dir="2700000" algn="tl">
                    <a:srgbClr val="000000">
                      <a:alpha val="43137"/>
                    </a:srgbClr>
                  </a:outerShdw>
                </a:effectLst>
                <a:ea typeface="Times New Roman"/>
                <a:cs typeface="Times New Roman"/>
              </a:rPr>
              <a:t>Stock </a:t>
            </a:r>
            <a:r>
              <a:rPr lang="es-ES" b="1" i="1" dirty="0">
                <a:effectLst>
                  <a:outerShdw blurRad="38100" dist="38100" dir="2700000" algn="tl">
                    <a:srgbClr val="000000">
                      <a:alpha val="43137"/>
                    </a:srgbClr>
                  </a:outerShdw>
                </a:effectLst>
                <a:ea typeface="Times New Roman"/>
                <a:cs typeface="Times New Roman"/>
              </a:rPr>
              <a:t>cero. </a:t>
            </a:r>
            <a:endParaRPr lang="es-ES" b="1" i="1" dirty="0" smtClean="0">
              <a:effectLst>
                <a:outerShdw blurRad="38100" dist="38100" dir="2700000" algn="tl">
                  <a:srgbClr val="000000">
                    <a:alpha val="43137"/>
                  </a:srgbClr>
                </a:outerShdw>
              </a:effectLst>
              <a:ea typeface="Times New Roman"/>
              <a:cs typeface="Times New Roman"/>
            </a:endParaRPr>
          </a:p>
          <a:p>
            <a:pPr marL="388620" indent="-342900" algn="ctr">
              <a:buAutoNum type="alphaLcPeriod"/>
            </a:pPr>
            <a:r>
              <a:rPr lang="es-ES" b="1" i="1" dirty="0" smtClean="0">
                <a:effectLst>
                  <a:outerShdw blurRad="38100" dist="38100" dir="2700000" algn="tl">
                    <a:srgbClr val="000000">
                      <a:alpha val="43137"/>
                    </a:srgbClr>
                  </a:outerShdw>
                </a:effectLst>
                <a:ea typeface="Times New Roman"/>
                <a:cs typeface="Times New Roman"/>
              </a:rPr>
              <a:t>Stock </a:t>
            </a:r>
            <a:r>
              <a:rPr lang="es-ES" b="1" i="1" dirty="0">
                <a:effectLst>
                  <a:outerShdw blurRad="38100" dist="38100" dir="2700000" algn="tl">
                    <a:srgbClr val="000000">
                      <a:alpha val="43137"/>
                    </a:srgbClr>
                  </a:outerShdw>
                </a:effectLst>
                <a:ea typeface="Times New Roman"/>
                <a:cs typeface="Times New Roman"/>
              </a:rPr>
              <a:t>físico. </a:t>
            </a:r>
          </a:p>
          <a:p>
            <a:pPr marL="45720" indent="0" algn="ctr">
              <a:buNone/>
            </a:pPr>
            <a:r>
              <a:rPr lang="es-ES" b="1" i="1" dirty="0">
                <a:effectLst>
                  <a:outerShdw blurRad="38100" dist="38100" dir="2700000" algn="tl">
                    <a:srgbClr val="000000">
                      <a:alpha val="43137"/>
                    </a:srgbClr>
                  </a:outerShdw>
                </a:effectLst>
                <a:ea typeface="Times New Roman"/>
                <a:cs typeface="Times New Roman"/>
              </a:rPr>
              <a:t>d. Stock </a:t>
            </a:r>
            <a:r>
              <a:rPr lang="es-ES" b="1" i="1" dirty="0" smtClean="0">
                <a:effectLst>
                  <a:outerShdw blurRad="38100" dist="38100" dir="2700000" algn="tl">
                    <a:srgbClr val="000000">
                      <a:alpha val="43137"/>
                    </a:srgbClr>
                  </a:outerShdw>
                </a:effectLst>
                <a:ea typeface="Times New Roman"/>
                <a:cs typeface="Times New Roman"/>
              </a:rPr>
              <a:t>neto.</a:t>
            </a:r>
            <a:endParaRPr lang="es-ES" b="1" i="1" dirty="0">
              <a:effectLst>
                <a:outerShdw blurRad="38100" dist="38100" dir="2700000" algn="tl">
                  <a:srgbClr val="000000">
                    <a:alpha val="43137"/>
                  </a:srgbClr>
                </a:outerShdw>
              </a:effectLst>
              <a:ea typeface="Times New Roman"/>
              <a:cs typeface="Times New Roman"/>
            </a:endParaRPr>
          </a:p>
          <a:p>
            <a:pPr marL="45720" indent="0" algn="ctr">
              <a:buNone/>
            </a:pPr>
            <a:r>
              <a:rPr lang="es-ES" b="1" i="1" dirty="0">
                <a:effectLst>
                  <a:outerShdw blurRad="38100" dist="38100" dir="2700000" algn="tl">
                    <a:srgbClr val="000000">
                      <a:alpha val="43137"/>
                    </a:srgbClr>
                  </a:outerShdw>
                </a:effectLst>
                <a:ea typeface="Times New Roman"/>
                <a:cs typeface="Times New Roman"/>
              </a:rPr>
              <a:t>e. Stock disponible. </a:t>
            </a:r>
            <a:endParaRPr lang="es-MX" b="1" i="1" dirty="0">
              <a:effectLst>
                <a:outerShdw blurRad="38100" dist="38100" dir="2700000" algn="tl">
                  <a:srgbClr val="000000">
                    <a:alpha val="43137"/>
                  </a:srgbClr>
                </a:outerShdw>
              </a:effectLst>
              <a:ea typeface="Times New Roman"/>
              <a:cs typeface="Times New Roman"/>
            </a:endParaRPr>
          </a:p>
        </p:txBody>
      </p:sp>
      <p:sp>
        <p:nvSpPr>
          <p:cNvPr id="21" name="13 Rectángulo"/>
          <p:cNvSpPr/>
          <p:nvPr/>
        </p:nvSpPr>
        <p:spPr>
          <a:xfrm>
            <a:off x="1215410" y="2650365"/>
            <a:ext cx="4824536" cy="2585323"/>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path path="circle">
              <a:fillToRect l="100000" b="100000"/>
            </a:path>
            <a:tileRect t="-100000" r="-100000"/>
          </a:gradFill>
          <a:ln w="38100">
            <a:solidFill>
              <a:schemeClr val="accent2">
                <a:lumMod val="75000"/>
              </a:schemeClr>
            </a:solidFill>
          </a:ln>
        </p:spPr>
        <p:txBody>
          <a:bodyPr wrap="square">
            <a:spAutoFit/>
          </a:bodyPr>
          <a:lstStyle/>
          <a:p>
            <a:pPr marL="45720" indent="0" algn="ctr">
              <a:buNone/>
            </a:pPr>
            <a:r>
              <a:rPr lang="es-AR" b="1" i="1" dirty="0" smtClean="0">
                <a:effectLst>
                  <a:outerShdw blurRad="38100" dist="38100" dir="2700000" algn="tl">
                    <a:srgbClr val="000000">
                      <a:alpha val="43137"/>
                    </a:srgbClr>
                  </a:outerShdw>
                </a:effectLst>
                <a:ea typeface="Times New Roman"/>
                <a:cs typeface="Times New Roman"/>
              </a:rPr>
              <a:t>SEGÚN SU FUNCIONALIDAD</a:t>
            </a:r>
            <a:endParaRPr lang="es-AR" dirty="0" smtClean="0">
              <a:ea typeface="Times New Roman"/>
              <a:cs typeface="Times New Roman"/>
            </a:endParaRPr>
          </a:p>
          <a:p>
            <a:pPr marL="45720" indent="0" algn="ctr">
              <a:buNone/>
            </a:pPr>
            <a:endParaRPr lang="es-MX" dirty="0" smtClean="0">
              <a:ea typeface="Times New Roman"/>
              <a:cs typeface="Times New Roman"/>
            </a:endParaRPr>
          </a:p>
          <a:p>
            <a:pPr marL="342900" indent="-342900" algn="ctr">
              <a:buAutoNum type="alphaLcPeriod"/>
            </a:pPr>
            <a:r>
              <a:rPr lang="es-ES" b="1" dirty="0" smtClean="0">
                <a:effectLst>
                  <a:outerShdw blurRad="38100" dist="38100" dir="2700000" algn="tl">
                    <a:srgbClr val="000000">
                      <a:alpha val="43137"/>
                    </a:srgbClr>
                  </a:outerShdw>
                </a:effectLst>
                <a:ea typeface="Times New Roman"/>
                <a:cs typeface="Times New Roman"/>
              </a:rPr>
              <a:t>Stock </a:t>
            </a:r>
            <a:r>
              <a:rPr lang="es-ES" b="1" dirty="0">
                <a:effectLst>
                  <a:outerShdw blurRad="38100" dist="38100" dir="2700000" algn="tl">
                    <a:srgbClr val="000000">
                      <a:alpha val="43137"/>
                    </a:srgbClr>
                  </a:outerShdw>
                </a:effectLst>
                <a:ea typeface="Times New Roman"/>
                <a:cs typeface="Times New Roman"/>
              </a:rPr>
              <a:t>de ciclo, especulativo o estacional. </a:t>
            </a:r>
            <a:endParaRPr lang="es-ES" b="1" dirty="0" smtClean="0">
              <a:effectLst>
                <a:outerShdw blurRad="38100" dist="38100" dir="2700000" algn="tl">
                  <a:srgbClr val="000000">
                    <a:alpha val="43137"/>
                  </a:srgbClr>
                </a:outerShdw>
              </a:effectLst>
              <a:ea typeface="Times New Roman"/>
              <a:cs typeface="Times New Roman"/>
            </a:endParaRPr>
          </a:p>
          <a:p>
            <a:pPr marL="342900" indent="-342900" algn="ctr">
              <a:buAutoNum type="alphaLcPeriod"/>
            </a:pPr>
            <a:r>
              <a:rPr lang="es-ES" b="1" dirty="0" smtClean="0">
                <a:effectLst>
                  <a:outerShdw blurRad="38100" dist="38100" dir="2700000" algn="tl">
                    <a:srgbClr val="000000">
                      <a:alpha val="43137"/>
                    </a:srgbClr>
                  </a:outerShdw>
                </a:effectLst>
                <a:ea typeface="Times New Roman"/>
                <a:cs typeface="Times New Roman"/>
              </a:rPr>
              <a:t>Stock </a:t>
            </a:r>
            <a:r>
              <a:rPr lang="es-ES" b="1" dirty="0">
                <a:effectLst>
                  <a:outerShdw blurRad="38100" dist="38100" dir="2700000" algn="tl">
                    <a:srgbClr val="000000">
                      <a:alpha val="43137"/>
                    </a:srgbClr>
                  </a:outerShdw>
                </a:effectLst>
                <a:ea typeface="Times New Roman"/>
                <a:cs typeface="Times New Roman"/>
              </a:rPr>
              <a:t>mínimo</a:t>
            </a:r>
            <a:r>
              <a:rPr lang="es-ES" b="1" dirty="0" smtClean="0">
                <a:effectLst>
                  <a:outerShdw blurRad="38100" dist="38100" dir="2700000" algn="tl">
                    <a:srgbClr val="000000">
                      <a:alpha val="43137"/>
                    </a:srgbClr>
                  </a:outerShdw>
                </a:effectLst>
                <a:ea typeface="Times New Roman"/>
                <a:cs typeface="Times New Roman"/>
              </a:rPr>
              <a:t>.</a:t>
            </a:r>
            <a:endParaRPr lang="es-ES" b="1" dirty="0">
              <a:effectLst>
                <a:outerShdw blurRad="38100" dist="38100" dir="2700000" algn="tl">
                  <a:srgbClr val="000000">
                    <a:alpha val="43137"/>
                  </a:srgbClr>
                </a:outerShdw>
              </a:effectLst>
              <a:ea typeface="Times New Roman"/>
              <a:cs typeface="Times New Roman"/>
            </a:endParaRPr>
          </a:p>
          <a:p>
            <a:pPr algn="ctr"/>
            <a:r>
              <a:rPr lang="es-ES" b="1" dirty="0">
                <a:effectLst>
                  <a:outerShdw blurRad="38100" dist="38100" dir="2700000" algn="tl">
                    <a:srgbClr val="000000">
                      <a:alpha val="43137"/>
                    </a:srgbClr>
                  </a:outerShdw>
                </a:effectLst>
                <a:ea typeface="Times New Roman"/>
                <a:cs typeface="Times New Roman"/>
              </a:rPr>
              <a:t>c. Stock máximo. </a:t>
            </a:r>
            <a:endParaRPr lang="es-ES" b="1" dirty="0" smtClean="0">
              <a:effectLst>
                <a:outerShdw blurRad="38100" dist="38100" dir="2700000" algn="tl">
                  <a:srgbClr val="000000">
                    <a:alpha val="43137"/>
                  </a:srgbClr>
                </a:outerShdw>
              </a:effectLst>
              <a:ea typeface="Times New Roman"/>
              <a:cs typeface="Times New Roman"/>
            </a:endParaRPr>
          </a:p>
          <a:p>
            <a:pPr algn="ctr"/>
            <a:r>
              <a:rPr lang="es-ES" b="1" dirty="0" smtClean="0">
                <a:effectLst>
                  <a:outerShdw blurRad="38100" dist="38100" dir="2700000" algn="tl">
                    <a:srgbClr val="000000">
                      <a:alpha val="43137"/>
                    </a:srgbClr>
                  </a:outerShdw>
                </a:effectLst>
                <a:ea typeface="Times New Roman"/>
                <a:cs typeface="Times New Roman"/>
              </a:rPr>
              <a:t>d</a:t>
            </a:r>
            <a:r>
              <a:rPr lang="es-ES" b="1" dirty="0">
                <a:effectLst>
                  <a:outerShdw blurRad="38100" dist="38100" dir="2700000" algn="tl">
                    <a:srgbClr val="000000">
                      <a:alpha val="43137"/>
                    </a:srgbClr>
                  </a:outerShdw>
                </a:effectLst>
                <a:ea typeface="Times New Roman"/>
                <a:cs typeface="Times New Roman"/>
              </a:rPr>
              <a:t>. Stock de seguridad. </a:t>
            </a:r>
            <a:endParaRPr lang="es-ES" b="1" dirty="0" smtClean="0">
              <a:effectLst>
                <a:outerShdw blurRad="38100" dist="38100" dir="2700000" algn="tl">
                  <a:srgbClr val="000000">
                    <a:alpha val="43137"/>
                  </a:srgbClr>
                </a:outerShdw>
              </a:effectLst>
              <a:ea typeface="Times New Roman"/>
              <a:cs typeface="Times New Roman"/>
            </a:endParaRPr>
          </a:p>
          <a:p>
            <a:pPr algn="ctr"/>
            <a:r>
              <a:rPr lang="es-ES" b="1" dirty="0" smtClean="0">
                <a:effectLst>
                  <a:outerShdw blurRad="38100" dist="38100" dir="2700000" algn="tl">
                    <a:srgbClr val="000000">
                      <a:alpha val="43137"/>
                    </a:srgbClr>
                  </a:outerShdw>
                </a:effectLst>
                <a:ea typeface="Times New Roman"/>
                <a:cs typeface="Times New Roman"/>
              </a:rPr>
              <a:t>e</a:t>
            </a:r>
            <a:r>
              <a:rPr lang="es-ES" b="1" dirty="0">
                <a:effectLst>
                  <a:outerShdw blurRad="38100" dist="38100" dir="2700000" algn="tl">
                    <a:srgbClr val="000000">
                      <a:alpha val="43137"/>
                    </a:srgbClr>
                  </a:outerShdw>
                </a:effectLst>
                <a:ea typeface="Times New Roman"/>
                <a:cs typeface="Times New Roman"/>
              </a:rPr>
              <a:t>. Stock de recuperación. </a:t>
            </a:r>
            <a:endParaRPr lang="es-ES" b="1" dirty="0" smtClean="0">
              <a:effectLst>
                <a:outerShdw blurRad="38100" dist="38100" dir="2700000" algn="tl">
                  <a:srgbClr val="000000">
                    <a:alpha val="43137"/>
                  </a:srgbClr>
                </a:outerShdw>
              </a:effectLst>
              <a:ea typeface="Times New Roman"/>
              <a:cs typeface="Times New Roman"/>
            </a:endParaRPr>
          </a:p>
          <a:p>
            <a:pPr algn="ctr"/>
            <a:r>
              <a:rPr lang="es-ES" b="1" dirty="0" smtClean="0">
                <a:effectLst>
                  <a:outerShdw blurRad="38100" dist="38100" dir="2700000" algn="tl">
                    <a:srgbClr val="000000">
                      <a:alpha val="43137"/>
                    </a:srgbClr>
                  </a:outerShdw>
                </a:effectLst>
                <a:ea typeface="Times New Roman"/>
                <a:cs typeface="Times New Roman"/>
              </a:rPr>
              <a:t>f</a:t>
            </a:r>
            <a:r>
              <a:rPr lang="es-ES" b="1" dirty="0">
                <a:effectLst>
                  <a:outerShdw blurRad="38100" dist="38100" dir="2700000" algn="tl">
                    <a:srgbClr val="000000">
                      <a:alpha val="43137"/>
                    </a:srgbClr>
                  </a:outerShdw>
                </a:effectLst>
                <a:ea typeface="Times New Roman"/>
                <a:cs typeface="Times New Roman"/>
              </a:rPr>
              <a:t>. Stock muerto. </a:t>
            </a:r>
            <a:endParaRPr lang="es-AR" b="1" dirty="0" smtClean="0">
              <a:effectLst>
                <a:outerShdw blurRad="38100" dist="38100" dir="2700000" algn="tl">
                  <a:srgbClr val="000000">
                    <a:alpha val="43137"/>
                  </a:srgbClr>
                </a:outerShdw>
              </a:effectLst>
              <a:ea typeface="Times New Roman"/>
              <a:cs typeface="Times New Roman"/>
            </a:endParaRPr>
          </a:p>
        </p:txBody>
      </p:sp>
    </p:spTree>
    <p:extLst>
      <p:ext uri="{BB962C8B-B14F-4D97-AF65-F5344CB8AC3E}">
        <p14:creationId xmlns:p14="http://schemas.microsoft.com/office/powerpoint/2010/main" val="296799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839412" y="134580"/>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INVENTARIOS</a:t>
            </a:r>
            <a:endParaRPr lang="en-US" sz="3100" dirty="0"/>
          </a:p>
        </p:txBody>
      </p:sp>
      <p:sp>
        <p:nvSpPr>
          <p:cNvPr id="3" name="10 CuadroTexto"/>
          <p:cNvSpPr txBox="1"/>
          <p:nvPr/>
        </p:nvSpPr>
        <p:spPr>
          <a:xfrm>
            <a:off x="1271967" y="1651038"/>
            <a:ext cx="2296436" cy="430887"/>
          </a:xfrm>
          <a:prstGeom prst="rect">
            <a:avLst/>
          </a:prstGeom>
          <a:solidFill>
            <a:schemeClr val="accent3">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DEFINICIONES</a:t>
            </a:r>
            <a:endParaRPr lang="es-MX" sz="2200" b="1" i="1" dirty="0">
              <a:effectLst>
                <a:outerShdw blurRad="38100" dist="38100" dir="2700000" algn="tl">
                  <a:srgbClr val="000000">
                    <a:alpha val="43137"/>
                  </a:srgbClr>
                </a:outerShdw>
              </a:effectLst>
            </a:endParaRPr>
          </a:p>
        </p:txBody>
      </p:sp>
      <p:sp>
        <p:nvSpPr>
          <p:cNvPr id="9" name="8 Elipse"/>
          <p:cNvSpPr/>
          <p:nvPr/>
        </p:nvSpPr>
        <p:spPr>
          <a:xfrm>
            <a:off x="5002560" y="2456877"/>
            <a:ext cx="2160240" cy="110392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rPr>
              <a:t>INVENTARIO</a:t>
            </a:r>
            <a:endParaRPr lang="es-AR" b="1" dirty="0">
              <a:solidFill>
                <a:schemeClr val="tx1"/>
              </a:solidFill>
            </a:endParaRPr>
          </a:p>
        </p:txBody>
      </p:sp>
      <p:sp>
        <p:nvSpPr>
          <p:cNvPr id="10" name="9 Elipse"/>
          <p:cNvSpPr/>
          <p:nvPr/>
        </p:nvSpPr>
        <p:spPr>
          <a:xfrm>
            <a:off x="1535961" y="2492896"/>
            <a:ext cx="2331131" cy="1152128"/>
          </a:xfrm>
          <a:prstGeom prst="ellipse">
            <a:avLst/>
          </a:prstGeom>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rPr>
              <a:t>SISTEMA DE INVENTARIO</a:t>
            </a:r>
            <a:endParaRPr lang="es-AR" b="1" dirty="0">
              <a:solidFill>
                <a:schemeClr val="tx1"/>
              </a:solidFill>
            </a:endParaRPr>
          </a:p>
        </p:txBody>
      </p:sp>
      <p:sp>
        <p:nvSpPr>
          <p:cNvPr id="11" name="10 Rectángulo"/>
          <p:cNvSpPr/>
          <p:nvPr/>
        </p:nvSpPr>
        <p:spPr>
          <a:xfrm>
            <a:off x="1349822" y="3623494"/>
            <a:ext cx="2699657" cy="2585323"/>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0" scaled="1"/>
            <a:tileRect/>
          </a:gradFill>
          <a:ln w="57150">
            <a:solidFill>
              <a:schemeClr val="accent1">
                <a:lumMod val="60000"/>
                <a:lumOff val="40000"/>
              </a:schemeClr>
            </a:solidFill>
          </a:ln>
        </p:spPr>
        <p:txBody>
          <a:bodyPr wrap="square">
            <a:spAutoFit/>
          </a:bodyPr>
          <a:lstStyle/>
          <a:p>
            <a:pPr algn="ctr"/>
            <a:r>
              <a:rPr lang="es-MX" b="1" dirty="0" smtClean="0"/>
              <a:t>Es el conjunto de políticas y controles que vigilan los niveles de inventario, determinan aquellos a mantener, la entidad de los pedidos y el momento de su realización</a:t>
            </a:r>
            <a:endParaRPr lang="es-AR" b="1" dirty="0">
              <a:solidFill>
                <a:schemeClr val="accent1">
                  <a:lumMod val="50000"/>
                </a:schemeClr>
              </a:solidFill>
            </a:endParaRPr>
          </a:p>
        </p:txBody>
      </p:sp>
      <p:sp>
        <p:nvSpPr>
          <p:cNvPr id="12" name="11 Rectángulo"/>
          <p:cNvSpPr/>
          <p:nvPr/>
        </p:nvSpPr>
        <p:spPr>
          <a:xfrm>
            <a:off x="7445266" y="2637474"/>
            <a:ext cx="4006505" cy="923330"/>
          </a:xfrm>
          <a:prstGeom prst="rect">
            <a:avLst/>
          </a:prstGeo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10800000" scaled="1"/>
            <a:tileRect/>
          </a:gradFill>
          <a:ln w="57150">
            <a:solidFill>
              <a:schemeClr val="accent1">
                <a:lumMod val="75000"/>
              </a:schemeClr>
            </a:solidFill>
          </a:ln>
        </p:spPr>
        <p:txBody>
          <a:bodyPr wrap="square">
            <a:spAutoFit/>
          </a:bodyPr>
          <a:lstStyle/>
          <a:p>
            <a:pPr algn="ctr"/>
            <a:r>
              <a:rPr lang="es-MX" b="1" dirty="0" smtClean="0"/>
              <a:t>Son las existencias de una pieza o recurso utilizado en una organización</a:t>
            </a:r>
            <a:endParaRPr lang="es-AR" b="1" dirty="0">
              <a:solidFill>
                <a:schemeClr val="accent1">
                  <a:lumMod val="50000"/>
                </a:schemeClr>
              </a:solidFill>
            </a:endParaRPr>
          </a:p>
        </p:txBody>
      </p:sp>
      <p:sp>
        <p:nvSpPr>
          <p:cNvPr id="13" name="13 Rectángulo"/>
          <p:cNvSpPr/>
          <p:nvPr/>
        </p:nvSpPr>
        <p:spPr>
          <a:xfrm>
            <a:off x="7488808" y="3974912"/>
            <a:ext cx="4006505" cy="2308324"/>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3500000" scaled="1"/>
            <a:tileRect/>
          </a:gradFill>
          <a:ln w="57150">
            <a:solidFill>
              <a:schemeClr val="accent1">
                <a:lumMod val="75000"/>
              </a:schemeClr>
            </a:solidFill>
          </a:ln>
        </p:spPr>
        <p:txBody>
          <a:bodyPr wrap="square">
            <a:spAutoFit/>
          </a:bodyPr>
          <a:lstStyle/>
          <a:p>
            <a:pPr algn="ctr"/>
            <a:r>
              <a:rPr lang="es-MX" b="1" dirty="0"/>
              <a:t>S</a:t>
            </a:r>
            <a:r>
              <a:rPr lang="es-MX" b="1" dirty="0" smtClean="0"/>
              <a:t>e refiere a las piezas que contribuyen o se vuelven parte de la producción de una empresa. Materias primas, componentes, suministros, material en proceso. Suministros para administrar el servicio y bienes tangible a vender.</a:t>
            </a:r>
            <a:endParaRPr lang="es-AR" b="1" dirty="0">
              <a:solidFill>
                <a:schemeClr val="accent1">
                  <a:lumMod val="50000"/>
                </a:schemeClr>
              </a:solidFill>
            </a:endParaRPr>
          </a:p>
        </p:txBody>
      </p:sp>
      <p:sp>
        <p:nvSpPr>
          <p:cNvPr id="14" name="12 Elipse"/>
          <p:cNvSpPr/>
          <p:nvPr/>
        </p:nvSpPr>
        <p:spPr>
          <a:xfrm>
            <a:off x="4676552" y="4471710"/>
            <a:ext cx="2812256" cy="1314728"/>
          </a:xfrm>
          <a:prstGeom prst="ellipse">
            <a:avLst/>
          </a:prstGeom>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rPr>
              <a:t>INVENTARIO DE MANUFACTURA</a:t>
            </a:r>
            <a:endParaRPr lang="es-AR" b="1" dirty="0">
              <a:solidFill>
                <a:schemeClr val="tx1"/>
              </a:solidFill>
            </a:endParaRPr>
          </a:p>
        </p:txBody>
      </p:sp>
    </p:spTree>
    <p:extLst>
      <p:ext uri="{BB962C8B-B14F-4D97-AF65-F5344CB8AC3E}">
        <p14:creationId xmlns:p14="http://schemas.microsoft.com/office/powerpoint/2010/main" val="3208281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839412" y="134580"/>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INVENTARIOS</a:t>
            </a:r>
            <a:endParaRPr lang="en-US" sz="3100" dirty="0"/>
          </a:p>
        </p:txBody>
      </p:sp>
      <p:sp>
        <p:nvSpPr>
          <p:cNvPr id="3" name="10 CuadroTexto"/>
          <p:cNvSpPr txBox="1"/>
          <p:nvPr/>
        </p:nvSpPr>
        <p:spPr>
          <a:xfrm>
            <a:off x="1271967" y="1651038"/>
            <a:ext cx="2296436" cy="430887"/>
          </a:xfrm>
          <a:prstGeom prst="rect">
            <a:avLst/>
          </a:prstGeom>
          <a:solidFill>
            <a:schemeClr val="accent3">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DEFINICIONES</a:t>
            </a:r>
            <a:endParaRPr lang="es-MX" sz="2200" b="1" i="1" dirty="0">
              <a:effectLst>
                <a:outerShdw blurRad="38100" dist="38100" dir="2700000" algn="tl">
                  <a:srgbClr val="000000">
                    <a:alpha val="43137"/>
                  </a:srgbClr>
                </a:outerShdw>
              </a:effectLst>
            </a:endParaRPr>
          </a:p>
        </p:txBody>
      </p:sp>
      <p:sp>
        <p:nvSpPr>
          <p:cNvPr id="16" name="10 Rectángulo"/>
          <p:cNvSpPr/>
          <p:nvPr/>
        </p:nvSpPr>
        <p:spPr>
          <a:xfrm>
            <a:off x="5304475" y="3010766"/>
            <a:ext cx="2152360" cy="1077218"/>
          </a:xfrm>
          <a:prstGeom prst="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0" scaled="1"/>
            <a:tileRect/>
          </a:gradFill>
          <a:ln w="57150">
            <a:solidFill>
              <a:schemeClr val="accent1">
                <a:lumMod val="60000"/>
                <a:lumOff val="40000"/>
              </a:schemeClr>
            </a:solidFill>
          </a:ln>
        </p:spPr>
        <p:txBody>
          <a:bodyPr wrap="square">
            <a:spAutoFit/>
          </a:bodyPr>
          <a:lstStyle/>
          <a:p>
            <a:pPr algn="ctr"/>
            <a:r>
              <a:rPr lang="es-MX" sz="1600" b="1" i="1" dirty="0" smtClean="0">
                <a:effectLst>
                  <a:outerShdw blurRad="38100" dist="38100" dir="2700000" algn="tl">
                    <a:srgbClr val="000000">
                      <a:alpha val="43137"/>
                    </a:srgbClr>
                  </a:outerShdw>
                </a:effectLst>
              </a:rPr>
              <a:t>Elemento </a:t>
            </a:r>
            <a:r>
              <a:rPr lang="es-MX" sz="1600" b="1" i="1" dirty="0">
                <a:effectLst>
                  <a:outerShdw blurRad="38100" dist="38100" dir="2700000" algn="tl">
                    <a:srgbClr val="000000">
                      <a:alpha val="43137"/>
                    </a:srgbClr>
                  </a:outerShdw>
                </a:effectLst>
              </a:rPr>
              <a:t>final </a:t>
            </a:r>
            <a:endParaRPr lang="es-MX" sz="1600" b="1" i="1" dirty="0" smtClean="0">
              <a:effectLst>
                <a:outerShdw blurRad="38100" dist="38100" dir="2700000" algn="tl">
                  <a:srgbClr val="000000">
                    <a:alpha val="43137"/>
                  </a:srgbClr>
                </a:outerShdw>
              </a:effectLst>
            </a:endParaRPr>
          </a:p>
          <a:p>
            <a:pPr algn="ctr"/>
            <a:r>
              <a:rPr lang="es-MX" sz="1600" dirty="0" smtClean="0"/>
              <a:t>Producto </a:t>
            </a:r>
            <a:r>
              <a:rPr lang="es-MX" sz="1600" dirty="0"/>
              <a:t>terminado que se vende al cliente.</a:t>
            </a:r>
            <a:endParaRPr lang="es-AR" sz="1600" dirty="0">
              <a:solidFill>
                <a:schemeClr val="accent1">
                  <a:lumMod val="50000"/>
                </a:schemeClr>
              </a:solidFill>
            </a:endParaRPr>
          </a:p>
        </p:txBody>
      </p:sp>
      <p:sp>
        <p:nvSpPr>
          <p:cNvPr id="17" name="11 Rectángulo"/>
          <p:cNvSpPr/>
          <p:nvPr/>
        </p:nvSpPr>
        <p:spPr>
          <a:xfrm>
            <a:off x="1271966" y="4795583"/>
            <a:ext cx="2908147" cy="1569660"/>
          </a:xfrm>
          <a:prstGeom prst="rect">
            <a:avLst/>
          </a:prstGeo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lin ang="10800000" scaled="1"/>
            <a:tileRect/>
          </a:gradFill>
          <a:ln w="57150">
            <a:solidFill>
              <a:schemeClr val="accent1">
                <a:lumMod val="75000"/>
              </a:schemeClr>
            </a:solidFill>
          </a:ln>
        </p:spPr>
        <p:txBody>
          <a:bodyPr wrap="square">
            <a:spAutoFit/>
          </a:bodyPr>
          <a:lstStyle/>
          <a:p>
            <a:pPr algn="ctr"/>
            <a:r>
              <a:rPr lang="es-MX" sz="1600" b="1" i="1" dirty="0" smtClean="0">
                <a:effectLst>
                  <a:outerShdw blurRad="38100" dist="38100" dir="2700000" algn="tl">
                    <a:srgbClr val="000000">
                      <a:alpha val="43137"/>
                    </a:srgbClr>
                  </a:outerShdw>
                </a:effectLst>
              </a:rPr>
              <a:t>Cantidad </a:t>
            </a:r>
            <a:r>
              <a:rPr lang="es-MX" sz="1600" b="1" i="1" dirty="0">
                <a:effectLst>
                  <a:outerShdw blurRad="38100" dist="38100" dir="2700000" algn="tl">
                    <a:srgbClr val="000000">
                      <a:alpha val="43137"/>
                    </a:srgbClr>
                  </a:outerShdw>
                </a:effectLst>
              </a:rPr>
              <a:t>de </a:t>
            </a:r>
            <a:r>
              <a:rPr lang="es-MX" sz="1600" b="1" i="1" dirty="0" smtClean="0">
                <a:effectLst>
                  <a:outerShdw blurRad="38100" dist="38100" dir="2700000" algn="tl">
                    <a:srgbClr val="000000">
                      <a:alpha val="43137"/>
                    </a:srgbClr>
                  </a:outerShdw>
                </a:effectLst>
              </a:rPr>
              <a:t>Uso</a:t>
            </a:r>
            <a:r>
              <a:rPr lang="es-MX" sz="1600" dirty="0" smtClean="0"/>
              <a:t> </a:t>
            </a:r>
          </a:p>
          <a:p>
            <a:pPr algn="ctr"/>
            <a:r>
              <a:rPr lang="es-MX" sz="1600" dirty="0" smtClean="0"/>
              <a:t>El </a:t>
            </a:r>
            <a:r>
              <a:rPr lang="es-MX" sz="1600" dirty="0"/>
              <a:t>número de unidades de un componente que se necesitan para fabricar una unidad de su padre inmediato.</a:t>
            </a:r>
            <a:endParaRPr lang="es-AR" sz="1600" dirty="0">
              <a:solidFill>
                <a:schemeClr val="accent1">
                  <a:lumMod val="50000"/>
                </a:schemeClr>
              </a:solidFill>
            </a:endParaRPr>
          </a:p>
        </p:txBody>
      </p:sp>
      <p:sp>
        <p:nvSpPr>
          <p:cNvPr id="18" name="13 Rectángulo"/>
          <p:cNvSpPr/>
          <p:nvPr/>
        </p:nvSpPr>
        <p:spPr>
          <a:xfrm>
            <a:off x="5131149" y="4918693"/>
            <a:ext cx="2499011" cy="1323439"/>
          </a:xfrm>
          <a:prstGeom prst="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13500000" scaled="1"/>
            <a:tileRect/>
          </a:gradFill>
          <a:ln w="57150">
            <a:solidFill>
              <a:schemeClr val="accent1">
                <a:lumMod val="75000"/>
              </a:schemeClr>
            </a:solidFill>
          </a:ln>
        </p:spPr>
        <p:txBody>
          <a:bodyPr wrap="square">
            <a:spAutoFit/>
          </a:bodyPr>
          <a:lstStyle/>
          <a:p>
            <a:pPr algn="ctr"/>
            <a:r>
              <a:rPr lang="es-MX" sz="1600" b="1" i="1" dirty="0" smtClean="0">
                <a:effectLst>
                  <a:outerShdw blurRad="38100" dist="38100" dir="2700000" algn="tl">
                    <a:srgbClr val="000000">
                      <a:alpha val="43137"/>
                    </a:srgbClr>
                  </a:outerShdw>
                </a:effectLst>
              </a:rPr>
              <a:t>Elemento </a:t>
            </a:r>
            <a:r>
              <a:rPr lang="es-MX" sz="1600" b="1" i="1" dirty="0">
                <a:effectLst>
                  <a:outerShdw blurRad="38100" dist="38100" dir="2700000" algn="tl">
                    <a:srgbClr val="000000">
                      <a:alpha val="43137"/>
                    </a:srgbClr>
                  </a:outerShdw>
                </a:effectLst>
              </a:rPr>
              <a:t>intermedio</a:t>
            </a:r>
            <a:r>
              <a:rPr lang="es-MX" sz="1600" dirty="0"/>
              <a:t> </a:t>
            </a:r>
            <a:endParaRPr lang="es-MX" sz="1600" dirty="0" smtClean="0"/>
          </a:p>
          <a:p>
            <a:pPr algn="ctr"/>
            <a:r>
              <a:rPr lang="es-MX" sz="1600" dirty="0" smtClean="0"/>
              <a:t>Un </a:t>
            </a:r>
            <a:r>
              <a:rPr lang="es-MX" sz="1600" dirty="0"/>
              <a:t>elemento que tiene por lo menos un padre y cuando menos un componente.</a:t>
            </a:r>
            <a:endParaRPr lang="es-AR" sz="1600" dirty="0">
              <a:solidFill>
                <a:schemeClr val="accent1">
                  <a:lumMod val="50000"/>
                </a:schemeClr>
              </a:solidFill>
            </a:endParaRPr>
          </a:p>
        </p:txBody>
      </p:sp>
      <p:sp>
        <p:nvSpPr>
          <p:cNvPr id="19" name="12 Elipse"/>
          <p:cNvSpPr/>
          <p:nvPr/>
        </p:nvSpPr>
        <p:spPr>
          <a:xfrm>
            <a:off x="7456834" y="1415471"/>
            <a:ext cx="2906365" cy="144460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rPr>
              <a:t>INVENTARIO DE MANUFACTURA</a:t>
            </a:r>
            <a:endParaRPr lang="es-AR" b="1" dirty="0">
              <a:solidFill>
                <a:schemeClr val="tx1"/>
              </a:solidFill>
            </a:endParaRPr>
          </a:p>
        </p:txBody>
      </p:sp>
      <p:sp>
        <p:nvSpPr>
          <p:cNvPr id="20" name="14 Rectángulo"/>
          <p:cNvSpPr/>
          <p:nvPr/>
        </p:nvSpPr>
        <p:spPr>
          <a:xfrm>
            <a:off x="8397875" y="4426251"/>
            <a:ext cx="2592288" cy="2062103"/>
          </a:xfrm>
          <a:prstGeom prst="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3500000" scaled="1"/>
            <a:tileRect/>
          </a:gradFill>
          <a:ln w="57150">
            <a:solidFill>
              <a:schemeClr val="accent1">
                <a:lumMod val="75000"/>
              </a:schemeClr>
            </a:solidFill>
          </a:ln>
        </p:spPr>
        <p:txBody>
          <a:bodyPr wrap="square">
            <a:spAutoFit/>
          </a:bodyPr>
          <a:lstStyle/>
          <a:p>
            <a:pPr algn="ctr"/>
            <a:r>
              <a:rPr lang="es-MX" sz="1600" b="1" i="1" dirty="0" smtClean="0">
                <a:effectLst>
                  <a:outerShdw blurRad="38100" dist="38100" dir="2700000" algn="tl">
                    <a:srgbClr val="000000">
                      <a:alpha val="43137"/>
                    </a:srgbClr>
                  </a:outerShdw>
                </a:effectLst>
              </a:rPr>
              <a:t>Subunidad</a:t>
            </a:r>
          </a:p>
          <a:p>
            <a:pPr algn="ctr"/>
            <a:r>
              <a:rPr lang="es-MX" sz="1600" dirty="0" smtClean="0"/>
              <a:t>Un </a:t>
            </a:r>
            <a:r>
              <a:rPr lang="es-MX" sz="1600" dirty="0"/>
              <a:t>elemento intermedio que se ensambla (a diferencia de los que son transformados por otros medios) a partir de más de un componente.</a:t>
            </a:r>
            <a:endParaRPr lang="es-AR" sz="1600" dirty="0">
              <a:solidFill>
                <a:schemeClr val="accent1">
                  <a:lumMod val="50000"/>
                </a:schemeClr>
              </a:solidFill>
            </a:endParaRPr>
          </a:p>
        </p:txBody>
      </p:sp>
      <p:sp>
        <p:nvSpPr>
          <p:cNvPr id="21" name="15 Rectángulo"/>
          <p:cNvSpPr/>
          <p:nvPr/>
        </p:nvSpPr>
        <p:spPr>
          <a:xfrm>
            <a:off x="1271967" y="2764545"/>
            <a:ext cx="2908147" cy="1569660"/>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8100000" scaled="1"/>
            <a:tileRect/>
          </a:gradFill>
          <a:ln w="57150">
            <a:solidFill>
              <a:schemeClr val="accent1">
                <a:lumMod val="60000"/>
                <a:lumOff val="40000"/>
              </a:schemeClr>
            </a:solidFill>
          </a:ln>
        </p:spPr>
        <p:txBody>
          <a:bodyPr wrap="square">
            <a:spAutoFit/>
          </a:bodyPr>
          <a:lstStyle/>
          <a:p>
            <a:pPr algn="ctr"/>
            <a:r>
              <a:rPr lang="es-MX" sz="1600" b="1" i="1" dirty="0" smtClean="0">
                <a:effectLst>
                  <a:outerShdw blurRad="38100" dist="38100" dir="2700000" algn="tl">
                    <a:srgbClr val="000000">
                      <a:alpha val="43137"/>
                    </a:srgbClr>
                  </a:outerShdw>
                </a:effectLst>
              </a:rPr>
              <a:t>Elemento Comprado </a:t>
            </a:r>
          </a:p>
          <a:p>
            <a:pPr algn="ctr"/>
            <a:r>
              <a:rPr lang="es-MX" sz="1600" dirty="0" smtClean="0"/>
              <a:t>Un elemento que tiene uno o varios padres, pero que no tiene componentes porque proviene de un proveedor.</a:t>
            </a:r>
            <a:endParaRPr lang="es-AR" sz="1600" dirty="0">
              <a:solidFill>
                <a:schemeClr val="accent1">
                  <a:lumMod val="50000"/>
                </a:schemeClr>
              </a:solidFill>
            </a:endParaRPr>
          </a:p>
        </p:txBody>
      </p:sp>
      <p:sp>
        <p:nvSpPr>
          <p:cNvPr id="22" name="16 Rectángulo"/>
          <p:cNvSpPr/>
          <p:nvPr/>
        </p:nvSpPr>
        <p:spPr>
          <a:xfrm>
            <a:off x="8397875" y="2962090"/>
            <a:ext cx="2592288" cy="1077218"/>
          </a:xfrm>
          <a:prstGeom prst="rec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8100000" scaled="1"/>
            <a:tileRect/>
          </a:gradFill>
          <a:ln w="57150">
            <a:solidFill>
              <a:schemeClr val="accent1">
                <a:lumMod val="75000"/>
              </a:schemeClr>
            </a:solidFill>
          </a:ln>
        </p:spPr>
        <p:txBody>
          <a:bodyPr wrap="square">
            <a:spAutoFit/>
          </a:bodyPr>
          <a:lstStyle/>
          <a:p>
            <a:pPr algn="ctr"/>
            <a:r>
              <a:rPr lang="es-MX" sz="1600" b="1" i="1" dirty="0" smtClean="0">
                <a:effectLst>
                  <a:outerShdw blurRad="38100" dist="38100" dir="2700000" algn="tl">
                    <a:srgbClr val="000000">
                      <a:alpha val="43137"/>
                    </a:srgbClr>
                  </a:outerShdw>
                </a:effectLst>
              </a:rPr>
              <a:t>Uso Común </a:t>
            </a:r>
            <a:r>
              <a:rPr lang="es-MX" sz="1600" b="1" i="1" dirty="0">
                <a:effectLst>
                  <a:outerShdw blurRad="38100" dist="38100" dir="2700000" algn="tl">
                    <a:srgbClr val="000000">
                      <a:alpha val="43137"/>
                    </a:srgbClr>
                  </a:outerShdw>
                </a:effectLst>
              </a:rPr>
              <a:t>de </a:t>
            </a:r>
            <a:r>
              <a:rPr lang="es-MX" sz="1600" b="1" i="1" dirty="0" smtClean="0">
                <a:effectLst>
                  <a:outerShdw blurRad="38100" dist="38100" dir="2700000" algn="tl">
                    <a:srgbClr val="000000">
                      <a:alpha val="43137"/>
                    </a:srgbClr>
                  </a:outerShdw>
                </a:effectLst>
              </a:rPr>
              <a:t>Partes</a:t>
            </a:r>
            <a:r>
              <a:rPr lang="es-MX" sz="1600" dirty="0" smtClean="0"/>
              <a:t> </a:t>
            </a:r>
          </a:p>
          <a:p>
            <a:pPr algn="ctr"/>
            <a:r>
              <a:rPr lang="es-MX" sz="1600" dirty="0" smtClean="0"/>
              <a:t>El </a:t>
            </a:r>
            <a:r>
              <a:rPr lang="es-MX" sz="1600" dirty="0"/>
              <a:t>grado en que un componente tiene más de un padre inmediato</a:t>
            </a:r>
          </a:p>
        </p:txBody>
      </p:sp>
    </p:spTree>
    <p:extLst>
      <p:ext uri="{BB962C8B-B14F-4D97-AF65-F5344CB8AC3E}">
        <p14:creationId xmlns:p14="http://schemas.microsoft.com/office/powerpoint/2010/main" val="3783140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839412" y="134580"/>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INVENTARIOS</a:t>
            </a:r>
            <a:endParaRPr lang="en-US" sz="3100" dirty="0"/>
          </a:p>
        </p:txBody>
      </p:sp>
      <p:sp>
        <p:nvSpPr>
          <p:cNvPr id="3" name="10 CuadroTexto"/>
          <p:cNvSpPr txBox="1"/>
          <p:nvPr/>
        </p:nvSpPr>
        <p:spPr>
          <a:xfrm>
            <a:off x="1271967" y="1651038"/>
            <a:ext cx="2296436" cy="430887"/>
          </a:xfrm>
          <a:prstGeom prst="rect">
            <a:avLst/>
          </a:prstGeom>
          <a:solidFill>
            <a:schemeClr val="accent3">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PROPÓSITOS</a:t>
            </a:r>
            <a:endParaRPr lang="es-MX" sz="2200" b="1" i="1" dirty="0">
              <a:effectLst>
                <a:outerShdw blurRad="38100" dist="38100" dir="2700000" algn="tl">
                  <a:srgbClr val="000000">
                    <a:alpha val="43137"/>
                  </a:srgbClr>
                </a:outerShdw>
              </a:effectLst>
            </a:endParaRPr>
          </a:p>
        </p:txBody>
      </p:sp>
      <p:sp>
        <p:nvSpPr>
          <p:cNvPr id="12" name="14 Rectángulo redondeado"/>
          <p:cNvSpPr/>
          <p:nvPr/>
        </p:nvSpPr>
        <p:spPr>
          <a:xfrm>
            <a:off x="6678825" y="2139355"/>
            <a:ext cx="3672408" cy="1186925"/>
          </a:xfrm>
          <a:prstGeom prst="roundRect">
            <a:avLst/>
          </a:prstGeom>
          <a:solidFill>
            <a:schemeClr val="accent2">
              <a:lumMod val="20000"/>
              <a:lumOff val="8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200"/>
          </a:p>
        </p:txBody>
      </p:sp>
      <p:sp>
        <p:nvSpPr>
          <p:cNvPr id="13" name="1 Rectángulo"/>
          <p:cNvSpPr/>
          <p:nvPr/>
        </p:nvSpPr>
        <p:spPr>
          <a:xfrm>
            <a:off x="6822841" y="2164898"/>
            <a:ext cx="3384376" cy="1107996"/>
          </a:xfrm>
          <a:prstGeom prst="rect">
            <a:avLst/>
          </a:prstGeom>
        </p:spPr>
        <p:txBody>
          <a:bodyPr wrap="square">
            <a:spAutoFit/>
          </a:bodyPr>
          <a:lstStyle/>
          <a:p>
            <a:pPr algn="ctr"/>
            <a:r>
              <a:rPr lang="es-MX" sz="2200" b="1" i="1" dirty="0">
                <a:effectLst>
                  <a:outerShdw blurRad="38100" dist="38100" dir="2700000" algn="tl">
                    <a:srgbClr val="000000">
                      <a:alpha val="43137"/>
                    </a:srgbClr>
                  </a:outerShdw>
                </a:effectLst>
              </a:rPr>
              <a:t>M</a:t>
            </a:r>
            <a:r>
              <a:rPr lang="es-MX" sz="2200" b="1" i="1" dirty="0" smtClean="0">
                <a:effectLst>
                  <a:outerShdw blurRad="38100" dist="38100" dir="2700000" algn="tl">
                    <a:srgbClr val="000000">
                      <a:alpha val="43137"/>
                    </a:srgbClr>
                  </a:outerShdw>
                </a:effectLst>
              </a:rPr>
              <a:t>antener la independencia entre las operaciones </a:t>
            </a:r>
            <a:endParaRPr lang="es-MX" sz="2200" b="1" i="1" dirty="0">
              <a:effectLst>
                <a:outerShdw blurRad="38100" dist="38100" dir="2700000" algn="tl">
                  <a:srgbClr val="000000">
                    <a:alpha val="43137"/>
                  </a:srgbClr>
                </a:outerShdw>
              </a:effectLst>
            </a:endParaRPr>
          </a:p>
        </p:txBody>
      </p:sp>
      <p:sp>
        <p:nvSpPr>
          <p:cNvPr id="14" name="15 Rectángulo redondeado"/>
          <p:cNvSpPr/>
          <p:nvPr/>
        </p:nvSpPr>
        <p:spPr>
          <a:xfrm>
            <a:off x="2862401" y="2757714"/>
            <a:ext cx="3672408" cy="1217313"/>
          </a:xfrm>
          <a:prstGeom prst="roundRect">
            <a:avLst/>
          </a:prstGeom>
          <a:solidFill>
            <a:schemeClr val="accent2">
              <a:lumMod val="40000"/>
              <a:lumOff val="6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200"/>
          </a:p>
        </p:txBody>
      </p:sp>
      <p:sp>
        <p:nvSpPr>
          <p:cNvPr id="15" name="2 Rectángulo"/>
          <p:cNvSpPr/>
          <p:nvPr/>
        </p:nvSpPr>
        <p:spPr>
          <a:xfrm>
            <a:off x="3006417" y="2988152"/>
            <a:ext cx="3366120" cy="769441"/>
          </a:xfrm>
          <a:prstGeom prst="rect">
            <a:avLst/>
          </a:prstGeom>
        </p:spPr>
        <p:txBody>
          <a:bodyPr wrap="square">
            <a:spAutoFit/>
          </a:bodyPr>
          <a:lstStyle/>
          <a:p>
            <a:pPr algn="ctr"/>
            <a:r>
              <a:rPr lang="es-MX" sz="2200" b="1" i="1" dirty="0">
                <a:effectLst>
                  <a:outerShdw blurRad="38100" dist="38100" dir="2700000" algn="tl">
                    <a:srgbClr val="000000">
                      <a:alpha val="43137"/>
                    </a:srgbClr>
                  </a:outerShdw>
                </a:effectLst>
              </a:rPr>
              <a:t>C</a:t>
            </a:r>
            <a:r>
              <a:rPr lang="es-MX" sz="2200" b="1" i="1" dirty="0" smtClean="0">
                <a:effectLst>
                  <a:outerShdw blurRad="38100" dist="38100" dir="2700000" algn="tl">
                    <a:srgbClr val="000000">
                      <a:alpha val="43137"/>
                    </a:srgbClr>
                  </a:outerShdw>
                </a:effectLst>
              </a:rPr>
              <a:t>ubrir la variación en la demanda </a:t>
            </a:r>
            <a:endParaRPr lang="es-MX" sz="2200" b="1" i="1" dirty="0">
              <a:effectLst>
                <a:outerShdw blurRad="38100" dist="38100" dir="2700000" algn="tl">
                  <a:srgbClr val="000000">
                    <a:alpha val="43137"/>
                  </a:srgbClr>
                </a:outerShdw>
              </a:effectLst>
            </a:endParaRPr>
          </a:p>
        </p:txBody>
      </p:sp>
      <p:sp>
        <p:nvSpPr>
          <p:cNvPr id="23" name="16 Rectángulo redondeado"/>
          <p:cNvSpPr/>
          <p:nvPr/>
        </p:nvSpPr>
        <p:spPr>
          <a:xfrm>
            <a:off x="6678825" y="3512152"/>
            <a:ext cx="3672408" cy="1180679"/>
          </a:xfrm>
          <a:prstGeom prst="roundRect">
            <a:avLst/>
          </a:prstGeom>
          <a:solidFill>
            <a:schemeClr val="accent2">
              <a:lumMod val="60000"/>
              <a:lumOff val="4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200"/>
          </a:p>
        </p:txBody>
      </p:sp>
      <p:sp>
        <p:nvSpPr>
          <p:cNvPr id="24" name="5 Rectángulo"/>
          <p:cNvSpPr/>
          <p:nvPr/>
        </p:nvSpPr>
        <p:spPr>
          <a:xfrm>
            <a:off x="6678825" y="3584835"/>
            <a:ext cx="3600400" cy="1107996"/>
          </a:xfrm>
          <a:prstGeom prst="rect">
            <a:avLst/>
          </a:prstGeom>
        </p:spPr>
        <p:txBody>
          <a:bodyPr wrap="square">
            <a:spAutoFit/>
          </a:bodyPr>
          <a:lstStyle/>
          <a:p>
            <a:pPr algn="ctr"/>
            <a:r>
              <a:rPr lang="es-MX" sz="2200" b="1" i="1" dirty="0" smtClean="0">
                <a:effectLst>
                  <a:outerShdw blurRad="38100" dist="38100" dir="2700000" algn="tl">
                    <a:srgbClr val="000000">
                      <a:alpha val="43137"/>
                    </a:srgbClr>
                  </a:outerShdw>
                </a:effectLst>
              </a:rPr>
              <a:t>Protegerse contra la variación en el tiempo de entrega</a:t>
            </a:r>
            <a:endParaRPr lang="es-MX" sz="2200" b="1" i="1" dirty="0">
              <a:effectLst>
                <a:outerShdw blurRad="38100" dist="38100" dir="2700000" algn="tl">
                  <a:srgbClr val="000000">
                    <a:alpha val="43137"/>
                  </a:srgbClr>
                </a:outerShdw>
              </a:effectLst>
            </a:endParaRPr>
          </a:p>
        </p:txBody>
      </p:sp>
      <p:sp>
        <p:nvSpPr>
          <p:cNvPr id="25" name="17 Rectángulo redondeado"/>
          <p:cNvSpPr/>
          <p:nvPr/>
        </p:nvSpPr>
        <p:spPr>
          <a:xfrm>
            <a:off x="2853273" y="4334392"/>
            <a:ext cx="3672408" cy="1340694"/>
          </a:xfrm>
          <a:prstGeom prst="roundRect">
            <a:avLst/>
          </a:prstGeom>
          <a:solidFill>
            <a:schemeClr val="accent2">
              <a:lumMod val="75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200"/>
          </a:p>
        </p:txBody>
      </p:sp>
      <p:sp>
        <p:nvSpPr>
          <p:cNvPr id="26" name="4 Rectángulo"/>
          <p:cNvSpPr/>
          <p:nvPr/>
        </p:nvSpPr>
        <p:spPr>
          <a:xfrm>
            <a:off x="3006417" y="4413454"/>
            <a:ext cx="3366120" cy="1107996"/>
          </a:xfrm>
          <a:prstGeom prst="rect">
            <a:avLst/>
          </a:prstGeom>
        </p:spPr>
        <p:txBody>
          <a:bodyPr wrap="square">
            <a:spAutoFit/>
          </a:bodyPr>
          <a:lstStyle/>
          <a:p>
            <a:pPr algn="ctr"/>
            <a:r>
              <a:rPr lang="es-MX" sz="2200" b="1" i="1" dirty="0">
                <a:effectLst>
                  <a:outerShdw blurRad="38100" dist="38100" dir="2700000" algn="tl">
                    <a:srgbClr val="000000">
                      <a:alpha val="43137"/>
                    </a:srgbClr>
                  </a:outerShdw>
                </a:effectLst>
              </a:rPr>
              <a:t>P</a:t>
            </a:r>
            <a:r>
              <a:rPr lang="es-MX" sz="2200" b="1" i="1" dirty="0" smtClean="0">
                <a:effectLst>
                  <a:outerShdw blurRad="38100" dist="38100" dir="2700000" algn="tl">
                    <a:srgbClr val="000000">
                      <a:alpha val="43137"/>
                    </a:srgbClr>
                  </a:outerShdw>
                </a:effectLst>
              </a:rPr>
              <a:t>ermitir flexibilidad en la programación de la producción </a:t>
            </a:r>
            <a:endParaRPr lang="es-MX" sz="2200" b="1" i="1" dirty="0">
              <a:effectLst>
                <a:outerShdw blurRad="38100" dist="38100" dir="2700000" algn="tl">
                  <a:srgbClr val="000000">
                    <a:alpha val="43137"/>
                  </a:srgbClr>
                </a:outerShdw>
              </a:effectLst>
            </a:endParaRPr>
          </a:p>
        </p:txBody>
      </p:sp>
      <p:sp>
        <p:nvSpPr>
          <p:cNvPr id="27" name="18 Rectángulo redondeado"/>
          <p:cNvSpPr/>
          <p:nvPr/>
        </p:nvSpPr>
        <p:spPr>
          <a:xfrm>
            <a:off x="6699157" y="4967388"/>
            <a:ext cx="3672408" cy="1317299"/>
          </a:xfrm>
          <a:prstGeom prst="roundRect">
            <a:avLst/>
          </a:prstGeom>
          <a:solidFill>
            <a:schemeClr val="accent2">
              <a:lumMod val="5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200"/>
          </a:p>
        </p:txBody>
      </p:sp>
      <p:sp>
        <p:nvSpPr>
          <p:cNvPr id="28" name="7 Rectángulo"/>
          <p:cNvSpPr/>
          <p:nvPr/>
        </p:nvSpPr>
        <p:spPr>
          <a:xfrm>
            <a:off x="6699157" y="5025637"/>
            <a:ext cx="3565554" cy="1107996"/>
          </a:xfrm>
          <a:prstGeom prst="rect">
            <a:avLst/>
          </a:prstGeom>
        </p:spPr>
        <p:txBody>
          <a:bodyPr wrap="square">
            <a:spAutoFit/>
          </a:bodyPr>
          <a:lstStyle/>
          <a:p>
            <a:pPr algn="ctr"/>
            <a:r>
              <a:rPr lang="es-MX" sz="2200" b="1" i="1" dirty="0" smtClean="0">
                <a:solidFill>
                  <a:schemeClr val="bg1"/>
                </a:solidFill>
                <a:effectLst>
                  <a:outerShdw blurRad="38100" dist="38100" dir="2700000" algn="tl">
                    <a:srgbClr val="000000">
                      <a:alpha val="43137"/>
                    </a:srgbClr>
                  </a:outerShdw>
                </a:effectLst>
              </a:rPr>
              <a:t>Aprovechar los descuentos basados en el tamaño del pedido </a:t>
            </a:r>
            <a:endParaRPr lang="es-MX" sz="2200"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64733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82330" y="1490767"/>
            <a:ext cx="10159727" cy="3777622"/>
          </a:xfrm>
        </p:spPr>
        <p:txBody>
          <a:bodyPr>
            <a:noAutofit/>
          </a:bodyPr>
          <a:lstStyle/>
          <a:p>
            <a:pPr>
              <a:spcBef>
                <a:spcPts val="600"/>
              </a:spcBef>
            </a:pPr>
            <a:r>
              <a:rPr lang="en-US" sz="2200" b="1" dirty="0">
                <a:solidFill>
                  <a:schemeClr val="tx1"/>
                </a:solidFill>
              </a:rPr>
              <a:t>OBJETIVOS </a:t>
            </a:r>
            <a:endParaRPr lang="en-US" sz="2200" b="1" dirty="0" smtClean="0">
              <a:solidFill>
                <a:schemeClr val="tx1"/>
              </a:solidFill>
            </a:endParaRPr>
          </a:p>
          <a:p>
            <a:pPr marL="0" indent="0">
              <a:spcBef>
                <a:spcPts val="600"/>
              </a:spcBef>
              <a:buNone/>
            </a:pPr>
            <a:endParaRPr lang="en-US" sz="2200" b="1" dirty="0" smtClean="0">
              <a:solidFill>
                <a:schemeClr val="tx1"/>
              </a:solidFill>
            </a:endParaRPr>
          </a:p>
          <a:p>
            <a:pPr marL="0" indent="0">
              <a:spcBef>
                <a:spcPts val="600"/>
              </a:spcBef>
              <a:buNone/>
            </a:pPr>
            <a:r>
              <a:rPr lang="es-ES" sz="2000" b="1" dirty="0" smtClean="0">
                <a:solidFill>
                  <a:schemeClr val="tx1"/>
                </a:solidFill>
              </a:rPr>
              <a:t>• </a:t>
            </a:r>
            <a:r>
              <a:rPr lang="es-ES" sz="2000" b="1" dirty="0">
                <a:solidFill>
                  <a:schemeClr val="tx1"/>
                </a:solidFill>
              </a:rPr>
              <a:t>Comprender las diferencias entre compras y aprovisionamiento.</a:t>
            </a:r>
          </a:p>
          <a:p>
            <a:pPr marL="0" indent="0">
              <a:spcBef>
                <a:spcPts val="600"/>
              </a:spcBef>
              <a:buNone/>
            </a:pPr>
            <a:r>
              <a:rPr lang="es-ES" sz="2000" b="1" dirty="0" smtClean="0">
                <a:solidFill>
                  <a:schemeClr val="tx1"/>
                </a:solidFill>
              </a:rPr>
              <a:t>• </a:t>
            </a:r>
            <a:r>
              <a:rPr lang="es-ES" sz="2000" b="1" dirty="0">
                <a:solidFill>
                  <a:schemeClr val="tx1"/>
                </a:solidFill>
              </a:rPr>
              <a:t>Entender qué es la gestión de proveedores y los pasos que la componen.</a:t>
            </a:r>
          </a:p>
          <a:p>
            <a:pPr marL="0" indent="0">
              <a:spcBef>
                <a:spcPts val="600"/>
              </a:spcBef>
              <a:buNone/>
            </a:pPr>
            <a:r>
              <a:rPr lang="es-ES" sz="2000" b="1" dirty="0">
                <a:solidFill>
                  <a:schemeClr val="tx1"/>
                </a:solidFill>
              </a:rPr>
              <a:t>• Comprender qué es la gestión de aprovisionamiento y sus principales funciones, </a:t>
            </a:r>
            <a:r>
              <a:rPr lang="es-ES" sz="2000" b="1" dirty="0" smtClean="0">
                <a:solidFill>
                  <a:schemeClr val="tx1"/>
                </a:solidFill>
              </a:rPr>
              <a:t>además de </a:t>
            </a:r>
            <a:r>
              <a:rPr lang="es-ES" sz="2000" b="1" dirty="0">
                <a:solidFill>
                  <a:schemeClr val="tx1"/>
                </a:solidFill>
              </a:rPr>
              <a:t>la gestión de pedidos, tramitación y seguimiento de pedido y gestión de almacenes.</a:t>
            </a:r>
          </a:p>
          <a:p>
            <a:pPr marL="0" indent="0">
              <a:spcBef>
                <a:spcPts val="600"/>
              </a:spcBef>
              <a:buNone/>
            </a:pPr>
            <a:r>
              <a:rPr lang="es-ES" sz="2000" b="1" dirty="0">
                <a:solidFill>
                  <a:schemeClr val="tx1"/>
                </a:solidFill>
              </a:rPr>
              <a:t>• Aprender qué es una central de compras y una plataforma logística, sus funciones y </a:t>
            </a:r>
            <a:r>
              <a:rPr lang="es-ES" sz="2000" b="1" dirty="0" smtClean="0">
                <a:solidFill>
                  <a:schemeClr val="tx1"/>
                </a:solidFill>
              </a:rPr>
              <a:t>los tipos</a:t>
            </a:r>
            <a:r>
              <a:rPr lang="es-ES" sz="2000" b="1" dirty="0">
                <a:solidFill>
                  <a:schemeClr val="tx1"/>
                </a:solidFill>
              </a:rPr>
              <a:t>.</a:t>
            </a:r>
            <a:endParaRPr lang="en-US" sz="2000" b="1" dirty="0">
              <a:solidFill>
                <a:schemeClr val="tx1"/>
              </a:solidFill>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COMPRAS</a:t>
            </a:r>
            <a:endParaRPr lang="en-US" sz="3100" dirty="0"/>
          </a:p>
        </p:txBody>
      </p:sp>
    </p:spTree>
    <p:extLst>
      <p:ext uri="{BB962C8B-B14F-4D97-AF65-F5344CB8AC3E}">
        <p14:creationId xmlns:p14="http://schemas.microsoft.com/office/powerpoint/2010/main" val="1904797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839412" y="134580"/>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INVENTARIOS</a:t>
            </a:r>
            <a:endParaRPr lang="en-US" sz="3100" dirty="0"/>
          </a:p>
        </p:txBody>
      </p:sp>
      <p:sp>
        <p:nvSpPr>
          <p:cNvPr id="3" name="10 CuadroTexto"/>
          <p:cNvSpPr txBox="1"/>
          <p:nvPr/>
        </p:nvSpPr>
        <p:spPr>
          <a:xfrm>
            <a:off x="1271967" y="1651038"/>
            <a:ext cx="2296436" cy="1200329"/>
          </a:xfrm>
          <a:prstGeom prst="rect">
            <a:avLst/>
          </a:prstGeom>
          <a:solidFill>
            <a:schemeClr val="accent3">
              <a:lumMod val="40000"/>
              <a:lumOff val="60000"/>
            </a:schemeClr>
          </a:solidFill>
          <a:ln w="57150">
            <a:solidFill>
              <a:schemeClr val="accent1">
                <a:lumMod val="50000"/>
              </a:schemeClr>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COSTOS </a:t>
            </a:r>
            <a:r>
              <a:rPr lang="es-ES" sz="2400" b="1" dirty="0">
                <a:effectLst>
                  <a:outerShdw blurRad="38100" dist="38100" dir="2700000" algn="tl">
                    <a:srgbClr val="000000">
                      <a:alpha val="43137"/>
                    </a:srgbClr>
                  </a:outerShdw>
                </a:effectLst>
              </a:rPr>
              <a:t>ASOCIADOS AL </a:t>
            </a:r>
            <a:r>
              <a:rPr lang="es-ES" sz="2400" b="1" dirty="0" smtClean="0">
                <a:effectLst>
                  <a:outerShdw blurRad="38100" dist="38100" dir="2700000" algn="tl">
                    <a:srgbClr val="000000">
                      <a:alpha val="43137"/>
                    </a:srgbClr>
                  </a:outerShdw>
                </a:effectLst>
              </a:rPr>
              <a:t>TAMAÑO</a:t>
            </a:r>
            <a:endParaRPr lang="es-AR" sz="2400" b="1" dirty="0">
              <a:effectLst>
                <a:outerShdw blurRad="38100" dist="38100" dir="2700000" algn="tl">
                  <a:srgbClr val="000000">
                    <a:alpha val="43137"/>
                  </a:srgbClr>
                </a:outerShdw>
              </a:effectLst>
            </a:endParaRPr>
          </a:p>
        </p:txBody>
      </p:sp>
      <p:sp>
        <p:nvSpPr>
          <p:cNvPr id="17" name="14 Rectángulo redondeado"/>
          <p:cNvSpPr/>
          <p:nvPr/>
        </p:nvSpPr>
        <p:spPr>
          <a:xfrm>
            <a:off x="7545616" y="2697384"/>
            <a:ext cx="3672408" cy="1008787"/>
          </a:xfrm>
          <a:prstGeom prst="roundRect">
            <a:avLst/>
          </a:prstGeom>
          <a:solidFill>
            <a:schemeClr val="accent2">
              <a:lumMod val="20000"/>
              <a:lumOff val="8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 Rectángulo"/>
          <p:cNvSpPr/>
          <p:nvPr/>
        </p:nvSpPr>
        <p:spPr>
          <a:xfrm>
            <a:off x="7636205" y="2878611"/>
            <a:ext cx="3384376" cy="707886"/>
          </a:xfrm>
          <a:prstGeom prst="rect">
            <a:avLst/>
          </a:prstGeom>
        </p:spPr>
        <p:txBody>
          <a:bodyPr wrap="square">
            <a:spAutoFit/>
          </a:bodyPr>
          <a:lstStyle/>
          <a:p>
            <a:pPr algn="ctr"/>
            <a:r>
              <a:rPr lang="es-MX" sz="2000" b="1" i="1" dirty="0" smtClean="0">
                <a:effectLst>
                  <a:outerShdw blurRad="38100" dist="38100" dir="2700000" algn="tl">
                    <a:srgbClr val="000000">
                      <a:alpha val="43137"/>
                    </a:srgbClr>
                  </a:outerShdw>
                </a:effectLst>
              </a:rPr>
              <a:t>Costos de mantenimiento    (o transporte) </a:t>
            </a:r>
            <a:endParaRPr lang="es-MX" sz="2000" b="1" i="1" dirty="0">
              <a:effectLst>
                <a:outerShdw blurRad="38100" dist="38100" dir="2700000" algn="tl">
                  <a:srgbClr val="000000">
                    <a:alpha val="43137"/>
                  </a:srgbClr>
                </a:outerShdw>
              </a:effectLst>
            </a:endParaRPr>
          </a:p>
        </p:txBody>
      </p:sp>
      <p:sp>
        <p:nvSpPr>
          <p:cNvPr id="19" name="15 Rectángulo redondeado"/>
          <p:cNvSpPr/>
          <p:nvPr/>
        </p:nvSpPr>
        <p:spPr>
          <a:xfrm>
            <a:off x="3747773" y="2686360"/>
            <a:ext cx="3672408" cy="1008787"/>
          </a:xfrm>
          <a:prstGeom prst="roundRect">
            <a:avLst/>
          </a:prstGeom>
          <a:solidFill>
            <a:schemeClr val="accent2">
              <a:lumMod val="40000"/>
              <a:lumOff val="6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2 Rectángulo"/>
          <p:cNvSpPr/>
          <p:nvPr/>
        </p:nvSpPr>
        <p:spPr>
          <a:xfrm>
            <a:off x="3805267" y="2838898"/>
            <a:ext cx="3591272" cy="707886"/>
          </a:xfrm>
          <a:prstGeom prst="rect">
            <a:avLst/>
          </a:prstGeom>
        </p:spPr>
        <p:txBody>
          <a:bodyPr wrap="square">
            <a:spAutoFit/>
          </a:bodyPr>
          <a:lstStyle/>
          <a:p>
            <a:pPr algn="ctr"/>
            <a:r>
              <a:rPr lang="es-MX" sz="2000" b="1" i="1" dirty="0" smtClean="0">
                <a:effectLst>
                  <a:outerShdw blurRad="38100" dist="38100" dir="2700000" algn="tl">
                    <a:srgbClr val="000000">
                      <a:alpha val="43137"/>
                    </a:srgbClr>
                  </a:outerShdw>
                </a:effectLst>
              </a:rPr>
              <a:t>Costos de configuración      (o cambio de producción)</a:t>
            </a:r>
            <a:endParaRPr lang="es-MX" sz="2000" b="1" i="1" dirty="0">
              <a:effectLst>
                <a:outerShdw blurRad="38100" dist="38100" dir="2700000" algn="tl">
                  <a:srgbClr val="000000">
                    <a:alpha val="43137"/>
                  </a:srgbClr>
                </a:outerShdw>
              </a:effectLst>
            </a:endParaRPr>
          </a:p>
        </p:txBody>
      </p:sp>
      <p:sp>
        <p:nvSpPr>
          <p:cNvPr id="21" name="16 Rectángulo redondeado"/>
          <p:cNvSpPr/>
          <p:nvPr/>
        </p:nvSpPr>
        <p:spPr>
          <a:xfrm>
            <a:off x="7564197" y="3849512"/>
            <a:ext cx="3672408" cy="1008787"/>
          </a:xfrm>
          <a:prstGeom prst="roundRect">
            <a:avLst/>
          </a:prstGeom>
          <a:solidFill>
            <a:schemeClr val="accent2">
              <a:lumMod val="60000"/>
              <a:lumOff val="4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5 Rectángulo"/>
          <p:cNvSpPr/>
          <p:nvPr/>
        </p:nvSpPr>
        <p:spPr>
          <a:xfrm>
            <a:off x="7492189" y="4137544"/>
            <a:ext cx="3672408" cy="400110"/>
          </a:xfrm>
          <a:prstGeom prst="rect">
            <a:avLst/>
          </a:prstGeom>
        </p:spPr>
        <p:txBody>
          <a:bodyPr wrap="square">
            <a:spAutoFit/>
          </a:bodyPr>
          <a:lstStyle/>
          <a:p>
            <a:pPr algn="ctr"/>
            <a:r>
              <a:rPr lang="es-MX" sz="2000" b="1" i="1" dirty="0" smtClean="0">
                <a:effectLst>
                  <a:outerShdw blurRad="38100" dist="38100" dir="2700000" algn="tl">
                    <a:srgbClr val="000000">
                      <a:alpha val="43137"/>
                    </a:srgbClr>
                  </a:outerShdw>
                </a:effectLst>
              </a:rPr>
              <a:t>Costos de pedidos</a:t>
            </a:r>
            <a:endParaRPr lang="es-MX" sz="2000" b="1" i="1" dirty="0">
              <a:effectLst>
                <a:outerShdw blurRad="38100" dist="38100" dir="2700000" algn="tl">
                  <a:srgbClr val="000000">
                    <a:alpha val="43137"/>
                  </a:srgbClr>
                </a:outerShdw>
              </a:effectLst>
            </a:endParaRPr>
          </a:p>
        </p:txBody>
      </p:sp>
      <p:sp>
        <p:nvSpPr>
          <p:cNvPr id="29" name="17 Rectángulo redondeado"/>
          <p:cNvSpPr/>
          <p:nvPr/>
        </p:nvSpPr>
        <p:spPr>
          <a:xfrm>
            <a:off x="3738645" y="3837813"/>
            <a:ext cx="3672408" cy="1008787"/>
          </a:xfrm>
          <a:prstGeom prst="roundRect">
            <a:avLst/>
          </a:prstGeom>
          <a:solidFill>
            <a:schemeClr val="accent2">
              <a:lumMod val="75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4 Rectángulo"/>
          <p:cNvSpPr/>
          <p:nvPr/>
        </p:nvSpPr>
        <p:spPr>
          <a:xfrm>
            <a:off x="3819781" y="4116553"/>
            <a:ext cx="3366120" cy="400110"/>
          </a:xfrm>
          <a:prstGeom prst="rect">
            <a:avLst/>
          </a:prstGeom>
        </p:spPr>
        <p:txBody>
          <a:bodyPr wrap="square">
            <a:spAutoFit/>
          </a:bodyPr>
          <a:lstStyle/>
          <a:p>
            <a:pPr algn="ctr"/>
            <a:r>
              <a:rPr lang="es-MX" sz="2000" b="1" i="1" dirty="0" smtClean="0"/>
              <a:t>Costos de faltantes</a:t>
            </a:r>
            <a:r>
              <a:rPr lang="es-MX" sz="2000" b="1" i="1" dirty="0" smtClean="0">
                <a:effectLst>
                  <a:outerShdw blurRad="38100" dist="38100" dir="2700000" algn="tl">
                    <a:srgbClr val="000000">
                      <a:alpha val="43137"/>
                    </a:srgbClr>
                  </a:outerShdw>
                </a:effectLst>
              </a:rPr>
              <a:t> </a:t>
            </a:r>
            <a:endParaRPr lang="es-MX" sz="2000" b="1" i="1" dirty="0">
              <a:effectLst>
                <a:outerShdw blurRad="38100" dist="38100" dir="2700000" algn="tl">
                  <a:srgbClr val="000000">
                    <a:alpha val="43137"/>
                  </a:srgbClr>
                </a:outerShdw>
              </a:effectLst>
            </a:endParaRPr>
          </a:p>
        </p:txBody>
      </p:sp>
      <p:sp>
        <p:nvSpPr>
          <p:cNvPr id="31" name="18 Rectángulo redondeado"/>
          <p:cNvSpPr/>
          <p:nvPr/>
        </p:nvSpPr>
        <p:spPr>
          <a:xfrm>
            <a:off x="3738645" y="4989941"/>
            <a:ext cx="7497960" cy="1596550"/>
          </a:xfrm>
          <a:prstGeom prst="roundRect">
            <a:avLst/>
          </a:prstGeom>
          <a:solidFill>
            <a:schemeClr val="accent2">
              <a:lumMod val="5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7 Rectángulo"/>
          <p:cNvSpPr/>
          <p:nvPr/>
        </p:nvSpPr>
        <p:spPr>
          <a:xfrm>
            <a:off x="3891789" y="5024780"/>
            <a:ext cx="7272808" cy="1477328"/>
          </a:xfrm>
          <a:prstGeom prst="rect">
            <a:avLst/>
          </a:prstGeom>
        </p:spPr>
        <p:txBody>
          <a:bodyPr wrap="square">
            <a:spAutoFit/>
          </a:bodyPr>
          <a:lstStyle/>
          <a:p>
            <a:pPr algn="ctr"/>
            <a:r>
              <a:rPr lang="es-MX" b="1" dirty="0" smtClean="0">
                <a:solidFill>
                  <a:schemeClr val="bg1"/>
                </a:solidFill>
              </a:rPr>
              <a:t>Determinar la cantidad  a pedir a los proveedores o el tamaño de los lotes a almacenar comprende la búsqueda del costo total mínimo que resulta de los efectos combinados de cuatro costos individuales. La oportunidad de estos pedidos es un factor crítico que impacta en el costo del inventario.</a:t>
            </a:r>
            <a:endParaRPr lang="es-MX" b="1"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0573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839412" y="134580"/>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4" name="6 CuadroTexto"/>
          <p:cNvSpPr txBox="1"/>
          <p:nvPr/>
        </p:nvSpPr>
        <p:spPr>
          <a:xfrm>
            <a:off x="1690260" y="1415470"/>
            <a:ext cx="2160240"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MODELOS</a:t>
            </a:r>
            <a:endParaRPr lang="es-AR" sz="2400" b="1" dirty="0">
              <a:effectLst>
                <a:outerShdw blurRad="38100" dist="38100" dir="2700000" algn="tl">
                  <a:srgbClr val="000000">
                    <a:alpha val="43137"/>
                  </a:srgbClr>
                </a:outerShdw>
              </a:effectLst>
            </a:endParaRPr>
          </a:p>
        </p:txBody>
      </p:sp>
      <p:sp>
        <p:nvSpPr>
          <p:cNvPr id="15" name="12 Elipse"/>
          <p:cNvSpPr/>
          <p:nvPr/>
        </p:nvSpPr>
        <p:spPr>
          <a:xfrm>
            <a:off x="7594916" y="1282148"/>
            <a:ext cx="3240360" cy="1073601"/>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1 Rectángulo"/>
          <p:cNvSpPr/>
          <p:nvPr/>
        </p:nvSpPr>
        <p:spPr>
          <a:xfrm>
            <a:off x="7810940" y="1571921"/>
            <a:ext cx="2880320" cy="646331"/>
          </a:xfrm>
          <a:prstGeom prst="rect">
            <a:avLst/>
          </a:prstGeom>
        </p:spPr>
        <p:txBody>
          <a:bodyPr wrap="square">
            <a:spAutoFit/>
          </a:bodyPr>
          <a:lstStyle/>
          <a:p>
            <a:pPr algn="ctr"/>
            <a:r>
              <a:rPr lang="es-MX" b="1" i="1" dirty="0" smtClean="0">
                <a:effectLst>
                  <a:outerShdw blurRad="38100" dist="38100" dir="2700000" algn="tl">
                    <a:srgbClr val="000000">
                      <a:alpha val="43137"/>
                    </a:srgbClr>
                  </a:outerShdw>
                </a:effectLst>
              </a:rPr>
              <a:t>Modelo de Inventario de Periodo Único </a:t>
            </a:r>
            <a:endParaRPr lang="es-MX" b="1" i="1" dirty="0">
              <a:effectLst>
                <a:outerShdw blurRad="38100" dist="38100" dir="2700000" algn="tl">
                  <a:srgbClr val="000000">
                    <a:alpha val="43137"/>
                  </a:srgbClr>
                </a:outerShdw>
              </a:effectLst>
            </a:endParaRPr>
          </a:p>
        </p:txBody>
      </p:sp>
      <p:sp>
        <p:nvSpPr>
          <p:cNvPr id="23" name="1 Rectángulo"/>
          <p:cNvSpPr/>
          <p:nvPr/>
        </p:nvSpPr>
        <p:spPr>
          <a:xfrm>
            <a:off x="1349829" y="2382300"/>
            <a:ext cx="10061511" cy="1923604"/>
          </a:xfrm>
          <a:prstGeom prst="rect">
            <a:avLst/>
          </a:prstGeom>
          <a:gradFill flip="none" rotWithShape="1">
            <a:gsLst>
              <a:gs pos="0">
                <a:schemeClr val="accent3">
                  <a:lumMod val="40000"/>
                  <a:lumOff val="60000"/>
                  <a:shade val="30000"/>
                  <a:satMod val="115000"/>
                </a:schemeClr>
              </a:gs>
              <a:gs pos="50000">
                <a:schemeClr val="accent3">
                  <a:lumMod val="40000"/>
                  <a:lumOff val="60000"/>
                  <a:shade val="67500"/>
                  <a:satMod val="115000"/>
                </a:schemeClr>
              </a:gs>
              <a:gs pos="100000">
                <a:schemeClr val="accent3">
                  <a:lumMod val="40000"/>
                  <a:lumOff val="60000"/>
                  <a:shade val="100000"/>
                  <a:satMod val="115000"/>
                </a:schemeClr>
              </a:gs>
            </a:gsLst>
            <a:path path="circle">
              <a:fillToRect l="100000" b="100000"/>
            </a:path>
            <a:tileRect t="-100000" r="-100000"/>
          </a:gradFill>
          <a:ln w="57150">
            <a:solidFill>
              <a:schemeClr val="accent1">
                <a:lumMod val="40000"/>
                <a:lumOff val="60000"/>
              </a:schemeClr>
            </a:solidFill>
          </a:ln>
        </p:spPr>
        <p:txBody>
          <a:bodyPr wrap="square">
            <a:spAutoFit/>
          </a:bodyPr>
          <a:lstStyle/>
          <a:p>
            <a:r>
              <a:rPr lang="es-MX" sz="1700" b="1" dirty="0" smtClean="0"/>
              <a:t>Este modelo considerara las ganancias y pérdidas potenciales asociadas con almacenar demasiados o muy pocos artículos destinados a su venta. </a:t>
            </a:r>
          </a:p>
          <a:p>
            <a:r>
              <a:rPr lang="es-MX" sz="1700" b="1" dirty="0" smtClean="0"/>
              <a:t>El nivel de inventario óptimo, utilizando el análisis marginal, ocurre en el punto en que los beneficios esperados derivados de manejar la siguiente unidad son menores que los costos esperados para esa unidad. </a:t>
            </a:r>
          </a:p>
          <a:p>
            <a:r>
              <a:rPr lang="es-MX" sz="1700" b="1" dirty="0" smtClean="0"/>
              <a:t>Es necesario planear con detenimiento el inventario en eventos especiales donde un lote tiene que igualar la demanda en una pequeña ventana de ventas. </a:t>
            </a:r>
            <a:endParaRPr lang="es-MX" sz="1700" b="1" dirty="0"/>
          </a:p>
        </p:txBody>
      </p:sp>
      <p:sp>
        <p:nvSpPr>
          <p:cNvPr id="24" name="2 Rectángulo"/>
          <p:cNvSpPr/>
          <p:nvPr/>
        </p:nvSpPr>
        <p:spPr>
          <a:xfrm>
            <a:off x="1349829" y="4394693"/>
            <a:ext cx="10061511" cy="2062103"/>
          </a:xfrm>
          <a:prstGeom prst="rect">
            <a:avLst/>
          </a:prstGeom>
        </p:spPr>
        <p:txBody>
          <a:bodyPr wrap="square">
            <a:spAutoFit/>
          </a:bodyPr>
          <a:lstStyle/>
          <a:p>
            <a:r>
              <a:rPr lang="es-MX" sz="1600" dirty="0" smtClean="0"/>
              <a:t>Co = Costo por unidad de la demanda sobrestimada </a:t>
            </a:r>
          </a:p>
          <a:p>
            <a:r>
              <a:rPr lang="es-MX" sz="1600" dirty="0" smtClean="0"/>
              <a:t>Cu = Costo por unidad de la demanda subestimada </a:t>
            </a:r>
          </a:p>
          <a:p>
            <a:r>
              <a:rPr lang="es-MX" sz="1600" dirty="0" smtClean="0"/>
              <a:t>Costo marginal esperado  </a:t>
            </a:r>
            <a:r>
              <a:rPr lang="es-MX" sz="1600" b="1" dirty="0" smtClean="0"/>
              <a:t>P(Co) ≤ (1 − P)Cu</a:t>
            </a:r>
            <a:r>
              <a:rPr lang="es-MX" sz="1600" dirty="0" smtClean="0"/>
              <a:t>          donde P es la probabilidad de 					que la unidad no se venda </a:t>
            </a:r>
          </a:p>
          <a:p>
            <a:endParaRPr lang="es-MX" sz="1600" dirty="0" smtClean="0"/>
          </a:p>
          <a:p>
            <a:r>
              <a:rPr lang="es-MX" sz="1600" b="1" dirty="0" smtClean="0"/>
              <a:t>		         P ≤ Cu Co + Cu </a:t>
            </a:r>
          </a:p>
          <a:p>
            <a:r>
              <a:rPr lang="es-MX" sz="1600" dirty="0" smtClean="0"/>
              <a:t>Esta ecuación establece que se debe continuar para aumentar el tamaño del pedido, siempre y cuando la probabilidad de no vender lo que se pide sea igual o menor que la razón </a:t>
            </a:r>
            <a:r>
              <a:rPr lang="es-MX" sz="1600" b="1" dirty="0" smtClean="0"/>
              <a:t>Cu /(Co +Cu).</a:t>
            </a:r>
            <a:endParaRPr lang="es-MX" sz="1600" b="1" dirty="0"/>
          </a:p>
        </p:txBody>
      </p:sp>
    </p:spTree>
    <p:extLst>
      <p:ext uri="{BB962C8B-B14F-4D97-AF65-F5344CB8AC3E}">
        <p14:creationId xmlns:p14="http://schemas.microsoft.com/office/powerpoint/2010/main" val="2234833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839412" y="134580"/>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4" name="6 CuadroTexto"/>
          <p:cNvSpPr txBox="1"/>
          <p:nvPr/>
        </p:nvSpPr>
        <p:spPr>
          <a:xfrm>
            <a:off x="1690260" y="1415470"/>
            <a:ext cx="2160240"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MODELOS</a:t>
            </a:r>
            <a:endParaRPr lang="es-AR" sz="2400" b="1" dirty="0">
              <a:effectLst>
                <a:outerShdw blurRad="38100" dist="38100" dir="2700000" algn="tl">
                  <a:srgbClr val="000000">
                    <a:alpha val="43137"/>
                  </a:srgbClr>
                </a:outerShdw>
              </a:effectLst>
            </a:endParaRPr>
          </a:p>
        </p:txBody>
      </p:sp>
      <p:sp>
        <p:nvSpPr>
          <p:cNvPr id="10" name="12 Elipse"/>
          <p:cNvSpPr/>
          <p:nvPr/>
        </p:nvSpPr>
        <p:spPr>
          <a:xfrm>
            <a:off x="7034493" y="1585594"/>
            <a:ext cx="3240360" cy="1073601"/>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1 Rectángulo"/>
          <p:cNvSpPr/>
          <p:nvPr/>
        </p:nvSpPr>
        <p:spPr>
          <a:xfrm>
            <a:off x="7250517" y="1801618"/>
            <a:ext cx="2880320" cy="646331"/>
          </a:xfrm>
          <a:prstGeom prst="rect">
            <a:avLst/>
          </a:prstGeom>
        </p:spPr>
        <p:txBody>
          <a:bodyPr wrap="square">
            <a:spAutoFit/>
          </a:bodyPr>
          <a:lstStyle/>
          <a:p>
            <a:pPr algn="ctr"/>
            <a:r>
              <a:rPr lang="es-MX" b="1" i="1" dirty="0" smtClean="0">
                <a:effectLst>
                  <a:outerShdw blurRad="38100" dist="38100" dir="2700000" algn="tl">
                    <a:srgbClr val="000000">
                      <a:alpha val="43137"/>
                    </a:srgbClr>
                  </a:outerShdw>
                </a:effectLst>
              </a:rPr>
              <a:t>Modelos de Inventario de Varios Periodos </a:t>
            </a:r>
            <a:endParaRPr lang="es-MX" b="1" i="1" dirty="0">
              <a:effectLst>
                <a:outerShdw blurRad="38100" dist="38100" dir="2700000" algn="tl">
                  <a:srgbClr val="000000">
                    <a:alpha val="43137"/>
                  </a:srgbClr>
                </a:outerShdw>
              </a:effectLst>
            </a:endParaRPr>
          </a:p>
        </p:txBody>
      </p:sp>
      <p:graphicFrame>
        <p:nvGraphicFramePr>
          <p:cNvPr id="12" name="9 Tabla"/>
          <p:cNvGraphicFramePr>
            <a:graphicFrameLocks noGrp="1"/>
          </p:cNvGraphicFramePr>
          <p:nvPr>
            <p:extLst>
              <p:ext uri="{D42A27DB-BD31-4B8C-83A1-F6EECF244321}">
                <p14:modId xmlns:p14="http://schemas.microsoft.com/office/powerpoint/2010/main" val="2970358837"/>
              </p:ext>
            </p:extLst>
          </p:nvPr>
        </p:nvGraphicFramePr>
        <p:xfrm>
          <a:off x="1690261" y="2521698"/>
          <a:ext cx="9808730" cy="3968714"/>
        </p:xfrm>
        <a:graphic>
          <a:graphicData uri="http://schemas.openxmlformats.org/drawingml/2006/table">
            <a:tbl>
              <a:tblPr/>
              <a:tblGrid>
                <a:gridCol w="1999838">
                  <a:extLst>
                    <a:ext uri="{9D8B030D-6E8A-4147-A177-3AD203B41FA5}">
                      <a16:colId xmlns:a16="http://schemas.microsoft.com/office/drawing/2014/main" val="20000"/>
                    </a:ext>
                  </a:extLst>
                </a:gridCol>
                <a:gridCol w="4094907">
                  <a:extLst>
                    <a:ext uri="{9D8B030D-6E8A-4147-A177-3AD203B41FA5}">
                      <a16:colId xmlns:a16="http://schemas.microsoft.com/office/drawing/2014/main" val="20001"/>
                    </a:ext>
                  </a:extLst>
                </a:gridCol>
                <a:gridCol w="3713985">
                  <a:extLst>
                    <a:ext uri="{9D8B030D-6E8A-4147-A177-3AD203B41FA5}">
                      <a16:colId xmlns:a16="http://schemas.microsoft.com/office/drawing/2014/main" val="20002"/>
                    </a:ext>
                  </a:extLst>
                </a:gridCol>
              </a:tblGrid>
              <a:tr h="648072">
                <a:tc>
                  <a:txBody>
                    <a:bodyPr/>
                    <a:lstStyle/>
                    <a:p>
                      <a:pPr algn="ctr">
                        <a:spcAft>
                          <a:spcPts val="0"/>
                        </a:spcAft>
                      </a:pPr>
                      <a:endParaRPr lang="es-MX" sz="1400" b="1" dirty="0" smtClean="0">
                        <a:solidFill>
                          <a:schemeClr val="tx1"/>
                        </a:solidFill>
                        <a:effectLst>
                          <a:outerShdw blurRad="38100" dist="38100" dir="2700000" algn="tl">
                            <a:srgbClr val="000000">
                              <a:alpha val="43137"/>
                            </a:srgbClr>
                          </a:outerShdw>
                        </a:effectLst>
                        <a:latin typeface="+mn-lt"/>
                        <a:ea typeface="Times New Roman"/>
                      </a:endParaRPr>
                    </a:p>
                    <a:p>
                      <a:pPr algn="ctr">
                        <a:spcAft>
                          <a:spcPts val="0"/>
                        </a:spcAft>
                      </a:pPr>
                      <a:r>
                        <a:rPr lang="es-MX" sz="1400" b="1" dirty="0" smtClean="0">
                          <a:solidFill>
                            <a:schemeClr val="tx1"/>
                          </a:solidFill>
                          <a:effectLst>
                            <a:outerShdw blurRad="38100" dist="38100" dir="2700000" algn="tl">
                              <a:srgbClr val="000000">
                                <a:alpha val="43137"/>
                              </a:srgbClr>
                            </a:outerShdw>
                          </a:effectLst>
                          <a:latin typeface="+mn-lt"/>
                          <a:ea typeface="Times New Roman"/>
                        </a:rPr>
                        <a:t>CARACTERÍSTICA</a:t>
                      </a:r>
                      <a:endParaRPr lang="es-MX" sz="1400" b="1" dirty="0">
                        <a:solidFill>
                          <a:schemeClr val="tx1"/>
                        </a:solidFill>
                        <a:effectLst>
                          <a:outerShdw blurRad="38100" dist="38100" dir="2700000" algn="tl">
                            <a:srgbClr val="000000">
                              <a:alpha val="43137"/>
                            </a:srgbClr>
                          </a:outerShdw>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algn="ctr">
                        <a:spcAft>
                          <a:spcPts val="0"/>
                        </a:spcAft>
                      </a:pPr>
                      <a:endParaRPr lang="es-MX" sz="1400" b="1" dirty="0" smtClean="0">
                        <a:solidFill>
                          <a:schemeClr val="tx1"/>
                        </a:solidFill>
                        <a:effectLst/>
                        <a:latin typeface="+mn-lt"/>
                        <a:ea typeface="Times New Roman"/>
                      </a:endParaRPr>
                    </a:p>
                    <a:p>
                      <a:pPr algn="ctr">
                        <a:spcAft>
                          <a:spcPts val="0"/>
                        </a:spcAft>
                      </a:pPr>
                      <a:r>
                        <a:rPr lang="es-MX" sz="1400" b="1" dirty="0" smtClean="0">
                          <a:solidFill>
                            <a:srgbClr val="FFFF00"/>
                          </a:solidFill>
                          <a:effectLst/>
                          <a:latin typeface="+mn-lt"/>
                          <a:ea typeface="Times New Roman"/>
                        </a:rPr>
                        <a:t>MODELO Q</a:t>
                      </a:r>
                    </a:p>
                    <a:p>
                      <a:pPr algn="ctr">
                        <a:spcAft>
                          <a:spcPts val="0"/>
                        </a:spcAft>
                      </a:pPr>
                      <a:r>
                        <a:rPr lang="es-MX" sz="1400" b="1" dirty="0" smtClean="0">
                          <a:solidFill>
                            <a:srgbClr val="FFFF00"/>
                          </a:solidFill>
                          <a:effectLst/>
                          <a:latin typeface="+mn-lt"/>
                          <a:ea typeface="Times New Roman"/>
                        </a:rPr>
                        <a:t>DE</a:t>
                      </a:r>
                      <a:r>
                        <a:rPr lang="es-MX" sz="1400" b="1" baseline="0" dirty="0" smtClean="0">
                          <a:solidFill>
                            <a:srgbClr val="FFFF00"/>
                          </a:solidFill>
                          <a:effectLst/>
                          <a:latin typeface="+mn-lt"/>
                          <a:ea typeface="Times New Roman"/>
                        </a:rPr>
                        <a:t> CANTIDAD DE PEDIDO FIJA</a:t>
                      </a:r>
                      <a:endParaRPr lang="es-MX" sz="1400" b="1" dirty="0">
                        <a:solidFill>
                          <a:srgbClr val="FFFF00"/>
                        </a:solidFill>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endParaRPr lang="es-MX" sz="1400" b="1" dirty="0" smtClean="0">
                        <a:solidFill>
                          <a:schemeClr val="tx1"/>
                        </a:solidFill>
                        <a:effectLst/>
                        <a:latin typeface="+mn-lt"/>
                        <a:ea typeface="Times New Roman"/>
                      </a:endParaRPr>
                    </a:p>
                    <a:p>
                      <a:pPr algn="ctr">
                        <a:spcAft>
                          <a:spcPts val="0"/>
                        </a:spcAft>
                      </a:pPr>
                      <a:r>
                        <a:rPr lang="es-MX" sz="1400" b="1" dirty="0" smtClean="0">
                          <a:solidFill>
                            <a:schemeClr val="tx1"/>
                          </a:solidFill>
                          <a:effectLst>
                            <a:outerShdw blurRad="38100" dist="38100" dir="2700000" algn="tl">
                              <a:srgbClr val="000000">
                                <a:alpha val="43137"/>
                              </a:srgbClr>
                            </a:outerShdw>
                          </a:effectLst>
                          <a:latin typeface="+mn-lt"/>
                          <a:ea typeface="Times New Roman"/>
                        </a:rPr>
                        <a:t>MODELO P</a:t>
                      </a:r>
                    </a:p>
                    <a:p>
                      <a:pPr algn="ctr">
                        <a:spcAft>
                          <a:spcPts val="0"/>
                        </a:spcAft>
                      </a:pPr>
                      <a:r>
                        <a:rPr lang="es-MX" sz="1400" b="1" dirty="0" smtClean="0">
                          <a:solidFill>
                            <a:schemeClr val="tx1"/>
                          </a:solidFill>
                          <a:effectLst>
                            <a:outerShdw blurRad="38100" dist="38100" dir="2700000" algn="tl">
                              <a:srgbClr val="000000">
                                <a:alpha val="43137"/>
                              </a:srgbClr>
                            </a:outerShdw>
                          </a:effectLst>
                          <a:latin typeface="+mn-lt"/>
                          <a:ea typeface="Times New Roman"/>
                        </a:rPr>
                        <a:t>DE PERIODO FIJO</a:t>
                      </a:r>
                      <a:endParaRPr lang="es-MX" sz="1400" b="1" dirty="0">
                        <a:solidFill>
                          <a:schemeClr val="tx1"/>
                        </a:solidFill>
                        <a:effectLst>
                          <a:outerShdw blurRad="38100" dist="38100" dir="2700000" algn="tl">
                            <a:srgbClr val="000000">
                              <a:alpha val="43137"/>
                            </a:srgbClr>
                          </a:outerShdw>
                        </a:effectLst>
                        <a:latin typeface="+mn-lt"/>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0"/>
                  </a:ext>
                </a:extLst>
              </a:tr>
              <a:tr h="548781">
                <a:tc>
                  <a:txBody>
                    <a:bodyPr/>
                    <a:lstStyle/>
                    <a:p>
                      <a:pPr algn="ctr">
                        <a:spcAft>
                          <a:spcPts val="0"/>
                        </a:spcAft>
                      </a:pPr>
                      <a:r>
                        <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CANTIDAD DE PEDIDOS</a:t>
                      </a:r>
                      <a:endParaRPr lang="es-MX" sz="1400" b="1" i="1" dirty="0">
                        <a:solidFill>
                          <a:schemeClr val="tx1"/>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b="1" i="1" dirty="0" smtClean="0">
                          <a:solidFill>
                            <a:srgbClr val="FFFF00"/>
                          </a:solidFill>
                          <a:effectLst/>
                          <a:latin typeface="+mn-lt"/>
                          <a:ea typeface="Times New Roman"/>
                          <a:cs typeface="Arial" pitchFamily="34" charset="0"/>
                        </a:rPr>
                        <a:t>Q = Constante</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1" i="1" dirty="0" smtClean="0">
                          <a:solidFill>
                            <a:srgbClr val="FFFF00"/>
                          </a:solidFill>
                          <a:effectLst/>
                          <a:latin typeface="+mn-lt"/>
                          <a:ea typeface="Times New Roman"/>
                          <a:cs typeface="Arial" pitchFamily="34" charset="0"/>
                        </a:rPr>
                        <a:t>Siempre</a:t>
                      </a:r>
                      <a:r>
                        <a:rPr lang="es-MX" sz="1400" b="1" i="1" baseline="0" dirty="0" smtClean="0">
                          <a:solidFill>
                            <a:srgbClr val="FFFF00"/>
                          </a:solidFill>
                          <a:effectLst/>
                          <a:latin typeface="+mn-lt"/>
                          <a:ea typeface="Times New Roman"/>
                          <a:cs typeface="Arial" pitchFamily="34" charset="0"/>
                        </a:rPr>
                        <a:t> se pide la misma cantidad</a:t>
                      </a:r>
                      <a:endParaRPr lang="es-MX" sz="1400" b="1" i="1" dirty="0" smtClean="0">
                        <a:solidFill>
                          <a:srgbClr val="FFFF00"/>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r>
                        <a:rPr lang="es-ES" sz="1400" b="1" i="1" dirty="0" smtClean="0">
                          <a:solidFill>
                            <a:schemeClr val="tx1"/>
                          </a:solidFill>
                          <a:effectLst/>
                          <a:latin typeface="+mn-lt"/>
                          <a:ea typeface="Times New Roman"/>
                          <a:cs typeface="Arial" pitchFamily="34" charset="0"/>
                        </a:rPr>
                        <a:t>Q = Variable</a:t>
                      </a:r>
                    </a:p>
                    <a:p>
                      <a:pPr algn="ctr">
                        <a:spcAft>
                          <a:spcPts val="0"/>
                        </a:spcAft>
                      </a:pPr>
                      <a:r>
                        <a:rPr lang="es-ES" sz="1400" b="1" i="1" dirty="0" smtClean="0">
                          <a:solidFill>
                            <a:schemeClr val="tx1"/>
                          </a:solidFill>
                          <a:effectLst/>
                          <a:latin typeface="+mn-lt"/>
                          <a:ea typeface="Times New Roman"/>
                          <a:cs typeface="Arial" pitchFamily="34" charset="0"/>
                        </a:rPr>
                        <a:t>Varía cada vez que se</a:t>
                      </a:r>
                      <a:r>
                        <a:rPr lang="es-ES" sz="1400" b="1" i="1" baseline="0" dirty="0" smtClean="0">
                          <a:solidFill>
                            <a:schemeClr val="tx1"/>
                          </a:solidFill>
                          <a:effectLst/>
                          <a:latin typeface="+mn-lt"/>
                          <a:ea typeface="Times New Roman"/>
                          <a:cs typeface="Arial" pitchFamily="34" charset="0"/>
                        </a:rPr>
                        <a:t> hace un pedido</a:t>
                      </a:r>
                      <a:endParaRPr lang="es-MX" sz="1400" b="1" i="1" dirty="0">
                        <a:solidFill>
                          <a:schemeClr val="tx1"/>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1"/>
                  </a:ext>
                </a:extLst>
              </a:tr>
              <a:tr h="648072">
                <a:tc>
                  <a:txBody>
                    <a:bodyPr/>
                    <a:lstStyle/>
                    <a:p>
                      <a:pPr algn="ctr">
                        <a:spcAft>
                          <a:spcPts val="0"/>
                        </a:spcAft>
                      </a:pPr>
                      <a:r>
                        <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DONDE HACERLOS</a:t>
                      </a:r>
                      <a:endParaRPr lang="es-MX" sz="1400" b="1" i="1" dirty="0">
                        <a:solidFill>
                          <a:schemeClr val="tx1"/>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algn="ctr">
                        <a:spcAft>
                          <a:spcPts val="0"/>
                        </a:spcAft>
                      </a:pPr>
                      <a:r>
                        <a:rPr lang="es-MX" sz="1400" b="1" i="1" dirty="0" smtClean="0">
                          <a:solidFill>
                            <a:srgbClr val="FFFF00"/>
                          </a:solidFill>
                          <a:effectLst/>
                          <a:latin typeface="+mn-lt"/>
                          <a:ea typeface="Times New Roman"/>
                          <a:cs typeface="Arial" pitchFamily="34" charset="0"/>
                        </a:rPr>
                        <a:t>R</a:t>
                      </a:r>
                    </a:p>
                    <a:p>
                      <a:pPr algn="ctr">
                        <a:spcAft>
                          <a:spcPts val="0"/>
                        </a:spcAft>
                      </a:pPr>
                      <a:r>
                        <a:rPr lang="es-MX" sz="1400" b="1" i="1" dirty="0" smtClean="0">
                          <a:solidFill>
                            <a:srgbClr val="FFFF00"/>
                          </a:solidFill>
                          <a:effectLst/>
                          <a:latin typeface="+mn-lt"/>
                          <a:ea typeface="Times New Roman"/>
                          <a:cs typeface="Arial" pitchFamily="34" charset="0"/>
                        </a:rPr>
                        <a:t>Cuando la posición  del inventario  llega al nivel de volver a pedir</a:t>
                      </a:r>
                      <a:endParaRPr lang="es-MX" sz="1400" b="1" i="1" dirty="0">
                        <a:solidFill>
                          <a:srgbClr val="FFFF00"/>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r>
                        <a:rPr lang="es-MX" sz="1400" b="1" i="1" dirty="0" smtClean="0">
                          <a:solidFill>
                            <a:schemeClr val="tx1"/>
                          </a:solidFill>
                          <a:effectLst/>
                          <a:latin typeface="+mn-lt"/>
                          <a:ea typeface="Times New Roman"/>
                          <a:cs typeface="Arial" pitchFamily="34" charset="0"/>
                        </a:rPr>
                        <a:t>T</a:t>
                      </a:r>
                    </a:p>
                    <a:p>
                      <a:pPr algn="ctr">
                        <a:spcAft>
                          <a:spcPts val="0"/>
                        </a:spcAft>
                      </a:pPr>
                      <a:r>
                        <a:rPr lang="es-MX" sz="1400" b="1" i="1" dirty="0" smtClean="0">
                          <a:solidFill>
                            <a:schemeClr val="tx1"/>
                          </a:solidFill>
                          <a:effectLst/>
                          <a:latin typeface="+mn-lt"/>
                          <a:ea typeface="Times New Roman"/>
                          <a:cs typeface="Arial" pitchFamily="34" charset="0"/>
                        </a:rPr>
                        <a:t>Cuando llega el periodo de revisión</a:t>
                      </a:r>
                      <a:endParaRPr lang="es-MX" sz="1400" b="1" i="1" dirty="0">
                        <a:solidFill>
                          <a:schemeClr val="tx1"/>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2"/>
                  </a:ext>
                </a:extLst>
              </a:tr>
              <a:tr h="5040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REGISTROS</a:t>
                      </a:r>
                    </a:p>
                    <a:p>
                      <a:pPr algn="ctr">
                        <a:spcAft>
                          <a:spcPts val="0"/>
                        </a:spcAft>
                      </a:pPr>
                      <a:endParaRPr lang="es-MX" sz="1400" b="1" i="1" dirty="0">
                        <a:solidFill>
                          <a:schemeClr val="tx1"/>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algn="ctr">
                        <a:spcAft>
                          <a:spcPts val="0"/>
                        </a:spcAft>
                      </a:pPr>
                      <a:endParaRPr lang="es-MX" sz="1400" b="1" i="1" dirty="0" smtClean="0">
                        <a:solidFill>
                          <a:srgbClr val="FFFF00"/>
                        </a:solidFill>
                        <a:effectLst/>
                        <a:latin typeface="+mn-lt"/>
                        <a:ea typeface="Times New Roman"/>
                        <a:cs typeface="Arial" pitchFamily="34" charset="0"/>
                      </a:endParaRPr>
                    </a:p>
                    <a:p>
                      <a:pPr algn="ctr">
                        <a:spcAft>
                          <a:spcPts val="0"/>
                        </a:spcAft>
                      </a:pPr>
                      <a:r>
                        <a:rPr lang="es-MX" sz="1400" b="1" i="1" dirty="0" smtClean="0">
                          <a:solidFill>
                            <a:srgbClr val="FFFF00"/>
                          </a:solidFill>
                          <a:effectLst/>
                          <a:latin typeface="+mn-lt"/>
                          <a:ea typeface="Times New Roman"/>
                          <a:cs typeface="Arial" pitchFamily="34" charset="0"/>
                        </a:rPr>
                        <a:t>Cada vez que varia el inventario</a:t>
                      </a:r>
                      <a:endParaRPr lang="es-MX" sz="1400" b="1" i="1" dirty="0">
                        <a:solidFill>
                          <a:srgbClr val="FFFF00"/>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endParaRPr lang="es-MX" sz="1400" b="1" i="1" dirty="0" smtClean="0">
                        <a:solidFill>
                          <a:schemeClr val="tx1"/>
                        </a:solidFill>
                        <a:effectLst/>
                        <a:latin typeface="+mn-lt"/>
                        <a:ea typeface="Times New Roman"/>
                        <a:cs typeface="Arial" pitchFamily="34" charset="0"/>
                      </a:endParaRPr>
                    </a:p>
                    <a:p>
                      <a:pPr algn="ctr">
                        <a:spcAft>
                          <a:spcPts val="0"/>
                        </a:spcAft>
                      </a:pPr>
                      <a:r>
                        <a:rPr lang="es-MX" sz="1400" b="1" i="1" dirty="0" smtClean="0">
                          <a:solidFill>
                            <a:schemeClr val="tx1"/>
                          </a:solidFill>
                          <a:effectLst/>
                          <a:latin typeface="+mn-lt"/>
                          <a:ea typeface="Times New Roman"/>
                          <a:cs typeface="Arial" pitchFamily="34" charset="0"/>
                        </a:rPr>
                        <a:t>Solo se cuenta en el periodo</a:t>
                      </a:r>
                      <a:r>
                        <a:rPr lang="es-MX" sz="1400" b="1" i="1" baseline="0" dirty="0" smtClean="0">
                          <a:solidFill>
                            <a:schemeClr val="tx1"/>
                          </a:solidFill>
                          <a:effectLst/>
                          <a:latin typeface="+mn-lt"/>
                          <a:ea typeface="Times New Roman"/>
                          <a:cs typeface="Arial" pitchFamily="34" charset="0"/>
                        </a:rPr>
                        <a:t> de revisión</a:t>
                      </a:r>
                      <a:endParaRPr lang="es-MX" sz="1400" b="1" i="1" dirty="0">
                        <a:solidFill>
                          <a:schemeClr val="tx1"/>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3"/>
                  </a:ext>
                </a:extLst>
              </a:tr>
              <a:tr h="4927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TAMAÑO</a:t>
                      </a:r>
                      <a:r>
                        <a:rPr lang="es-MX" sz="1400" b="1" i="1" baseline="0"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 DE INVENTARIOS</a:t>
                      </a:r>
                      <a:endPar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algn="ctr">
                        <a:spcAft>
                          <a:spcPts val="0"/>
                        </a:spcAft>
                      </a:pPr>
                      <a:endParaRPr lang="es-MX" sz="1400" b="1" i="1" dirty="0" smtClean="0">
                        <a:solidFill>
                          <a:srgbClr val="FFFF00"/>
                        </a:solidFill>
                        <a:effectLst/>
                        <a:latin typeface="+mn-lt"/>
                        <a:ea typeface="Times New Roman"/>
                        <a:cs typeface="Arial" pitchFamily="34" charset="0"/>
                      </a:endParaRPr>
                    </a:p>
                    <a:p>
                      <a:pPr algn="ctr">
                        <a:spcAft>
                          <a:spcPts val="0"/>
                        </a:spcAft>
                      </a:pPr>
                      <a:r>
                        <a:rPr lang="es-MX" sz="1400" b="1" i="1" dirty="0" smtClean="0">
                          <a:solidFill>
                            <a:srgbClr val="FFFF00"/>
                          </a:solidFill>
                          <a:effectLst/>
                          <a:latin typeface="+mn-lt"/>
                          <a:ea typeface="Times New Roman"/>
                          <a:cs typeface="Arial" pitchFamily="34" charset="0"/>
                        </a:rPr>
                        <a:t>Menor</a:t>
                      </a:r>
                      <a:endParaRPr lang="es-MX" sz="1400" b="1" i="1" dirty="0">
                        <a:solidFill>
                          <a:srgbClr val="FFFF00"/>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endParaRPr lang="es-MX" sz="1400" b="1" i="1" dirty="0" smtClean="0">
                        <a:solidFill>
                          <a:schemeClr val="tx1"/>
                        </a:solidFill>
                        <a:effectLst/>
                        <a:latin typeface="+mn-lt"/>
                        <a:ea typeface="Times New Roman"/>
                        <a:cs typeface="Arial" pitchFamily="34" charset="0"/>
                      </a:endParaRPr>
                    </a:p>
                    <a:p>
                      <a:pPr algn="ctr">
                        <a:spcAft>
                          <a:spcPts val="0"/>
                        </a:spcAft>
                      </a:pPr>
                      <a:r>
                        <a:rPr lang="es-MX" sz="1400" b="1" i="1" dirty="0" smtClean="0">
                          <a:solidFill>
                            <a:schemeClr val="tx1"/>
                          </a:solidFill>
                          <a:effectLst/>
                          <a:latin typeface="+mn-lt"/>
                          <a:ea typeface="Times New Roman"/>
                          <a:cs typeface="Arial" pitchFamily="34" charset="0"/>
                        </a:rPr>
                        <a:t>Mayor</a:t>
                      </a:r>
                      <a:endParaRPr lang="es-MX" sz="1400" b="1" i="1" dirty="0">
                        <a:solidFill>
                          <a:schemeClr val="tx1"/>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4"/>
                  </a:ext>
                </a:extLst>
              </a:tr>
              <a:tr h="486896">
                <a:tc>
                  <a:txBody>
                    <a:bodyPr/>
                    <a:lstStyle/>
                    <a:p>
                      <a:pPr algn="ctr">
                        <a:spcAft>
                          <a:spcPts val="0"/>
                        </a:spcAft>
                      </a:pPr>
                      <a:r>
                        <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TIEMPO PARA MANTENERLO</a:t>
                      </a:r>
                      <a:endParaRPr lang="es-MX" sz="1400" b="1" i="1" dirty="0">
                        <a:solidFill>
                          <a:schemeClr val="tx1"/>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algn="ctr">
                        <a:spcAft>
                          <a:spcPts val="0"/>
                        </a:spcAft>
                      </a:pPr>
                      <a:r>
                        <a:rPr lang="es-ES" sz="1400" b="1" i="1" dirty="0" smtClean="0">
                          <a:solidFill>
                            <a:srgbClr val="FFFF00"/>
                          </a:solidFill>
                          <a:effectLst/>
                          <a:latin typeface="+mn-lt"/>
                          <a:ea typeface="Times New Roman"/>
                          <a:cs typeface="Arial" pitchFamily="34" charset="0"/>
                        </a:rPr>
                        <a:t>Más alto por los registros perpetuos</a:t>
                      </a:r>
                      <a:endParaRPr lang="es-MX" sz="1400" b="1" i="1" dirty="0">
                        <a:solidFill>
                          <a:srgbClr val="FFFF00"/>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endParaRPr lang="es-MX" sz="1400" b="1" i="1" dirty="0">
                        <a:solidFill>
                          <a:schemeClr val="tx1"/>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5"/>
                  </a:ext>
                </a:extLst>
              </a:tr>
              <a:tr h="504056">
                <a:tc>
                  <a:txBody>
                    <a:bodyPr/>
                    <a:lstStyle/>
                    <a:p>
                      <a:pPr algn="ctr">
                        <a:spcAft>
                          <a:spcPts val="0"/>
                        </a:spcAft>
                      </a:pPr>
                      <a:r>
                        <a:rPr lang="es-MX" sz="1400" b="1" i="1" dirty="0" smtClean="0">
                          <a:solidFill>
                            <a:schemeClr val="tx1"/>
                          </a:solidFill>
                          <a:effectLst>
                            <a:outerShdw blurRad="38100" dist="38100" dir="2700000" algn="tl">
                              <a:srgbClr val="000000">
                                <a:alpha val="43137"/>
                              </a:srgbClr>
                            </a:outerShdw>
                          </a:effectLst>
                          <a:latin typeface="+mn-lt"/>
                          <a:ea typeface="Times New Roman"/>
                          <a:cs typeface="Arial" pitchFamily="34" charset="0"/>
                        </a:rPr>
                        <a:t>TIPO DE PIEZA</a:t>
                      </a:r>
                      <a:endParaRPr lang="es-MX" sz="1400" b="1" i="1" dirty="0">
                        <a:solidFill>
                          <a:schemeClr val="tx1"/>
                        </a:solidFill>
                        <a:effectLst>
                          <a:outerShdw blurRad="38100" dist="38100" dir="2700000" algn="tl">
                            <a:srgbClr val="000000">
                              <a:alpha val="43137"/>
                            </a:srgbClr>
                          </a:outerShdw>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a:tcPr>
                </a:tc>
                <a:tc>
                  <a:txBody>
                    <a:bodyPr/>
                    <a:lstStyle/>
                    <a:p>
                      <a:pPr algn="ctr">
                        <a:spcAft>
                          <a:spcPts val="0"/>
                        </a:spcAft>
                      </a:pPr>
                      <a:r>
                        <a:rPr lang="es-ES" sz="1400" b="1" i="1" dirty="0" smtClean="0">
                          <a:solidFill>
                            <a:srgbClr val="FFFF00"/>
                          </a:solidFill>
                          <a:effectLst/>
                          <a:latin typeface="+mn-lt"/>
                          <a:ea typeface="Times New Roman"/>
                          <a:cs typeface="Arial" pitchFamily="34" charset="0"/>
                        </a:rPr>
                        <a:t>Piezas más importantes por  criticidad, precio o importancia</a:t>
                      </a:r>
                      <a:endParaRPr lang="es-MX" sz="1400" b="1" i="1" dirty="0">
                        <a:solidFill>
                          <a:srgbClr val="FFFF00"/>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path path="circle">
                        <a:fillToRect l="50000" t="50000" r="50000" b="50000"/>
                      </a:path>
                      <a:tileRect/>
                    </a:gradFill>
                  </a:tcPr>
                </a:tc>
                <a:tc>
                  <a:txBody>
                    <a:bodyPr/>
                    <a:lstStyle/>
                    <a:p>
                      <a:pPr algn="ctr">
                        <a:spcAft>
                          <a:spcPts val="0"/>
                        </a:spcAft>
                      </a:pPr>
                      <a:endParaRPr lang="es-MX" sz="1400" b="1" i="1" dirty="0">
                        <a:solidFill>
                          <a:schemeClr val="tx1"/>
                        </a:solidFill>
                        <a:effectLst/>
                        <a:latin typeface="+mn-lt"/>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0800000" scaled="1"/>
                      <a:tileRect/>
                    </a:gra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27012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4" name="6 CuadroTexto"/>
          <p:cNvSpPr txBox="1"/>
          <p:nvPr/>
        </p:nvSpPr>
        <p:spPr>
          <a:xfrm>
            <a:off x="1690260" y="1415470"/>
            <a:ext cx="2160240"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MODELOS</a:t>
            </a:r>
            <a:endParaRPr lang="es-AR" sz="2400" b="1" dirty="0">
              <a:effectLst>
                <a:outerShdw blurRad="38100" dist="38100" dir="2700000" algn="tl">
                  <a:srgbClr val="000000">
                    <a:alpha val="43137"/>
                  </a:srgbClr>
                </a:outerShdw>
              </a:effectLst>
            </a:endParaRPr>
          </a:p>
        </p:txBody>
      </p:sp>
      <p:sp>
        <p:nvSpPr>
          <p:cNvPr id="9" name="12 Elipse"/>
          <p:cNvSpPr/>
          <p:nvPr/>
        </p:nvSpPr>
        <p:spPr>
          <a:xfrm>
            <a:off x="7306884" y="1415470"/>
            <a:ext cx="3240360" cy="1073601"/>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1 Rectángulo"/>
          <p:cNvSpPr/>
          <p:nvPr/>
        </p:nvSpPr>
        <p:spPr>
          <a:xfrm>
            <a:off x="7522908" y="1487478"/>
            <a:ext cx="2880320" cy="923330"/>
          </a:xfrm>
          <a:prstGeom prst="rect">
            <a:avLst/>
          </a:prstGeom>
        </p:spPr>
        <p:txBody>
          <a:bodyPr wrap="square">
            <a:spAutoFit/>
          </a:bodyPr>
          <a:lstStyle/>
          <a:p>
            <a:pPr algn="ctr"/>
            <a:r>
              <a:rPr lang="es-MX" b="1" i="1" dirty="0" smtClean="0">
                <a:effectLst>
                  <a:outerShdw blurRad="38100" dist="38100" dir="2700000" algn="tl">
                    <a:srgbClr val="000000">
                      <a:alpha val="43137"/>
                    </a:srgbClr>
                  </a:outerShdw>
                </a:effectLst>
              </a:rPr>
              <a:t>Costos asociados a la gestión de inventarios de </a:t>
            </a:r>
            <a:r>
              <a:rPr lang="es-MX" b="1" i="1" dirty="0">
                <a:effectLst>
                  <a:outerShdw blurRad="38100" dist="38100" dir="2700000" algn="tl">
                    <a:srgbClr val="000000">
                      <a:alpha val="43137"/>
                    </a:srgbClr>
                  </a:outerShdw>
                </a:effectLst>
              </a:rPr>
              <a:t>v</a:t>
            </a:r>
            <a:r>
              <a:rPr lang="es-MX" b="1" i="1" dirty="0" smtClean="0">
                <a:effectLst>
                  <a:outerShdw blurRad="38100" dist="38100" dir="2700000" algn="tl">
                    <a:srgbClr val="000000">
                      <a:alpha val="43137"/>
                    </a:srgbClr>
                  </a:outerShdw>
                </a:effectLst>
              </a:rPr>
              <a:t>arios periodos</a:t>
            </a:r>
            <a:endParaRPr lang="es-MX" b="1" i="1" dirty="0">
              <a:effectLst>
                <a:outerShdw blurRad="38100" dist="38100" dir="2700000" algn="tl">
                  <a:srgbClr val="000000">
                    <a:alpha val="43137"/>
                  </a:srgbClr>
                </a:outerShdw>
              </a:effectLst>
            </a:endParaRPr>
          </a:p>
        </p:txBody>
      </p:sp>
      <p:sp>
        <p:nvSpPr>
          <p:cNvPr id="15" name="8 Rectángulo redondeado"/>
          <p:cNvSpPr/>
          <p:nvPr/>
        </p:nvSpPr>
        <p:spPr>
          <a:xfrm>
            <a:off x="1637930" y="2487331"/>
            <a:ext cx="5106492" cy="1226552"/>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27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0 Rectángulo"/>
          <p:cNvSpPr/>
          <p:nvPr/>
        </p:nvSpPr>
        <p:spPr>
          <a:xfrm>
            <a:off x="1690260" y="2618573"/>
            <a:ext cx="5054162" cy="938719"/>
          </a:xfrm>
          <a:prstGeom prst="rect">
            <a:avLst/>
          </a:prstGeom>
        </p:spPr>
        <p:txBody>
          <a:bodyPr wrap="square">
            <a:spAutoFit/>
          </a:bodyPr>
          <a:lstStyle/>
          <a:p>
            <a:pPr algn="ctr"/>
            <a:r>
              <a:rPr lang="es-MX" sz="1900" b="1" i="1" dirty="0" smtClean="0">
                <a:effectLst>
                  <a:outerShdw blurRad="38100" dist="38100" dir="2700000" algn="tl">
                    <a:srgbClr val="000000">
                      <a:alpha val="43137"/>
                    </a:srgbClr>
                  </a:outerShdw>
                </a:effectLst>
              </a:rPr>
              <a:t>Costo de mantener inventarios </a:t>
            </a:r>
          </a:p>
          <a:p>
            <a:pPr algn="ctr"/>
            <a:r>
              <a:rPr lang="es-MX" b="1" dirty="0" smtClean="0"/>
              <a:t>Costo de guardar o llevar  artículos en inventario.</a:t>
            </a:r>
            <a:endParaRPr lang="es-MX" b="1" i="1" dirty="0">
              <a:effectLst>
                <a:outerShdw blurRad="38100" dist="38100" dir="2700000" algn="tl">
                  <a:srgbClr val="000000">
                    <a:alpha val="43137"/>
                  </a:srgbClr>
                </a:outerShdw>
              </a:effectLst>
            </a:endParaRPr>
          </a:p>
        </p:txBody>
      </p:sp>
      <p:sp>
        <p:nvSpPr>
          <p:cNvPr id="17" name="13 Rectángulo redondeado"/>
          <p:cNvSpPr/>
          <p:nvPr/>
        </p:nvSpPr>
        <p:spPr>
          <a:xfrm>
            <a:off x="6796752" y="2487331"/>
            <a:ext cx="4382642" cy="1268267"/>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81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4 Rectángulo"/>
          <p:cNvSpPr/>
          <p:nvPr/>
        </p:nvSpPr>
        <p:spPr>
          <a:xfrm>
            <a:off x="6796752" y="2717869"/>
            <a:ext cx="4379248" cy="954107"/>
          </a:xfrm>
          <a:prstGeom prst="rect">
            <a:avLst/>
          </a:prstGeom>
        </p:spPr>
        <p:txBody>
          <a:bodyPr wrap="square">
            <a:spAutoFit/>
          </a:bodyPr>
          <a:lstStyle/>
          <a:p>
            <a:pPr algn="ctr"/>
            <a:r>
              <a:rPr lang="es-MX" sz="2000" b="1" i="1" dirty="0" smtClean="0">
                <a:effectLst>
                  <a:outerShdw blurRad="38100" dist="38100" dir="2700000" algn="tl">
                    <a:srgbClr val="000000">
                      <a:alpha val="43137"/>
                    </a:srgbClr>
                  </a:outerShdw>
                </a:effectLst>
              </a:rPr>
              <a:t>Costo de ordenar </a:t>
            </a:r>
          </a:p>
          <a:p>
            <a:pPr algn="ctr"/>
            <a:r>
              <a:rPr lang="es-MX" b="1" dirty="0" smtClean="0"/>
              <a:t>Costo del proceso de hacer el pedido.</a:t>
            </a:r>
            <a:endParaRPr lang="es-MX" b="1" i="1" dirty="0"/>
          </a:p>
        </p:txBody>
      </p:sp>
      <p:sp>
        <p:nvSpPr>
          <p:cNvPr id="19" name="15 Rectángulo redondeado"/>
          <p:cNvSpPr/>
          <p:nvPr/>
        </p:nvSpPr>
        <p:spPr>
          <a:xfrm>
            <a:off x="1625600" y="3755598"/>
            <a:ext cx="5118822" cy="125307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16 Rectángulo"/>
          <p:cNvSpPr/>
          <p:nvPr/>
        </p:nvSpPr>
        <p:spPr>
          <a:xfrm>
            <a:off x="1690260" y="3881592"/>
            <a:ext cx="5054162" cy="954107"/>
          </a:xfrm>
          <a:prstGeom prst="rect">
            <a:avLst/>
          </a:prstGeom>
        </p:spPr>
        <p:txBody>
          <a:bodyPr wrap="square">
            <a:spAutoFit/>
          </a:bodyPr>
          <a:lstStyle/>
          <a:p>
            <a:pPr algn="ctr"/>
            <a:r>
              <a:rPr lang="es-MX" sz="2000" b="1" i="1" dirty="0" smtClean="0">
                <a:effectLst>
                  <a:outerShdw blurRad="38100" dist="38100" dir="2700000" algn="tl">
                    <a:srgbClr val="000000">
                      <a:alpha val="43137"/>
                    </a:srgbClr>
                  </a:outerShdw>
                </a:effectLst>
              </a:rPr>
              <a:t>Costo de preparación </a:t>
            </a:r>
          </a:p>
          <a:p>
            <a:pPr algn="ctr"/>
            <a:r>
              <a:rPr lang="es-MX" b="1" dirty="0" smtClean="0"/>
              <a:t>Costo de preparar una máquina o un proceso para realizar la producción.</a:t>
            </a:r>
            <a:endParaRPr lang="es-MX" b="1" dirty="0"/>
          </a:p>
        </p:txBody>
      </p:sp>
      <p:sp>
        <p:nvSpPr>
          <p:cNvPr id="21" name="17 Rectángulo redondeado"/>
          <p:cNvSpPr/>
          <p:nvPr/>
        </p:nvSpPr>
        <p:spPr>
          <a:xfrm>
            <a:off x="1596858" y="5093534"/>
            <a:ext cx="9579142" cy="1224811"/>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18 Rectángulo"/>
          <p:cNvSpPr/>
          <p:nvPr/>
        </p:nvSpPr>
        <p:spPr>
          <a:xfrm>
            <a:off x="1671108" y="5225937"/>
            <a:ext cx="9504892" cy="954107"/>
          </a:xfrm>
          <a:prstGeom prst="rect">
            <a:avLst/>
          </a:prstGeom>
        </p:spPr>
        <p:txBody>
          <a:bodyPr wrap="square">
            <a:spAutoFit/>
          </a:bodyPr>
          <a:lstStyle/>
          <a:p>
            <a:pPr algn="ctr"/>
            <a:r>
              <a:rPr lang="es-MX" sz="2000" b="1" i="1" dirty="0" smtClean="0">
                <a:solidFill>
                  <a:srgbClr val="FFFF00"/>
                </a:solidFill>
              </a:rPr>
              <a:t>Tiempo de preparación </a:t>
            </a:r>
          </a:p>
          <a:p>
            <a:pPr algn="ctr"/>
            <a:r>
              <a:rPr lang="es-MX" b="1" dirty="0" smtClean="0">
                <a:solidFill>
                  <a:srgbClr val="FFFF00"/>
                </a:solidFill>
              </a:rPr>
              <a:t>Tiempo necesario para preparar una máquina o un proceso para efectuar la producción.</a:t>
            </a:r>
            <a:endParaRPr lang="es-MX" b="1" i="1" dirty="0">
              <a:solidFill>
                <a:srgbClr val="FFFF00"/>
              </a:solidFill>
              <a:effectLst>
                <a:outerShdw blurRad="38100" dist="38100" dir="2700000" algn="tl">
                  <a:srgbClr val="000000">
                    <a:alpha val="43137"/>
                  </a:srgbClr>
                </a:outerShdw>
              </a:effectLst>
            </a:endParaRPr>
          </a:p>
        </p:txBody>
      </p:sp>
      <p:sp>
        <p:nvSpPr>
          <p:cNvPr id="23" name="19 Rectángulo redondeado"/>
          <p:cNvSpPr/>
          <p:nvPr/>
        </p:nvSpPr>
        <p:spPr>
          <a:xfrm>
            <a:off x="6744422" y="3741084"/>
            <a:ext cx="4431578" cy="1268267"/>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08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0 Rectángulo"/>
          <p:cNvSpPr/>
          <p:nvPr/>
        </p:nvSpPr>
        <p:spPr>
          <a:xfrm>
            <a:off x="6744422" y="4013433"/>
            <a:ext cx="4431578" cy="707886"/>
          </a:xfrm>
          <a:prstGeom prst="rect">
            <a:avLst/>
          </a:prstGeom>
          <a:noFill/>
        </p:spPr>
        <p:txBody>
          <a:bodyPr wrap="square">
            <a:spAutoFit/>
          </a:bodyPr>
          <a:lstStyle/>
          <a:p>
            <a:pPr algn="ctr"/>
            <a:r>
              <a:rPr lang="es-MX" sz="2000" b="1" i="1" dirty="0" smtClean="0">
                <a:effectLst>
                  <a:outerShdw blurRad="38100" dist="38100" dir="2700000" algn="tl">
                    <a:srgbClr val="000000">
                      <a:alpha val="43137"/>
                    </a:srgbClr>
                  </a:outerShdw>
                </a:effectLst>
              </a:rPr>
              <a:t>Costo asociado a la demanda no servida</a:t>
            </a:r>
            <a:r>
              <a:rPr lang="es-MX" b="1" dirty="0" smtClean="0"/>
              <a:t>.</a:t>
            </a:r>
            <a:endParaRPr lang="es-MX" b="1" i="1" dirty="0"/>
          </a:p>
        </p:txBody>
      </p:sp>
    </p:spTree>
    <p:extLst>
      <p:ext uri="{BB962C8B-B14F-4D97-AF65-F5344CB8AC3E}">
        <p14:creationId xmlns:p14="http://schemas.microsoft.com/office/powerpoint/2010/main" val="3644154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4" name="6 CuadroTexto"/>
          <p:cNvSpPr txBox="1"/>
          <p:nvPr/>
        </p:nvSpPr>
        <p:spPr>
          <a:xfrm>
            <a:off x="1690260" y="1415470"/>
            <a:ext cx="2160240"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MODELOS</a:t>
            </a:r>
            <a:endParaRPr lang="es-AR" sz="2400" b="1" dirty="0">
              <a:effectLst>
                <a:outerShdw blurRad="38100" dist="38100" dir="2700000" algn="tl">
                  <a:srgbClr val="000000">
                    <a:alpha val="43137"/>
                  </a:srgbClr>
                </a:outerShdw>
              </a:effectLst>
            </a:endParaRPr>
          </a:p>
        </p:txBody>
      </p:sp>
      <p:sp>
        <p:nvSpPr>
          <p:cNvPr id="26" name="12 Elipse"/>
          <p:cNvSpPr/>
          <p:nvPr/>
        </p:nvSpPr>
        <p:spPr>
          <a:xfrm>
            <a:off x="7053943" y="1415470"/>
            <a:ext cx="3759200" cy="1290912"/>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7" name="11 Rectángulo"/>
          <p:cNvSpPr/>
          <p:nvPr/>
        </p:nvSpPr>
        <p:spPr>
          <a:xfrm>
            <a:off x="7378893" y="1637749"/>
            <a:ext cx="3240358" cy="923330"/>
          </a:xfrm>
          <a:prstGeom prst="rect">
            <a:avLst/>
          </a:prstGeom>
        </p:spPr>
        <p:txBody>
          <a:bodyPr wrap="square">
            <a:spAutoFit/>
          </a:bodyPr>
          <a:lstStyle/>
          <a:p>
            <a:pPr algn="ctr"/>
            <a:r>
              <a:rPr lang="es-MX" b="1" i="1" dirty="0" smtClean="0">
                <a:effectLst>
                  <a:outerShdw blurRad="38100" dist="38100" dir="2700000" algn="tl">
                    <a:srgbClr val="000000">
                      <a:alpha val="43137"/>
                    </a:srgbClr>
                  </a:outerShdw>
                </a:effectLst>
              </a:rPr>
              <a:t>Minimización de costos en la gestión de inventarios de arios periodos</a:t>
            </a:r>
            <a:endParaRPr lang="es-MX" b="1" i="1" dirty="0">
              <a:effectLst>
                <a:outerShdw blurRad="38100" dist="38100" dir="2700000" algn="tl">
                  <a:srgbClr val="000000">
                    <a:alpha val="43137"/>
                  </a:srgbClr>
                </a:outerShdw>
              </a:effectLst>
            </a:endParaRPr>
          </a:p>
        </p:txBody>
      </p:sp>
      <p:cxnSp>
        <p:nvCxnSpPr>
          <p:cNvPr id="28" name="2 Conector recto de flecha"/>
          <p:cNvCxnSpPr/>
          <p:nvPr/>
        </p:nvCxnSpPr>
        <p:spPr>
          <a:xfrm flipV="1">
            <a:off x="4587778" y="5103425"/>
            <a:ext cx="4353022" cy="4597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5 Conector recto de flecha"/>
          <p:cNvCxnSpPr/>
          <p:nvPr/>
        </p:nvCxnSpPr>
        <p:spPr>
          <a:xfrm flipV="1">
            <a:off x="4587780" y="2062830"/>
            <a:ext cx="0" cy="30963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0" name="9 Conector recto"/>
          <p:cNvCxnSpPr/>
          <p:nvPr/>
        </p:nvCxnSpPr>
        <p:spPr>
          <a:xfrm flipV="1">
            <a:off x="4634835" y="3447032"/>
            <a:ext cx="3475374" cy="1656393"/>
          </a:xfrm>
          <a:prstGeom prst="line">
            <a:avLst/>
          </a:prstGeom>
          <a:ln w="285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32 Conector recto"/>
          <p:cNvCxnSpPr/>
          <p:nvPr/>
        </p:nvCxnSpPr>
        <p:spPr>
          <a:xfrm flipV="1">
            <a:off x="6574972" y="3943749"/>
            <a:ext cx="0" cy="115212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35 Conector recto"/>
          <p:cNvCxnSpPr/>
          <p:nvPr/>
        </p:nvCxnSpPr>
        <p:spPr>
          <a:xfrm flipH="1">
            <a:off x="4587778" y="3943749"/>
            <a:ext cx="3133826"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36 CuadroTexto"/>
          <p:cNvSpPr txBox="1"/>
          <p:nvPr/>
        </p:nvSpPr>
        <p:spPr>
          <a:xfrm>
            <a:off x="3680126" y="2062830"/>
            <a:ext cx="1008112" cy="784830"/>
          </a:xfrm>
          <a:prstGeom prst="rect">
            <a:avLst/>
          </a:prstGeom>
          <a:noFill/>
        </p:spPr>
        <p:txBody>
          <a:bodyPr wrap="square" rtlCol="0">
            <a:spAutoFit/>
          </a:bodyPr>
          <a:lstStyle/>
          <a:p>
            <a:pPr algn="ctr"/>
            <a:r>
              <a:rPr lang="es-MX" sz="1500" b="1" dirty="0" smtClean="0"/>
              <a:t>Costo Anual ($/Año)</a:t>
            </a:r>
            <a:endParaRPr lang="es-MX" sz="1500" b="1" dirty="0"/>
          </a:p>
        </p:txBody>
      </p:sp>
      <p:sp>
        <p:nvSpPr>
          <p:cNvPr id="34" name="37 CuadroTexto"/>
          <p:cNvSpPr txBox="1"/>
          <p:nvPr/>
        </p:nvSpPr>
        <p:spPr>
          <a:xfrm>
            <a:off x="7799031" y="5103425"/>
            <a:ext cx="1227591" cy="553998"/>
          </a:xfrm>
          <a:prstGeom prst="rect">
            <a:avLst/>
          </a:prstGeom>
          <a:noFill/>
        </p:spPr>
        <p:txBody>
          <a:bodyPr wrap="square" rtlCol="0">
            <a:spAutoFit/>
          </a:bodyPr>
          <a:lstStyle/>
          <a:p>
            <a:pPr algn="ctr"/>
            <a:r>
              <a:rPr lang="es-MX" sz="1500" b="1" dirty="0" smtClean="0"/>
              <a:t>Cantidad a Ordenar</a:t>
            </a:r>
            <a:endParaRPr lang="es-MX" sz="1500" b="1" dirty="0"/>
          </a:p>
        </p:txBody>
      </p:sp>
      <p:sp>
        <p:nvSpPr>
          <p:cNvPr id="35" name="38 CuadroTexto"/>
          <p:cNvSpPr txBox="1"/>
          <p:nvPr/>
        </p:nvSpPr>
        <p:spPr>
          <a:xfrm>
            <a:off x="6373498" y="2640420"/>
            <a:ext cx="2160240" cy="553998"/>
          </a:xfrm>
          <a:prstGeom prst="rect">
            <a:avLst/>
          </a:prstGeom>
          <a:noFill/>
        </p:spPr>
        <p:txBody>
          <a:bodyPr wrap="square" rtlCol="0">
            <a:spAutoFit/>
          </a:bodyPr>
          <a:lstStyle/>
          <a:p>
            <a:pPr algn="ctr"/>
            <a:r>
              <a:rPr lang="es-MX" sz="1500" b="1" i="1" dirty="0" smtClean="0">
                <a:solidFill>
                  <a:srgbClr val="004376"/>
                </a:solidFill>
                <a:effectLst>
                  <a:outerShdw blurRad="38100" dist="38100" dir="2700000" algn="tl">
                    <a:srgbClr val="000000">
                      <a:alpha val="43137"/>
                    </a:srgbClr>
                  </a:outerShdw>
                </a:effectLst>
              </a:rPr>
              <a:t>Costo Total </a:t>
            </a:r>
          </a:p>
          <a:p>
            <a:pPr algn="ctr"/>
            <a:r>
              <a:rPr lang="es-MX" sz="1500" b="1" i="1" dirty="0" smtClean="0">
                <a:solidFill>
                  <a:srgbClr val="004376"/>
                </a:solidFill>
                <a:effectLst>
                  <a:outerShdw blurRad="38100" dist="38100" dir="2700000" algn="tl">
                    <a:srgbClr val="000000">
                      <a:alpha val="43137"/>
                    </a:srgbClr>
                  </a:outerShdw>
                </a:effectLst>
              </a:rPr>
              <a:t>Mantener y Preparar</a:t>
            </a:r>
            <a:endParaRPr lang="es-MX" sz="1500" b="1" i="1" dirty="0">
              <a:solidFill>
                <a:srgbClr val="004376"/>
              </a:solidFill>
              <a:effectLst>
                <a:outerShdw blurRad="38100" dist="38100" dir="2700000" algn="tl">
                  <a:srgbClr val="000000">
                    <a:alpha val="43137"/>
                  </a:srgbClr>
                </a:outerShdw>
              </a:effectLst>
            </a:endParaRPr>
          </a:p>
        </p:txBody>
      </p:sp>
      <p:sp>
        <p:nvSpPr>
          <p:cNvPr id="36" name="39 CuadroTexto"/>
          <p:cNvSpPr txBox="1"/>
          <p:nvPr/>
        </p:nvSpPr>
        <p:spPr>
          <a:xfrm>
            <a:off x="4909707" y="4318399"/>
            <a:ext cx="1296144" cy="553998"/>
          </a:xfrm>
          <a:prstGeom prst="rect">
            <a:avLst/>
          </a:prstGeom>
          <a:noFill/>
        </p:spPr>
        <p:txBody>
          <a:bodyPr wrap="square" rtlCol="0">
            <a:spAutoFit/>
          </a:bodyPr>
          <a:lstStyle/>
          <a:p>
            <a:pPr algn="ctr"/>
            <a:r>
              <a:rPr lang="es-MX" sz="1500" b="1" i="1" dirty="0" smtClean="0">
                <a:effectLst>
                  <a:outerShdw blurRad="38100" dist="38100" dir="2700000" algn="tl">
                    <a:srgbClr val="000000">
                      <a:alpha val="43137"/>
                    </a:srgbClr>
                  </a:outerShdw>
                </a:effectLst>
              </a:rPr>
              <a:t>Costo de</a:t>
            </a:r>
          </a:p>
          <a:p>
            <a:pPr algn="ctr"/>
            <a:r>
              <a:rPr lang="es-MX" sz="1500" b="1" i="1" dirty="0" smtClean="0">
                <a:effectLst>
                  <a:outerShdw blurRad="38100" dist="38100" dir="2700000" algn="tl">
                    <a:srgbClr val="000000">
                      <a:alpha val="43137"/>
                    </a:srgbClr>
                  </a:outerShdw>
                </a:effectLst>
              </a:rPr>
              <a:t>Mantener</a:t>
            </a:r>
            <a:endParaRPr lang="es-MX" sz="1500" b="1" i="1" dirty="0">
              <a:effectLst>
                <a:outerShdw blurRad="38100" dist="38100" dir="2700000" algn="tl">
                  <a:srgbClr val="000000">
                    <a:alpha val="43137"/>
                  </a:srgbClr>
                </a:outerShdw>
              </a:effectLst>
            </a:endParaRPr>
          </a:p>
        </p:txBody>
      </p:sp>
      <p:sp>
        <p:nvSpPr>
          <p:cNvPr id="37" name="40 CuadroTexto"/>
          <p:cNvSpPr txBox="1"/>
          <p:nvPr/>
        </p:nvSpPr>
        <p:spPr>
          <a:xfrm>
            <a:off x="7454429" y="3630439"/>
            <a:ext cx="1269326" cy="553998"/>
          </a:xfrm>
          <a:prstGeom prst="rect">
            <a:avLst/>
          </a:prstGeom>
          <a:noFill/>
        </p:spPr>
        <p:txBody>
          <a:bodyPr wrap="square" rtlCol="0">
            <a:spAutoFit/>
          </a:bodyPr>
          <a:lstStyle/>
          <a:p>
            <a:pPr algn="ctr"/>
            <a:r>
              <a:rPr lang="es-MX" sz="1500" b="1" i="1" dirty="0" smtClean="0">
                <a:effectLst>
                  <a:outerShdw blurRad="38100" dist="38100" dir="2700000" algn="tl">
                    <a:srgbClr val="000000">
                      <a:alpha val="43137"/>
                    </a:srgbClr>
                  </a:outerShdw>
                </a:effectLst>
              </a:rPr>
              <a:t>Costo de Preparar</a:t>
            </a:r>
            <a:endParaRPr lang="es-MX" sz="1500" b="1" i="1" dirty="0">
              <a:effectLst>
                <a:outerShdw blurRad="38100" dist="38100" dir="2700000" algn="tl">
                  <a:srgbClr val="000000">
                    <a:alpha val="43137"/>
                  </a:srgbClr>
                </a:outerShdw>
              </a:effectLst>
            </a:endParaRPr>
          </a:p>
        </p:txBody>
      </p:sp>
      <p:sp>
        <p:nvSpPr>
          <p:cNvPr id="38" name="41 CuadroTexto"/>
          <p:cNvSpPr txBox="1"/>
          <p:nvPr/>
        </p:nvSpPr>
        <p:spPr>
          <a:xfrm>
            <a:off x="3287378" y="3677783"/>
            <a:ext cx="1256844" cy="553998"/>
          </a:xfrm>
          <a:prstGeom prst="rect">
            <a:avLst/>
          </a:prstGeom>
          <a:noFill/>
        </p:spPr>
        <p:txBody>
          <a:bodyPr wrap="square" rtlCol="0">
            <a:spAutoFit/>
          </a:bodyPr>
          <a:lstStyle/>
          <a:p>
            <a:pPr algn="ctr"/>
            <a:r>
              <a:rPr lang="es-MX" sz="1500" b="1" dirty="0" smtClean="0"/>
              <a:t>Costo Total </a:t>
            </a:r>
          </a:p>
          <a:p>
            <a:pPr algn="ctr"/>
            <a:r>
              <a:rPr lang="es-MX" sz="1500" b="1" dirty="0" smtClean="0"/>
              <a:t>Mínimo</a:t>
            </a:r>
            <a:endParaRPr lang="es-MX" sz="1500" b="1" dirty="0"/>
          </a:p>
        </p:txBody>
      </p:sp>
      <p:sp>
        <p:nvSpPr>
          <p:cNvPr id="39" name="42 CuadroTexto"/>
          <p:cNvSpPr txBox="1"/>
          <p:nvPr/>
        </p:nvSpPr>
        <p:spPr>
          <a:xfrm>
            <a:off x="5782879" y="5095877"/>
            <a:ext cx="1512168" cy="553998"/>
          </a:xfrm>
          <a:prstGeom prst="rect">
            <a:avLst/>
          </a:prstGeom>
          <a:noFill/>
        </p:spPr>
        <p:txBody>
          <a:bodyPr wrap="square" rtlCol="0">
            <a:spAutoFit/>
          </a:bodyPr>
          <a:lstStyle/>
          <a:p>
            <a:pPr algn="ctr"/>
            <a:r>
              <a:rPr lang="es-MX" sz="1500" b="1" dirty="0" smtClean="0"/>
              <a:t>Cantidad Óptima</a:t>
            </a:r>
            <a:endParaRPr lang="es-MX" sz="1500" b="1" dirty="0"/>
          </a:p>
        </p:txBody>
      </p:sp>
      <p:sp>
        <p:nvSpPr>
          <p:cNvPr id="40" name="43 Rectángulo redondeado"/>
          <p:cNvSpPr/>
          <p:nvPr/>
        </p:nvSpPr>
        <p:spPr>
          <a:xfrm>
            <a:off x="1480457" y="5816115"/>
            <a:ext cx="9714859" cy="823208"/>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41" name="44 Rectángulo"/>
          <p:cNvSpPr/>
          <p:nvPr/>
        </p:nvSpPr>
        <p:spPr>
          <a:xfrm>
            <a:off x="1946908" y="5895456"/>
            <a:ext cx="8517887" cy="646331"/>
          </a:xfrm>
          <a:prstGeom prst="rect">
            <a:avLst/>
          </a:prstGeom>
        </p:spPr>
        <p:txBody>
          <a:bodyPr wrap="square">
            <a:spAutoFit/>
          </a:bodyPr>
          <a:lstStyle/>
          <a:p>
            <a:pPr algn="ctr"/>
            <a:r>
              <a:rPr lang="es-MX" b="1" i="1" dirty="0" smtClean="0">
                <a:solidFill>
                  <a:srgbClr val="FFFF00"/>
                </a:solidFill>
                <a:effectLst>
                  <a:outerShdw blurRad="38100" dist="38100" dir="2700000" algn="tl">
                    <a:srgbClr val="000000">
                      <a:alpha val="43137"/>
                    </a:srgbClr>
                  </a:outerShdw>
                </a:effectLst>
              </a:rPr>
              <a:t>El objetivo de la mayoría de los modelos de inventario es </a:t>
            </a:r>
            <a:r>
              <a:rPr lang="es-MX" b="1" dirty="0" smtClean="0">
                <a:solidFill>
                  <a:srgbClr val="FFFF00"/>
                </a:solidFill>
                <a:effectLst>
                  <a:outerShdw blurRad="38100" dist="38100" dir="2700000" algn="tl">
                    <a:srgbClr val="000000">
                      <a:alpha val="43137"/>
                    </a:srgbClr>
                  </a:outerShdw>
                </a:effectLst>
              </a:rPr>
              <a:t>minimizar los costos totales</a:t>
            </a:r>
            <a:r>
              <a:rPr lang="es-MX" b="1" i="1" dirty="0" smtClean="0">
                <a:solidFill>
                  <a:srgbClr val="FFFF00"/>
                </a:solidFill>
                <a:effectLst>
                  <a:outerShdw blurRad="38100" dist="38100" dir="2700000" algn="tl">
                    <a:srgbClr val="000000">
                      <a:alpha val="43137"/>
                    </a:srgbClr>
                  </a:outerShdw>
                </a:effectLst>
              </a:rPr>
              <a:t>.</a:t>
            </a:r>
            <a:endParaRPr lang="es-MX" b="1" i="1" dirty="0">
              <a:solidFill>
                <a:srgbClr val="FFFF00"/>
              </a:solidFill>
              <a:effectLst>
                <a:outerShdw blurRad="38100" dist="38100" dir="2700000" algn="tl">
                  <a:srgbClr val="000000">
                    <a:alpha val="43137"/>
                  </a:srgbClr>
                </a:outerShdw>
              </a:effectLst>
            </a:endParaRPr>
          </a:p>
        </p:txBody>
      </p:sp>
      <p:sp>
        <p:nvSpPr>
          <p:cNvPr id="42" name="22 Arco"/>
          <p:cNvSpPr/>
          <p:nvPr/>
        </p:nvSpPr>
        <p:spPr>
          <a:xfrm rot="8577744">
            <a:off x="4422070" y="-328223"/>
            <a:ext cx="4700549" cy="4144567"/>
          </a:xfrm>
          <a:prstGeom prst="arc">
            <a:avLst>
              <a:gd name="adj1" fmla="val 16200000"/>
              <a:gd name="adj2" fmla="val 932405"/>
            </a:avLst>
          </a:pr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3" name="21 Arco"/>
          <p:cNvSpPr/>
          <p:nvPr/>
        </p:nvSpPr>
        <p:spPr>
          <a:xfrm rot="10396063">
            <a:off x="4576777" y="-236616"/>
            <a:ext cx="6696744" cy="4752528"/>
          </a:xfrm>
          <a:prstGeom prst="arc">
            <a:avLst>
              <a:gd name="adj1" fmla="val 16776033"/>
              <a:gd name="adj2" fmla="val 21578471"/>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10200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4" name="6 CuadroTexto"/>
          <p:cNvSpPr txBox="1"/>
          <p:nvPr/>
        </p:nvSpPr>
        <p:spPr>
          <a:xfrm>
            <a:off x="1690260" y="1415470"/>
            <a:ext cx="2160240"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MODELOS</a:t>
            </a:r>
            <a:endParaRPr lang="es-AR" sz="2400" b="1" dirty="0">
              <a:effectLst>
                <a:outerShdw blurRad="38100" dist="38100" dir="2700000" algn="tl">
                  <a:srgbClr val="000000">
                    <a:alpha val="43137"/>
                  </a:srgbClr>
                </a:outerShdw>
              </a:effectLst>
            </a:endParaRPr>
          </a:p>
        </p:txBody>
      </p:sp>
      <p:sp>
        <p:nvSpPr>
          <p:cNvPr id="23" name="12 Elipse"/>
          <p:cNvSpPr/>
          <p:nvPr/>
        </p:nvSpPr>
        <p:spPr>
          <a:xfrm>
            <a:off x="7380019" y="1387400"/>
            <a:ext cx="3240360" cy="1319267"/>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200"/>
          </a:p>
        </p:txBody>
      </p:sp>
      <p:sp>
        <p:nvSpPr>
          <p:cNvPr id="24" name="11 Rectángulo"/>
          <p:cNvSpPr/>
          <p:nvPr/>
        </p:nvSpPr>
        <p:spPr>
          <a:xfrm>
            <a:off x="7596043" y="1457211"/>
            <a:ext cx="2880320" cy="1107996"/>
          </a:xfrm>
          <a:prstGeom prst="rect">
            <a:avLst/>
          </a:prstGeom>
        </p:spPr>
        <p:txBody>
          <a:bodyPr wrap="square">
            <a:spAutoFit/>
          </a:bodyPr>
          <a:lstStyle/>
          <a:p>
            <a:pPr algn="ctr"/>
            <a:r>
              <a:rPr lang="es-MX" sz="2200" b="1" i="1" dirty="0" smtClean="0">
                <a:effectLst>
                  <a:outerShdw blurRad="38100" dist="38100" dir="2700000" algn="tl">
                    <a:srgbClr val="000000">
                      <a:alpha val="43137"/>
                    </a:srgbClr>
                  </a:outerShdw>
                </a:effectLst>
              </a:rPr>
              <a:t>Modelos Deterministas para un solo artículo</a:t>
            </a:r>
            <a:endParaRPr lang="es-MX" sz="2200" b="1" i="1" dirty="0">
              <a:effectLst>
                <a:outerShdw blurRad="38100" dist="38100" dir="2700000" algn="tl">
                  <a:srgbClr val="000000">
                    <a:alpha val="43137"/>
                  </a:srgbClr>
                </a:outerShdw>
              </a:effectLst>
            </a:endParaRPr>
          </a:p>
        </p:txBody>
      </p:sp>
      <p:sp>
        <p:nvSpPr>
          <p:cNvPr id="25" name="8 Rectángulo redondeado"/>
          <p:cNvSpPr/>
          <p:nvPr/>
        </p:nvSpPr>
        <p:spPr>
          <a:xfrm>
            <a:off x="1704967" y="2692152"/>
            <a:ext cx="4647567" cy="792087"/>
          </a:xfrm>
          <a:prstGeom prst="roundRect">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27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10 Rectángulo"/>
          <p:cNvSpPr/>
          <p:nvPr/>
        </p:nvSpPr>
        <p:spPr>
          <a:xfrm>
            <a:off x="2158744" y="2778674"/>
            <a:ext cx="3852428" cy="707886"/>
          </a:xfrm>
          <a:prstGeom prst="rect">
            <a:avLst/>
          </a:prstGeom>
        </p:spPr>
        <p:txBody>
          <a:bodyPr wrap="square">
            <a:spAutoFit/>
          </a:bodyPr>
          <a:lstStyle/>
          <a:p>
            <a:pPr algn="ctr">
              <a:buSzPct val="90000"/>
            </a:pPr>
            <a:r>
              <a:rPr lang="es-ES_tradnl" altLang="es-ES" sz="2000" b="1" i="1" dirty="0" smtClean="0">
                <a:effectLst>
                  <a:outerShdw blurRad="38100" dist="38100" dir="2700000" algn="tl">
                    <a:srgbClr val="000000">
                      <a:alpha val="43137"/>
                    </a:srgbClr>
                  </a:outerShdw>
                </a:effectLst>
              </a:rPr>
              <a:t>Modelo de Lote Económico  (WILSON)</a:t>
            </a:r>
          </a:p>
        </p:txBody>
      </p:sp>
      <p:sp>
        <p:nvSpPr>
          <p:cNvPr id="45" name="13 Rectángulo redondeado"/>
          <p:cNvSpPr/>
          <p:nvPr/>
        </p:nvSpPr>
        <p:spPr>
          <a:xfrm>
            <a:off x="6363755" y="2706667"/>
            <a:ext cx="5264736" cy="792087"/>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81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14 Rectángulo"/>
          <p:cNvSpPr/>
          <p:nvPr/>
        </p:nvSpPr>
        <p:spPr>
          <a:xfrm>
            <a:off x="6352534" y="2780414"/>
            <a:ext cx="5275957" cy="707886"/>
          </a:xfrm>
          <a:prstGeom prst="rect">
            <a:avLst/>
          </a:prstGeom>
        </p:spPr>
        <p:txBody>
          <a:bodyPr wrap="square">
            <a:spAutoFit/>
          </a:bodyPr>
          <a:lstStyle/>
          <a:p>
            <a:pPr algn="ctr">
              <a:buSzPct val="90000"/>
            </a:pPr>
            <a:r>
              <a:rPr lang="es-ES_tradnl" altLang="es-ES" sz="2000" b="1" i="1" dirty="0" smtClean="0">
                <a:effectLst>
                  <a:outerShdw blurRad="38100" dist="38100" dir="2700000" algn="tl">
                    <a:srgbClr val="000000">
                      <a:alpha val="43137"/>
                    </a:srgbClr>
                  </a:outerShdw>
                </a:effectLst>
              </a:rPr>
              <a:t>Lote Económico con Producción y consumo simultáneo</a:t>
            </a:r>
          </a:p>
        </p:txBody>
      </p:sp>
      <p:sp>
        <p:nvSpPr>
          <p:cNvPr id="47" name="15 Rectángulo redondeado"/>
          <p:cNvSpPr/>
          <p:nvPr/>
        </p:nvSpPr>
        <p:spPr>
          <a:xfrm>
            <a:off x="1693746" y="3484239"/>
            <a:ext cx="4658788" cy="873385"/>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89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8" name="16 Rectángulo"/>
          <p:cNvSpPr/>
          <p:nvPr/>
        </p:nvSpPr>
        <p:spPr>
          <a:xfrm>
            <a:off x="1704967" y="3549775"/>
            <a:ext cx="4647567" cy="707886"/>
          </a:xfrm>
          <a:prstGeom prst="rect">
            <a:avLst/>
          </a:prstGeom>
        </p:spPr>
        <p:txBody>
          <a:bodyPr wrap="square">
            <a:spAutoFit/>
          </a:bodyPr>
          <a:lstStyle/>
          <a:p>
            <a:pPr algn="ctr">
              <a:buSzPct val="90000"/>
            </a:pPr>
            <a:r>
              <a:rPr lang="es-ES_tradnl" altLang="es-ES" sz="2000" b="1" i="1" dirty="0" smtClean="0">
                <a:effectLst>
                  <a:outerShdw blurRad="38100" dist="38100" dir="2700000" algn="tl">
                    <a:srgbClr val="000000">
                      <a:alpha val="43137"/>
                    </a:srgbClr>
                  </a:outerShdw>
                </a:effectLst>
              </a:rPr>
              <a:t>Modelo con descuento en todas las unidades compradas</a:t>
            </a:r>
          </a:p>
        </p:txBody>
      </p:sp>
      <p:sp>
        <p:nvSpPr>
          <p:cNvPr id="49" name="19 Rectángulo redondeado"/>
          <p:cNvSpPr/>
          <p:nvPr/>
        </p:nvSpPr>
        <p:spPr>
          <a:xfrm>
            <a:off x="6363755" y="3525954"/>
            <a:ext cx="5264736" cy="831670"/>
          </a:xfrm>
          <a:prstGeom prst="round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35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20 Rectángulo"/>
          <p:cNvSpPr/>
          <p:nvPr/>
        </p:nvSpPr>
        <p:spPr>
          <a:xfrm>
            <a:off x="6352534" y="3570762"/>
            <a:ext cx="5275957" cy="707886"/>
          </a:xfrm>
          <a:prstGeom prst="rect">
            <a:avLst/>
          </a:prstGeom>
          <a:noFill/>
        </p:spPr>
        <p:txBody>
          <a:bodyPr wrap="square">
            <a:spAutoFit/>
          </a:bodyPr>
          <a:lstStyle/>
          <a:p>
            <a:pPr algn="ctr">
              <a:buSzPct val="90000"/>
            </a:pPr>
            <a:r>
              <a:rPr lang="es-ES_tradnl" altLang="es-ES" sz="2000" b="1" i="1" dirty="0" smtClean="0">
                <a:effectLst>
                  <a:outerShdw blurRad="38100" dist="38100" dir="2700000" algn="tl">
                    <a:srgbClr val="000000">
                      <a:alpha val="43137"/>
                    </a:srgbClr>
                  </a:outerShdw>
                </a:effectLst>
              </a:rPr>
              <a:t>Modelo con descuentos según incrementos en la cantidad</a:t>
            </a:r>
            <a:endParaRPr lang="es-MX" sz="2000" b="1" i="1" dirty="0">
              <a:effectLst>
                <a:outerShdw blurRad="38100" dist="38100" dir="2700000" algn="tl">
                  <a:srgbClr val="000000">
                    <a:alpha val="43137"/>
                  </a:srgbClr>
                </a:outerShdw>
              </a:effectLst>
            </a:endParaRPr>
          </a:p>
        </p:txBody>
      </p:sp>
      <p:sp>
        <p:nvSpPr>
          <p:cNvPr id="51" name="17 Rectángulo redondeado"/>
          <p:cNvSpPr/>
          <p:nvPr/>
        </p:nvSpPr>
        <p:spPr>
          <a:xfrm>
            <a:off x="1690260" y="4362851"/>
            <a:ext cx="9938231" cy="2088232"/>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2" name="18 Rectángulo"/>
          <p:cNvSpPr/>
          <p:nvPr/>
        </p:nvSpPr>
        <p:spPr>
          <a:xfrm>
            <a:off x="1704968" y="4434858"/>
            <a:ext cx="9923524" cy="1938992"/>
          </a:xfrm>
          <a:prstGeom prst="rect">
            <a:avLst/>
          </a:prstGeom>
        </p:spPr>
        <p:txBody>
          <a:bodyPr wrap="square">
            <a:spAutoFit/>
          </a:bodyPr>
          <a:lstStyle/>
          <a:p>
            <a:pPr algn="ctr"/>
            <a:r>
              <a:rPr lang="es-MX" sz="2000" b="1" i="1" dirty="0" smtClean="0">
                <a:solidFill>
                  <a:srgbClr val="FFFF00"/>
                </a:solidFill>
              </a:rPr>
              <a:t>Supuestos</a:t>
            </a:r>
          </a:p>
          <a:p>
            <a:pPr marL="285750" indent="-285750" algn="ctr">
              <a:buSzPct val="90000"/>
              <a:buFont typeface="Wingdings" panose="05000000000000000000" pitchFamily="2" charset="2"/>
              <a:buChar char="q"/>
            </a:pPr>
            <a:r>
              <a:rPr lang="es-ES_tradnl" altLang="es-ES" sz="2000" b="1" dirty="0" smtClean="0">
                <a:solidFill>
                  <a:srgbClr val="FFFF00"/>
                </a:solidFill>
                <a:effectLst>
                  <a:outerShdw blurRad="38100" dist="38100" dir="2700000" algn="tl">
                    <a:srgbClr val="000000">
                      <a:alpha val="43137"/>
                    </a:srgbClr>
                  </a:outerShdw>
                </a:effectLst>
              </a:rPr>
              <a:t>Demanda conocida y constante. </a:t>
            </a:r>
          </a:p>
          <a:p>
            <a:pPr marL="285750" indent="-285750" algn="ctr">
              <a:buSzPct val="90000"/>
              <a:buFont typeface="Wingdings" panose="05000000000000000000" pitchFamily="2" charset="2"/>
              <a:buChar char="q"/>
            </a:pPr>
            <a:r>
              <a:rPr lang="es-ES_tradnl" altLang="es-ES" sz="2000" b="1" dirty="0" smtClean="0">
                <a:solidFill>
                  <a:srgbClr val="FFFF00"/>
                </a:solidFill>
                <a:effectLst>
                  <a:outerShdw blurRad="38100" dist="38100" dir="2700000" algn="tl">
                    <a:srgbClr val="000000">
                      <a:alpha val="43137"/>
                    </a:srgbClr>
                  </a:outerShdw>
                </a:effectLst>
              </a:rPr>
              <a:t>Tiempo de espera conocido y constante (entre emisión y almacenamiento) </a:t>
            </a:r>
          </a:p>
          <a:p>
            <a:pPr marL="285750" indent="-285750" algn="ctr">
              <a:buSzPct val="90000"/>
              <a:buFont typeface="Wingdings" panose="05000000000000000000" pitchFamily="2" charset="2"/>
              <a:buChar char="q"/>
            </a:pPr>
            <a:r>
              <a:rPr lang="es-ES_tradnl" altLang="es-ES" sz="2000" b="1" dirty="0" smtClean="0">
                <a:solidFill>
                  <a:srgbClr val="FFFF00"/>
                </a:solidFill>
                <a:effectLst>
                  <a:outerShdw blurRad="38100" dist="38100" dir="2700000" algn="tl">
                    <a:srgbClr val="000000">
                      <a:alpha val="43137"/>
                    </a:srgbClr>
                  </a:outerShdw>
                </a:effectLst>
              </a:rPr>
              <a:t>Costo de mantenimiento del inventario  lineal</a:t>
            </a:r>
          </a:p>
          <a:p>
            <a:pPr marL="285750" indent="-285750" algn="ctr">
              <a:buSzPct val="90000"/>
              <a:buFont typeface="Wingdings" panose="05000000000000000000" pitchFamily="2" charset="2"/>
              <a:buChar char="q"/>
            </a:pPr>
            <a:r>
              <a:rPr lang="es-ES_tradnl" altLang="es-ES" sz="2000" b="1" dirty="0" smtClean="0">
                <a:solidFill>
                  <a:srgbClr val="FFFF00"/>
                </a:solidFill>
                <a:effectLst>
                  <a:outerShdw blurRad="38100" dist="38100" dir="2700000" algn="tl">
                    <a:srgbClr val="000000">
                      <a:alpha val="43137"/>
                    </a:srgbClr>
                  </a:outerShdw>
                </a:effectLst>
              </a:rPr>
              <a:t>El precio de compra (fabricación) no depende de la cantidad comprada (fabricada</a:t>
            </a:r>
            <a:r>
              <a:rPr lang="es-ES_tradnl" altLang="es-ES" sz="2000" dirty="0" smtClean="0"/>
              <a:t>)</a:t>
            </a:r>
          </a:p>
        </p:txBody>
      </p:sp>
    </p:spTree>
    <p:extLst>
      <p:ext uri="{BB962C8B-B14F-4D97-AF65-F5344CB8AC3E}">
        <p14:creationId xmlns:p14="http://schemas.microsoft.com/office/powerpoint/2010/main" val="363033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947108"/>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LOTE ECONÓMICO (WILSON)</a:t>
            </a:r>
            <a:endParaRPr lang="es-AR" sz="2000" b="1" dirty="0">
              <a:effectLst>
                <a:outerShdw blurRad="38100" dist="38100" dir="2700000" algn="tl">
                  <a:srgbClr val="000000">
                    <a:alpha val="43137"/>
                  </a:srgbClr>
                </a:outerShdw>
              </a:effectLst>
            </a:endParaRPr>
          </a:p>
        </p:txBody>
      </p:sp>
      <p:sp>
        <p:nvSpPr>
          <p:cNvPr id="17" name="12 Elipse"/>
          <p:cNvSpPr/>
          <p:nvPr/>
        </p:nvSpPr>
        <p:spPr>
          <a:xfrm>
            <a:off x="4893123" y="1161773"/>
            <a:ext cx="6192620" cy="1236639"/>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18" name="73 Conector recto de flecha"/>
          <p:cNvCxnSpPr/>
          <p:nvPr/>
        </p:nvCxnSpPr>
        <p:spPr>
          <a:xfrm>
            <a:off x="5559108" y="5201589"/>
            <a:ext cx="518457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74 Conector recto de flecha"/>
          <p:cNvCxnSpPr/>
          <p:nvPr/>
        </p:nvCxnSpPr>
        <p:spPr>
          <a:xfrm flipV="1">
            <a:off x="5559108" y="2814687"/>
            <a:ext cx="0" cy="238690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0" name="76 Triángulo isósceles"/>
          <p:cNvSpPr/>
          <p:nvPr/>
        </p:nvSpPr>
        <p:spPr>
          <a:xfrm>
            <a:off x="5559108" y="3606775"/>
            <a:ext cx="1584176" cy="1594814"/>
          </a:xfrm>
          <a:prstGeom prst="triangle">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77 Triángulo isósceles"/>
          <p:cNvSpPr/>
          <p:nvPr/>
        </p:nvSpPr>
        <p:spPr>
          <a:xfrm>
            <a:off x="7143284" y="3577747"/>
            <a:ext cx="1584176" cy="1594814"/>
          </a:xfrm>
          <a:prstGeom prst="triangle">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78 Triángulo isósceles"/>
          <p:cNvSpPr/>
          <p:nvPr/>
        </p:nvSpPr>
        <p:spPr>
          <a:xfrm>
            <a:off x="8727460" y="3606775"/>
            <a:ext cx="1584176" cy="1594814"/>
          </a:xfrm>
          <a:prstGeom prst="triangle">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80 CuadroTexto"/>
          <p:cNvSpPr txBox="1"/>
          <p:nvPr/>
        </p:nvSpPr>
        <p:spPr>
          <a:xfrm>
            <a:off x="4475533" y="2670090"/>
            <a:ext cx="1227591" cy="738664"/>
          </a:xfrm>
          <a:prstGeom prst="rect">
            <a:avLst/>
          </a:prstGeom>
          <a:noFill/>
        </p:spPr>
        <p:txBody>
          <a:bodyPr wrap="square" rtlCol="0">
            <a:spAutoFit/>
          </a:bodyPr>
          <a:lstStyle/>
          <a:p>
            <a:pPr algn="ctr"/>
            <a:r>
              <a:rPr lang="es-MX" sz="1400" b="1" dirty="0" smtClean="0"/>
              <a:t>Cantidad a Ordenar</a:t>
            </a:r>
          </a:p>
          <a:p>
            <a:pPr algn="ctr"/>
            <a:r>
              <a:rPr lang="es-MX" sz="1400" b="1" dirty="0" smtClean="0"/>
              <a:t>(Q)</a:t>
            </a:r>
            <a:endParaRPr lang="es-MX" sz="1400" b="1" dirty="0"/>
          </a:p>
        </p:txBody>
      </p:sp>
      <p:sp>
        <p:nvSpPr>
          <p:cNvPr id="27" name="81 Rectángulo"/>
          <p:cNvSpPr/>
          <p:nvPr/>
        </p:nvSpPr>
        <p:spPr>
          <a:xfrm>
            <a:off x="9716247" y="3444756"/>
            <a:ext cx="1171453" cy="954107"/>
          </a:xfrm>
          <a:prstGeom prst="rect">
            <a:avLst/>
          </a:prstGeom>
        </p:spPr>
        <p:txBody>
          <a:bodyPr wrap="square">
            <a:spAutoFit/>
          </a:bodyPr>
          <a:lstStyle/>
          <a:p>
            <a:pPr algn="ctr"/>
            <a:r>
              <a:rPr lang="es-MX" sz="1400" b="1" dirty="0" smtClean="0"/>
              <a:t>Inventario disponible promedio </a:t>
            </a:r>
          </a:p>
          <a:p>
            <a:pPr algn="ctr"/>
            <a:r>
              <a:rPr lang="es-MX" sz="1400" b="1" dirty="0" smtClean="0"/>
              <a:t>(Q /2 )</a:t>
            </a:r>
            <a:endParaRPr lang="es-MX" sz="1400" b="1" dirty="0"/>
          </a:p>
        </p:txBody>
      </p:sp>
      <p:cxnSp>
        <p:nvCxnSpPr>
          <p:cNvPr id="28" name="83 Conector recto"/>
          <p:cNvCxnSpPr>
            <a:stCxn id="20" idx="1"/>
          </p:cNvCxnSpPr>
          <p:nvPr/>
        </p:nvCxnSpPr>
        <p:spPr>
          <a:xfrm>
            <a:off x="5559108" y="4404182"/>
            <a:ext cx="475252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9" name="84 Rectángulo"/>
          <p:cNvSpPr/>
          <p:nvPr/>
        </p:nvSpPr>
        <p:spPr>
          <a:xfrm>
            <a:off x="10166460" y="5206936"/>
            <a:ext cx="803169" cy="307777"/>
          </a:xfrm>
          <a:prstGeom prst="rect">
            <a:avLst/>
          </a:prstGeom>
        </p:spPr>
        <p:txBody>
          <a:bodyPr wrap="none">
            <a:spAutoFit/>
          </a:bodyPr>
          <a:lstStyle/>
          <a:p>
            <a:r>
              <a:rPr lang="es-MX" sz="1400" b="1" dirty="0" smtClean="0"/>
              <a:t>Tiempo</a:t>
            </a:r>
            <a:endParaRPr lang="es-MX" sz="1400" b="1" dirty="0"/>
          </a:p>
        </p:txBody>
      </p:sp>
      <p:sp>
        <p:nvSpPr>
          <p:cNvPr id="30" name="85 Rectángulo"/>
          <p:cNvSpPr/>
          <p:nvPr/>
        </p:nvSpPr>
        <p:spPr>
          <a:xfrm>
            <a:off x="8354580" y="3062068"/>
            <a:ext cx="1144224" cy="307777"/>
          </a:xfrm>
          <a:prstGeom prst="rect">
            <a:avLst/>
          </a:prstGeom>
        </p:spPr>
        <p:txBody>
          <a:bodyPr wrap="none">
            <a:spAutoFit/>
          </a:bodyPr>
          <a:lstStyle/>
          <a:p>
            <a:r>
              <a:rPr lang="es-MX" sz="1400" b="1" dirty="0" smtClean="0"/>
              <a:t>Tasa de uso</a:t>
            </a:r>
            <a:endParaRPr lang="es-MX" sz="1400" b="1" dirty="0"/>
          </a:p>
        </p:txBody>
      </p:sp>
      <p:cxnSp>
        <p:nvCxnSpPr>
          <p:cNvPr id="31" name="87 Conector recto de flecha"/>
          <p:cNvCxnSpPr/>
          <p:nvPr/>
        </p:nvCxnSpPr>
        <p:spPr>
          <a:xfrm flipH="1">
            <a:off x="9087500" y="3369845"/>
            <a:ext cx="144016" cy="3809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88 Rectángulo"/>
          <p:cNvSpPr/>
          <p:nvPr/>
        </p:nvSpPr>
        <p:spPr>
          <a:xfrm>
            <a:off x="4177562" y="4404182"/>
            <a:ext cx="1034899" cy="523220"/>
          </a:xfrm>
          <a:prstGeom prst="rect">
            <a:avLst/>
          </a:prstGeom>
        </p:spPr>
        <p:txBody>
          <a:bodyPr wrap="square">
            <a:spAutoFit/>
          </a:bodyPr>
          <a:lstStyle/>
          <a:p>
            <a:pPr algn="ctr"/>
            <a:r>
              <a:rPr lang="es-MX" sz="1400" b="1" dirty="0" smtClean="0"/>
              <a:t>Inventario mínimo</a:t>
            </a:r>
            <a:endParaRPr lang="es-MX" sz="1400" b="1" dirty="0"/>
          </a:p>
        </p:txBody>
      </p:sp>
      <p:cxnSp>
        <p:nvCxnSpPr>
          <p:cNvPr id="33" name="90 Conector recto de flecha"/>
          <p:cNvCxnSpPr/>
          <p:nvPr/>
        </p:nvCxnSpPr>
        <p:spPr>
          <a:xfrm>
            <a:off x="4983044" y="4830911"/>
            <a:ext cx="432048" cy="3706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92 Rectángulo"/>
          <p:cNvSpPr/>
          <p:nvPr/>
        </p:nvSpPr>
        <p:spPr>
          <a:xfrm>
            <a:off x="5676337" y="3011547"/>
            <a:ext cx="1034899" cy="523220"/>
          </a:xfrm>
          <a:prstGeom prst="rect">
            <a:avLst/>
          </a:prstGeom>
        </p:spPr>
        <p:txBody>
          <a:bodyPr wrap="square">
            <a:spAutoFit/>
          </a:bodyPr>
          <a:lstStyle/>
          <a:p>
            <a:pPr algn="ctr"/>
            <a:r>
              <a:rPr lang="es-MX" sz="1400" b="1" dirty="0" smtClean="0"/>
              <a:t>Inventario máximo</a:t>
            </a:r>
            <a:endParaRPr lang="es-MX" sz="1400" b="1" dirty="0"/>
          </a:p>
        </p:txBody>
      </p:sp>
      <p:cxnSp>
        <p:nvCxnSpPr>
          <p:cNvPr id="35" name="94 Conector recto de flecha"/>
          <p:cNvCxnSpPr>
            <a:endCxn id="20" idx="0"/>
          </p:cNvCxnSpPr>
          <p:nvPr/>
        </p:nvCxnSpPr>
        <p:spPr>
          <a:xfrm flipH="1">
            <a:off x="5559108" y="3369845"/>
            <a:ext cx="288033" cy="236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96 Rectángulo redondeado"/>
          <p:cNvSpPr/>
          <p:nvPr/>
        </p:nvSpPr>
        <p:spPr>
          <a:xfrm>
            <a:off x="1857826" y="5547516"/>
            <a:ext cx="9376231" cy="1163314"/>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a:p>
        </p:txBody>
      </p:sp>
      <p:sp>
        <p:nvSpPr>
          <p:cNvPr id="37" name="97 Rectángulo"/>
          <p:cNvSpPr/>
          <p:nvPr/>
        </p:nvSpPr>
        <p:spPr>
          <a:xfrm>
            <a:off x="4356111" y="5583794"/>
            <a:ext cx="6877946" cy="1015663"/>
          </a:xfrm>
          <a:prstGeom prst="rect">
            <a:avLst/>
          </a:prstGeom>
        </p:spPr>
        <p:txBody>
          <a:bodyPr wrap="square">
            <a:spAutoFit/>
          </a:bodyPr>
          <a:lstStyle/>
          <a:p>
            <a:r>
              <a:rPr lang="es-MX" sz="1500" b="1" dirty="0" smtClean="0">
                <a:solidFill>
                  <a:srgbClr val="FFFF00"/>
                </a:solidFill>
              </a:rPr>
              <a:t>1. Desarrollar una expresión para el costo por ordenar. </a:t>
            </a:r>
          </a:p>
          <a:p>
            <a:r>
              <a:rPr lang="es-MX" sz="1500" b="1" dirty="0" smtClean="0">
                <a:solidFill>
                  <a:srgbClr val="FFFF00"/>
                </a:solidFill>
              </a:rPr>
              <a:t>2. Desarrollar una expresión para el costo de mantener.</a:t>
            </a:r>
          </a:p>
          <a:p>
            <a:r>
              <a:rPr lang="es-MX" sz="1500" b="1" dirty="0" smtClean="0">
                <a:solidFill>
                  <a:srgbClr val="FFFF00"/>
                </a:solidFill>
              </a:rPr>
              <a:t> 3. Establecer el costo de preparación igual al costo de mantener. </a:t>
            </a:r>
          </a:p>
          <a:p>
            <a:r>
              <a:rPr lang="es-MX" sz="1500" b="1" dirty="0" smtClean="0">
                <a:solidFill>
                  <a:srgbClr val="FFFF00"/>
                </a:solidFill>
              </a:rPr>
              <a:t>4. Resolver la ecuación para la cantidad óptima a ordenar. </a:t>
            </a:r>
            <a:endParaRPr lang="es-MX" sz="1500" b="1" i="1" dirty="0">
              <a:solidFill>
                <a:srgbClr val="FFFF00"/>
              </a:solidFill>
              <a:effectLst>
                <a:outerShdw blurRad="38100" dist="38100" dir="2700000" algn="tl">
                  <a:srgbClr val="000000">
                    <a:alpha val="43137"/>
                  </a:srgbClr>
                </a:outerShdw>
              </a:effectLst>
            </a:endParaRPr>
          </a:p>
        </p:txBody>
      </p:sp>
      <p:sp>
        <p:nvSpPr>
          <p:cNvPr id="38" name="98 Rectángulo"/>
          <p:cNvSpPr/>
          <p:nvPr/>
        </p:nvSpPr>
        <p:spPr>
          <a:xfrm>
            <a:off x="5110863" y="1384752"/>
            <a:ext cx="5873282" cy="923330"/>
          </a:xfrm>
          <a:prstGeom prst="rect">
            <a:avLst/>
          </a:prstGeom>
        </p:spPr>
        <p:txBody>
          <a:bodyPr wrap="square">
            <a:spAutoFit/>
          </a:bodyPr>
          <a:lstStyle/>
          <a:p>
            <a:pPr algn="ctr"/>
            <a:r>
              <a:rPr lang="es-MX" b="1" dirty="0" smtClean="0">
                <a:effectLst>
                  <a:outerShdw blurRad="38100" dist="38100" dir="2700000" algn="tl">
                    <a:srgbClr val="000000">
                      <a:alpha val="43137"/>
                    </a:srgbClr>
                  </a:outerShdw>
                </a:effectLst>
              </a:rPr>
              <a:t>La cantidad óptima a ordenar (Q*) aparecerá en el punto donde el costo total de preparación es igual al costo total de mantener. </a:t>
            </a:r>
            <a:endParaRPr lang="es-MX" b="1" dirty="0">
              <a:effectLst>
                <a:outerShdw blurRad="38100" dist="38100" dir="2700000" algn="tl">
                  <a:srgbClr val="000000">
                    <a:alpha val="43137"/>
                  </a:srgbClr>
                </a:outerShdw>
              </a:effectLst>
            </a:endParaRPr>
          </a:p>
        </p:txBody>
      </p:sp>
      <p:sp>
        <p:nvSpPr>
          <p:cNvPr id="39" name="99 Rectángulo"/>
          <p:cNvSpPr/>
          <p:nvPr/>
        </p:nvSpPr>
        <p:spPr>
          <a:xfrm>
            <a:off x="2162629" y="5831148"/>
            <a:ext cx="2365828" cy="369332"/>
          </a:xfrm>
          <a:prstGeom prst="rect">
            <a:avLst/>
          </a:prstGeom>
        </p:spPr>
        <p:txBody>
          <a:bodyPr wrap="square">
            <a:spAutoFit/>
          </a:bodyPr>
          <a:lstStyle/>
          <a:p>
            <a:r>
              <a:rPr lang="es-MX" b="1" dirty="0" smtClean="0">
                <a:solidFill>
                  <a:schemeClr val="bg1"/>
                </a:solidFill>
              </a:rPr>
              <a:t>Pasos necesarios : </a:t>
            </a:r>
            <a:endParaRPr lang="es-MX" b="1" dirty="0">
              <a:solidFill>
                <a:schemeClr val="bg1"/>
              </a:solidFill>
            </a:endParaRPr>
          </a:p>
        </p:txBody>
      </p:sp>
    </p:spTree>
    <p:extLst>
      <p:ext uri="{BB962C8B-B14F-4D97-AF65-F5344CB8AC3E}">
        <p14:creationId xmlns:p14="http://schemas.microsoft.com/office/powerpoint/2010/main" val="963940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947108"/>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LOTE ECONÓMICO (WILSON)</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25" name="1 Rectángulo"/>
              <p:cNvSpPr/>
              <p:nvPr/>
            </p:nvSpPr>
            <p:spPr>
              <a:xfrm>
                <a:off x="3254287" y="3375764"/>
                <a:ext cx="7560840" cy="3135025"/>
              </a:xfrm>
              <a:prstGeom prst="rect">
                <a:avLst/>
              </a:prstGeom>
            </p:spPr>
            <p:txBody>
              <a:bodyPr wrap="square">
                <a:spAutoFit/>
              </a:bodyPr>
              <a:lstStyle/>
              <a:p>
                <a:pPr marL="342900" indent="-342900">
                  <a:buAutoNum type="arabicPeriod"/>
                </a:pPr>
                <a:r>
                  <a:rPr lang="es-MX" b="1" dirty="0" smtClean="0"/>
                  <a:t>Costo anual de preparación = (Número de órdenes colocadas por año) x (Costo de preparación u ordenar por orden) </a:t>
                </a:r>
              </a:p>
              <a:p>
                <a:r>
                  <a:rPr lang="es-MX" b="1" dirty="0"/>
                  <a:t>	</a:t>
                </a:r>
                <a:r>
                  <a:rPr lang="es-MX" sz="2000" b="1" dirty="0" smtClean="0"/>
                  <a:t>Cap = </a:t>
                </a:r>
                <a14:m>
                  <m:oMath xmlns:m="http://schemas.openxmlformats.org/officeDocument/2006/math">
                    <m:f>
                      <m:fPr>
                        <m:ctrlPr>
                          <a:rPr lang="es-MX" sz="2400" b="1" i="1" smtClean="0">
                            <a:latin typeface="Cambria Math" panose="02040503050406030204" pitchFamily="18" charset="0"/>
                          </a:rPr>
                        </m:ctrlPr>
                      </m:fPr>
                      <m:num>
                        <m:r>
                          <a:rPr lang="es-MX" sz="2400" b="1" i="0" smtClean="0">
                            <a:latin typeface="Cambria Math"/>
                          </a:rPr>
                          <m:t>𝐃</m:t>
                        </m:r>
                      </m:num>
                      <m:den>
                        <m:r>
                          <a:rPr lang="es-MX" sz="2400" b="1" i="0" smtClean="0">
                            <a:latin typeface="Cambria Math"/>
                          </a:rPr>
                          <m:t>𝐐</m:t>
                        </m:r>
                      </m:den>
                    </m:f>
                  </m:oMath>
                </a14:m>
                <a:r>
                  <a:rPr lang="es-MX" sz="2000" b="1" dirty="0" smtClean="0"/>
                  <a:t> x S</a:t>
                </a:r>
              </a:p>
              <a:p>
                <a:endParaRPr lang="es-MX" b="1" dirty="0"/>
              </a:p>
              <a:p>
                <a:r>
                  <a:rPr lang="es-MX" b="1" dirty="0" smtClean="0"/>
                  <a:t>2. Costo anual de mantener = (Nivel de inventario promedio) x (Costo de mantener por unidad por año)</a:t>
                </a:r>
              </a:p>
              <a:p>
                <a:endParaRPr lang="es-MX" b="1" dirty="0" smtClean="0"/>
              </a:p>
              <a:p>
                <a:r>
                  <a:rPr lang="es-MX" b="1" dirty="0" smtClean="0"/>
                  <a:t>	</a:t>
                </a:r>
                <a:r>
                  <a:rPr lang="es-MX" sz="2000" b="1" dirty="0" err="1" smtClean="0"/>
                  <a:t>Cam</a:t>
                </a:r>
                <a:r>
                  <a:rPr lang="es-MX" sz="2000" b="1" dirty="0" smtClean="0"/>
                  <a:t> = </a:t>
                </a:r>
                <a14:m>
                  <m:oMath xmlns:m="http://schemas.openxmlformats.org/officeDocument/2006/math">
                    <m:f>
                      <m:fPr>
                        <m:ctrlPr>
                          <a:rPr lang="es-MX" sz="2400" b="1" i="1" smtClean="0">
                            <a:latin typeface="Cambria Math" panose="02040503050406030204" pitchFamily="18" charset="0"/>
                          </a:rPr>
                        </m:ctrlPr>
                      </m:fPr>
                      <m:num>
                        <m:r>
                          <a:rPr lang="es-MX" sz="2400" b="1" i="0" smtClean="0">
                            <a:latin typeface="Cambria Math"/>
                          </a:rPr>
                          <m:t>𝐐</m:t>
                        </m:r>
                      </m:num>
                      <m:den>
                        <m:r>
                          <a:rPr lang="es-MX" sz="2400" b="1" i="0" smtClean="0">
                            <a:latin typeface="Cambria Math"/>
                          </a:rPr>
                          <m:t>𝟐</m:t>
                        </m:r>
                      </m:den>
                    </m:f>
                  </m:oMath>
                </a14:m>
                <a:r>
                  <a:rPr lang="es-MX" sz="2000" b="1" dirty="0" smtClean="0"/>
                  <a:t> x H</a:t>
                </a:r>
              </a:p>
              <a:p>
                <a:endParaRPr lang="es-MX" b="1" dirty="0" smtClean="0"/>
              </a:p>
            </p:txBody>
          </p:sp>
        </mc:Choice>
        <mc:Fallback xmlns="">
          <p:sp>
            <p:nvSpPr>
              <p:cNvPr id="25" name="1 Rectángulo"/>
              <p:cNvSpPr>
                <a:spLocks noRot="1" noChangeAspect="1" noMove="1" noResize="1" noEditPoints="1" noAdjustHandles="1" noChangeArrowheads="1" noChangeShapeType="1" noTextEdit="1"/>
              </p:cNvSpPr>
              <p:nvPr/>
            </p:nvSpPr>
            <p:spPr>
              <a:xfrm>
                <a:off x="3254287" y="3375764"/>
                <a:ext cx="7560840" cy="3135025"/>
              </a:xfrm>
              <a:prstGeom prst="rect">
                <a:avLst/>
              </a:prstGeom>
              <a:blipFill>
                <a:blip r:embed="rId2"/>
                <a:stretch>
                  <a:fillRect l="-726" t="-1167" r="-403"/>
                </a:stretch>
              </a:blipFill>
            </p:spPr>
            <p:txBody>
              <a:bodyPr/>
              <a:lstStyle/>
              <a:p>
                <a:r>
                  <a:rPr lang="en-US">
                    <a:noFill/>
                  </a:rPr>
                  <a:t> </a:t>
                </a:r>
              </a:p>
            </p:txBody>
          </p:sp>
        </mc:Fallback>
      </mc:AlternateContent>
      <p:sp>
        <p:nvSpPr>
          <p:cNvPr id="40" name="2 Rectángulo"/>
          <p:cNvSpPr/>
          <p:nvPr/>
        </p:nvSpPr>
        <p:spPr>
          <a:xfrm>
            <a:off x="4455886" y="1519801"/>
            <a:ext cx="6719281"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Q* = Número óptimo de unidades a ordenar (EOQ) </a:t>
            </a:r>
          </a:p>
          <a:p>
            <a:r>
              <a:rPr lang="es-MX" sz="1500" b="1" dirty="0" smtClean="0">
                <a:solidFill>
                  <a:schemeClr val="bg1"/>
                </a:solidFill>
              </a:rPr>
              <a:t>D = Demanda anual en unidades para el artículo en inventario </a:t>
            </a:r>
          </a:p>
          <a:p>
            <a:r>
              <a:rPr lang="es-MX" sz="1500" b="1" dirty="0" smtClean="0">
                <a:solidFill>
                  <a:schemeClr val="bg1"/>
                </a:solidFill>
              </a:rPr>
              <a:t>S = Costo de ordenar o de preparación para cada orden </a:t>
            </a:r>
          </a:p>
          <a:p>
            <a:r>
              <a:rPr lang="es-MX" sz="1500" b="1" dirty="0" smtClean="0">
                <a:solidFill>
                  <a:schemeClr val="bg1"/>
                </a:solidFill>
              </a:rPr>
              <a:t>H = Costo de mantener o llevar inventario por unidad por año</a:t>
            </a:r>
            <a:endParaRPr lang="es-MX" sz="1500" b="1" dirty="0">
              <a:solidFill>
                <a:schemeClr val="bg1"/>
              </a:solidFill>
            </a:endParaRPr>
          </a:p>
        </p:txBody>
      </p:sp>
    </p:spTree>
    <p:extLst>
      <p:ext uri="{BB962C8B-B14F-4D97-AF65-F5344CB8AC3E}">
        <p14:creationId xmlns:p14="http://schemas.microsoft.com/office/powerpoint/2010/main" val="3143217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947108"/>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LOTE ECONÓMICO (WILSON)</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7" name="1 Rectángulo"/>
              <p:cNvSpPr/>
              <p:nvPr/>
            </p:nvSpPr>
            <p:spPr>
              <a:xfrm>
                <a:off x="1820888" y="3342832"/>
                <a:ext cx="10008548" cy="3442481"/>
              </a:xfrm>
              <a:prstGeom prst="rect">
                <a:avLst/>
              </a:prstGeom>
            </p:spPr>
            <p:txBody>
              <a:bodyPr wrap="square">
                <a:spAutoFit/>
              </a:bodyPr>
              <a:lstStyle/>
              <a:p>
                <a:pPr marL="342900" indent="-342900">
                  <a:buFont typeface="+mj-lt"/>
                  <a:buAutoNum type="arabicPeriod" startAt="3"/>
                </a:pPr>
                <a:r>
                  <a:rPr lang="es-MX" sz="2000" b="1" dirty="0" smtClean="0"/>
                  <a:t>La cantidad óptima a ordenar se encuentra cuando el costo anual de preparación es igual al costo anual de mantener; </a:t>
                </a:r>
              </a:p>
              <a:p>
                <a:r>
                  <a:rPr lang="es-MX" sz="2000" b="1" dirty="0" smtClean="0"/>
                  <a:t>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𝐃</m:t>
                        </m:r>
                      </m:num>
                      <m:den>
                        <m:r>
                          <a:rPr lang="es-MX" sz="2600" b="1" i="0" smtClean="0">
                            <a:latin typeface="Cambria Math"/>
                          </a:rPr>
                          <m:t>𝐐</m:t>
                        </m:r>
                      </m:den>
                    </m:f>
                  </m:oMath>
                </a14:m>
                <a:r>
                  <a:rPr lang="es-MX" sz="2000" b="1" dirty="0" smtClean="0"/>
                  <a:t> x S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𝐐</m:t>
                        </m:r>
                      </m:num>
                      <m:den>
                        <m:r>
                          <a:rPr lang="es-MX" sz="2600" b="1" i="0" smtClean="0">
                            <a:latin typeface="Cambria Math"/>
                          </a:rPr>
                          <m:t>𝟐</m:t>
                        </m:r>
                      </m:den>
                    </m:f>
                  </m:oMath>
                </a14:m>
                <a:r>
                  <a:rPr lang="es-MX" sz="2000" b="1" dirty="0" smtClean="0"/>
                  <a:t> x H</a:t>
                </a:r>
              </a:p>
              <a:p>
                <a:endParaRPr lang="es-MX" sz="2000" b="1" dirty="0" smtClean="0"/>
              </a:p>
              <a:p>
                <a:pPr marL="342900" indent="-342900">
                  <a:buFont typeface="+mj-lt"/>
                  <a:buAutoNum type="arabicPeriod" startAt="4"/>
                </a:pPr>
                <a:r>
                  <a:rPr lang="es-MX" sz="2000" b="1" dirty="0" smtClean="0"/>
                  <a:t>Para despejar Q*, simplemente se multiplican en forma cruzada los términos y se despeja Q en el lado izquierdo de la igualdad. Ahora que se ha obtenido la ecuación para la cantidad óptima a ordenar, </a:t>
                </a:r>
              </a:p>
              <a:p>
                <a:r>
                  <a:rPr lang="es-MX" sz="2000" b="1" dirty="0"/>
                  <a:t>	</a:t>
                </a:r>
                <a:r>
                  <a:rPr lang="es-MX" sz="2000" b="1" dirty="0" smtClean="0"/>
                  <a:t>Q</a:t>
                </a:r>
                <a:r>
                  <a:rPr lang="es-MX" sz="2000" b="1" baseline="30000" dirty="0" smtClean="0"/>
                  <a:t>2</a:t>
                </a:r>
                <a:r>
                  <a:rPr lang="es-MX" sz="2000" b="1" dirty="0" smtClean="0"/>
                  <a:t>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𝟐</m:t>
                        </m:r>
                        <m:r>
                          <a:rPr lang="es-MX" sz="2600" b="1" i="0" smtClean="0">
                            <a:latin typeface="Cambria Math"/>
                          </a:rPr>
                          <m:t> </m:t>
                        </m:r>
                        <m:r>
                          <a:rPr lang="es-MX" sz="2600" b="1" i="0" smtClean="0">
                            <a:latin typeface="Cambria Math"/>
                          </a:rPr>
                          <m:t>𝐃</m:t>
                        </m:r>
                        <m:r>
                          <a:rPr lang="es-MX" sz="2600" b="1" i="0" smtClean="0">
                            <a:latin typeface="Cambria Math"/>
                          </a:rPr>
                          <m:t> </m:t>
                        </m:r>
                        <m:r>
                          <a:rPr lang="es-MX" sz="2600" b="1" i="0" smtClean="0">
                            <a:latin typeface="Cambria Math"/>
                          </a:rPr>
                          <m:t>𝐱</m:t>
                        </m:r>
                        <m:r>
                          <a:rPr lang="es-MX" sz="2600" b="1" i="0" smtClean="0">
                            <a:latin typeface="Cambria Math"/>
                          </a:rPr>
                          <m:t> </m:t>
                        </m:r>
                        <m:r>
                          <a:rPr lang="es-MX" sz="2600" b="1" i="0" smtClean="0">
                            <a:latin typeface="Cambria Math"/>
                          </a:rPr>
                          <m:t>𝐒</m:t>
                        </m:r>
                      </m:num>
                      <m:den>
                        <m:r>
                          <a:rPr lang="es-MX" sz="2600" b="1" i="0" smtClean="0">
                            <a:latin typeface="Cambria Math"/>
                          </a:rPr>
                          <m:t>𝐇</m:t>
                        </m:r>
                      </m:den>
                    </m:f>
                  </m:oMath>
                </a14:m>
                <a:r>
                  <a:rPr lang="es-MX" sz="2600" b="1" dirty="0" smtClean="0"/>
                  <a:t> </a:t>
                </a:r>
                <a:r>
                  <a:rPr lang="es-MX" sz="2000" b="1" dirty="0" smtClean="0"/>
                  <a:t>         		  				</a:t>
                </a:r>
                <a:r>
                  <a:rPr lang="es-MX" sz="2000" b="1" dirty="0"/>
                  <a:t>	Q* </a:t>
                </a:r>
                <a:r>
                  <a:rPr lang="es-MX" sz="2000" b="1" dirty="0" smtClean="0">
                    <a:latin typeface="Cambria" panose="02040503050406030204" pitchFamily="18" charset="0"/>
                    <a:ea typeface="Cambria" panose="02040503050406030204" pitchFamily="18" charset="0"/>
                  </a:rPr>
                  <a:t>= </a:t>
                </a:r>
                <a:r>
                  <a:rPr lang="es-MX" sz="2600" b="1" dirty="0" smtClean="0">
                    <a:latin typeface="Cambria" panose="02040503050406030204" pitchFamily="18" charset="0"/>
                    <a:ea typeface="Cambria" panose="02040503050406030204" pitchFamily="18" charset="0"/>
                  </a:rPr>
                  <a:t>(</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𝟐</m:t>
                        </m:r>
                        <m:r>
                          <a:rPr lang="es-MX" sz="2600" b="1" i="0" smtClean="0">
                            <a:latin typeface="Cambria Math"/>
                          </a:rPr>
                          <m:t> </m:t>
                        </m:r>
                        <m:r>
                          <a:rPr lang="es-MX" sz="2600" b="1" i="0" smtClean="0">
                            <a:latin typeface="Cambria Math"/>
                          </a:rPr>
                          <m:t>𝐃</m:t>
                        </m:r>
                        <m:r>
                          <a:rPr lang="es-MX" sz="2600" b="1" i="0" smtClean="0">
                            <a:latin typeface="Cambria Math"/>
                          </a:rPr>
                          <m:t> </m:t>
                        </m:r>
                        <m:r>
                          <a:rPr lang="es-MX" sz="2600" b="1" i="0" smtClean="0">
                            <a:latin typeface="Cambria Math"/>
                          </a:rPr>
                          <m:t>𝐱</m:t>
                        </m:r>
                        <m:r>
                          <a:rPr lang="es-MX" sz="2600" b="1" i="0" smtClean="0">
                            <a:latin typeface="Cambria Math"/>
                          </a:rPr>
                          <m:t> </m:t>
                        </m:r>
                        <m:r>
                          <a:rPr lang="es-MX" sz="2600" b="1" i="0" smtClean="0">
                            <a:latin typeface="Cambria Math"/>
                          </a:rPr>
                          <m:t>𝐒</m:t>
                        </m:r>
                      </m:num>
                      <m:den>
                        <m:r>
                          <a:rPr lang="es-MX" sz="2600" b="1" i="0" smtClean="0">
                            <a:latin typeface="Cambria Math"/>
                          </a:rPr>
                          <m:t>𝐇</m:t>
                        </m:r>
                      </m:den>
                    </m:f>
                  </m:oMath>
                </a14:m>
                <a:r>
                  <a:rPr lang="es-MX" sz="2600" b="1" dirty="0" smtClean="0">
                    <a:latin typeface="Cambria" panose="02040503050406030204" pitchFamily="18" charset="0"/>
                    <a:ea typeface="Cambria" panose="02040503050406030204" pitchFamily="18" charset="0"/>
                  </a:rPr>
                  <a:t> )</a:t>
                </a:r>
                <a:r>
                  <a:rPr lang="es-MX" sz="2600" b="1" baseline="30000" dirty="0" smtClean="0">
                    <a:latin typeface="Cambria" panose="02040503050406030204" pitchFamily="18" charset="0"/>
                    <a:ea typeface="Cambria" panose="02040503050406030204" pitchFamily="18" charset="0"/>
                  </a:rPr>
                  <a:t>1/2</a:t>
                </a:r>
                <a:endParaRPr lang="es-MX" sz="2600" b="1" dirty="0" smtClean="0">
                  <a:latin typeface="Cambria" panose="02040503050406030204" pitchFamily="18" charset="0"/>
                  <a:ea typeface="Cambria" panose="02040503050406030204" pitchFamily="18" charset="0"/>
                </a:endParaRPr>
              </a:p>
              <a:p>
                <a:endParaRPr lang="es-MX" sz="2000" b="1" dirty="0"/>
              </a:p>
            </p:txBody>
          </p:sp>
        </mc:Choice>
        <mc:Fallback xmlns="">
          <p:sp>
            <p:nvSpPr>
              <p:cNvPr id="7" name="1 Rectángulo"/>
              <p:cNvSpPr>
                <a:spLocks noRot="1" noChangeAspect="1" noMove="1" noResize="1" noEditPoints="1" noAdjustHandles="1" noChangeArrowheads="1" noChangeShapeType="1" noTextEdit="1"/>
              </p:cNvSpPr>
              <p:nvPr/>
            </p:nvSpPr>
            <p:spPr>
              <a:xfrm>
                <a:off x="1820888" y="3342832"/>
                <a:ext cx="10008548" cy="3442481"/>
              </a:xfrm>
              <a:prstGeom prst="rect">
                <a:avLst/>
              </a:prstGeom>
              <a:blipFill>
                <a:blip r:embed="rId2"/>
                <a:stretch>
                  <a:fillRect l="-670" t="-1062" r="-548"/>
                </a:stretch>
              </a:blipFill>
            </p:spPr>
            <p:txBody>
              <a:bodyPr/>
              <a:lstStyle/>
              <a:p>
                <a:r>
                  <a:rPr lang="en-US">
                    <a:noFill/>
                  </a:rPr>
                  <a:t> </a:t>
                </a:r>
              </a:p>
            </p:txBody>
          </p:sp>
        </mc:Fallback>
      </mc:AlternateContent>
      <p:sp>
        <p:nvSpPr>
          <p:cNvPr id="9" name="2 Rectángulo"/>
          <p:cNvSpPr/>
          <p:nvPr/>
        </p:nvSpPr>
        <p:spPr>
          <a:xfrm>
            <a:off x="5123542" y="1539814"/>
            <a:ext cx="6371771"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Q* = Número óptimo de unidades a ordenar (EOQ) </a:t>
            </a:r>
          </a:p>
          <a:p>
            <a:r>
              <a:rPr lang="es-MX" sz="1500" b="1" dirty="0" smtClean="0">
                <a:solidFill>
                  <a:schemeClr val="bg1"/>
                </a:solidFill>
              </a:rPr>
              <a:t>D = Demanda anual en unidades para el artículo en inventario </a:t>
            </a:r>
          </a:p>
          <a:p>
            <a:r>
              <a:rPr lang="es-MX" sz="1500" b="1" dirty="0" smtClean="0">
                <a:solidFill>
                  <a:schemeClr val="bg1"/>
                </a:solidFill>
              </a:rPr>
              <a:t>S = Costo de ordenar o de preparación para cada orden </a:t>
            </a:r>
          </a:p>
          <a:p>
            <a:r>
              <a:rPr lang="es-MX" sz="1500" b="1" dirty="0" smtClean="0">
                <a:solidFill>
                  <a:schemeClr val="bg1"/>
                </a:solidFill>
              </a:rPr>
              <a:t>H = Costo de mantener o llevar inventario por unidad por año</a:t>
            </a:r>
            <a:endParaRPr lang="es-MX" sz="1500" b="1" dirty="0">
              <a:solidFill>
                <a:schemeClr val="bg1"/>
              </a:solidFill>
            </a:endParaRPr>
          </a:p>
        </p:txBody>
      </p:sp>
      <p:sp>
        <p:nvSpPr>
          <p:cNvPr id="10" name="4 Flecha derecha"/>
          <p:cNvSpPr/>
          <p:nvPr/>
        </p:nvSpPr>
        <p:spPr>
          <a:xfrm>
            <a:off x="4887506" y="5966397"/>
            <a:ext cx="144016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231004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LOTE ECONÓMICO (WILSON)</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12" name="1 Rectángulo"/>
              <p:cNvSpPr/>
              <p:nvPr/>
            </p:nvSpPr>
            <p:spPr>
              <a:xfrm>
                <a:off x="1383634" y="3045573"/>
                <a:ext cx="10634194" cy="4117217"/>
              </a:xfrm>
              <a:prstGeom prst="rect">
                <a:avLst/>
              </a:prstGeom>
            </p:spPr>
            <p:txBody>
              <a:bodyPr wrap="square">
                <a:spAutoFit/>
              </a:bodyPr>
              <a:lstStyle/>
              <a:p>
                <a:pPr marL="342900" indent="-342900">
                  <a:buFont typeface="+mj-lt"/>
                  <a:buAutoNum type="arabicPeriod" startAt="5"/>
                </a:pPr>
                <a:r>
                  <a:rPr lang="pt-BR" sz="2000" b="1" dirty="0" smtClean="0"/>
                  <a:t>Número esperado de </a:t>
                </a:r>
                <a:r>
                  <a:rPr lang="pt-BR" sz="2000" b="1" dirty="0" err="1" smtClean="0"/>
                  <a:t>órdenes</a:t>
                </a:r>
                <a:r>
                  <a:rPr lang="pt-BR" sz="2000" b="1" dirty="0" smtClean="0"/>
                  <a:t> = Demanda / </a:t>
                </a:r>
                <a:r>
                  <a:rPr lang="pt-BR" sz="2000" b="1" dirty="0" err="1" smtClean="0"/>
                  <a:t>Cantidad</a:t>
                </a:r>
                <a:r>
                  <a:rPr lang="pt-BR" sz="2000" b="1" dirty="0" smtClean="0"/>
                  <a:t> a ordenar </a:t>
                </a:r>
              </a:p>
              <a:p>
                <a:r>
                  <a:rPr lang="pt-BR" sz="2000" b="1" dirty="0" smtClean="0"/>
                  <a:t>		N </a:t>
                </a:r>
                <a:r>
                  <a:rPr lang="es-MX" sz="2000" b="1" dirty="0" smtClean="0">
                    <a:solidFill>
                      <a:prstClr val="black"/>
                    </a:solidFill>
                  </a:rPr>
                  <a:t>=   </a:t>
                </a:r>
                <a14:m>
                  <m:oMath xmlns:m="http://schemas.openxmlformats.org/officeDocument/2006/math">
                    <m:f>
                      <m:fPr>
                        <m:ctrlPr>
                          <a:rPr lang="es-MX" sz="2600" b="1" i="1">
                            <a:solidFill>
                              <a:prstClr val="black"/>
                            </a:solidFill>
                            <a:latin typeface="Cambria Math" panose="02040503050406030204" pitchFamily="18" charset="0"/>
                          </a:rPr>
                        </m:ctrlPr>
                      </m:fPr>
                      <m:num>
                        <m:r>
                          <a:rPr lang="es-MX" sz="2600" b="1">
                            <a:solidFill>
                              <a:prstClr val="black"/>
                            </a:solidFill>
                            <a:latin typeface="Cambria Math"/>
                          </a:rPr>
                          <m:t>𝐃</m:t>
                        </m:r>
                      </m:num>
                      <m:den>
                        <m:r>
                          <a:rPr lang="es-MX" sz="2600" b="1">
                            <a:solidFill>
                              <a:prstClr val="black"/>
                            </a:solidFill>
                            <a:latin typeface="Cambria Math"/>
                          </a:rPr>
                          <m:t>𝐐</m:t>
                        </m:r>
                      </m:den>
                    </m:f>
                  </m:oMath>
                </a14:m>
                <a:endParaRPr lang="es-MX" sz="2400" b="1" dirty="0" smtClean="0">
                  <a:latin typeface="Cambria" panose="02040503050406030204" pitchFamily="18" charset="0"/>
                  <a:ea typeface="Cambria" panose="02040503050406030204" pitchFamily="18" charset="0"/>
                </a:endParaRPr>
              </a:p>
              <a:p>
                <a:r>
                  <a:rPr lang="es-MX" sz="2000" b="1" dirty="0" smtClean="0"/>
                  <a:t>		</a:t>
                </a:r>
              </a:p>
              <a:p>
                <a:pPr marL="342900" indent="-342900">
                  <a:buFont typeface="+mj-lt"/>
                  <a:buAutoNum type="arabicPeriod" startAt="6"/>
                </a:pPr>
                <a:r>
                  <a:rPr lang="es-MX" sz="2000" b="1" dirty="0" smtClean="0"/>
                  <a:t>Tiempo esperado entre órdenes = Número de días de trabajo por año /</a:t>
                </a:r>
              </a:p>
              <a:p>
                <a:r>
                  <a:rPr lang="pt-BR" sz="2000" b="1" dirty="0" smtClean="0"/>
                  <a:t>Número esperado de </a:t>
                </a:r>
                <a:r>
                  <a:rPr lang="pt-BR" sz="2000" b="1" dirty="0" err="1" smtClean="0"/>
                  <a:t>órdenes</a:t>
                </a:r>
                <a:r>
                  <a:rPr lang="pt-BR" sz="2000" b="1" dirty="0" smtClean="0"/>
                  <a:t> </a:t>
                </a:r>
              </a:p>
              <a:p>
                <a:r>
                  <a:rPr lang="es-MX" sz="2000" b="1" dirty="0" smtClean="0"/>
                  <a:t>		T = Número de días de trabajo por año / N        		 							</a:t>
                </a:r>
              </a:p>
              <a:p>
                <a:endParaRPr lang="es-MX" sz="2000" b="1" dirty="0" smtClean="0"/>
              </a:p>
              <a:p>
                <a:r>
                  <a:rPr lang="es-MX" sz="2000" b="1" dirty="0" smtClean="0"/>
                  <a:t>7. Costo total anual = Costo de preparación (ordenar) + Costo de mantener </a:t>
                </a:r>
              </a:p>
              <a:p>
                <a:r>
                  <a:rPr lang="es-MX" sz="2000" b="1" dirty="0" smtClean="0"/>
                  <a:t>		</a:t>
                </a:r>
                <a:r>
                  <a:rPr lang="es-MX" sz="2000" b="1" dirty="0" err="1" smtClean="0"/>
                  <a:t>Cta</a:t>
                </a:r>
                <a:r>
                  <a:rPr lang="es-MX" sz="2000" b="1" dirty="0" smtClean="0"/>
                  <a:t>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𝐃</m:t>
                        </m:r>
                      </m:num>
                      <m:den>
                        <m:r>
                          <a:rPr lang="es-MX" sz="2600" b="1" i="0" smtClean="0">
                            <a:latin typeface="Cambria Math"/>
                          </a:rPr>
                          <m:t>𝐐</m:t>
                        </m:r>
                      </m:den>
                    </m:f>
                  </m:oMath>
                </a14:m>
                <a:r>
                  <a:rPr lang="es-MX" sz="2000" b="1" dirty="0" smtClean="0">
                    <a:latin typeface="Cambria" panose="02040503050406030204" pitchFamily="18" charset="0"/>
                    <a:ea typeface="Cambria" panose="02040503050406030204" pitchFamily="18" charset="0"/>
                  </a:rPr>
                  <a:t> x S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𝐐</m:t>
                        </m:r>
                      </m:num>
                      <m:den>
                        <m:r>
                          <a:rPr lang="es-MX" sz="2600" b="1" i="0" smtClean="0">
                            <a:latin typeface="Cambria Math"/>
                          </a:rPr>
                          <m:t>𝟐</m:t>
                        </m:r>
                      </m:den>
                    </m:f>
                  </m:oMath>
                </a14:m>
                <a:r>
                  <a:rPr lang="es-MX" sz="2000" b="1" dirty="0" smtClean="0">
                    <a:latin typeface="Cambria" panose="02040503050406030204" pitchFamily="18" charset="0"/>
                    <a:ea typeface="Cambria" panose="02040503050406030204" pitchFamily="18" charset="0"/>
                  </a:rPr>
                  <a:t> x H  + </a:t>
                </a:r>
                <a14:m>
                  <m:oMath xmlns:m="http://schemas.openxmlformats.org/officeDocument/2006/math">
                    <m:r>
                      <a:rPr lang="es-MX" sz="2000" b="1" i="0" smtClean="0">
                        <a:latin typeface="Cambria Math"/>
                        <a:ea typeface="Cambria" panose="02040503050406030204" pitchFamily="18" charset="0"/>
                      </a:rPr>
                      <m:t>𝐃</m:t>
                    </m:r>
                  </m:oMath>
                </a14:m>
                <a:r>
                  <a:rPr lang="es-MX" sz="2000" b="1" dirty="0" smtClean="0">
                    <a:latin typeface="Cambria" panose="02040503050406030204" pitchFamily="18" charset="0"/>
                    <a:ea typeface="Cambria" panose="02040503050406030204" pitchFamily="18" charset="0"/>
                  </a:rPr>
                  <a:t> x P </a:t>
                </a:r>
                <a:endParaRPr lang="es-MX" sz="2000" b="1" dirty="0">
                  <a:latin typeface="Cambria" panose="02040503050406030204" pitchFamily="18" charset="0"/>
                  <a:ea typeface="Cambria" panose="02040503050406030204" pitchFamily="18" charset="0"/>
                </a:endParaRPr>
              </a:p>
              <a:p>
                <a:endParaRPr lang="es-MX" sz="2000" b="1" dirty="0"/>
              </a:p>
            </p:txBody>
          </p:sp>
        </mc:Choice>
        <mc:Fallback xmlns="">
          <p:sp>
            <p:nvSpPr>
              <p:cNvPr id="12" name="1 Rectángulo"/>
              <p:cNvSpPr>
                <a:spLocks noRot="1" noChangeAspect="1" noMove="1" noResize="1" noEditPoints="1" noAdjustHandles="1" noChangeArrowheads="1" noChangeShapeType="1" noTextEdit="1"/>
              </p:cNvSpPr>
              <p:nvPr/>
            </p:nvSpPr>
            <p:spPr>
              <a:xfrm>
                <a:off x="1383634" y="3045573"/>
                <a:ext cx="10634194" cy="4117217"/>
              </a:xfrm>
              <a:prstGeom prst="rect">
                <a:avLst/>
              </a:prstGeom>
              <a:blipFill>
                <a:blip r:embed="rId2"/>
                <a:stretch>
                  <a:fillRect l="-631" t="-1037"/>
                </a:stretch>
              </a:blipFill>
            </p:spPr>
            <p:txBody>
              <a:bodyPr/>
              <a:lstStyle/>
              <a:p>
                <a:r>
                  <a:rPr lang="en-US">
                    <a:noFill/>
                  </a:rPr>
                  <a:t> </a:t>
                </a:r>
              </a:p>
            </p:txBody>
          </p:sp>
        </mc:Fallback>
      </mc:AlternateContent>
      <p:sp>
        <p:nvSpPr>
          <p:cNvPr id="13" name="2 Rectángulo"/>
          <p:cNvSpPr/>
          <p:nvPr/>
        </p:nvSpPr>
        <p:spPr>
          <a:xfrm>
            <a:off x="5341392" y="1309877"/>
            <a:ext cx="6023294"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Q* = Número óptimo de unidades a ordenar (EOQ) </a:t>
            </a:r>
          </a:p>
          <a:p>
            <a:r>
              <a:rPr lang="es-MX" sz="1500" b="1" dirty="0" smtClean="0">
                <a:solidFill>
                  <a:schemeClr val="bg1"/>
                </a:solidFill>
              </a:rPr>
              <a:t>D = Demanda anual en unidades para el artículo en inventario </a:t>
            </a:r>
          </a:p>
          <a:p>
            <a:r>
              <a:rPr lang="es-MX" sz="1500" b="1" dirty="0" smtClean="0">
                <a:solidFill>
                  <a:schemeClr val="bg1"/>
                </a:solidFill>
              </a:rPr>
              <a:t>S = Costo de ordenar o de preparación para cada orden </a:t>
            </a:r>
          </a:p>
          <a:p>
            <a:r>
              <a:rPr lang="es-MX" sz="1500" b="1" dirty="0" smtClean="0">
                <a:solidFill>
                  <a:schemeClr val="bg1"/>
                </a:solidFill>
              </a:rPr>
              <a:t>H = Costo de mantener o llevar inventario por unidad por año</a:t>
            </a:r>
            <a:endParaRPr lang="es-MX" sz="1500" b="1" dirty="0">
              <a:solidFill>
                <a:schemeClr val="bg1"/>
              </a:solidFill>
            </a:endParaRPr>
          </a:p>
        </p:txBody>
      </p:sp>
    </p:spTree>
    <p:extLst>
      <p:ext uri="{BB962C8B-B14F-4D97-AF65-F5344CB8AC3E}">
        <p14:creationId xmlns:p14="http://schemas.microsoft.com/office/powerpoint/2010/main" val="3848369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COMPRAS</a:t>
            </a:r>
            <a:endParaRPr lang="en-US" sz="3100" dirty="0"/>
          </a:p>
        </p:txBody>
      </p:sp>
      <p:sp>
        <p:nvSpPr>
          <p:cNvPr id="3" name="10 CuadroTexto"/>
          <p:cNvSpPr txBox="1"/>
          <p:nvPr/>
        </p:nvSpPr>
        <p:spPr>
          <a:xfrm>
            <a:off x="1435691" y="1359331"/>
            <a:ext cx="516831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Diferencias </a:t>
            </a:r>
          </a:p>
          <a:p>
            <a:pPr algn="ctr"/>
            <a:r>
              <a:rPr lang="es-MX" sz="2400" b="1" i="1" dirty="0">
                <a:effectLst>
                  <a:outerShdw blurRad="38100" dist="38100" dir="2700000" algn="tl">
                    <a:srgbClr val="000000">
                      <a:alpha val="43137"/>
                    </a:srgbClr>
                  </a:outerShdw>
                </a:effectLst>
              </a:rPr>
              <a:t>C</a:t>
            </a:r>
            <a:r>
              <a:rPr lang="es-MX" sz="2400" b="1" i="1" dirty="0" smtClean="0">
                <a:effectLst>
                  <a:outerShdw blurRad="38100" dist="38100" dir="2700000" algn="tl">
                    <a:srgbClr val="000000">
                      <a:alpha val="43137"/>
                    </a:srgbClr>
                  </a:outerShdw>
                </a:effectLst>
              </a:rPr>
              <a:t>ompras vs Aprovisionamiento</a:t>
            </a:r>
            <a:endParaRPr lang="es-MX" sz="2400" b="1" i="1" dirty="0">
              <a:effectLst>
                <a:outerShdw blurRad="38100" dist="38100" dir="2700000" algn="tl">
                  <a:srgbClr val="000000">
                    <a:alpha val="43137"/>
                  </a:srgbClr>
                </a:outerShdw>
              </a:effectLst>
            </a:endParaRPr>
          </a:p>
        </p:txBody>
      </p:sp>
      <p:sp>
        <p:nvSpPr>
          <p:cNvPr id="4" name="22 Rectángulo redondeado"/>
          <p:cNvSpPr/>
          <p:nvPr/>
        </p:nvSpPr>
        <p:spPr>
          <a:xfrm>
            <a:off x="1436913" y="2365829"/>
            <a:ext cx="4586514" cy="4365871"/>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12 Rectángulo redondeado"/>
          <p:cNvSpPr/>
          <p:nvPr/>
        </p:nvSpPr>
        <p:spPr>
          <a:xfrm>
            <a:off x="6894284" y="1682597"/>
            <a:ext cx="4339772" cy="4366927"/>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13 CuadroTexto"/>
          <p:cNvSpPr txBox="1"/>
          <p:nvPr/>
        </p:nvSpPr>
        <p:spPr>
          <a:xfrm>
            <a:off x="1480455" y="2364773"/>
            <a:ext cx="4484914" cy="4308872"/>
          </a:xfrm>
          <a:prstGeom prst="rect">
            <a:avLst/>
          </a:prstGeom>
          <a:noFill/>
        </p:spPr>
        <p:txBody>
          <a:bodyPr wrap="square" rtlCol="0">
            <a:spAutoFit/>
          </a:bodyPr>
          <a:lstStyle/>
          <a:p>
            <a:pPr algn="ctr"/>
            <a:r>
              <a:rPr lang="es-MX" sz="2000" b="1" i="1" dirty="0" smtClean="0">
                <a:effectLst>
                  <a:outerShdw blurRad="38100" dist="38100" dir="2700000" algn="tl">
                    <a:srgbClr val="000000">
                      <a:alpha val="43137"/>
                    </a:srgbClr>
                  </a:outerShdw>
                </a:effectLst>
              </a:rPr>
              <a:t>COMPRAS</a:t>
            </a:r>
          </a:p>
          <a:p>
            <a:pPr algn="ctr"/>
            <a:endParaRPr lang="es-MX" sz="2000" b="1" i="1" dirty="0" smtClean="0">
              <a:effectLst>
                <a:outerShdw blurRad="38100" dist="38100" dir="2700000" algn="tl">
                  <a:srgbClr val="000000">
                    <a:alpha val="43137"/>
                  </a:srgbClr>
                </a:outerShdw>
              </a:effectLst>
            </a:endParaRPr>
          </a:p>
          <a:p>
            <a:pPr algn="ctr"/>
            <a:r>
              <a:rPr lang="es-ES" b="1" dirty="0" smtClean="0"/>
              <a:t>Son </a:t>
            </a:r>
            <a:r>
              <a:rPr lang="es-ES" b="1" dirty="0"/>
              <a:t>un proceso estratégico por el cual se obtiene el abastecimiento de </a:t>
            </a:r>
            <a:r>
              <a:rPr lang="es-ES" b="1" dirty="0" smtClean="0"/>
              <a:t>bienes o </a:t>
            </a:r>
            <a:r>
              <a:rPr lang="es-ES" b="1" dirty="0"/>
              <a:t>servicios.</a:t>
            </a:r>
            <a:r>
              <a:rPr lang="es-MX" b="1" dirty="0" smtClean="0"/>
              <a:t>. </a:t>
            </a:r>
          </a:p>
          <a:p>
            <a:pPr algn="ctr"/>
            <a:r>
              <a:rPr lang="es-ES" b="1" dirty="0"/>
              <a:t>• Investigación y análisis de mercado.</a:t>
            </a:r>
          </a:p>
          <a:p>
            <a:pPr algn="ctr"/>
            <a:r>
              <a:rPr lang="es-ES" b="1" dirty="0"/>
              <a:t>• Realización de presupuestos.</a:t>
            </a:r>
          </a:p>
          <a:p>
            <a:pPr algn="ctr"/>
            <a:r>
              <a:rPr lang="es-ES" b="1" dirty="0"/>
              <a:t>• Búsqueda y captación de nuevos proveedores.</a:t>
            </a:r>
          </a:p>
          <a:p>
            <a:pPr algn="ctr"/>
            <a:r>
              <a:rPr lang="es-ES" b="1" dirty="0"/>
              <a:t>• Petición de cotizaciones, negociación de las mismas y acuerdos con los diferentes proveedores.</a:t>
            </a:r>
          </a:p>
          <a:p>
            <a:pPr algn="ctr"/>
            <a:r>
              <a:rPr lang="es-ES" b="1" dirty="0"/>
              <a:t>• Creación de relaciones con estos proveedores.</a:t>
            </a:r>
            <a:endParaRPr lang="es-MX" b="1" dirty="0" smtClean="0"/>
          </a:p>
        </p:txBody>
      </p:sp>
      <p:sp>
        <p:nvSpPr>
          <p:cNvPr id="9" name="3 Rectángulo"/>
          <p:cNvSpPr/>
          <p:nvPr/>
        </p:nvSpPr>
        <p:spPr>
          <a:xfrm>
            <a:off x="7024913" y="1692199"/>
            <a:ext cx="4209143" cy="4308872"/>
          </a:xfrm>
          <a:prstGeom prst="rect">
            <a:avLst/>
          </a:prstGeom>
        </p:spPr>
        <p:txBody>
          <a:bodyPr wrap="square">
            <a:spAutoFit/>
          </a:bodyPr>
          <a:lstStyle/>
          <a:p>
            <a:pPr algn="ctr"/>
            <a:r>
              <a:rPr lang="es-MX" sz="2000" b="1" i="1" dirty="0" smtClean="0">
                <a:effectLst>
                  <a:outerShdw blurRad="38100" dist="38100" dir="2700000" algn="tl">
                    <a:srgbClr val="000000">
                      <a:alpha val="43137"/>
                    </a:srgbClr>
                  </a:outerShdw>
                </a:effectLst>
              </a:rPr>
              <a:t>APROVISIONAMIENTO</a:t>
            </a:r>
          </a:p>
          <a:p>
            <a:pPr algn="ctr"/>
            <a:endParaRPr lang="es-MX" sz="2000" b="1" i="1" dirty="0">
              <a:effectLst>
                <a:outerShdw blurRad="38100" dist="38100" dir="2700000" algn="tl">
                  <a:srgbClr val="000000">
                    <a:alpha val="43137"/>
                  </a:srgbClr>
                </a:outerShdw>
              </a:effectLst>
            </a:endParaRPr>
          </a:p>
          <a:p>
            <a:pPr algn="ctr"/>
            <a:r>
              <a:rPr lang="es-ES" b="1" dirty="0"/>
              <a:t>Es un concepto de carácter </a:t>
            </a:r>
            <a:r>
              <a:rPr lang="es-ES" b="1" dirty="0" smtClean="0"/>
              <a:t>operativo que refiere </a:t>
            </a:r>
            <a:r>
              <a:rPr lang="es-ES" b="1" dirty="0"/>
              <a:t>a la adquisición de los bienes o </a:t>
            </a:r>
            <a:r>
              <a:rPr lang="es-ES" b="1" dirty="0" smtClean="0"/>
              <a:t>servicios que </a:t>
            </a:r>
            <a:r>
              <a:rPr lang="es-ES" b="1" dirty="0"/>
              <a:t>necesita una </a:t>
            </a:r>
            <a:r>
              <a:rPr lang="es-ES" b="1" dirty="0" smtClean="0"/>
              <a:t>empresa. Se vincula a </a:t>
            </a:r>
            <a:r>
              <a:rPr lang="es-ES" b="1" dirty="0"/>
              <a:t>la disponibilidad, logística y </a:t>
            </a:r>
            <a:r>
              <a:rPr lang="es-ES" b="1" dirty="0" smtClean="0"/>
              <a:t>distribución de </a:t>
            </a:r>
            <a:r>
              <a:rPr lang="es-ES" b="1" dirty="0"/>
              <a:t>los recursos</a:t>
            </a:r>
            <a:r>
              <a:rPr lang="es-ES" b="1" dirty="0" smtClean="0"/>
              <a:t>.</a:t>
            </a:r>
          </a:p>
          <a:p>
            <a:pPr algn="ctr"/>
            <a:r>
              <a:rPr lang="es-ES" b="1" dirty="0"/>
              <a:t>• Realizar los pedidos dependiendo de las necesidades de la empresa.</a:t>
            </a:r>
          </a:p>
          <a:p>
            <a:pPr algn="ctr"/>
            <a:r>
              <a:rPr lang="es-ES" b="1" dirty="0"/>
              <a:t>• Recibir bienes y servicios.</a:t>
            </a:r>
          </a:p>
          <a:p>
            <a:pPr algn="ctr"/>
            <a:r>
              <a:rPr lang="es-ES" b="1" dirty="0"/>
              <a:t>• Facturar a proveedores.</a:t>
            </a:r>
          </a:p>
          <a:p>
            <a:pPr algn="ctr"/>
            <a:r>
              <a:rPr lang="es-ES" b="1" dirty="0"/>
              <a:t>• Controlar el stock y almacenar los productos.</a:t>
            </a:r>
            <a:endParaRPr lang="es-MX" b="1" dirty="0"/>
          </a:p>
        </p:txBody>
      </p:sp>
    </p:spTree>
    <p:extLst>
      <p:ext uri="{BB962C8B-B14F-4D97-AF65-F5344CB8AC3E}">
        <p14:creationId xmlns:p14="http://schemas.microsoft.com/office/powerpoint/2010/main" val="18783316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LOTE ECONÓMICO (WILSON)</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7" name="2 Rectángulo"/>
              <p:cNvSpPr/>
              <p:nvPr/>
            </p:nvSpPr>
            <p:spPr>
              <a:xfrm>
                <a:off x="4818743" y="1474263"/>
                <a:ext cx="6908299" cy="1108509"/>
              </a:xfrm>
              <a:prstGeom prst="rect">
                <a:avLst/>
              </a:prstGeom>
              <a:solidFill>
                <a:schemeClr val="tx2">
                  <a:lumMod val="75000"/>
                </a:schemeClr>
              </a:solidFill>
            </p:spPr>
            <p:txBody>
              <a:bodyPr wrap="square">
                <a:spAutoFit/>
              </a:bodyPr>
              <a:lstStyle/>
              <a:p>
                <a:r>
                  <a:rPr lang="es-MX" sz="1500" b="1" dirty="0" smtClean="0">
                    <a:solidFill>
                      <a:schemeClr val="bg1"/>
                    </a:solidFill>
                    <a:effectLst>
                      <a:outerShdw blurRad="38100" dist="38100" dir="2700000" algn="tl">
                        <a:srgbClr val="000000">
                          <a:alpha val="43137"/>
                        </a:srgbClr>
                      </a:outerShdw>
                    </a:effectLst>
                  </a:rPr>
                  <a:t>ANÁLISIS DE SENSIBILIDAD AL SISTEMA EOQ</a:t>
                </a:r>
              </a:p>
              <a:p>
                <a:r>
                  <a:rPr lang="es-MX" sz="1500" b="1" dirty="0" smtClean="0">
                    <a:solidFill>
                      <a:schemeClr val="bg1"/>
                    </a:solidFill>
                  </a:rPr>
                  <a:t>Técnica </a:t>
                </a:r>
                <a:r>
                  <a:rPr lang="es-MX" sz="1500" b="1" dirty="0">
                    <a:solidFill>
                      <a:schemeClr val="bg1"/>
                    </a:solidFill>
                  </a:rPr>
                  <a:t>para modificar </a:t>
                </a:r>
                <a:r>
                  <a:rPr lang="es-MX" sz="1500" b="1" dirty="0" smtClean="0">
                    <a:solidFill>
                      <a:schemeClr val="bg1"/>
                    </a:solidFill>
                  </a:rPr>
                  <a:t>los </a:t>
                </a:r>
                <a:r>
                  <a:rPr lang="es-MX" sz="1500" b="1" dirty="0">
                    <a:solidFill>
                      <a:schemeClr val="bg1"/>
                    </a:solidFill>
                  </a:rPr>
                  <a:t>parámetros de importancia crucial a fin de determinar los efectos de un cambio.</a:t>
                </a:r>
                <a:endParaRPr lang="es-MX" sz="1500" b="1" u="sng" dirty="0" smtClean="0">
                  <a:solidFill>
                    <a:schemeClr val="bg1"/>
                  </a:solidFill>
                </a:endParaRPr>
              </a:p>
              <a:p>
                <a:r>
                  <a:rPr lang="es-MX" sz="1500" b="1" u="sng" dirty="0" smtClean="0">
                    <a:solidFill>
                      <a:schemeClr val="bg1"/>
                    </a:solidFill>
                  </a:rPr>
                  <a:t>Referencias:</a:t>
                </a:r>
                <a:r>
                  <a:rPr lang="es-MX" sz="1500" dirty="0" smtClean="0">
                    <a:solidFill>
                      <a:schemeClr val="bg1"/>
                    </a:solidFill>
                  </a:rPr>
                  <a:t>  </a:t>
                </a:r>
                <a:r>
                  <a:rPr lang="es-MX" sz="1500" dirty="0"/>
                  <a:t> </a:t>
                </a:r>
                <a:r>
                  <a:rPr lang="es-MX" sz="1500" b="1" dirty="0" smtClean="0">
                    <a:solidFill>
                      <a:schemeClr val="bg1"/>
                    </a:solidFill>
                    <a:ea typeface="Cambria" panose="02040503050406030204" pitchFamily="18" charset="0"/>
                  </a:rPr>
                  <a:t>Q</a:t>
                </a:r>
                <a:r>
                  <a:rPr lang="es-MX" sz="1500" b="1" baseline="30000" dirty="0">
                    <a:solidFill>
                      <a:schemeClr val="bg1"/>
                    </a:solidFill>
                    <a:ea typeface="Cambria" panose="02040503050406030204" pitchFamily="18" charset="0"/>
                  </a:rPr>
                  <a:t>*</a:t>
                </a:r>
                <a:r>
                  <a:rPr lang="es-MX" sz="1500" b="1" dirty="0">
                    <a:solidFill>
                      <a:schemeClr val="bg1"/>
                    </a:solidFill>
                    <a:ea typeface="Cambria" panose="02040503050406030204" pitchFamily="18" charset="0"/>
                  </a:rPr>
                  <a:t> </a:t>
                </a:r>
                <a:r>
                  <a:rPr lang="es-MX" sz="1500" b="1" dirty="0">
                    <a:solidFill>
                      <a:schemeClr val="bg1"/>
                    </a:solidFill>
                    <a:latin typeface="Cambria" panose="02040503050406030204" pitchFamily="18" charset="0"/>
                    <a:ea typeface="Cambria" panose="02040503050406030204" pitchFamily="18" charset="0"/>
                  </a:rPr>
                  <a:t>= (</a:t>
                </a:r>
                <a14:m>
                  <m:oMath xmlns:m="http://schemas.openxmlformats.org/officeDocument/2006/math">
                    <m:f>
                      <m:fPr>
                        <m:ctrlPr>
                          <a:rPr lang="es-MX" sz="1500" b="1" i="1">
                            <a:solidFill>
                              <a:schemeClr val="bg1"/>
                            </a:solidFill>
                            <a:latin typeface="Cambria Math" panose="02040503050406030204" pitchFamily="18" charset="0"/>
                          </a:rPr>
                        </m:ctrlPr>
                      </m:fPr>
                      <m:num>
                        <m:r>
                          <a:rPr lang="es-MX" sz="1500" b="1" i="1">
                            <a:solidFill>
                              <a:schemeClr val="bg1"/>
                            </a:solidFill>
                            <a:latin typeface="Cambria Math"/>
                          </a:rPr>
                          <m:t>𝟐</m:t>
                        </m:r>
                        <m:r>
                          <a:rPr lang="es-MX" sz="1500" b="1">
                            <a:solidFill>
                              <a:schemeClr val="bg1"/>
                            </a:solidFill>
                            <a:latin typeface="Cambria Math"/>
                          </a:rPr>
                          <m:t> </m:t>
                        </m:r>
                        <m:r>
                          <a:rPr lang="es-MX" sz="1500" b="1" i="1">
                            <a:solidFill>
                              <a:schemeClr val="bg1"/>
                            </a:solidFill>
                            <a:latin typeface="Cambria Math"/>
                          </a:rPr>
                          <m:t>𝑫</m:t>
                        </m:r>
                        <m:r>
                          <a:rPr lang="es-MX" sz="1500" b="1">
                            <a:solidFill>
                              <a:schemeClr val="bg1"/>
                            </a:solidFill>
                            <a:latin typeface="Cambria Math"/>
                          </a:rPr>
                          <m:t> </m:t>
                        </m:r>
                        <m:r>
                          <a:rPr lang="es-MX" sz="1500" b="1" i="1">
                            <a:solidFill>
                              <a:schemeClr val="bg1"/>
                            </a:solidFill>
                            <a:latin typeface="Cambria Math"/>
                          </a:rPr>
                          <m:t>𝒙</m:t>
                        </m:r>
                        <m:r>
                          <a:rPr lang="es-MX" sz="1500" b="1">
                            <a:solidFill>
                              <a:schemeClr val="bg1"/>
                            </a:solidFill>
                            <a:latin typeface="Cambria Math"/>
                          </a:rPr>
                          <m:t> </m:t>
                        </m:r>
                        <m:r>
                          <a:rPr lang="es-MX" sz="1500" b="1" i="1">
                            <a:solidFill>
                              <a:schemeClr val="bg1"/>
                            </a:solidFill>
                            <a:latin typeface="Cambria Math"/>
                          </a:rPr>
                          <m:t>𝑺</m:t>
                        </m:r>
                      </m:num>
                      <m:den>
                        <m:r>
                          <a:rPr lang="es-MX" sz="1500" b="1" i="1">
                            <a:solidFill>
                              <a:schemeClr val="bg1"/>
                            </a:solidFill>
                            <a:latin typeface="Cambria Math"/>
                          </a:rPr>
                          <m:t>𝑯</m:t>
                        </m:r>
                      </m:den>
                    </m:f>
                  </m:oMath>
                </a14:m>
                <a:r>
                  <a:rPr lang="es-MX" sz="1500" b="1" dirty="0">
                    <a:solidFill>
                      <a:schemeClr val="bg1"/>
                    </a:solidFill>
                    <a:latin typeface="Cambria" panose="02040503050406030204" pitchFamily="18" charset="0"/>
                    <a:ea typeface="Cambria" panose="02040503050406030204" pitchFamily="18" charset="0"/>
                  </a:rPr>
                  <a:t> )</a:t>
                </a:r>
                <a:r>
                  <a:rPr lang="es-MX" sz="1500" b="1" baseline="30000" dirty="0" smtClean="0">
                    <a:solidFill>
                      <a:schemeClr val="bg1"/>
                    </a:solidFill>
                    <a:latin typeface="Cambria" panose="02040503050406030204" pitchFamily="18" charset="0"/>
                    <a:ea typeface="Cambria" panose="02040503050406030204" pitchFamily="18" charset="0"/>
                  </a:rPr>
                  <a:t>1/2</a:t>
                </a:r>
              </a:p>
            </p:txBody>
          </p:sp>
        </mc:Choice>
        <mc:Fallback xmlns="">
          <p:sp>
            <p:nvSpPr>
              <p:cNvPr id="7" name="2 Rectángulo"/>
              <p:cNvSpPr>
                <a:spLocks noRot="1" noChangeAspect="1" noMove="1" noResize="1" noEditPoints="1" noAdjustHandles="1" noChangeArrowheads="1" noChangeShapeType="1" noTextEdit="1"/>
              </p:cNvSpPr>
              <p:nvPr/>
            </p:nvSpPr>
            <p:spPr>
              <a:xfrm>
                <a:off x="4818743" y="1474263"/>
                <a:ext cx="6908299" cy="1108509"/>
              </a:xfrm>
              <a:prstGeom prst="rect">
                <a:avLst/>
              </a:prstGeom>
              <a:blipFill>
                <a:blip r:embed="rId2"/>
                <a:stretch>
                  <a:fillRect l="-353" t="-1099" b="-1099"/>
                </a:stretch>
              </a:blipFill>
            </p:spPr>
            <p:txBody>
              <a:bodyPr/>
              <a:lstStyle/>
              <a:p>
                <a:r>
                  <a:rPr lang="en-US">
                    <a:noFill/>
                  </a:rPr>
                  <a:t> </a:t>
                </a:r>
              </a:p>
            </p:txBody>
          </p:sp>
        </mc:Fallback>
      </mc:AlternateContent>
      <p:sp>
        <p:nvSpPr>
          <p:cNvPr id="9" name="4 Rectángulo"/>
          <p:cNvSpPr/>
          <p:nvPr/>
        </p:nvSpPr>
        <p:spPr>
          <a:xfrm>
            <a:off x="1119623" y="2954640"/>
            <a:ext cx="10565235" cy="877163"/>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0" scaled="1"/>
            <a:tileRect/>
          </a:gradFill>
          <a:ln w="38100">
            <a:solidFill>
              <a:schemeClr val="tx2">
                <a:lumMod val="75000"/>
              </a:schemeClr>
            </a:solidFill>
          </a:ln>
        </p:spPr>
        <p:txBody>
          <a:bodyPr wrap="square">
            <a:spAutoFit/>
          </a:bodyPr>
          <a:lstStyle/>
          <a:p>
            <a:pPr algn="ctr"/>
            <a:r>
              <a:rPr lang="es-MX" sz="1700" b="1" i="1" dirty="0">
                <a:effectLst>
                  <a:outerShdw blurRad="38100" dist="38100" dir="2700000" algn="tl">
                    <a:srgbClr val="000000">
                      <a:alpha val="43137"/>
                    </a:srgbClr>
                  </a:outerShdw>
                </a:effectLst>
              </a:rPr>
              <a:t>T</a:t>
            </a:r>
            <a:r>
              <a:rPr lang="es-MX" sz="1700" b="1" i="1" dirty="0" smtClean="0">
                <a:effectLst>
                  <a:outerShdw blurRad="38100" dist="38100" dir="2700000" algn="tl">
                    <a:srgbClr val="000000">
                      <a:alpha val="43137"/>
                    </a:srgbClr>
                  </a:outerShdw>
                </a:effectLst>
              </a:rPr>
              <a:t>asa </a:t>
            </a:r>
            <a:r>
              <a:rPr lang="es-MX" sz="1700" b="1" i="1" dirty="0">
                <a:effectLst>
                  <a:outerShdw blurRad="38100" dist="38100" dir="2700000" algn="tl">
                    <a:srgbClr val="000000">
                      <a:alpha val="43137"/>
                    </a:srgbClr>
                  </a:outerShdw>
                </a:effectLst>
              </a:rPr>
              <a:t>de </a:t>
            </a:r>
            <a:r>
              <a:rPr lang="es-MX" sz="1700" b="1" i="1" dirty="0" smtClean="0">
                <a:effectLst>
                  <a:outerShdw blurRad="38100" dist="38100" dir="2700000" algn="tl">
                    <a:srgbClr val="000000">
                      <a:alpha val="43137"/>
                    </a:srgbClr>
                  </a:outerShdw>
                </a:effectLst>
              </a:rPr>
              <a:t>demanda:</a:t>
            </a:r>
            <a:r>
              <a:rPr lang="es-MX" sz="1700" b="1" dirty="0" smtClean="0"/>
              <a:t>  </a:t>
            </a:r>
            <a:r>
              <a:rPr lang="es-MX" sz="1700" b="1" dirty="0"/>
              <a:t>la </a:t>
            </a:r>
            <a:r>
              <a:rPr lang="es-MX" sz="1700" b="1" dirty="0" smtClean="0"/>
              <a:t>EOQ, </a:t>
            </a:r>
            <a:r>
              <a:rPr lang="es-MX" sz="1700" b="1" dirty="0"/>
              <a:t>por lo tanto, el mejor nivel del inventario de </a:t>
            </a:r>
            <a:r>
              <a:rPr lang="es-MX" sz="1700" b="1" dirty="0" smtClean="0"/>
              <a:t>ciclo, </a:t>
            </a:r>
            <a:r>
              <a:rPr lang="es-MX" sz="1700" b="1" dirty="0"/>
              <a:t>aumenta en forma proporcional a la raíz cuadrada de la demanda anual. C</a:t>
            </a:r>
            <a:r>
              <a:rPr lang="es-MX" sz="1700" b="1" dirty="0" smtClean="0"/>
              <a:t>uando </a:t>
            </a:r>
            <a:r>
              <a:rPr lang="es-MX" sz="1700" b="1" dirty="0"/>
              <a:t>aumenta la demanda, el tamaño del lote </a:t>
            </a:r>
            <a:r>
              <a:rPr lang="es-MX" sz="1700" b="1" dirty="0" smtClean="0"/>
              <a:t>aumenta </a:t>
            </a:r>
            <a:r>
              <a:rPr lang="es-MX" sz="1700" b="1" dirty="0"/>
              <a:t>más lentamente que la demanda </a:t>
            </a:r>
            <a:r>
              <a:rPr lang="es-MX" sz="1700" b="1" dirty="0" smtClean="0"/>
              <a:t>real.</a:t>
            </a:r>
            <a:endParaRPr lang="es-MX" sz="1700" b="1" dirty="0"/>
          </a:p>
        </p:txBody>
      </p:sp>
      <p:sp>
        <p:nvSpPr>
          <p:cNvPr id="10" name="5 Rectángulo"/>
          <p:cNvSpPr/>
          <p:nvPr/>
        </p:nvSpPr>
        <p:spPr>
          <a:xfrm>
            <a:off x="1119623" y="4603854"/>
            <a:ext cx="10565235" cy="1138773"/>
          </a:xfrm>
          <a:prstGeom prst="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0" scaled="1"/>
            <a:tileRect/>
          </a:gradFill>
          <a:ln w="38100">
            <a:solidFill>
              <a:schemeClr val="accent1">
                <a:lumMod val="75000"/>
              </a:schemeClr>
            </a:solidFill>
          </a:ln>
        </p:spPr>
        <p:txBody>
          <a:bodyPr wrap="square">
            <a:spAutoFit/>
          </a:bodyPr>
          <a:lstStyle/>
          <a:p>
            <a:pPr algn="ctr"/>
            <a:r>
              <a:rPr lang="es-MX" sz="1700" b="1" i="1" dirty="0" smtClean="0">
                <a:effectLst>
                  <a:outerShdw blurRad="38100" dist="38100" dir="2700000" algn="tl">
                    <a:srgbClr val="000000">
                      <a:alpha val="43137"/>
                    </a:srgbClr>
                  </a:outerShdw>
                </a:effectLst>
              </a:rPr>
              <a:t>Costos </a:t>
            </a:r>
            <a:r>
              <a:rPr lang="es-MX" sz="1700" b="1" i="1" dirty="0">
                <a:effectLst>
                  <a:outerShdw blurRad="38100" dist="38100" dir="2700000" algn="tl">
                    <a:srgbClr val="000000">
                      <a:alpha val="43137"/>
                    </a:srgbClr>
                  </a:outerShdw>
                </a:effectLst>
              </a:rPr>
              <a:t>de </a:t>
            </a:r>
            <a:r>
              <a:rPr lang="es-MX" sz="1700" b="1" i="1" dirty="0" smtClean="0">
                <a:effectLst>
                  <a:outerShdw blurRad="38100" dist="38100" dir="2700000" algn="tl">
                    <a:srgbClr val="000000">
                      <a:alpha val="43137"/>
                    </a:srgbClr>
                  </a:outerShdw>
                </a:effectLst>
              </a:rPr>
              <a:t>preparación:</a:t>
            </a:r>
            <a:r>
              <a:rPr lang="es-MX" sz="1700" b="1" dirty="0" smtClean="0"/>
              <a:t> al </a:t>
            </a:r>
            <a:r>
              <a:rPr lang="es-MX" sz="1700" b="1" dirty="0"/>
              <a:t>aumentar S aumenta la EOQ y, en consecuencia, también aumenta el inventario de ciclo promedio. </a:t>
            </a:r>
            <a:r>
              <a:rPr lang="es-MX" sz="1700" b="1" dirty="0" smtClean="0"/>
              <a:t>Cuando </a:t>
            </a:r>
            <a:r>
              <a:rPr lang="es-MX" sz="1700" b="1" dirty="0"/>
              <a:t>disminuyen las semanas de suministro, las rotaciones del inventario aumentan. Cuando el costo y el tiempo de preparación se vuelven triviales, se suprime un importante impedimento para la producción en lotes pequeños.</a:t>
            </a:r>
          </a:p>
        </p:txBody>
      </p:sp>
      <p:sp>
        <p:nvSpPr>
          <p:cNvPr id="11" name="7 Rectángulo"/>
          <p:cNvSpPr/>
          <p:nvPr/>
        </p:nvSpPr>
        <p:spPr>
          <a:xfrm>
            <a:off x="1119623" y="3757761"/>
            <a:ext cx="10565235" cy="877163"/>
          </a:xfrm>
          <a:prstGeom prst="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0" scaled="1"/>
            <a:tileRect/>
          </a:gradFill>
          <a:ln w="38100">
            <a:solidFill>
              <a:schemeClr val="accent5">
                <a:lumMod val="75000"/>
              </a:schemeClr>
            </a:solidFill>
          </a:ln>
        </p:spPr>
        <p:txBody>
          <a:bodyPr wrap="square">
            <a:spAutoFit/>
          </a:bodyPr>
          <a:lstStyle/>
          <a:p>
            <a:pPr algn="ctr"/>
            <a:r>
              <a:rPr lang="es-MX" sz="1700" b="1" i="1" dirty="0" smtClean="0">
                <a:effectLst>
                  <a:outerShdw blurRad="38100" dist="38100" dir="2700000" algn="tl">
                    <a:srgbClr val="000000">
                      <a:alpha val="43137"/>
                    </a:srgbClr>
                  </a:outerShdw>
                </a:effectLst>
              </a:rPr>
              <a:t>Costos </a:t>
            </a:r>
            <a:r>
              <a:rPr lang="es-MX" sz="1700" b="1" i="1" dirty="0">
                <a:effectLst>
                  <a:outerShdw blurRad="38100" dist="38100" dir="2700000" algn="tl">
                    <a:srgbClr val="000000">
                      <a:alpha val="43137"/>
                    </a:srgbClr>
                  </a:outerShdw>
                </a:effectLst>
              </a:rPr>
              <a:t>por mantenimiento de </a:t>
            </a:r>
            <a:r>
              <a:rPr lang="es-MX" sz="1700" b="1" i="1" dirty="0" smtClean="0">
                <a:effectLst>
                  <a:outerShdw blurRad="38100" dist="38100" dir="2700000" algn="tl">
                    <a:srgbClr val="000000">
                      <a:alpha val="43137"/>
                    </a:srgbClr>
                  </a:outerShdw>
                </a:effectLst>
              </a:rPr>
              <a:t>inventario:</a:t>
            </a:r>
            <a:r>
              <a:rPr lang="es-MX" sz="1700" b="1" dirty="0" smtClean="0"/>
              <a:t> la </a:t>
            </a:r>
            <a:r>
              <a:rPr lang="es-MX" sz="1700" b="1" dirty="0"/>
              <a:t>EOQ disminuye cuando H aumenta. A la inversa, cuando H disminuye, la EOQ aumenta. En este caso, los lotes de tamaños más grandes se justifican porque los costos por mantenimiento de inventario son más bajos</a:t>
            </a:r>
          </a:p>
        </p:txBody>
      </p:sp>
      <p:sp>
        <p:nvSpPr>
          <p:cNvPr id="14" name="8 Rectángulo"/>
          <p:cNvSpPr/>
          <p:nvPr/>
        </p:nvSpPr>
        <p:spPr>
          <a:xfrm>
            <a:off x="1119623" y="5629969"/>
            <a:ext cx="10565235" cy="877163"/>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0" scaled="1"/>
            <a:tileRect/>
          </a:gradFill>
          <a:ln w="38100">
            <a:solidFill>
              <a:schemeClr val="accent6">
                <a:lumMod val="75000"/>
              </a:schemeClr>
            </a:solidFill>
          </a:ln>
        </p:spPr>
        <p:txBody>
          <a:bodyPr wrap="square">
            <a:spAutoFit/>
          </a:bodyPr>
          <a:lstStyle/>
          <a:p>
            <a:pPr algn="ctr"/>
            <a:r>
              <a:rPr lang="es-MX" sz="1700" b="1" i="1" dirty="0">
                <a:effectLst>
                  <a:outerShdw blurRad="38100" dist="38100" dir="2700000" algn="tl">
                    <a:srgbClr val="000000">
                      <a:alpha val="43137"/>
                    </a:srgbClr>
                  </a:outerShdw>
                </a:effectLst>
              </a:rPr>
              <a:t>Errores en la estimación de D, H y </a:t>
            </a:r>
            <a:r>
              <a:rPr lang="es-MX" sz="1700" b="1" i="1" dirty="0" smtClean="0">
                <a:effectLst>
                  <a:outerShdw blurRad="38100" dist="38100" dir="2700000" algn="tl">
                    <a:srgbClr val="000000">
                      <a:alpha val="43137"/>
                    </a:srgbClr>
                  </a:outerShdw>
                </a:effectLst>
              </a:rPr>
              <a:t>S:</a:t>
            </a:r>
            <a:r>
              <a:rPr lang="es-MX" sz="1700" b="1" dirty="0" smtClean="0"/>
              <a:t> </a:t>
            </a:r>
            <a:r>
              <a:rPr lang="es-MX" sz="1700" b="1" dirty="0"/>
              <a:t>El costo total es muy poco sensible a los errores, aun cuando las estimaciones estén equivocadas por un amplio margen. Esto se debe a que los errores tienden a cancelarse mutuamente y a que la raíz cuadrada reduce el efecto del error. </a:t>
            </a:r>
          </a:p>
        </p:txBody>
      </p:sp>
    </p:spTree>
    <p:extLst>
      <p:ext uri="{BB962C8B-B14F-4D97-AF65-F5344CB8AC3E}">
        <p14:creationId xmlns:p14="http://schemas.microsoft.com/office/powerpoint/2010/main" val="167950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323439"/>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LA CANTIDAD ECONOMICA A PRODUCIR</a:t>
            </a:r>
            <a:endParaRPr lang="es-AR" sz="2000" b="1" dirty="0">
              <a:effectLst>
                <a:outerShdw blurRad="38100" dist="38100" dir="2700000" algn="tl">
                  <a:srgbClr val="000000">
                    <a:alpha val="43137"/>
                  </a:srgbClr>
                </a:outerShdw>
              </a:effectLst>
            </a:endParaRPr>
          </a:p>
        </p:txBody>
      </p:sp>
      <p:sp>
        <p:nvSpPr>
          <p:cNvPr id="33" name="27 Rectángulo redondeado"/>
          <p:cNvSpPr/>
          <p:nvPr/>
        </p:nvSpPr>
        <p:spPr>
          <a:xfrm>
            <a:off x="1364343" y="5585080"/>
            <a:ext cx="10116751" cy="972382"/>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a:p>
        </p:txBody>
      </p:sp>
      <p:sp>
        <p:nvSpPr>
          <p:cNvPr id="35" name="8 Elipse"/>
          <p:cNvSpPr/>
          <p:nvPr/>
        </p:nvSpPr>
        <p:spPr>
          <a:xfrm>
            <a:off x="6243531" y="1206887"/>
            <a:ext cx="4501008" cy="1416352"/>
          </a:xfrm>
          <a:prstGeom prst="ellipse">
            <a:avLst/>
          </a:prstGeom>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9 Rectángulo"/>
          <p:cNvSpPr/>
          <p:nvPr/>
        </p:nvSpPr>
        <p:spPr>
          <a:xfrm>
            <a:off x="6243531" y="1515778"/>
            <a:ext cx="4536504" cy="923330"/>
          </a:xfrm>
          <a:prstGeom prst="rect">
            <a:avLst/>
          </a:prstGeom>
        </p:spPr>
        <p:txBody>
          <a:bodyPr wrap="square">
            <a:spAutoFit/>
          </a:bodyPr>
          <a:lstStyle/>
          <a:p>
            <a:pPr algn="ctr"/>
            <a:r>
              <a:rPr lang="es-MX" b="1" dirty="0" smtClean="0"/>
              <a:t>Técnica para el lote económico a producir que se aplica a las órdenes de producción.</a:t>
            </a:r>
            <a:endParaRPr lang="es-MX" b="1" dirty="0"/>
          </a:p>
        </p:txBody>
      </p:sp>
      <p:cxnSp>
        <p:nvCxnSpPr>
          <p:cNvPr id="37" name="10 Conector recto de flecha"/>
          <p:cNvCxnSpPr/>
          <p:nvPr/>
        </p:nvCxnSpPr>
        <p:spPr>
          <a:xfrm>
            <a:off x="4725736" y="5308234"/>
            <a:ext cx="6755358" cy="534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8" name="11 Conector recto de flecha"/>
          <p:cNvCxnSpPr/>
          <p:nvPr/>
        </p:nvCxnSpPr>
        <p:spPr>
          <a:xfrm flipV="1">
            <a:off x="4725736" y="2921332"/>
            <a:ext cx="0" cy="238690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9" name="13 Triángulo isósceles"/>
          <p:cNvSpPr/>
          <p:nvPr/>
        </p:nvSpPr>
        <p:spPr>
          <a:xfrm>
            <a:off x="4725736" y="3713420"/>
            <a:ext cx="3168352" cy="1594814"/>
          </a:xfrm>
          <a:prstGeom prst="triangle">
            <a:avLst>
              <a:gd name="adj" fmla="val 32359"/>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15 CuadroTexto"/>
          <p:cNvSpPr txBox="1"/>
          <p:nvPr/>
        </p:nvSpPr>
        <p:spPr>
          <a:xfrm>
            <a:off x="3642161" y="2640558"/>
            <a:ext cx="1227591" cy="738664"/>
          </a:xfrm>
          <a:prstGeom prst="rect">
            <a:avLst/>
          </a:prstGeom>
          <a:noFill/>
        </p:spPr>
        <p:txBody>
          <a:bodyPr wrap="square" rtlCol="0">
            <a:spAutoFit/>
          </a:bodyPr>
          <a:lstStyle/>
          <a:p>
            <a:pPr algn="ctr"/>
            <a:r>
              <a:rPr lang="es-MX" sz="1400" b="1" dirty="0" smtClean="0"/>
              <a:t>Cantidad a Ordenar</a:t>
            </a:r>
          </a:p>
          <a:p>
            <a:pPr algn="ctr"/>
            <a:r>
              <a:rPr lang="es-MX" sz="1400" b="1" dirty="0" smtClean="0"/>
              <a:t>(Q)</a:t>
            </a:r>
            <a:endParaRPr lang="es-MX" sz="1400" b="1" dirty="0"/>
          </a:p>
        </p:txBody>
      </p:sp>
      <p:cxnSp>
        <p:nvCxnSpPr>
          <p:cNvPr id="41" name="17 Conector recto"/>
          <p:cNvCxnSpPr/>
          <p:nvPr/>
        </p:nvCxnSpPr>
        <p:spPr>
          <a:xfrm>
            <a:off x="4762325" y="3713420"/>
            <a:ext cx="988659" cy="1"/>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2" name="18 Rectángulo"/>
          <p:cNvSpPr/>
          <p:nvPr/>
        </p:nvSpPr>
        <p:spPr>
          <a:xfrm>
            <a:off x="8665432" y="5313581"/>
            <a:ext cx="803169" cy="307777"/>
          </a:xfrm>
          <a:prstGeom prst="rect">
            <a:avLst/>
          </a:prstGeom>
        </p:spPr>
        <p:txBody>
          <a:bodyPr wrap="none">
            <a:spAutoFit/>
          </a:bodyPr>
          <a:lstStyle/>
          <a:p>
            <a:r>
              <a:rPr lang="es-MX" sz="1400" b="1" dirty="0" smtClean="0"/>
              <a:t>Tiempo</a:t>
            </a:r>
            <a:endParaRPr lang="es-MX" sz="1400" b="1" dirty="0"/>
          </a:p>
        </p:txBody>
      </p:sp>
      <p:sp>
        <p:nvSpPr>
          <p:cNvPr id="43" name="19 Rectángulo"/>
          <p:cNvSpPr/>
          <p:nvPr/>
        </p:nvSpPr>
        <p:spPr>
          <a:xfrm>
            <a:off x="6960082" y="4083141"/>
            <a:ext cx="1210588" cy="307777"/>
          </a:xfrm>
          <a:prstGeom prst="rect">
            <a:avLst/>
          </a:prstGeom>
        </p:spPr>
        <p:txBody>
          <a:bodyPr wrap="none">
            <a:spAutoFit/>
          </a:bodyPr>
          <a:lstStyle/>
          <a:p>
            <a:r>
              <a:rPr lang="es-MX" sz="1400" b="1" dirty="0" smtClean="0"/>
              <a:t>Tasa de uso</a:t>
            </a:r>
            <a:endParaRPr lang="es-MX" sz="1400" b="1" dirty="0"/>
          </a:p>
        </p:txBody>
      </p:sp>
      <p:cxnSp>
        <p:nvCxnSpPr>
          <p:cNvPr id="44" name="20 Conector recto de flecha"/>
          <p:cNvCxnSpPr>
            <a:stCxn id="51" idx="2"/>
          </p:cNvCxnSpPr>
          <p:nvPr/>
        </p:nvCxnSpPr>
        <p:spPr>
          <a:xfrm flipH="1">
            <a:off x="9932414" y="3963997"/>
            <a:ext cx="277602" cy="3412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21 Rectángulo"/>
          <p:cNvSpPr/>
          <p:nvPr/>
        </p:nvSpPr>
        <p:spPr>
          <a:xfrm>
            <a:off x="3344190" y="4510827"/>
            <a:ext cx="1261950" cy="523220"/>
          </a:xfrm>
          <a:prstGeom prst="rect">
            <a:avLst/>
          </a:prstGeom>
        </p:spPr>
        <p:txBody>
          <a:bodyPr wrap="square">
            <a:spAutoFit/>
          </a:bodyPr>
          <a:lstStyle/>
          <a:p>
            <a:pPr algn="ctr"/>
            <a:r>
              <a:rPr lang="es-MX" sz="1400" b="1" dirty="0" smtClean="0"/>
              <a:t>Inventario mínimo</a:t>
            </a:r>
            <a:endParaRPr lang="es-MX" sz="1400" b="1" dirty="0"/>
          </a:p>
        </p:txBody>
      </p:sp>
      <p:cxnSp>
        <p:nvCxnSpPr>
          <p:cNvPr id="46" name="22 Conector recto de flecha"/>
          <p:cNvCxnSpPr/>
          <p:nvPr/>
        </p:nvCxnSpPr>
        <p:spPr>
          <a:xfrm>
            <a:off x="4149672" y="4937556"/>
            <a:ext cx="432048" cy="3706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25 Rectángulo"/>
          <p:cNvSpPr/>
          <p:nvPr/>
        </p:nvSpPr>
        <p:spPr>
          <a:xfrm>
            <a:off x="4905837" y="5674782"/>
            <a:ext cx="6575257" cy="784830"/>
          </a:xfrm>
          <a:prstGeom prst="rect">
            <a:avLst/>
          </a:prstGeom>
        </p:spPr>
        <p:txBody>
          <a:bodyPr wrap="square">
            <a:spAutoFit/>
          </a:bodyPr>
          <a:lstStyle/>
          <a:p>
            <a:pPr algn="ctr"/>
            <a:r>
              <a:rPr lang="es-MX" sz="1500" b="1" dirty="0" smtClean="0">
                <a:solidFill>
                  <a:srgbClr val="FFFF00"/>
                </a:solidFill>
              </a:rPr>
              <a:t>1. El inventario fluye de manera continua o se acumula durante un periodo después de colocar una orden. </a:t>
            </a:r>
          </a:p>
          <a:p>
            <a:pPr algn="ctr"/>
            <a:r>
              <a:rPr lang="es-MX" sz="1500" b="1" dirty="0" smtClean="0">
                <a:solidFill>
                  <a:srgbClr val="FFFF00"/>
                </a:solidFill>
              </a:rPr>
              <a:t>2. Cuando las unidades se producen y venden en forma simultánea</a:t>
            </a:r>
            <a:endParaRPr lang="es-MX" sz="1500" b="1" i="1" dirty="0">
              <a:solidFill>
                <a:srgbClr val="FFFF00"/>
              </a:solidFill>
              <a:effectLst>
                <a:outerShdw blurRad="38100" dist="38100" dir="2700000" algn="tl">
                  <a:srgbClr val="000000">
                    <a:alpha val="43137"/>
                  </a:srgbClr>
                </a:outerShdw>
              </a:effectLst>
            </a:endParaRPr>
          </a:p>
        </p:txBody>
      </p:sp>
      <p:sp>
        <p:nvSpPr>
          <p:cNvPr id="48" name="26 Rectángulo"/>
          <p:cNvSpPr/>
          <p:nvPr/>
        </p:nvSpPr>
        <p:spPr>
          <a:xfrm>
            <a:off x="1407890" y="5810657"/>
            <a:ext cx="3454400" cy="369332"/>
          </a:xfrm>
          <a:prstGeom prst="rect">
            <a:avLst/>
          </a:prstGeom>
        </p:spPr>
        <p:txBody>
          <a:bodyPr wrap="square">
            <a:spAutoFit/>
          </a:bodyPr>
          <a:lstStyle/>
          <a:p>
            <a:r>
              <a:rPr lang="es-MX" b="1" dirty="0" smtClean="0">
                <a:solidFill>
                  <a:schemeClr val="bg1"/>
                </a:solidFill>
              </a:rPr>
              <a:t>El modelo se aplica cuando: </a:t>
            </a:r>
            <a:endParaRPr lang="es-MX" b="1" dirty="0">
              <a:solidFill>
                <a:schemeClr val="bg1"/>
              </a:solidFill>
            </a:endParaRPr>
          </a:p>
        </p:txBody>
      </p:sp>
      <p:sp>
        <p:nvSpPr>
          <p:cNvPr id="49" name="28 Triángulo isósceles"/>
          <p:cNvSpPr/>
          <p:nvPr/>
        </p:nvSpPr>
        <p:spPr>
          <a:xfrm>
            <a:off x="7894088" y="3713420"/>
            <a:ext cx="3168352" cy="1594814"/>
          </a:xfrm>
          <a:prstGeom prst="triangle">
            <a:avLst>
              <a:gd name="adj" fmla="val 32359"/>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29 Rectángulo"/>
          <p:cNvSpPr/>
          <p:nvPr/>
        </p:nvSpPr>
        <p:spPr>
          <a:xfrm>
            <a:off x="5144390" y="2993340"/>
            <a:ext cx="2286000" cy="954107"/>
          </a:xfrm>
          <a:prstGeom prst="rect">
            <a:avLst/>
          </a:prstGeom>
        </p:spPr>
        <p:txBody>
          <a:bodyPr wrap="square">
            <a:spAutoFit/>
          </a:bodyPr>
          <a:lstStyle/>
          <a:p>
            <a:pPr algn="ctr"/>
            <a:r>
              <a:rPr lang="es-MX" sz="1400" b="1" dirty="0" smtClean="0"/>
              <a:t>Parte del ciclo del inventario en el cual tiene lugar la producción (y el uso) </a:t>
            </a:r>
            <a:endParaRPr lang="es-MX" sz="1400" b="1" dirty="0"/>
          </a:p>
        </p:txBody>
      </p:sp>
      <p:sp>
        <p:nvSpPr>
          <p:cNvPr id="51" name="30 Rectángulo"/>
          <p:cNvSpPr/>
          <p:nvPr/>
        </p:nvSpPr>
        <p:spPr>
          <a:xfrm>
            <a:off x="9067016" y="3009890"/>
            <a:ext cx="2286000" cy="954107"/>
          </a:xfrm>
          <a:prstGeom prst="rect">
            <a:avLst/>
          </a:prstGeom>
        </p:spPr>
        <p:txBody>
          <a:bodyPr wrap="square">
            <a:spAutoFit/>
          </a:bodyPr>
          <a:lstStyle/>
          <a:p>
            <a:pPr algn="ctr"/>
            <a:r>
              <a:rPr lang="es-MX" sz="1400" b="1" dirty="0" smtClean="0"/>
              <a:t>Parte del ciclo de demanda sin producción (sólo tiene lugar el uso)</a:t>
            </a:r>
            <a:endParaRPr lang="es-MX" sz="1400" b="1" dirty="0"/>
          </a:p>
        </p:txBody>
      </p:sp>
      <p:cxnSp>
        <p:nvCxnSpPr>
          <p:cNvPr id="52" name="32 Conector recto de flecha"/>
          <p:cNvCxnSpPr/>
          <p:nvPr/>
        </p:nvCxnSpPr>
        <p:spPr>
          <a:xfrm>
            <a:off x="5494000" y="3732782"/>
            <a:ext cx="0" cy="7007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35 Conector recto"/>
          <p:cNvCxnSpPr>
            <a:endCxn id="39" idx="3"/>
          </p:cNvCxnSpPr>
          <p:nvPr/>
        </p:nvCxnSpPr>
        <p:spPr>
          <a:xfrm flipH="1">
            <a:off x="5750983" y="3713420"/>
            <a:ext cx="1" cy="1594814"/>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cxnSp>
        <p:nvCxnSpPr>
          <p:cNvPr id="54" name="37 Conector recto"/>
          <p:cNvCxnSpPr/>
          <p:nvPr/>
        </p:nvCxnSpPr>
        <p:spPr>
          <a:xfrm flipH="1">
            <a:off x="8960813" y="3713420"/>
            <a:ext cx="1" cy="1594814"/>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cxnSp>
        <p:nvCxnSpPr>
          <p:cNvPr id="55" name="39 Conector recto de flecha"/>
          <p:cNvCxnSpPr/>
          <p:nvPr/>
        </p:nvCxnSpPr>
        <p:spPr>
          <a:xfrm flipH="1">
            <a:off x="7291589" y="4232476"/>
            <a:ext cx="277602" cy="5567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41 Conector recto de flecha"/>
          <p:cNvCxnSpPr/>
          <p:nvPr/>
        </p:nvCxnSpPr>
        <p:spPr>
          <a:xfrm>
            <a:off x="4725736" y="5034047"/>
            <a:ext cx="1025247"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7" name="42 CuadroTexto"/>
          <p:cNvSpPr txBox="1"/>
          <p:nvPr/>
        </p:nvSpPr>
        <p:spPr>
          <a:xfrm>
            <a:off x="5144390" y="4789178"/>
            <a:ext cx="349610" cy="338554"/>
          </a:xfrm>
          <a:prstGeom prst="rect">
            <a:avLst/>
          </a:prstGeom>
          <a:noFill/>
        </p:spPr>
        <p:txBody>
          <a:bodyPr wrap="square" rtlCol="0">
            <a:spAutoFit/>
          </a:bodyPr>
          <a:lstStyle/>
          <a:p>
            <a:r>
              <a:rPr lang="es-MX" sz="1600" b="1" i="1" dirty="0" smtClean="0"/>
              <a:t>t</a:t>
            </a:r>
            <a:endParaRPr lang="es-MX" sz="1600" b="1" i="1" dirty="0"/>
          </a:p>
        </p:txBody>
      </p:sp>
      <p:sp>
        <p:nvSpPr>
          <p:cNvPr id="58" name="45 Rectángulo"/>
          <p:cNvSpPr/>
          <p:nvPr/>
        </p:nvSpPr>
        <p:spPr>
          <a:xfrm>
            <a:off x="3546821" y="3559921"/>
            <a:ext cx="1089782" cy="523220"/>
          </a:xfrm>
          <a:prstGeom prst="rect">
            <a:avLst/>
          </a:prstGeom>
        </p:spPr>
        <p:txBody>
          <a:bodyPr wrap="square">
            <a:spAutoFit/>
          </a:bodyPr>
          <a:lstStyle/>
          <a:p>
            <a:pPr algn="ctr"/>
            <a:r>
              <a:rPr lang="es-MX" sz="1400" b="1" dirty="0" smtClean="0"/>
              <a:t>Inventario máximo</a:t>
            </a:r>
            <a:endParaRPr lang="es-MX" sz="1400" b="1" dirty="0"/>
          </a:p>
        </p:txBody>
      </p:sp>
      <p:cxnSp>
        <p:nvCxnSpPr>
          <p:cNvPr id="59" name="47 Conector recto"/>
          <p:cNvCxnSpPr/>
          <p:nvPr/>
        </p:nvCxnSpPr>
        <p:spPr>
          <a:xfrm>
            <a:off x="4712342" y="4505508"/>
            <a:ext cx="6070697" cy="0"/>
          </a:xfrm>
          <a:prstGeom prst="line">
            <a:avLst/>
          </a:prstGeom>
          <a:ln>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60" name="48 Rectángulo"/>
          <p:cNvSpPr/>
          <p:nvPr/>
        </p:nvSpPr>
        <p:spPr>
          <a:xfrm>
            <a:off x="10369398" y="4217476"/>
            <a:ext cx="1385241" cy="523220"/>
          </a:xfrm>
          <a:prstGeom prst="rect">
            <a:avLst/>
          </a:prstGeom>
        </p:spPr>
        <p:txBody>
          <a:bodyPr wrap="square">
            <a:spAutoFit/>
          </a:bodyPr>
          <a:lstStyle/>
          <a:p>
            <a:pPr algn="ctr"/>
            <a:r>
              <a:rPr lang="es-MX" sz="1400" b="1" dirty="0" smtClean="0"/>
              <a:t>Inventario promedio</a:t>
            </a:r>
            <a:endParaRPr lang="es-MX" sz="1400" b="1" dirty="0"/>
          </a:p>
        </p:txBody>
      </p:sp>
    </p:spTree>
    <p:extLst>
      <p:ext uri="{BB962C8B-B14F-4D97-AF65-F5344CB8AC3E}">
        <p14:creationId xmlns:p14="http://schemas.microsoft.com/office/powerpoint/2010/main" val="2079023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323439"/>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LA CANTIDAD ECONOMICA A PRODUCIR</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1" name="1 Rectángulo"/>
              <p:cNvSpPr/>
              <p:nvPr/>
            </p:nvSpPr>
            <p:spPr>
              <a:xfrm>
                <a:off x="2656114" y="3777166"/>
                <a:ext cx="8853715" cy="2207271"/>
              </a:xfrm>
              <a:prstGeom prst="rect">
                <a:avLst/>
              </a:prstGeom>
            </p:spPr>
            <p:txBody>
              <a:bodyPr wrap="square">
                <a:spAutoFit/>
              </a:bodyPr>
              <a:lstStyle/>
              <a:p>
                <a:r>
                  <a:rPr lang="es-MX" sz="2000" b="1" dirty="0" smtClean="0"/>
                  <a:t>1. Costo anual de mantener = (Nivel de inventario promedio) x (Costo de mantener por unidad por año)</a:t>
                </a:r>
              </a:p>
              <a:p>
                <a:r>
                  <a:rPr lang="es-MX" sz="2000" b="1" dirty="0" smtClean="0"/>
                  <a:t>	</a:t>
                </a:r>
                <a:r>
                  <a:rPr lang="es-MX" sz="2000" b="1" dirty="0" err="1" smtClean="0"/>
                  <a:t>Cam</a:t>
                </a:r>
                <a:r>
                  <a:rPr lang="es-MX" sz="2000" b="1" dirty="0" smtClean="0"/>
                  <a:t>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𝐐</m:t>
                        </m:r>
                      </m:num>
                      <m:den>
                        <m:r>
                          <a:rPr lang="es-MX" sz="2600" b="1" i="0" smtClean="0">
                            <a:latin typeface="Cambria Math"/>
                          </a:rPr>
                          <m:t>𝟐</m:t>
                        </m:r>
                      </m:den>
                    </m:f>
                  </m:oMath>
                </a14:m>
                <a:r>
                  <a:rPr lang="es-MX" sz="2000" b="1" dirty="0" smtClean="0"/>
                  <a:t> x H</a:t>
                </a:r>
              </a:p>
              <a:p>
                <a:endParaRPr lang="es-MX" sz="2000" b="1" dirty="0" smtClean="0"/>
              </a:p>
              <a:p>
                <a:r>
                  <a:rPr lang="es-MX" sz="2000" b="1" dirty="0" smtClean="0"/>
                  <a:t>2. Nivel de inventario promedio = Nivel de Inventario Máximo / 2</a:t>
                </a:r>
              </a:p>
              <a:p>
                <a:endParaRPr lang="es-MX" sz="2000" b="1" dirty="0" smtClean="0"/>
              </a:p>
            </p:txBody>
          </p:sp>
        </mc:Choice>
        <mc:Fallback xmlns="">
          <p:sp>
            <p:nvSpPr>
              <p:cNvPr id="31" name="1 Rectángulo"/>
              <p:cNvSpPr>
                <a:spLocks noRot="1" noChangeAspect="1" noMove="1" noResize="1" noEditPoints="1" noAdjustHandles="1" noChangeArrowheads="1" noChangeShapeType="1" noTextEdit="1"/>
              </p:cNvSpPr>
              <p:nvPr/>
            </p:nvSpPr>
            <p:spPr>
              <a:xfrm>
                <a:off x="2656114" y="3777166"/>
                <a:ext cx="8853715" cy="2207271"/>
              </a:xfrm>
              <a:prstGeom prst="rect">
                <a:avLst/>
              </a:prstGeom>
              <a:blipFill>
                <a:blip r:embed="rId2"/>
                <a:stretch>
                  <a:fillRect l="-758" t="-1657" r="-620"/>
                </a:stretch>
              </a:blipFill>
            </p:spPr>
            <p:txBody>
              <a:bodyPr/>
              <a:lstStyle/>
              <a:p>
                <a:r>
                  <a:rPr lang="en-US">
                    <a:noFill/>
                  </a:rPr>
                  <a:t> </a:t>
                </a:r>
              </a:p>
            </p:txBody>
          </p:sp>
        </mc:Fallback>
      </mc:AlternateContent>
      <p:sp>
        <p:nvSpPr>
          <p:cNvPr id="32" name="2 Rectángulo"/>
          <p:cNvSpPr/>
          <p:nvPr/>
        </p:nvSpPr>
        <p:spPr>
          <a:xfrm>
            <a:off x="4717143" y="1402210"/>
            <a:ext cx="6284979"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b="1"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D = Demanda anual en unidades para el artículo en inventario </a:t>
            </a:r>
          </a:p>
          <a:p>
            <a:r>
              <a:rPr lang="es-MX" sz="1500" b="1" dirty="0" smtClean="0">
                <a:solidFill>
                  <a:schemeClr val="bg1"/>
                </a:solidFill>
              </a:rPr>
              <a:t>p = Tasa de producción diaria </a:t>
            </a:r>
          </a:p>
          <a:p>
            <a:r>
              <a:rPr lang="es-MX" sz="1500" b="1" dirty="0" smtClean="0">
                <a:solidFill>
                  <a:schemeClr val="bg1"/>
                </a:solidFill>
              </a:rPr>
              <a:t>d = Tasa de demanda diaria, o tasa de uso </a:t>
            </a:r>
          </a:p>
          <a:p>
            <a:r>
              <a:rPr lang="es-MX" sz="1500" b="1" dirty="0" smtClean="0">
                <a:solidFill>
                  <a:schemeClr val="bg1"/>
                </a:solidFill>
              </a:rPr>
              <a:t>t = Longitud de la corrida de producción en días.</a:t>
            </a:r>
            <a:endParaRPr lang="es-MX" sz="1500" b="1" dirty="0">
              <a:solidFill>
                <a:schemeClr val="bg1"/>
              </a:solidFill>
            </a:endParaRPr>
          </a:p>
        </p:txBody>
      </p:sp>
    </p:spTree>
    <p:extLst>
      <p:ext uri="{BB962C8B-B14F-4D97-AF65-F5344CB8AC3E}">
        <p14:creationId xmlns:p14="http://schemas.microsoft.com/office/powerpoint/2010/main" val="552537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323439"/>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LA CANTIDAD ECONOMICA A PRODUCIR</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6" name="1 Rectángulo"/>
              <p:cNvSpPr/>
              <p:nvPr/>
            </p:nvSpPr>
            <p:spPr>
              <a:xfrm>
                <a:off x="1690260" y="3159499"/>
                <a:ext cx="9647944" cy="3392917"/>
              </a:xfrm>
              <a:prstGeom prst="rect">
                <a:avLst/>
              </a:prstGeom>
            </p:spPr>
            <p:txBody>
              <a:bodyPr wrap="square">
                <a:spAutoFit/>
              </a:bodyPr>
              <a:lstStyle/>
              <a:p>
                <a:r>
                  <a:rPr lang="es-MX" b="1" dirty="0" smtClean="0"/>
                  <a:t>3. Nivel de inventario máximo = Total producido durante la corrida de producción -  Total usado durante la corrida de producción</a:t>
                </a:r>
              </a:p>
              <a:p>
                <a:r>
                  <a:rPr lang="es-MX" b="1" dirty="0"/>
                  <a:t>	</a:t>
                </a:r>
                <a:r>
                  <a:rPr lang="es-MX" b="1" dirty="0" smtClean="0"/>
                  <a:t>		</a:t>
                </a:r>
                <a:r>
                  <a:rPr lang="es-MX" b="1" dirty="0" err="1" smtClean="0"/>
                  <a:t>I</a:t>
                </a:r>
                <a:r>
                  <a:rPr lang="es-MX" b="1" baseline="-25000" dirty="0" err="1" smtClean="0"/>
                  <a:t>max</a:t>
                </a:r>
                <a:r>
                  <a:rPr lang="es-MX" b="1" dirty="0" smtClean="0"/>
                  <a:t>  =  </a:t>
                </a:r>
                <a:r>
                  <a:rPr lang="es-MX" b="1" i="1" dirty="0" smtClean="0"/>
                  <a:t>p</a:t>
                </a:r>
                <a:r>
                  <a:rPr lang="es-MX" b="1" dirty="0" smtClean="0"/>
                  <a:t> </a:t>
                </a:r>
                <a:r>
                  <a:rPr lang="es-MX" sz="1200" b="1" dirty="0" smtClean="0"/>
                  <a:t>x</a:t>
                </a:r>
                <a:r>
                  <a:rPr lang="es-MX" b="1" dirty="0" smtClean="0"/>
                  <a:t> </a:t>
                </a:r>
                <a:r>
                  <a:rPr lang="es-MX" b="1" i="1" dirty="0" smtClean="0"/>
                  <a:t>t  -  d </a:t>
                </a:r>
                <a:r>
                  <a:rPr lang="es-MX" sz="1200" b="1" dirty="0" smtClean="0"/>
                  <a:t>x</a:t>
                </a:r>
                <a:r>
                  <a:rPr lang="es-MX" b="1" dirty="0" smtClean="0"/>
                  <a:t> </a:t>
                </a:r>
                <a:r>
                  <a:rPr lang="es-MX" b="1" i="1" dirty="0" smtClean="0"/>
                  <a:t>t</a:t>
                </a:r>
              </a:p>
              <a:p>
                <a:r>
                  <a:rPr lang="es-MX" b="1" dirty="0" smtClean="0"/>
                  <a:t>Q</a:t>
                </a:r>
                <a:r>
                  <a:rPr lang="es-MX" b="1" i="1" dirty="0" smtClean="0"/>
                  <a:t> = p</a:t>
                </a:r>
                <a:r>
                  <a:rPr lang="es-MX" b="1" dirty="0" smtClean="0"/>
                  <a:t> </a:t>
                </a:r>
                <a:r>
                  <a:rPr lang="es-MX" sz="1200" b="1" dirty="0" smtClean="0"/>
                  <a:t>x</a:t>
                </a:r>
                <a:r>
                  <a:rPr lang="es-MX" b="1" dirty="0" smtClean="0"/>
                  <a:t> </a:t>
                </a:r>
                <a:r>
                  <a:rPr lang="es-MX" b="1" i="1" dirty="0" smtClean="0"/>
                  <a:t>t    ;     t </a:t>
                </a:r>
                <a:r>
                  <a:rPr lang="es-MX" b="1" dirty="0" smtClean="0"/>
                  <a:t>= </a:t>
                </a:r>
                <a14:m>
                  <m:oMath xmlns:m="http://schemas.openxmlformats.org/officeDocument/2006/math">
                    <m:f>
                      <m:fPr>
                        <m:ctrlPr>
                          <a:rPr lang="es-MX" sz="2600" b="1" i="1" dirty="0" smtClean="0">
                            <a:latin typeface="Cambria Math" panose="02040503050406030204" pitchFamily="18" charset="0"/>
                          </a:rPr>
                        </m:ctrlPr>
                      </m:fPr>
                      <m:num>
                        <m:r>
                          <a:rPr lang="es-MX" sz="2600" b="1" i="0" dirty="0" smtClean="0">
                            <a:latin typeface="Cambria Math"/>
                          </a:rPr>
                          <m:t>𝐐</m:t>
                        </m:r>
                      </m:num>
                      <m:den>
                        <m:r>
                          <a:rPr lang="es-MX" sz="2600" b="1" i="1" dirty="0" smtClean="0">
                            <a:latin typeface="Cambria Math"/>
                          </a:rPr>
                          <m:t>𝒑</m:t>
                        </m:r>
                        <m:r>
                          <m:rPr>
                            <m:nor/>
                          </m:rPr>
                          <a:rPr lang="es-MX" sz="2600" b="1" dirty="0" smtClean="0"/>
                          <m:t> </m:t>
                        </m:r>
                      </m:den>
                    </m:f>
                    <m:r>
                      <a:rPr lang="es-MX" sz="2600" b="1" i="1" dirty="0" smtClean="0">
                        <a:latin typeface="Cambria Math"/>
                      </a:rPr>
                      <m:t> </m:t>
                    </m:r>
                  </m:oMath>
                </a14:m>
                <a:r>
                  <a:rPr lang="es-MX" b="1" dirty="0" smtClean="0"/>
                  <a:t>	</a:t>
                </a:r>
              </a:p>
              <a:p>
                <a:r>
                  <a:rPr lang="es-MX" b="1" dirty="0"/>
                  <a:t>	</a:t>
                </a:r>
                <a:r>
                  <a:rPr lang="es-MX" b="1" dirty="0" smtClean="0"/>
                  <a:t>		</a:t>
                </a:r>
                <a:r>
                  <a:rPr lang="es-MX" b="1" dirty="0" err="1" smtClean="0"/>
                  <a:t>I</a:t>
                </a:r>
                <a:r>
                  <a:rPr lang="es-MX" b="1" baseline="-25000" dirty="0" err="1" smtClean="0"/>
                  <a:t>max</a:t>
                </a:r>
                <a:r>
                  <a:rPr lang="es-MX" b="1" dirty="0" smtClean="0"/>
                  <a:t>  = Q  (1</a:t>
                </a:r>
                <a:r>
                  <a:rPr lang="es-MX" sz="2400" b="1" dirty="0" smtClean="0"/>
                  <a:t>-</a:t>
                </a:r>
                <a:r>
                  <a:rPr lang="es-MX" b="1" dirty="0" smtClean="0"/>
                  <a:t> </a:t>
                </a:r>
                <a14:m>
                  <m:oMath xmlns:m="http://schemas.openxmlformats.org/officeDocument/2006/math">
                    <m:f>
                      <m:fPr>
                        <m:ctrlPr>
                          <a:rPr lang="es-MX" sz="2600" b="1" i="1" dirty="0" smtClean="0">
                            <a:latin typeface="Cambria Math" panose="02040503050406030204" pitchFamily="18" charset="0"/>
                          </a:rPr>
                        </m:ctrlPr>
                      </m:fPr>
                      <m:num>
                        <m:r>
                          <a:rPr lang="es-MX" sz="2600" b="1" i="1" dirty="0" smtClean="0">
                            <a:latin typeface="Cambria Math"/>
                          </a:rPr>
                          <m:t>𝒅</m:t>
                        </m:r>
                      </m:num>
                      <m:den>
                        <m:r>
                          <a:rPr lang="es-MX" sz="2600" b="1" i="1" dirty="0" smtClean="0">
                            <a:latin typeface="Cambria Math"/>
                          </a:rPr>
                          <m:t>𝒑</m:t>
                        </m:r>
                      </m:den>
                    </m:f>
                    <m:r>
                      <a:rPr lang="es-MX" sz="2600" b="1" i="1" dirty="0" smtClean="0">
                        <a:latin typeface="Cambria Math"/>
                      </a:rPr>
                      <m:t> </m:t>
                    </m:r>
                  </m:oMath>
                </a14:m>
                <a:r>
                  <a:rPr lang="es-MX" b="1" dirty="0" smtClean="0"/>
                  <a:t>)</a:t>
                </a:r>
              </a:p>
              <a:p>
                <a:r>
                  <a:rPr lang="es-MX" b="1" dirty="0" smtClean="0"/>
                  <a:t>4. Costo anual de mantener inventarios :	Cam </a:t>
                </a:r>
                <a:r>
                  <a:rPr lang="es-MX" sz="2200" b="1" dirty="0" smtClean="0"/>
                  <a:t>=</a:t>
                </a:r>
                <a:r>
                  <a:rPr lang="es-MX" sz="2600" b="1" dirty="0" smtClean="0"/>
                  <a:t>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𝐐</m:t>
                        </m:r>
                      </m:num>
                      <m:den>
                        <m:r>
                          <a:rPr lang="es-MX" sz="2600" b="1" i="0" smtClean="0">
                            <a:latin typeface="Cambria Math"/>
                          </a:rPr>
                          <m:t>𝟐</m:t>
                        </m:r>
                      </m:den>
                    </m:f>
                  </m:oMath>
                </a14:m>
                <a:r>
                  <a:rPr lang="es-MX" b="1" dirty="0" smtClean="0"/>
                  <a:t> x H</a:t>
                </a:r>
              </a:p>
              <a:p>
                <a:r>
                  <a:rPr lang="es-MX" b="1" dirty="0" smtClean="0"/>
                  <a:t>			</a:t>
                </a:r>
                <a:r>
                  <a:rPr lang="es-MX" b="1" dirty="0" err="1" smtClean="0"/>
                  <a:t>Cam</a:t>
                </a:r>
                <a:r>
                  <a:rPr lang="es-MX" b="1" dirty="0" smtClean="0"/>
                  <a:t>  = </a:t>
                </a:r>
                <a14:m>
                  <m:oMath xmlns:m="http://schemas.openxmlformats.org/officeDocument/2006/math">
                    <m:f>
                      <m:fPr>
                        <m:ctrlPr>
                          <a:rPr lang="es-MX" sz="2600" b="1" i="1" dirty="0" smtClean="0">
                            <a:latin typeface="Cambria Math" panose="02040503050406030204" pitchFamily="18" charset="0"/>
                          </a:rPr>
                        </m:ctrlPr>
                      </m:fPr>
                      <m:num>
                        <m:r>
                          <a:rPr lang="es-MX" sz="2600" b="1" i="0" dirty="0" smtClean="0">
                            <a:latin typeface="Cambria Math"/>
                          </a:rPr>
                          <m:t>𝐐</m:t>
                        </m:r>
                      </m:num>
                      <m:den>
                        <m:r>
                          <a:rPr lang="es-MX" sz="2600" b="1" i="1" dirty="0" smtClean="0">
                            <a:latin typeface="Cambria Math"/>
                          </a:rPr>
                          <m:t>𝟐</m:t>
                        </m:r>
                      </m:den>
                    </m:f>
                  </m:oMath>
                </a14:m>
                <a:r>
                  <a:rPr lang="es-MX" b="1" dirty="0" smtClean="0"/>
                  <a:t>  (1</a:t>
                </a:r>
                <a:r>
                  <a:rPr lang="es-MX" sz="2400" b="1" dirty="0" smtClean="0"/>
                  <a:t>-</a:t>
                </a:r>
                <a:r>
                  <a:rPr lang="es-MX" sz="2600" b="1" dirty="0" smtClean="0"/>
                  <a:t> </a:t>
                </a:r>
                <a14:m>
                  <m:oMath xmlns:m="http://schemas.openxmlformats.org/officeDocument/2006/math">
                    <m:f>
                      <m:fPr>
                        <m:ctrlPr>
                          <a:rPr lang="es-MX" sz="2600" b="1" i="1" dirty="0" smtClean="0">
                            <a:latin typeface="Cambria Math" panose="02040503050406030204" pitchFamily="18" charset="0"/>
                          </a:rPr>
                        </m:ctrlPr>
                      </m:fPr>
                      <m:num>
                        <m:r>
                          <a:rPr lang="es-MX" sz="2600" b="1" i="1" dirty="0" smtClean="0">
                            <a:latin typeface="Cambria Math"/>
                          </a:rPr>
                          <m:t>𝒅</m:t>
                        </m:r>
                      </m:num>
                      <m:den>
                        <m:r>
                          <a:rPr lang="es-MX" sz="2600" b="1" i="1" dirty="0" smtClean="0">
                            <a:latin typeface="Cambria Math"/>
                          </a:rPr>
                          <m:t>𝒑</m:t>
                        </m:r>
                      </m:den>
                    </m:f>
                    <m:r>
                      <a:rPr lang="es-MX" sz="2600" b="1" i="1" dirty="0" smtClean="0">
                        <a:latin typeface="Cambria Math"/>
                      </a:rPr>
                      <m:t> </m:t>
                    </m:r>
                  </m:oMath>
                </a14:m>
                <a:r>
                  <a:rPr lang="es-MX" b="1" dirty="0" smtClean="0"/>
                  <a:t>) </a:t>
                </a:r>
                <a:r>
                  <a:rPr lang="es-MX" sz="1400" b="1" dirty="0" smtClean="0"/>
                  <a:t>x </a:t>
                </a:r>
                <a:r>
                  <a:rPr lang="es-MX" b="1" dirty="0" smtClean="0"/>
                  <a:t> H</a:t>
                </a:r>
              </a:p>
            </p:txBody>
          </p:sp>
        </mc:Choice>
        <mc:Fallback xmlns="">
          <p:sp>
            <p:nvSpPr>
              <p:cNvPr id="6" name="1 Rectángulo"/>
              <p:cNvSpPr>
                <a:spLocks noRot="1" noChangeAspect="1" noMove="1" noResize="1" noEditPoints="1" noAdjustHandles="1" noChangeArrowheads="1" noChangeShapeType="1" noTextEdit="1"/>
              </p:cNvSpPr>
              <p:nvPr/>
            </p:nvSpPr>
            <p:spPr>
              <a:xfrm>
                <a:off x="1690260" y="3159499"/>
                <a:ext cx="9647944" cy="3392917"/>
              </a:xfrm>
              <a:prstGeom prst="rect">
                <a:avLst/>
              </a:prstGeom>
              <a:blipFill>
                <a:blip r:embed="rId2"/>
                <a:stretch>
                  <a:fillRect l="-505" t="-898"/>
                </a:stretch>
              </a:blipFill>
            </p:spPr>
            <p:txBody>
              <a:bodyPr/>
              <a:lstStyle/>
              <a:p>
                <a:r>
                  <a:rPr lang="en-US">
                    <a:noFill/>
                  </a:rPr>
                  <a:t> </a:t>
                </a:r>
              </a:p>
            </p:txBody>
          </p:sp>
        </mc:Fallback>
      </mc:AlternateContent>
      <p:sp>
        <p:nvSpPr>
          <p:cNvPr id="7" name="7 Rectángulo"/>
          <p:cNvSpPr/>
          <p:nvPr/>
        </p:nvSpPr>
        <p:spPr>
          <a:xfrm>
            <a:off x="4278469" y="1402210"/>
            <a:ext cx="6128274"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b="1"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D = Demanda anual en unidades para el artículo en inventario </a:t>
            </a:r>
          </a:p>
          <a:p>
            <a:r>
              <a:rPr lang="es-MX" sz="1500" b="1" dirty="0" smtClean="0">
                <a:solidFill>
                  <a:schemeClr val="bg1"/>
                </a:solidFill>
              </a:rPr>
              <a:t>p = Tasa de producción diaria </a:t>
            </a:r>
          </a:p>
          <a:p>
            <a:r>
              <a:rPr lang="es-MX" sz="1500" b="1" dirty="0" smtClean="0">
                <a:solidFill>
                  <a:schemeClr val="bg1"/>
                </a:solidFill>
              </a:rPr>
              <a:t>d = Tasa de demanda diaria, o tasa de uso </a:t>
            </a:r>
          </a:p>
          <a:p>
            <a:r>
              <a:rPr lang="es-MX" sz="1500" b="1" dirty="0" smtClean="0">
                <a:solidFill>
                  <a:schemeClr val="bg1"/>
                </a:solidFill>
              </a:rPr>
              <a:t>t = Longitud de la corrida de producción en días.</a:t>
            </a:r>
            <a:endParaRPr lang="es-MX" sz="1500" b="1" dirty="0">
              <a:solidFill>
                <a:schemeClr val="bg1"/>
              </a:solidFill>
            </a:endParaRPr>
          </a:p>
        </p:txBody>
      </p:sp>
    </p:spTree>
    <p:extLst>
      <p:ext uri="{BB962C8B-B14F-4D97-AF65-F5344CB8AC3E}">
        <p14:creationId xmlns:p14="http://schemas.microsoft.com/office/powerpoint/2010/main" val="1170545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323439"/>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LA CANTIDAD ECONOMICA A PRODUCIR</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9" name="1 Rectángulo"/>
              <p:cNvSpPr/>
              <p:nvPr/>
            </p:nvSpPr>
            <p:spPr>
              <a:xfrm>
                <a:off x="1872343" y="3560354"/>
                <a:ext cx="8928833" cy="2923364"/>
              </a:xfrm>
              <a:prstGeom prst="rect">
                <a:avLst/>
              </a:prstGeom>
            </p:spPr>
            <p:txBody>
              <a:bodyPr wrap="square">
                <a:spAutoFit/>
              </a:bodyPr>
              <a:lstStyle/>
              <a:p>
                <a:r>
                  <a:rPr lang="es-MX" sz="2200" b="1" dirty="0" smtClean="0"/>
                  <a:t>5. El número óptimo de piezas por orden se obtiene al igualar el costo de preparación con el costo de mantener</a:t>
                </a:r>
              </a:p>
              <a:p>
                <a:r>
                  <a:rPr lang="es-MX" sz="2200" b="1" dirty="0" smtClean="0"/>
                  <a:t>	</a:t>
                </a:r>
                <a:r>
                  <a:rPr lang="es-MX" sz="2200" b="1" dirty="0" err="1" smtClean="0"/>
                  <a:t>Cam</a:t>
                </a:r>
                <a:r>
                  <a:rPr lang="es-MX" sz="2200" b="1" dirty="0" smtClean="0"/>
                  <a:t>  = </a:t>
                </a:r>
                <a14:m>
                  <m:oMath xmlns:m="http://schemas.openxmlformats.org/officeDocument/2006/math">
                    <m:f>
                      <m:fPr>
                        <m:ctrlPr>
                          <a:rPr lang="es-MX" sz="2600" b="1" i="1" dirty="0" smtClean="0">
                            <a:latin typeface="Cambria Math" panose="02040503050406030204" pitchFamily="18" charset="0"/>
                          </a:rPr>
                        </m:ctrlPr>
                      </m:fPr>
                      <m:num>
                        <m:r>
                          <a:rPr lang="es-MX" sz="2600" b="1" i="0" dirty="0" smtClean="0">
                            <a:latin typeface="Cambria Math"/>
                          </a:rPr>
                          <m:t>𝐐</m:t>
                        </m:r>
                      </m:num>
                      <m:den>
                        <m:r>
                          <a:rPr lang="es-MX" sz="2600" b="1" i="1" dirty="0" smtClean="0">
                            <a:latin typeface="Cambria Math"/>
                          </a:rPr>
                          <m:t>𝟐</m:t>
                        </m:r>
                      </m:den>
                    </m:f>
                  </m:oMath>
                </a14:m>
                <a:r>
                  <a:rPr lang="es-MX" sz="2200" b="1" dirty="0" smtClean="0"/>
                  <a:t>  (1- </a:t>
                </a:r>
                <a14:m>
                  <m:oMath xmlns:m="http://schemas.openxmlformats.org/officeDocument/2006/math">
                    <m:f>
                      <m:fPr>
                        <m:ctrlPr>
                          <a:rPr lang="es-MX" sz="2600" b="1" i="1" dirty="0" smtClean="0">
                            <a:latin typeface="Cambria Math" panose="02040503050406030204" pitchFamily="18" charset="0"/>
                          </a:rPr>
                        </m:ctrlPr>
                      </m:fPr>
                      <m:num>
                        <m:r>
                          <a:rPr lang="es-MX" sz="2600" b="1" i="1" dirty="0" smtClean="0">
                            <a:latin typeface="Cambria Math"/>
                          </a:rPr>
                          <m:t>𝒅</m:t>
                        </m:r>
                      </m:num>
                      <m:den>
                        <m:r>
                          <a:rPr lang="es-MX" sz="2600" b="1" i="1" dirty="0" smtClean="0">
                            <a:latin typeface="Cambria Math"/>
                          </a:rPr>
                          <m:t>𝒑</m:t>
                        </m:r>
                      </m:den>
                    </m:f>
                    <m:r>
                      <a:rPr lang="es-MX" sz="2600" b="1" i="1" dirty="0" smtClean="0">
                        <a:latin typeface="Cambria Math"/>
                      </a:rPr>
                      <m:t> </m:t>
                    </m:r>
                  </m:oMath>
                </a14:m>
                <a:r>
                  <a:rPr lang="es-MX" sz="2200" b="1" dirty="0" smtClean="0"/>
                  <a:t>) x  H		Cap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𝐃</m:t>
                        </m:r>
                      </m:num>
                      <m:den>
                        <m:r>
                          <a:rPr lang="es-MX" sz="2600" b="1" i="0" smtClean="0">
                            <a:latin typeface="Cambria Math"/>
                          </a:rPr>
                          <m:t>𝐐</m:t>
                        </m:r>
                      </m:den>
                    </m:f>
                  </m:oMath>
                </a14:m>
                <a:r>
                  <a:rPr lang="es-MX" sz="2200" b="1" dirty="0" smtClean="0"/>
                  <a:t> x S</a:t>
                </a:r>
              </a:p>
              <a:p>
                <a:endParaRPr lang="es-MX" sz="2200" b="1" dirty="0" smtClean="0"/>
              </a:p>
              <a:p>
                <a:r>
                  <a:rPr lang="es-MX" sz="2200" b="1" dirty="0" smtClean="0"/>
                  <a:t>		</a:t>
                </a:r>
                <a14:m>
                  <m:oMath xmlns:m="http://schemas.openxmlformats.org/officeDocument/2006/math">
                    <m:sSup>
                      <m:sSupPr>
                        <m:ctrlPr>
                          <a:rPr lang="es-MX" sz="2200" b="1" i="1" smtClean="0">
                            <a:latin typeface="Cambria Math" panose="02040503050406030204" pitchFamily="18" charset="0"/>
                          </a:rPr>
                        </m:ctrlPr>
                      </m:sSupPr>
                      <m:e>
                        <m:r>
                          <a:rPr lang="es-MX" sz="2200" b="1" i="0" smtClean="0">
                            <a:latin typeface="Cambria Math"/>
                          </a:rPr>
                          <m:t>𝐐</m:t>
                        </m:r>
                      </m:e>
                      <m:sup>
                        <m:r>
                          <a:rPr lang="es-MX" sz="2200" b="1" i="1" smtClean="0">
                            <a:latin typeface="Cambria Math"/>
                          </a:rPr>
                          <m:t>∗</m:t>
                        </m:r>
                      </m:sup>
                    </m:sSup>
                  </m:oMath>
                </a14:m>
                <a:r>
                  <a:rPr lang="es-MX" sz="2200" b="1" dirty="0" smtClean="0"/>
                  <a:t> = </a:t>
                </a:r>
                <a14:m>
                  <m:oMath xmlns:m="http://schemas.openxmlformats.org/officeDocument/2006/math">
                    <m:rad>
                      <m:radPr>
                        <m:degHide m:val="on"/>
                        <m:ctrlPr>
                          <a:rPr lang="es-MX" sz="2600" b="1" i="1" smtClean="0">
                            <a:latin typeface="Cambria Math" panose="02040503050406030204" pitchFamily="18" charset="0"/>
                          </a:rPr>
                        </m:ctrlPr>
                      </m:radPr>
                      <m:deg/>
                      <m:e>
                        <m:f>
                          <m:fPr>
                            <m:ctrlPr>
                              <a:rPr lang="es-MX" sz="2600" b="1" i="1" smtClean="0">
                                <a:latin typeface="Cambria Math" panose="02040503050406030204" pitchFamily="18" charset="0"/>
                              </a:rPr>
                            </m:ctrlPr>
                          </m:fPr>
                          <m:num>
                            <m:r>
                              <a:rPr lang="es-MX" sz="2600" b="1" i="1" smtClean="0">
                                <a:latin typeface="Cambria Math"/>
                              </a:rPr>
                              <m:t>𝟐</m:t>
                            </m:r>
                            <m:r>
                              <a:rPr lang="es-MX" sz="2600" b="1" i="1" smtClean="0">
                                <a:latin typeface="Cambria Math"/>
                              </a:rPr>
                              <m:t> </m:t>
                            </m:r>
                            <m:r>
                              <a:rPr lang="es-MX" sz="2600" b="1" i="1" smtClean="0">
                                <a:latin typeface="Cambria Math"/>
                              </a:rPr>
                              <m:t>𝒅</m:t>
                            </m:r>
                            <m:r>
                              <a:rPr lang="es-MX" sz="2600" b="1" i="1" smtClean="0">
                                <a:latin typeface="Cambria Math"/>
                              </a:rPr>
                              <m:t> </m:t>
                            </m:r>
                            <m:r>
                              <a:rPr lang="es-MX" sz="2600" b="1" i="1" smtClean="0">
                                <a:latin typeface="Cambria Math"/>
                              </a:rPr>
                              <m:t>𝒙</m:t>
                            </m:r>
                            <m:r>
                              <a:rPr lang="es-MX" sz="2600" b="1" i="1" smtClean="0">
                                <a:latin typeface="Cambria Math"/>
                              </a:rPr>
                              <m:t> </m:t>
                            </m:r>
                            <m:r>
                              <a:rPr lang="es-MX" sz="2600" b="1" i="0" smtClean="0">
                                <a:latin typeface="Cambria Math"/>
                              </a:rPr>
                              <m:t>𝐒</m:t>
                            </m:r>
                          </m:num>
                          <m:den>
                            <m:r>
                              <a:rPr lang="es-MX" sz="2600" b="1" i="0" smtClean="0">
                                <a:latin typeface="Cambria Math"/>
                              </a:rPr>
                              <m:t>𝐇</m:t>
                            </m:r>
                            <m:r>
                              <a:rPr lang="es-MX" sz="2600" b="1" i="0" smtClean="0">
                                <a:latin typeface="Cambria Math"/>
                              </a:rPr>
                              <m:t> (</m:t>
                            </m:r>
                            <m:r>
                              <a:rPr lang="es-MX" sz="2600" b="1" i="0" smtClean="0">
                                <a:latin typeface="Cambria Math"/>
                              </a:rPr>
                              <m:t>𝟏</m:t>
                            </m:r>
                            <m:r>
                              <a:rPr lang="es-MX" sz="2600" b="1" i="0" smtClean="0">
                                <a:latin typeface="Cambria Math"/>
                              </a:rPr>
                              <m:t> − </m:t>
                            </m:r>
                            <m:f>
                              <m:fPr>
                                <m:ctrlPr>
                                  <a:rPr lang="es-MX" sz="2600" b="1" i="1" smtClean="0">
                                    <a:latin typeface="Cambria Math" panose="02040503050406030204" pitchFamily="18" charset="0"/>
                                  </a:rPr>
                                </m:ctrlPr>
                              </m:fPr>
                              <m:num>
                                <m:r>
                                  <a:rPr lang="es-MX" sz="2600" b="1" i="1" smtClean="0">
                                    <a:latin typeface="Cambria Math"/>
                                  </a:rPr>
                                  <m:t>𝒅</m:t>
                                </m:r>
                              </m:num>
                              <m:den>
                                <m:r>
                                  <a:rPr lang="es-MX" sz="2600" b="1" i="1" smtClean="0">
                                    <a:latin typeface="Cambria Math"/>
                                  </a:rPr>
                                  <m:t>𝒑</m:t>
                                </m:r>
                              </m:den>
                            </m:f>
                            <m:r>
                              <a:rPr lang="es-MX" sz="2600" b="1" i="0" smtClean="0">
                                <a:latin typeface="Cambria Math"/>
                              </a:rPr>
                              <m:t>)</m:t>
                            </m:r>
                          </m:den>
                        </m:f>
                      </m:e>
                    </m:rad>
                  </m:oMath>
                </a14:m>
                <a:endParaRPr lang="es-MX" sz="2600" b="1" dirty="0" smtClean="0"/>
              </a:p>
            </p:txBody>
          </p:sp>
        </mc:Choice>
        <mc:Fallback xmlns="">
          <p:sp>
            <p:nvSpPr>
              <p:cNvPr id="9" name="1 Rectángulo"/>
              <p:cNvSpPr>
                <a:spLocks noRot="1" noChangeAspect="1" noMove="1" noResize="1" noEditPoints="1" noAdjustHandles="1" noChangeArrowheads="1" noChangeShapeType="1" noTextEdit="1"/>
              </p:cNvSpPr>
              <p:nvPr/>
            </p:nvSpPr>
            <p:spPr>
              <a:xfrm>
                <a:off x="1872343" y="3560354"/>
                <a:ext cx="8928833" cy="2923364"/>
              </a:xfrm>
              <a:prstGeom prst="rect">
                <a:avLst/>
              </a:prstGeom>
              <a:blipFill>
                <a:blip r:embed="rId2"/>
                <a:stretch>
                  <a:fillRect l="-887" t="-1458" r="-614"/>
                </a:stretch>
              </a:blipFill>
            </p:spPr>
            <p:txBody>
              <a:bodyPr/>
              <a:lstStyle/>
              <a:p>
                <a:r>
                  <a:rPr lang="en-US">
                    <a:noFill/>
                  </a:rPr>
                  <a:t> </a:t>
                </a:r>
              </a:p>
            </p:txBody>
          </p:sp>
        </mc:Fallback>
      </mc:AlternateContent>
      <p:sp>
        <p:nvSpPr>
          <p:cNvPr id="10" name="7 Rectángulo"/>
          <p:cNvSpPr/>
          <p:nvPr/>
        </p:nvSpPr>
        <p:spPr>
          <a:xfrm>
            <a:off x="4354286" y="1494224"/>
            <a:ext cx="6749436"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b="1"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D = Demanda anual en unidades para el artículo en inventario </a:t>
            </a:r>
          </a:p>
          <a:p>
            <a:r>
              <a:rPr lang="es-MX" sz="1500" b="1" dirty="0" smtClean="0">
                <a:solidFill>
                  <a:schemeClr val="bg1"/>
                </a:solidFill>
              </a:rPr>
              <a:t>p = Tasa de producción diaria </a:t>
            </a:r>
          </a:p>
          <a:p>
            <a:r>
              <a:rPr lang="es-MX" sz="1500" b="1" dirty="0" smtClean="0">
                <a:solidFill>
                  <a:schemeClr val="bg1"/>
                </a:solidFill>
              </a:rPr>
              <a:t>d = Tasa de demanda diaria, o tasa de uso </a:t>
            </a:r>
          </a:p>
          <a:p>
            <a:r>
              <a:rPr lang="es-MX" sz="1500" b="1" dirty="0" smtClean="0">
                <a:solidFill>
                  <a:schemeClr val="bg1"/>
                </a:solidFill>
              </a:rPr>
              <a:t>t = Longitud de la corrida de producción en días.</a:t>
            </a:r>
            <a:endParaRPr lang="es-MX" sz="1500" b="1" dirty="0">
              <a:solidFill>
                <a:schemeClr val="bg1"/>
              </a:solidFill>
            </a:endParaRPr>
          </a:p>
        </p:txBody>
      </p:sp>
    </p:spTree>
    <p:extLst>
      <p:ext uri="{BB962C8B-B14F-4D97-AF65-F5344CB8AC3E}">
        <p14:creationId xmlns:p14="http://schemas.microsoft.com/office/powerpoint/2010/main" val="22316898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323439"/>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LA CANTIDAD ECONOMICA A PRODUCIR</a:t>
            </a:r>
            <a:endParaRPr lang="es-AR" sz="2000"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6" name="1 Rectángulo"/>
              <p:cNvSpPr/>
              <p:nvPr/>
            </p:nvSpPr>
            <p:spPr>
              <a:xfrm>
                <a:off x="1393370" y="3251492"/>
                <a:ext cx="9985829" cy="3174202"/>
              </a:xfrm>
              <a:prstGeom prst="rect">
                <a:avLst/>
              </a:prstGeom>
            </p:spPr>
            <p:txBody>
              <a:bodyPr wrap="square">
                <a:spAutoFit/>
              </a:bodyPr>
              <a:lstStyle/>
              <a:p>
                <a:r>
                  <a:rPr lang="es-MX" sz="2000" b="1" dirty="0" smtClean="0"/>
                  <a:t>En los descuentos por cantidad el intercambio más importante es entre un costo del producto más bajo y un costo de mantener más alto. Cuando se incluye el costo del producto, la ecuación para el costo total anual del inventario se puede calcular como: </a:t>
                </a:r>
              </a:p>
              <a:p>
                <a:endParaRPr lang="es-MX" sz="2000" b="1" dirty="0" smtClean="0"/>
              </a:p>
              <a:p>
                <a:r>
                  <a:rPr lang="es-MX" sz="2000" b="1" dirty="0" smtClean="0"/>
                  <a:t>Costo total = Costo de preparación + Costo de mantener + Costo del producto			</a:t>
                </a:r>
              </a:p>
              <a:p>
                <a:r>
                  <a:rPr lang="es-MX" sz="2000" b="1" dirty="0" smtClean="0"/>
                  <a:t>		</a:t>
                </a:r>
                <a:r>
                  <a:rPr lang="es-MX" sz="2000" b="1" dirty="0" err="1" smtClean="0"/>
                  <a:t>Ct</a:t>
                </a:r>
                <a:r>
                  <a:rPr lang="es-MX" sz="2000" b="1" dirty="0" smtClean="0"/>
                  <a:t> =   </a:t>
                </a:r>
                <a14:m>
                  <m:oMath xmlns:m="http://schemas.openxmlformats.org/officeDocument/2006/math">
                    <m:f>
                      <m:fPr>
                        <m:ctrlPr>
                          <a:rPr lang="es-MX" sz="2600" b="1" i="1" smtClean="0">
                            <a:latin typeface="Cambria Math" panose="02040503050406030204" pitchFamily="18" charset="0"/>
                          </a:rPr>
                        </m:ctrlPr>
                      </m:fPr>
                      <m:num>
                        <m:r>
                          <a:rPr lang="es-MX" sz="2600" b="1" i="0" smtClean="0">
                            <a:latin typeface="Cambria Math"/>
                          </a:rPr>
                          <m:t>𝐃</m:t>
                        </m:r>
                      </m:num>
                      <m:den>
                        <m:r>
                          <a:rPr lang="es-MX" sz="2600" b="1" i="0" smtClean="0">
                            <a:latin typeface="Cambria Math"/>
                          </a:rPr>
                          <m:t>𝐐</m:t>
                        </m:r>
                      </m:den>
                    </m:f>
                  </m:oMath>
                </a14:m>
                <a:r>
                  <a:rPr lang="es-MX" sz="2000" b="1" dirty="0" smtClean="0"/>
                  <a:t> x S   +   </a:t>
                </a:r>
                <a14:m>
                  <m:oMath xmlns:m="http://schemas.openxmlformats.org/officeDocument/2006/math">
                    <m:f>
                      <m:fPr>
                        <m:ctrlPr>
                          <a:rPr lang="es-MX" sz="2600" b="1" i="1" dirty="0" smtClean="0">
                            <a:latin typeface="Cambria Math" panose="02040503050406030204" pitchFamily="18" charset="0"/>
                          </a:rPr>
                        </m:ctrlPr>
                      </m:fPr>
                      <m:num>
                        <m:r>
                          <a:rPr lang="es-MX" sz="2600" b="1" i="0" dirty="0" smtClean="0">
                            <a:latin typeface="Cambria Math"/>
                          </a:rPr>
                          <m:t>𝐐</m:t>
                        </m:r>
                      </m:num>
                      <m:den>
                        <m:r>
                          <a:rPr lang="es-MX" sz="2600" b="1" i="1" dirty="0" smtClean="0">
                            <a:latin typeface="Cambria Math"/>
                          </a:rPr>
                          <m:t>𝟐</m:t>
                        </m:r>
                      </m:den>
                    </m:f>
                  </m:oMath>
                </a14:m>
                <a:r>
                  <a:rPr lang="es-MX" sz="2000" b="1" dirty="0" smtClean="0"/>
                  <a:t>  X  H   +   P x D</a:t>
                </a:r>
              </a:p>
              <a:p>
                <a:endParaRPr lang="es-MX" sz="2000" b="1" dirty="0" smtClean="0"/>
              </a:p>
            </p:txBody>
          </p:sp>
        </mc:Choice>
        <mc:Fallback xmlns="">
          <p:sp>
            <p:nvSpPr>
              <p:cNvPr id="6" name="1 Rectángulo"/>
              <p:cNvSpPr>
                <a:spLocks noRot="1" noChangeAspect="1" noMove="1" noResize="1" noEditPoints="1" noAdjustHandles="1" noChangeArrowheads="1" noChangeShapeType="1" noTextEdit="1"/>
              </p:cNvSpPr>
              <p:nvPr/>
            </p:nvSpPr>
            <p:spPr>
              <a:xfrm>
                <a:off x="1393370" y="3251492"/>
                <a:ext cx="9985829" cy="3174202"/>
              </a:xfrm>
              <a:prstGeom prst="rect">
                <a:avLst/>
              </a:prstGeom>
              <a:blipFill>
                <a:blip r:embed="rId2"/>
                <a:stretch>
                  <a:fillRect l="-672" t="-960"/>
                </a:stretch>
              </a:blipFill>
            </p:spPr>
            <p:txBody>
              <a:bodyPr/>
              <a:lstStyle/>
              <a:p>
                <a:r>
                  <a:rPr lang="en-US">
                    <a:noFill/>
                  </a:rPr>
                  <a:t> </a:t>
                </a:r>
              </a:p>
            </p:txBody>
          </p:sp>
        </mc:Fallback>
      </mc:AlternateContent>
      <p:sp>
        <p:nvSpPr>
          <p:cNvPr id="7" name="2 Rectángulo"/>
          <p:cNvSpPr/>
          <p:nvPr/>
        </p:nvSpPr>
        <p:spPr>
          <a:xfrm>
            <a:off x="4281714" y="1463765"/>
            <a:ext cx="6734923" cy="1477328"/>
          </a:xfrm>
          <a:prstGeom prst="rect">
            <a:avLst/>
          </a:prstGeom>
          <a:solidFill>
            <a:schemeClr val="tx2">
              <a:lumMod val="75000"/>
            </a:schemeClr>
          </a:solidFill>
        </p:spPr>
        <p:txBody>
          <a:bodyPr wrap="square">
            <a:spAutoFit/>
          </a:bodyPr>
          <a:lstStyle/>
          <a:p>
            <a:r>
              <a:rPr lang="es-MX" sz="1500" b="1" u="sng" dirty="0" smtClean="0">
                <a:solidFill>
                  <a:schemeClr val="bg1"/>
                </a:solidFill>
              </a:rPr>
              <a:t>Referencias:</a:t>
            </a:r>
            <a:r>
              <a:rPr lang="es-MX" sz="1500" b="1" dirty="0" smtClean="0">
                <a:solidFill>
                  <a:schemeClr val="bg1"/>
                </a:solidFill>
              </a:rPr>
              <a:t>  </a:t>
            </a:r>
          </a:p>
          <a:p>
            <a:r>
              <a:rPr lang="es-MX" sz="1500" b="1" dirty="0" smtClean="0">
                <a:solidFill>
                  <a:schemeClr val="bg1"/>
                </a:solidFill>
              </a:rPr>
              <a:t>Q = Número de unidades por orden </a:t>
            </a:r>
          </a:p>
          <a:p>
            <a:r>
              <a:rPr lang="es-MX" sz="1500" b="1" dirty="0" smtClean="0">
                <a:solidFill>
                  <a:schemeClr val="bg1"/>
                </a:solidFill>
              </a:rPr>
              <a:t>D = Demanda anual en unidades </a:t>
            </a:r>
          </a:p>
          <a:p>
            <a:r>
              <a:rPr lang="es-MX" sz="1500" b="1" dirty="0" smtClean="0">
                <a:solidFill>
                  <a:schemeClr val="bg1"/>
                </a:solidFill>
              </a:rPr>
              <a:t>S = Costo de ordenar o preparar por orden o por preparación </a:t>
            </a:r>
          </a:p>
          <a:p>
            <a:r>
              <a:rPr lang="es-MX" sz="1500" b="1" dirty="0" smtClean="0">
                <a:solidFill>
                  <a:schemeClr val="bg1"/>
                </a:solidFill>
              </a:rPr>
              <a:t>P = Precio por unidad </a:t>
            </a:r>
          </a:p>
          <a:p>
            <a:r>
              <a:rPr lang="es-MX" sz="1500" b="1" dirty="0" smtClean="0">
                <a:solidFill>
                  <a:schemeClr val="bg1"/>
                </a:solidFill>
              </a:rPr>
              <a:t>H = Costo de mantener por unidad por año</a:t>
            </a:r>
            <a:endParaRPr lang="es-MX" sz="1500" b="1" dirty="0">
              <a:solidFill>
                <a:schemeClr val="bg1"/>
              </a:solidFill>
            </a:endParaRPr>
          </a:p>
        </p:txBody>
      </p:sp>
    </p:spTree>
    <p:extLst>
      <p:ext uri="{BB962C8B-B14F-4D97-AF65-F5344CB8AC3E}">
        <p14:creationId xmlns:p14="http://schemas.microsoft.com/office/powerpoint/2010/main" val="2669644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DESCUENTO POR CANTIDAD</a:t>
            </a:r>
            <a:endParaRPr lang="es-AR" sz="2000" b="1" dirty="0">
              <a:effectLst>
                <a:outerShdw blurRad="38100" dist="38100" dir="2700000" algn="tl">
                  <a:srgbClr val="000000">
                    <a:alpha val="43137"/>
                  </a:srgbClr>
                </a:outerShdw>
              </a:effectLst>
            </a:endParaRPr>
          </a:p>
        </p:txBody>
      </p:sp>
      <p:cxnSp>
        <p:nvCxnSpPr>
          <p:cNvPr id="9" name="2 Conector recto de flecha"/>
          <p:cNvCxnSpPr/>
          <p:nvPr/>
        </p:nvCxnSpPr>
        <p:spPr>
          <a:xfrm>
            <a:off x="5008561" y="4171187"/>
            <a:ext cx="529588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5 Conector recto de flecha"/>
          <p:cNvCxnSpPr/>
          <p:nvPr/>
        </p:nvCxnSpPr>
        <p:spPr>
          <a:xfrm flipV="1">
            <a:off x="5008561" y="2237609"/>
            <a:ext cx="0" cy="195524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36 CuadroTexto"/>
          <p:cNvSpPr txBox="1"/>
          <p:nvPr/>
        </p:nvSpPr>
        <p:spPr>
          <a:xfrm>
            <a:off x="4144465" y="2300906"/>
            <a:ext cx="1008112" cy="553998"/>
          </a:xfrm>
          <a:prstGeom prst="rect">
            <a:avLst/>
          </a:prstGeom>
          <a:noFill/>
        </p:spPr>
        <p:txBody>
          <a:bodyPr wrap="square" rtlCol="0">
            <a:spAutoFit/>
          </a:bodyPr>
          <a:lstStyle/>
          <a:p>
            <a:pPr algn="ctr"/>
            <a:r>
              <a:rPr lang="es-MX" sz="1500" b="1" dirty="0" smtClean="0"/>
              <a:t>Costo Compra</a:t>
            </a:r>
            <a:endParaRPr lang="es-MX" sz="1500" b="1" dirty="0"/>
          </a:p>
        </p:txBody>
      </p:sp>
      <p:sp>
        <p:nvSpPr>
          <p:cNvPr id="12" name="37 CuadroTexto"/>
          <p:cNvSpPr txBox="1"/>
          <p:nvPr/>
        </p:nvSpPr>
        <p:spPr>
          <a:xfrm>
            <a:off x="9152317" y="4171187"/>
            <a:ext cx="1227591" cy="323165"/>
          </a:xfrm>
          <a:prstGeom prst="rect">
            <a:avLst/>
          </a:prstGeom>
          <a:noFill/>
        </p:spPr>
        <p:txBody>
          <a:bodyPr wrap="square" rtlCol="0">
            <a:spAutoFit/>
          </a:bodyPr>
          <a:lstStyle/>
          <a:p>
            <a:pPr algn="ctr"/>
            <a:r>
              <a:rPr lang="es-MX" sz="1500" b="1" dirty="0" smtClean="0"/>
              <a:t>Q (Lotes)</a:t>
            </a:r>
            <a:endParaRPr lang="es-MX" sz="1500" b="1" dirty="0"/>
          </a:p>
        </p:txBody>
      </p:sp>
      <p:cxnSp>
        <p:nvCxnSpPr>
          <p:cNvPr id="14" name="14 Conector recto"/>
          <p:cNvCxnSpPr/>
          <p:nvPr/>
        </p:nvCxnSpPr>
        <p:spPr>
          <a:xfrm flipV="1">
            <a:off x="5011857" y="2693322"/>
            <a:ext cx="1980220" cy="1499536"/>
          </a:xfrm>
          <a:prstGeom prst="line">
            <a:avLst/>
          </a:prstGeom>
          <a:ln w="285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17 Conector recto"/>
          <p:cNvCxnSpPr/>
          <p:nvPr/>
        </p:nvCxnSpPr>
        <p:spPr>
          <a:xfrm flipV="1">
            <a:off x="5008561" y="2693322"/>
            <a:ext cx="3135644" cy="1499536"/>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19 Conector recto"/>
          <p:cNvCxnSpPr/>
          <p:nvPr/>
        </p:nvCxnSpPr>
        <p:spPr>
          <a:xfrm flipV="1">
            <a:off x="5008561" y="2693322"/>
            <a:ext cx="4287772" cy="149953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45 CuadroTexto"/>
          <p:cNvSpPr txBox="1"/>
          <p:nvPr/>
        </p:nvSpPr>
        <p:spPr>
          <a:xfrm>
            <a:off x="5391626" y="2416323"/>
            <a:ext cx="1328693" cy="553998"/>
          </a:xfrm>
          <a:prstGeom prst="rect">
            <a:avLst/>
          </a:prstGeom>
          <a:noFill/>
        </p:spPr>
        <p:txBody>
          <a:bodyPr wrap="square" rtlCol="0">
            <a:spAutoFit/>
          </a:bodyPr>
          <a:lstStyle/>
          <a:p>
            <a:pPr algn="ctr"/>
            <a:r>
              <a:rPr lang="es-MX" sz="1500" b="1" dirty="0" smtClean="0"/>
              <a:t>Costo Lote 1 </a:t>
            </a:r>
          </a:p>
          <a:p>
            <a:pPr algn="ctr"/>
            <a:r>
              <a:rPr lang="es-MX" sz="1500" b="1" dirty="0" smtClean="0"/>
              <a:t>(P</a:t>
            </a:r>
            <a:r>
              <a:rPr lang="es-MX" sz="1500" b="1" baseline="-25000" dirty="0" smtClean="0"/>
              <a:t>1</a:t>
            </a:r>
            <a:r>
              <a:rPr lang="es-MX" sz="1500" b="1" dirty="0" smtClean="0"/>
              <a:t> x Q)</a:t>
            </a:r>
            <a:endParaRPr lang="es-MX" sz="1500" b="1" dirty="0"/>
          </a:p>
        </p:txBody>
      </p:sp>
      <p:sp>
        <p:nvSpPr>
          <p:cNvPr id="19" name="46 CuadroTexto"/>
          <p:cNvSpPr txBox="1"/>
          <p:nvPr/>
        </p:nvSpPr>
        <p:spPr>
          <a:xfrm>
            <a:off x="7124560" y="2416323"/>
            <a:ext cx="1439148" cy="553998"/>
          </a:xfrm>
          <a:prstGeom prst="rect">
            <a:avLst/>
          </a:prstGeom>
          <a:noFill/>
        </p:spPr>
        <p:txBody>
          <a:bodyPr wrap="square" rtlCol="0">
            <a:spAutoFit/>
          </a:bodyPr>
          <a:lstStyle/>
          <a:p>
            <a:pPr algn="ctr"/>
            <a:r>
              <a:rPr lang="es-MX" sz="1500" b="1" dirty="0" smtClean="0"/>
              <a:t>Costo Lote 2 (P</a:t>
            </a:r>
            <a:r>
              <a:rPr lang="es-MX" sz="1500" b="1" baseline="-25000" dirty="0" smtClean="0"/>
              <a:t>2</a:t>
            </a:r>
            <a:r>
              <a:rPr lang="es-MX" sz="1500" b="1" dirty="0" smtClean="0"/>
              <a:t> x Q)</a:t>
            </a:r>
          </a:p>
        </p:txBody>
      </p:sp>
      <p:sp>
        <p:nvSpPr>
          <p:cNvPr id="20" name="48 CuadroTexto"/>
          <p:cNvSpPr txBox="1"/>
          <p:nvPr/>
        </p:nvSpPr>
        <p:spPr>
          <a:xfrm>
            <a:off x="8432743" y="3166091"/>
            <a:ext cx="1439148" cy="553998"/>
          </a:xfrm>
          <a:prstGeom prst="rect">
            <a:avLst/>
          </a:prstGeom>
          <a:noFill/>
        </p:spPr>
        <p:txBody>
          <a:bodyPr wrap="square" rtlCol="0">
            <a:spAutoFit/>
          </a:bodyPr>
          <a:lstStyle/>
          <a:p>
            <a:pPr algn="ctr"/>
            <a:r>
              <a:rPr lang="es-MX" sz="1500" b="1" dirty="0" smtClean="0"/>
              <a:t>Costo Lote 3 (P</a:t>
            </a:r>
            <a:r>
              <a:rPr lang="es-MX" sz="1500" b="1" baseline="-25000" dirty="0" smtClean="0"/>
              <a:t>3</a:t>
            </a:r>
            <a:r>
              <a:rPr lang="es-MX" sz="1500" b="1" dirty="0" smtClean="0"/>
              <a:t> x Q)</a:t>
            </a:r>
          </a:p>
        </p:txBody>
      </p:sp>
      <p:cxnSp>
        <p:nvCxnSpPr>
          <p:cNvPr id="21" name="26 Conector recto"/>
          <p:cNvCxnSpPr>
            <a:endCxn id="30" idx="0"/>
          </p:cNvCxnSpPr>
          <p:nvPr/>
        </p:nvCxnSpPr>
        <p:spPr>
          <a:xfrm>
            <a:off x="6344005" y="3163075"/>
            <a:ext cx="16832" cy="309634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2" name="49 Conector recto"/>
          <p:cNvCxnSpPr>
            <a:endCxn id="31" idx="0"/>
          </p:cNvCxnSpPr>
          <p:nvPr/>
        </p:nvCxnSpPr>
        <p:spPr>
          <a:xfrm flipH="1">
            <a:off x="7182995" y="3163075"/>
            <a:ext cx="25106" cy="309634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50 Conector recto"/>
          <p:cNvCxnSpPr>
            <a:endCxn id="32" idx="0"/>
          </p:cNvCxnSpPr>
          <p:nvPr/>
        </p:nvCxnSpPr>
        <p:spPr>
          <a:xfrm>
            <a:off x="7928181" y="3163075"/>
            <a:ext cx="25106" cy="309634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28 Rectángulo"/>
          <p:cNvSpPr/>
          <p:nvPr/>
        </p:nvSpPr>
        <p:spPr>
          <a:xfrm>
            <a:off x="6169919" y="4171187"/>
            <a:ext cx="381836" cy="307777"/>
          </a:xfrm>
          <a:prstGeom prst="rect">
            <a:avLst/>
          </a:prstGeom>
        </p:spPr>
        <p:txBody>
          <a:bodyPr wrap="none">
            <a:spAutoFit/>
          </a:bodyPr>
          <a:lstStyle/>
          <a:p>
            <a:r>
              <a:rPr lang="es-MX" sz="1400" b="1" dirty="0" smtClean="0"/>
              <a:t>Q</a:t>
            </a:r>
            <a:r>
              <a:rPr lang="es-MX" sz="1400" b="1" baseline="-25000" dirty="0" smtClean="0"/>
              <a:t>1</a:t>
            </a:r>
            <a:endParaRPr lang="es-MX" sz="1400" dirty="0"/>
          </a:p>
        </p:txBody>
      </p:sp>
      <p:sp>
        <p:nvSpPr>
          <p:cNvPr id="25" name="51 Rectángulo"/>
          <p:cNvSpPr/>
          <p:nvPr/>
        </p:nvSpPr>
        <p:spPr>
          <a:xfrm>
            <a:off x="6992077" y="4171187"/>
            <a:ext cx="381836" cy="307777"/>
          </a:xfrm>
          <a:prstGeom prst="rect">
            <a:avLst/>
          </a:prstGeom>
        </p:spPr>
        <p:txBody>
          <a:bodyPr wrap="none">
            <a:spAutoFit/>
          </a:bodyPr>
          <a:lstStyle/>
          <a:p>
            <a:r>
              <a:rPr lang="es-MX" sz="1400" b="1" dirty="0" smtClean="0"/>
              <a:t>Q</a:t>
            </a:r>
            <a:r>
              <a:rPr lang="es-MX" sz="1400" b="1" baseline="-25000" dirty="0" smtClean="0"/>
              <a:t>2</a:t>
            </a:r>
            <a:endParaRPr lang="es-MX" sz="1400" dirty="0"/>
          </a:p>
        </p:txBody>
      </p:sp>
      <p:sp>
        <p:nvSpPr>
          <p:cNvPr id="26" name="52 Rectángulo"/>
          <p:cNvSpPr/>
          <p:nvPr/>
        </p:nvSpPr>
        <p:spPr>
          <a:xfrm>
            <a:off x="7762369" y="4171187"/>
            <a:ext cx="381836" cy="307777"/>
          </a:xfrm>
          <a:prstGeom prst="rect">
            <a:avLst/>
          </a:prstGeom>
        </p:spPr>
        <p:txBody>
          <a:bodyPr wrap="none">
            <a:spAutoFit/>
          </a:bodyPr>
          <a:lstStyle/>
          <a:p>
            <a:r>
              <a:rPr lang="es-MX" sz="1400" b="1" dirty="0" smtClean="0"/>
              <a:t>Q</a:t>
            </a:r>
            <a:r>
              <a:rPr lang="es-MX" sz="1400" b="1" baseline="-25000" dirty="0" smtClean="0"/>
              <a:t>3</a:t>
            </a:r>
            <a:endParaRPr lang="es-MX" sz="1400" dirty="0"/>
          </a:p>
        </p:txBody>
      </p:sp>
      <p:sp>
        <p:nvSpPr>
          <p:cNvPr id="27" name="29 Rectángulo"/>
          <p:cNvSpPr/>
          <p:nvPr/>
        </p:nvSpPr>
        <p:spPr>
          <a:xfrm>
            <a:off x="1305744" y="3024031"/>
            <a:ext cx="1915620" cy="2308324"/>
          </a:xfrm>
          <a:prstGeom prst="rect">
            <a:avLst/>
          </a:prstGeom>
        </p:spPr>
        <p:txBody>
          <a:bodyPr wrap="square">
            <a:spAutoFit/>
          </a:bodyPr>
          <a:lstStyle/>
          <a:p>
            <a:pPr algn="ctr">
              <a:spcBef>
                <a:spcPct val="50000"/>
              </a:spcBef>
              <a:buClrTx/>
              <a:buSzTx/>
              <a:buFontTx/>
              <a:buNone/>
            </a:pPr>
            <a:r>
              <a:rPr lang="es-ES_tradnl" altLang="es-ES" b="1" dirty="0" smtClean="0">
                <a:effectLst>
                  <a:outerShdw blurRad="38100" dist="38100" dir="2700000" algn="tl">
                    <a:srgbClr val="000000">
                      <a:alpha val="43137"/>
                    </a:srgbClr>
                  </a:outerShdw>
                </a:effectLst>
              </a:rPr>
              <a:t>A medida que la cantidad comprada supera ciertos umbrales el precio unitario va disminuyendo</a:t>
            </a:r>
            <a:endParaRPr lang="es-ES_tradnl" altLang="es-ES" b="1" dirty="0">
              <a:effectLst>
                <a:outerShdw blurRad="38100" dist="38100" dir="2700000" algn="tl">
                  <a:srgbClr val="000000">
                    <a:alpha val="43137"/>
                  </a:srgbClr>
                </a:outerShdw>
              </a:effectLst>
            </a:endParaRPr>
          </a:p>
        </p:txBody>
      </p:sp>
      <p:cxnSp>
        <p:nvCxnSpPr>
          <p:cNvPr id="28" name="31 Conector recto de flecha"/>
          <p:cNvCxnSpPr/>
          <p:nvPr/>
        </p:nvCxnSpPr>
        <p:spPr>
          <a:xfrm flipV="1">
            <a:off x="5011857" y="4192858"/>
            <a:ext cx="0" cy="2066561"/>
          </a:xfrm>
          <a:prstGeom prst="straightConnector1">
            <a:avLst/>
          </a:prstGeom>
          <a:ln w="3810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53 Conector recto de flecha"/>
          <p:cNvCxnSpPr/>
          <p:nvPr/>
        </p:nvCxnSpPr>
        <p:spPr>
          <a:xfrm>
            <a:off x="5011857" y="6259419"/>
            <a:ext cx="5148572" cy="0"/>
          </a:xfrm>
          <a:prstGeom prst="straightConnector1">
            <a:avLst/>
          </a:prstGeom>
          <a:ln w="3810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57 Rectángulo"/>
          <p:cNvSpPr/>
          <p:nvPr/>
        </p:nvSpPr>
        <p:spPr>
          <a:xfrm>
            <a:off x="6169919" y="6259419"/>
            <a:ext cx="381836" cy="307777"/>
          </a:xfrm>
          <a:prstGeom prst="rect">
            <a:avLst/>
          </a:prstGeom>
        </p:spPr>
        <p:txBody>
          <a:bodyPr wrap="none">
            <a:spAutoFit/>
          </a:bodyPr>
          <a:lstStyle/>
          <a:p>
            <a:r>
              <a:rPr lang="es-MX" sz="1400" b="1" dirty="0" smtClean="0"/>
              <a:t>Q</a:t>
            </a:r>
            <a:r>
              <a:rPr lang="es-MX" sz="1400" b="1" baseline="-25000" dirty="0" smtClean="0"/>
              <a:t>1</a:t>
            </a:r>
            <a:endParaRPr lang="es-MX" sz="1400" dirty="0"/>
          </a:p>
        </p:txBody>
      </p:sp>
      <p:sp>
        <p:nvSpPr>
          <p:cNvPr id="31" name="58 Rectángulo"/>
          <p:cNvSpPr/>
          <p:nvPr/>
        </p:nvSpPr>
        <p:spPr>
          <a:xfrm>
            <a:off x="6992077" y="6259419"/>
            <a:ext cx="381836" cy="307777"/>
          </a:xfrm>
          <a:prstGeom prst="rect">
            <a:avLst/>
          </a:prstGeom>
        </p:spPr>
        <p:txBody>
          <a:bodyPr wrap="none">
            <a:spAutoFit/>
          </a:bodyPr>
          <a:lstStyle/>
          <a:p>
            <a:r>
              <a:rPr lang="es-MX" sz="1400" b="1" dirty="0" smtClean="0"/>
              <a:t>Q</a:t>
            </a:r>
            <a:r>
              <a:rPr lang="es-MX" sz="1400" b="1" baseline="-25000" dirty="0" smtClean="0"/>
              <a:t>2</a:t>
            </a:r>
            <a:endParaRPr lang="es-MX" sz="1400" dirty="0"/>
          </a:p>
        </p:txBody>
      </p:sp>
      <p:sp>
        <p:nvSpPr>
          <p:cNvPr id="32" name="59 Rectángulo"/>
          <p:cNvSpPr/>
          <p:nvPr/>
        </p:nvSpPr>
        <p:spPr>
          <a:xfrm>
            <a:off x="7762369" y="6259419"/>
            <a:ext cx="381836" cy="307777"/>
          </a:xfrm>
          <a:prstGeom prst="rect">
            <a:avLst/>
          </a:prstGeom>
        </p:spPr>
        <p:txBody>
          <a:bodyPr wrap="none">
            <a:spAutoFit/>
          </a:bodyPr>
          <a:lstStyle/>
          <a:p>
            <a:r>
              <a:rPr lang="es-MX" sz="1400" b="1" dirty="0" smtClean="0"/>
              <a:t>Q</a:t>
            </a:r>
            <a:r>
              <a:rPr lang="es-MX" sz="1400" b="1" baseline="-25000" dirty="0" smtClean="0"/>
              <a:t>3</a:t>
            </a:r>
            <a:endParaRPr lang="es-MX" sz="1400" dirty="0"/>
          </a:p>
        </p:txBody>
      </p:sp>
      <p:cxnSp>
        <p:nvCxnSpPr>
          <p:cNvPr id="33" name="69 Conector recto de flecha"/>
          <p:cNvCxnSpPr>
            <a:stCxn id="18" idx="2"/>
          </p:cNvCxnSpPr>
          <p:nvPr/>
        </p:nvCxnSpPr>
        <p:spPr>
          <a:xfrm>
            <a:off x="6055973" y="2970321"/>
            <a:ext cx="288032" cy="1927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72 Conector recto de flecha"/>
          <p:cNvCxnSpPr/>
          <p:nvPr/>
        </p:nvCxnSpPr>
        <p:spPr>
          <a:xfrm flipH="1">
            <a:off x="7205564" y="2854904"/>
            <a:ext cx="487782" cy="2800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74 Conector recto de flecha"/>
          <p:cNvCxnSpPr/>
          <p:nvPr/>
        </p:nvCxnSpPr>
        <p:spPr>
          <a:xfrm flipH="1" flipV="1">
            <a:off x="7940735" y="3163075"/>
            <a:ext cx="622973"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85 Conector recto"/>
          <p:cNvCxnSpPr/>
          <p:nvPr/>
        </p:nvCxnSpPr>
        <p:spPr>
          <a:xfrm>
            <a:off x="6360837" y="5035283"/>
            <a:ext cx="0" cy="3600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88 Conector recto"/>
          <p:cNvCxnSpPr/>
          <p:nvPr/>
        </p:nvCxnSpPr>
        <p:spPr>
          <a:xfrm flipH="1">
            <a:off x="7182995" y="5395323"/>
            <a:ext cx="22569" cy="288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90 CuadroTexto"/>
          <p:cNvSpPr txBox="1"/>
          <p:nvPr/>
        </p:nvSpPr>
        <p:spPr>
          <a:xfrm>
            <a:off x="3895733" y="4149772"/>
            <a:ext cx="1008112" cy="553998"/>
          </a:xfrm>
          <a:prstGeom prst="rect">
            <a:avLst/>
          </a:prstGeom>
          <a:noFill/>
        </p:spPr>
        <p:txBody>
          <a:bodyPr wrap="square" rtlCol="0">
            <a:spAutoFit/>
          </a:bodyPr>
          <a:lstStyle/>
          <a:p>
            <a:pPr algn="ctr"/>
            <a:r>
              <a:rPr lang="es-MX" sz="1500" b="1" dirty="0" smtClean="0"/>
              <a:t>Costo Total</a:t>
            </a:r>
            <a:endParaRPr lang="es-MX" sz="1500" b="1" dirty="0"/>
          </a:p>
        </p:txBody>
      </p:sp>
      <p:sp>
        <p:nvSpPr>
          <p:cNvPr id="39" name="91 CuadroTexto"/>
          <p:cNvSpPr txBox="1"/>
          <p:nvPr/>
        </p:nvSpPr>
        <p:spPr>
          <a:xfrm>
            <a:off x="9152317" y="6224286"/>
            <a:ext cx="1227591" cy="323165"/>
          </a:xfrm>
          <a:prstGeom prst="rect">
            <a:avLst/>
          </a:prstGeom>
          <a:noFill/>
        </p:spPr>
        <p:txBody>
          <a:bodyPr wrap="square" rtlCol="0">
            <a:spAutoFit/>
          </a:bodyPr>
          <a:lstStyle/>
          <a:p>
            <a:pPr algn="ctr"/>
            <a:r>
              <a:rPr lang="es-MX" sz="1500" b="1" dirty="0" smtClean="0"/>
              <a:t>Cantidad)</a:t>
            </a:r>
            <a:endParaRPr lang="es-MX" sz="1500" b="1" dirty="0"/>
          </a:p>
        </p:txBody>
      </p:sp>
      <p:sp>
        <p:nvSpPr>
          <p:cNvPr id="40" name="92 CuadroTexto"/>
          <p:cNvSpPr txBox="1"/>
          <p:nvPr/>
        </p:nvSpPr>
        <p:spPr>
          <a:xfrm>
            <a:off x="6055973" y="4542187"/>
            <a:ext cx="1928517" cy="323165"/>
          </a:xfrm>
          <a:prstGeom prst="rect">
            <a:avLst/>
          </a:prstGeom>
          <a:noFill/>
        </p:spPr>
        <p:txBody>
          <a:bodyPr wrap="square" rtlCol="0">
            <a:spAutoFit/>
          </a:bodyPr>
          <a:lstStyle/>
          <a:p>
            <a:pPr algn="ctr"/>
            <a:r>
              <a:rPr lang="es-MX" sz="1500" b="1" dirty="0" smtClean="0"/>
              <a:t>Ruptura de precios</a:t>
            </a:r>
            <a:endParaRPr lang="es-MX" sz="1500" b="1" dirty="0"/>
          </a:p>
        </p:txBody>
      </p:sp>
      <p:cxnSp>
        <p:nvCxnSpPr>
          <p:cNvPr id="41" name="94 Conector recto de flecha"/>
          <p:cNvCxnSpPr/>
          <p:nvPr/>
        </p:nvCxnSpPr>
        <p:spPr>
          <a:xfrm flipH="1">
            <a:off x="6360837" y="4865352"/>
            <a:ext cx="482934" cy="3499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96 Conector recto de flecha"/>
          <p:cNvCxnSpPr/>
          <p:nvPr/>
        </p:nvCxnSpPr>
        <p:spPr>
          <a:xfrm>
            <a:off x="6843771" y="4865352"/>
            <a:ext cx="339224" cy="6739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97 CuadroTexto"/>
          <p:cNvSpPr txBox="1"/>
          <p:nvPr/>
        </p:nvSpPr>
        <p:spPr>
          <a:xfrm>
            <a:off x="5557269" y="5107291"/>
            <a:ext cx="766196" cy="323165"/>
          </a:xfrm>
          <a:prstGeom prst="rect">
            <a:avLst/>
          </a:prstGeom>
          <a:noFill/>
        </p:spPr>
        <p:txBody>
          <a:bodyPr wrap="square" rtlCol="0">
            <a:spAutoFit/>
          </a:bodyPr>
          <a:lstStyle/>
          <a:p>
            <a:pPr algn="ctr"/>
            <a:r>
              <a:rPr lang="es-MX" sz="1500" b="1" dirty="0" smtClean="0"/>
              <a:t>P</a:t>
            </a:r>
            <a:r>
              <a:rPr lang="es-MX" sz="1500" b="1" baseline="-25000" dirty="0" smtClean="0"/>
              <a:t>1</a:t>
            </a:r>
            <a:r>
              <a:rPr lang="es-MX" sz="1500" b="1" dirty="0" smtClean="0"/>
              <a:t> – P</a:t>
            </a:r>
            <a:r>
              <a:rPr lang="es-MX" sz="1500" b="1" baseline="-25000" dirty="0" smtClean="0"/>
              <a:t>2</a:t>
            </a:r>
            <a:endParaRPr lang="es-MX" sz="1500" b="1" baseline="-25000" dirty="0"/>
          </a:p>
        </p:txBody>
      </p:sp>
      <p:sp>
        <p:nvSpPr>
          <p:cNvPr id="44" name="98 CuadroTexto"/>
          <p:cNvSpPr txBox="1"/>
          <p:nvPr/>
        </p:nvSpPr>
        <p:spPr>
          <a:xfrm>
            <a:off x="6441905" y="5504206"/>
            <a:ext cx="766196" cy="323165"/>
          </a:xfrm>
          <a:prstGeom prst="rect">
            <a:avLst/>
          </a:prstGeom>
          <a:noFill/>
        </p:spPr>
        <p:txBody>
          <a:bodyPr wrap="square" rtlCol="0">
            <a:spAutoFit/>
          </a:bodyPr>
          <a:lstStyle/>
          <a:p>
            <a:pPr algn="ctr"/>
            <a:r>
              <a:rPr lang="es-MX" sz="1500" b="1" dirty="0" smtClean="0"/>
              <a:t>P</a:t>
            </a:r>
            <a:r>
              <a:rPr lang="es-MX" sz="1500" b="1" baseline="-25000" dirty="0" smtClean="0"/>
              <a:t>2</a:t>
            </a:r>
            <a:r>
              <a:rPr lang="es-MX" sz="1500" b="1" dirty="0" smtClean="0"/>
              <a:t> – P</a:t>
            </a:r>
            <a:r>
              <a:rPr lang="es-MX" sz="1500" b="1" baseline="-25000" dirty="0" smtClean="0"/>
              <a:t>3</a:t>
            </a:r>
            <a:endParaRPr lang="es-MX" sz="1500" b="1" baseline="-25000" dirty="0"/>
          </a:p>
        </p:txBody>
      </p:sp>
      <p:sp>
        <p:nvSpPr>
          <p:cNvPr id="45" name="77 Arco"/>
          <p:cNvSpPr/>
          <p:nvPr/>
        </p:nvSpPr>
        <p:spPr>
          <a:xfrm rot="8258148">
            <a:off x="4381836" y="702496"/>
            <a:ext cx="4914869" cy="4643071"/>
          </a:xfrm>
          <a:prstGeom prst="arc">
            <a:avLst/>
          </a:prstGeom>
          <a:ln w="285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6" name="78 Arco"/>
          <p:cNvSpPr/>
          <p:nvPr/>
        </p:nvSpPr>
        <p:spPr>
          <a:xfrm rot="8258148">
            <a:off x="4381836" y="990528"/>
            <a:ext cx="4914869" cy="4643071"/>
          </a:xfrm>
          <a:prstGeom prst="arc">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7" name="83 Arco"/>
          <p:cNvSpPr/>
          <p:nvPr/>
        </p:nvSpPr>
        <p:spPr>
          <a:xfrm rot="8023745">
            <a:off x="4306021" y="325495"/>
            <a:ext cx="4914869" cy="4643071"/>
          </a:xfrm>
          <a:prstGeom prst="arc">
            <a:avLst>
              <a:gd name="adj1" fmla="val 19587725"/>
              <a:gd name="adj2" fmla="val 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8" name="86 Arco"/>
          <p:cNvSpPr/>
          <p:nvPr/>
        </p:nvSpPr>
        <p:spPr>
          <a:xfrm rot="8258148">
            <a:off x="4381836" y="748249"/>
            <a:ext cx="4914869" cy="4643071"/>
          </a:xfrm>
          <a:prstGeom prst="arc">
            <a:avLst>
              <a:gd name="adj1" fmla="val 18260922"/>
              <a:gd name="adj2" fmla="val 19380678"/>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9" name="89 Arco"/>
          <p:cNvSpPr/>
          <p:nvPr/>
        </p:nvSpPr>
        <p:spPr>
          <a:xfrm rot="8258148">
            <a:off x="4381836" y="1036281"/>
            <a:ext cx="4914869" cy="4643071"/>
          </a:xfrm>
          <a:prstGeom prst="arc">
            <a:avLst>
              <a:gd name="adj1" fmla="val 17024931"/>
              <a:gd name="adj2" fmla="val 18163498"/>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31821882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707886"/>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MODELO DE PERIODO FIJO</a:t>
            </a:r>
            <a:endParaRPr lang="es-AR" sz="2000" b="1" dirty="0">
              <a:effectLst>
                <a:outerShdw blurRad="38100" dist="38100" dir="2700000" algn="tl">
                  <a:srgbClr val="000000">
                    <a:alpha val="43137"/>
                  </a:srgbClr>
                </a:outerShdw>
              </a:effectLst>
            </a:endParaRPr>
          </a:p>
        </p:txBody>
      </p:sp>
      <p:cxnSp>
        <p:nvCxnSpPr>
          <p:cNvPr id="52" name="31 Conector recto de flecha"/>
          <p:cNvCxnSpPr/>
          <p:nvPr/>
        </p:nvCxnSpPr>
        <p:spPr>
          <a:xfrm flipV="1">
            <a:off x="6664795" y="2358319"/>
            <a:ext cx="0" cy="2592289"/>
          </a:xfrm>
          <a:prstGeom prst="straightConnector1">
            <a:avLst/>
          </a:prstGeom>
          <a:ln w="3810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3" name="53 Conector recto de flecha"/>
          <p:cNvCxnSpPr/>
          <p:nvPr/>
        </p:nvCxnSpPr>
        <p:spPr>
          <a:xfrm flipV="1">
            <a:off x="6699071" y="4915474"/>
            <a:ext cx="4394216" cy="35133"/>
          </a:xfrm>
          <a:prstGeom prst="straightConnector1">
            <a:avLst/>
          </a:prstGeom>
          <a:ln w="38100">
            <a:solidFill>
              <a:schemeClr val="bg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58 Rectángulo"/>
          <p:cNvSpPr/>
          <p:nvPr/>
        </p:nvSpPr>
        <p:spPr>
          <a:xfrm>
            <a:off x="7687115" y="2934383"/>
            <a:ext cx="381836" cy="307777"/>
          </a:xfrm>
          <a:prstGeom prst="rect">
            <a:avLst/>
          </a:prstGeom>
        </p:spPr>
        <p:txBody>
          <a:bodyPr wrap="none">
            <a:spAutoFit/>
          </a:bodyPr>
          <a:lstStyle/>
          <a:p>
            <a:r>
              <a:rPr lang="es-MX" sz="1400" b="1" dirty="0" smtClean="0"/>
              <a:t>Q</a:t>
            </a:r>
            <a:r>
              <a:rPr lang="es-MX" sz="1400" b="1" baseline="-25000" dirty="0" smtClean="0"/>
              <a:t>2</a:t>
            </a:r>
            <a:endParaRPr lang="es-MX" sz="1400" dirty="0"/>
          </a:p>
        </p:txBody>
      </p:sp>
      <p:sp>
        <p:nvSpPr>
          <p:cNvPr id="55" name="59 Rectángulo"/>
          <p:cNvSpPr/>
          <p:nvPr/>
        </p:nvSpPr>
        <p:spPr>
          <a:xfrm>
            <a:off x="8573007" y="3366431"/>
            <a:ext cx="381836" cy="307777"/>
          </a:xfrm>
          <a:prstGeom prst="rect">
            <a:avLst/>
          </a:prstGeom>
        </p:spPr>
        <p:txBody>
          <a:bodyPr wrap="none">
            <a:spAutoFit/>
          </a:bodyPr>
          <a:lstStyle/>
          <a:p>
            <a:r>
              <a:rPr lang="es-MX" sz="1400" b="1" dirty="0" smtClean="0"/>
              <a:t>Q</a:t>
            </a:r>
            <a:r>
              <a:rPr lang="es-MX" sz="1400" b="1" baseline="-25000" dirty="0" smtClean="0"/>
              <a:t>3</a:t>
            </a:r>
            <a:endParaRPr lang="es-MX" sz="1400" dirty="0"/>
          </a:p>
        </p:txBody>
      </p:sp>
      <p:sp>
        <p:nvSpPr>
          <p:cNvPr id="56" name="90 CuadroTexto"/>
          <p:cNvSpPr txBox="1"/>
          <p:nvPr/>
        </p:nvSpPr>
        <p:spPr>
          <a:xfrm>
            <a:off x="5548671" y="2430327"/>
            <a:ext cx="1116124" cy="553998"/>
          </a:xfrm>
          <a:prstGeom prst="rect">
            <a:avLst/>
          </a:prstGeom>
          <a:noFill/>
        </p:spPr>
        <p:txBody>
          <a:bodyPr wrap="square" rtlCol="0">
            <a:spAutoFit/>
          </a:bodyPr>
          <a:lstStyle/>
          <a:p>
            <a:pPr algn="ctr"/>
            <a:r>
              <a:rPr lang="es-MX" sz="1500" b="1" dirty="0" smtClean="0"/>
              <a:t>Inventario Anual</a:t>
            </a:r>
            <a:endParaRPr lang="es-MX" sz="1500" b="1" dirty="0"/>
          </a:p>
        </p:txBody>
      </p:sp>
      <p:sp>
        <p:nvSpPr>
          <p:cNvPr id="57" name="91 CuadroTexto"/>
          <p:cNvSpPr txBox="1"/>
          <p:nvPr/>
        </p:nvSpPr>
        <p:spPr>
          <a:xfrm>
            <a:off x="10013167" y="4915474"/>
            <a:ext cx="1227591" cy="323165"/>
          </a:xfrm>
          <a:prstGeom prst="rect">
            <a:avLst/>
          </a:prstGeom>
          <a:noFill/>
        </p:spPr>
        <p:txBody>
          <a:bodyPr wrap="square" rtlCol="0">
            <a:spAutoFit/>
          </a:bodyPr>
          <a:lstStyle/>
          <a:p>
            <a:pPr algn="ctr"/>
            <a:r>
              <a:rPr lang="es-MX" sz="1500" b="1" dirty="0" smtClean="0"/>
              <a:t>Tiempo</a:t>
            </a:r>
            <a:endParaRPr lang="es-MX" sz="1500" b="1" dirty="0"/>
          </a:p>
        </p:txBody>
      </p:sp>
      <p:sp>
        <p:nvSpPr>
          <p:cNvPr id="58" name="92 CuadroTexto"/>
          <p:cNvSpPr txBox="1"/>
          <p:nvPr/>
        </p:nvSpPr>
        <p:spPr>
          <a:xfrm>
            <a:off x="8948746" y="2646351"/>
            <a:ext cx="1928517" cy="553998"/>
          </a:xfrm>
          <a:prstGeom prst="rect">
            <a:avLst/>
          </a:prstGeom>
          <a:noFill/>
        </p:spPr>
        <p:txBody>
          <a:bodyPr wrap="square" rtlCol="0">
            <a:spAutoFit/>
          </a:bodyPr>
          <a:lstStyle/>
          <a:p>
            <a:pPr algn="ctr"/>
            <a:r>
              <a:rPr lang="es-MX" sz="1500" b="1" dirty="0" smtClean="0"/>
              <a:t>Cantidad Meta</a:t>
            </a:r>
          </a:p>
          <a:p>
            <a:pPr algn="ctr"/>
            <a:r>
              <a:rPr lang="es-MX" sz="1500" b="1" dirty="0" smtClean="0"/>
              <a:t>(T)</a:t>
            </a:r>
            <a:endParaRPr lang="es-MX" sz="1500" b="1" dirty="0"/>
          </a:p>
        </p:txBody>
      </p:sp>
      <p:sp>
        <p:nvSpPr>
          <p:cNvPr id="59" name="44 Rectángulo"/>
          <p:cNvSpPr/>
          <p:nvPr/>
        </p:nvSpPr>
        <p:spPr>
          <a:xfrm>
            <a:off x="1372340" y="2639976"/>
            <a:ext cx="3620570" cy="2862322"/>
          </a:xfrm>
          <a:prstGeom prst="rect">
            <a:avLst/>
          </a:prstGeom>
          <a:solidFill>
            <a:schemeClr val="accent1">
              <a:lumMod val="60000"/>
              <a:lumOff val="40000"/>
            </a:schemeClr>
          </a:solidFill>
          <a:ln w="57150">
            <a:solidFill>
              <a:schemeClr val="tx2">
                <a:lumMod val="75000"/>
              </a:schemeClr>
            </a:solidFill>
          </a:ln>
        </p:spPr>
        <p:txBody>
          <a:bodyPr wrap="square">
            <a:spAutoFit/>
          </a:bodyPr>
          <a:lstStyle/>
          <a:p>
            <a:pPr algn="ctr"/>
            <a:r>
              <a:rPr lang="es-MX" b="1" dirty="0">
                <a:effectLst>
                  <a:outerShdw blurRad="38100" dist="38100" dir="2700000" algn="tl">
                    <a:srgbClr val="000000">
                      <a:alpha val="43137"/>
                    </a:srgbClr>
                  </a:outerShdw>
                </a:effectLst>
              </a:rPr>
              <a:t>L</a:t>
            </a:r>
            <a:r>
              <a:rPr lang="es-MX" b="1" dirty="0" smtClean="0">
                <a:effectLst>
                  <a:outerShdw blurRad="38100" dist="38100" dir="2700000" algn="tl">
                    <a:srgbClr val="000000">
                      <a:alpha val="43137"/>
                    </a:srgbClr>
                  </a:outerShdw>
                </a:effectLst>
              </a:rPr>
              <a:t>a misma cantidad fija de un artículo se agrega al inventario cada vez que se coloca una orden. </a:t>
            </a:r>
          </a:p>
          <a:p>
            <a:pPr algn="ctr"/>
            <a:r>
              <a:rPr lang="es-MX" b="1" dirty="0" smtClean="0">
                <a:effectLst>
                  <a:outerShdw blurRad="38100" dist="38100" dir="2700000" algn="tl">
                    <a:srgbClr val="000000">
                      <a:alpha val="43137"/>
                    </a:srgbClr>
                  </a:outerShdw>
                </a:effectLst>
              </a:rPr>
              <a:t>Entonces, y sólo entonces, se cuenta el inventario. </a:t>
            </a:r>
          </a:p>
          <a:p>
            <a:pPr algn="ctr"/>
            <a:r>
              <a:rPr lang="es-MX" b="1" dirty="0" smtClean="0">
                <a:effectLst>
                  <a:outerShdw blurRad="38100" dist="38100" dir="2700000" algn="tl">
                    <a:srgbClr val="000000">
                      <a:alpha val="43137"/>
                    </a:srgbClr>
                  </a:outerShdw>
                </a:effectLst>
              </a:rPr>
              <a:t>Sólo se pide la cantidad necesaria para elevar el inventario a un nivel meta especificado. </a:t>
            </a:r>
            <a:endParaRPr lang="es-MX" b="1" dirty="0">
              <a:effectLst>
                <a:outerShdw blurRad="38100" dist="38100" dir="2700000" algn="tl">
                  <a:srgbClr val="000000">
                    <a:alpha val="43137"/>
                  </a:srgbClr>
                </a:outerShdw>
              </a:effectLst>
            </a:endParaRPr>
          </a:p>
        </p:txBody>
      </p:sp>
      <p:cxnSp>
        <p:nvCxnSpPr>
          <p:cNvPr id="60" name="9 Conector recto"/>
          <p:cNvCxnSpPr/>
          <p:nvPr/>
        </p:nvCxnSpPr>
        <p:spPr>
          <a:xfrm>
            <a:off x="6664795" y="2956376"/>
            <a:ext cx="3492388"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1" name="54 Rectángulo"/>
          <p:cNvSpPr/>
          <p:nvPr/>
        </p:nvSpPr>
        <p:spPr>
          <a:xfrm>
            <a:off x="9415307" y="3046460"/>
            <a:ext cx="381836" cy="307777"/>
          </a:xfrm>
          <a:prstGeom prst="rect">
            <a:avLst/>
          </a:prstGeom>
        </p:spPr>
        <p:txBody>
          <a:bodyPr wrap="none">
            <a:spAutoFit/>
          </a:bodyPr>
          <a:lstStyle/>
          <a:p>
            <a:r>
              <a:rPr lang="es-MX" sz="1400" b="1" dirty="0" smtClean="0"/>
              <a:t>Q</a:t>
            </a:r>
            <a:r>
              <a:rPr lang="es-MX" sz="1400" b="1" baseline="-25000" dirty="0" smtClean="0"/>
              <a:t>4</a:t>
            </a:r>
            <a:endParaRPr lang="es-MX" sz="1400" dirty="0"/>
          </a:p>
        </p:txBody>
      </p:sp>
      <p:cxnSp>
        <p:nvCxnSpPr>
          <p:cNvPr id="62" name="15 Conector recto"/>
          <p:cNvCxnSpPr/>
          <p:nvPr/>
        </p:nvCxnSpPr>
        <p:spPr>
          <a:xfrm>
            <a:off x="7107741" y="2956376"/>
            <a:ext cx="0" cy="1994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60 Conector recto"/>
          <p:cNvCxnSpPr/>
          <p:nvPr/>
        </p:nvCxnSpPr>
        <p:spPr>
          <a:xfrm>
            <a:off x="8886255" y="2956376"/>
            <a:ext cx="0" cy="1994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61 Conector recto"/>
          <p:cNvCxnSpPr/>
          <p:nvPr/>
        </p:nvCxnSpPr>
        <p:spPr>
          <a:xfrm>
            <a:off x="9725135" y="2956376"/>
            <a:ext cx="0" cy="1994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62 Conector recto"/>
          <p:cNvCxnSpPr/>
          <p:nvPr/>
        </p:nvCxnSpPr>
        <p:spPr>
          <a:xfrm>
            <a:off x="7996943" y="2934383"/>
            <a:ext cx="0" cy="1994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18 Conector recto"/>
          <p:cNvCxnSpPr/>
          <p:nvPr/>
        </p:nvCxnSpPr>
        <p:spPr>
          <a:xfrm>
            <a:off x="6664795" y="3288088"/>
            <a:ext cx="442946" cy="36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21 Conector recto"/>
          <p:cNvCxnSpPr/>
          <p:nvPr/>
        </p:nvCxnSpPr>
        <p:spPr>
          <a:xfrm>
            <a:off x="7107741" y="2956376"/>
            <a:ext cx="889202" cy="349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24 Conector recto"/>
          <p:cNvCxnSpPr/>
          <p:nvPr/>
        </p:nvCxnSpPr>
        <p:spPr>
          <a:xfrm>
            <a:off x="7996943" y="2956376"/>
            <a:ext cx="889312" cy="132685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27 Conector recto"/>
          <p:cNvCxnSpPr/>
          <p:nvPr/>
        </p:nvCxnSpPr>
        <p:spPr>
          <a:xfrm>
            <a:off x="8886255" y="2956376"/>
            <a:ext cx="838880" cy="663425"/>
          </a:xfrm>
          <a:prstGeom prst="line">
            <a:avLst/>
          </a:prstGeom>
        </p:spPr>
        <p:style>
          <a:lnRef idx="1">
            <a:schemeClr val="accent1"/>
          </a:lnRef>
          <a:fillRef idx="0">
            <a:schemeClr val="accent1"/>
          </a:fillRef>
          <a:effectRef idx="0">
            <a:schemeClr val="accent1"/>
          </a:effectRef>
          <a:fontRef idx="minor">
            <a:schemeClr val="tx1"/>
          </a:fontRef>
        </p:style>
      </p:cxnSp>
      <p:sp>
        <p:nvSpPr>
          <p:cNvPr id="70" name="68 Rectángulo"/>
          <p:cNvSpPr/>
          <p:nvPr/>
        </p:nvSpPr>
        <p:spPr>
          <a:xfrm>
            <a:off x="6823019" y="3058654"/>
            <a:ext cx="381836" cy="307777"/>
          </a:xfrm>
          <a:prstGeom prst="rect">
            <a:avLst/>
          </a:prstGeom>
        </p:spPr>
        <p:txBody>
          <a:bodyPr wrap="none">
            <a:spAutoFit/>
          </a:bodyPr>
          <a:lstStyle/>
          <a:p>
            <a:r>
              <a:rPr lang="es-MX" sz="1400" b="1" dirty="0" smtClean="0"/>
              <a:t>Q</a:t>
            </a:r>
            <a:r>
              <a:rPr lang="es-MX" sz="1400" b="1" baseline="-25000" dirty="0" smtClean="0"/>
              <a:t>1</a:t>
            </a:r>
            <a:endParaRPr lang="es-MX" sz="1400" dirty="0"/>
          </a:p>
        </p:txBody>
      </p:sp>
      <p:cxnSp>
        <p:nvCxnSpPr>
          <p:cNvPr id="71" name="32 Conector recto de flecha"/>
          <p:cNvCxnSpPr/>
          <p:nvPr/>
        </p:nvCxnSpPr>
        <p:spPr>
          <a:xfrm>
            <a:off x="7107741" y="4446551"/>
            <a:ext cx="88920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2" name="71 Conector recto de flecha"/>
          <p:cNvCxnSpPr/>
          <p:nvPr/>
        </p:nvCxnSpPr>
        <p:spPr>
          <a:xfrm>
            <a:off x="8861039" y="4446551"/>
            <a:ext cx="88920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73 Conector recto de flecha"/>
          <p:cNvCxnSpPr/>
          <p:nvPr/>
        </p:nvCxnSpPr>
        <p:spPr>
          <a:xfrm>
            <a:off x="7971837" y="4446551"/>
            <a:ext cx="88920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4" name="33 CuadroTexto"/>
          <p:cNvSpPr txBox="1"/>
          <p:nvPr/>
        </p:nvSpPr>
        <p:spPr>
          <a:xfrm>
            <a:off x="7348871" y="4158519"/>
            <a:ext cx="457154" cy="307777"/>
          </a:xfrm>
          <a:prstGeom prst="rect">
            <a:avLst/>
          </a:prstGeom>
          <a:noFill/>
        </p:spPr>
        <p:txBody>
          <a:bodyPr wrap="square" rtlCol="0">
            <a:spAutoFit/>
          </a:bodyPr>
          <a:lstStyle/>
          <a:p>
            <a:pPr algn="ctr"/>
            <a:r>
              <a:rPr lang="es-MX" sz="1400" b="1" i="1" dirty="0" smtClean="0"/>
              <a:t>p</a:t>
            </a:r>
            <a:endParaRPr lang="es-MX" sz="1400" b="1" i="1" dirty="0"/>
          </a:p>
        </p:txBody>
      </p:sp>
      <p:sp>
        <p:nvSpPr>
          <p:cNvPr id="75" name="75 CuadroTexto"/>
          <p:cNvSpPr txBox="1"/>
          <p:nvPr/>
        </p:nvSpPr>
        <p:spPr>
          <a:xfrm>
            <a:off x="8187861" y="4158519"/>
            <a:ext cx="457154" cy="307777"/>
          </a:xfrm>
          <a:prstGeom prst="rect">
            <a:avLst/>
          </a:prstGeom>
          <a:noFill/>
        </p:spPr>
        <p:txBody>
          <a:bodyPr wrap="square" rtlCol="0">
            <a:spAutoFit/>
          </a:bodyPr>
          <a:lstStyle/>
          <a:p>
            <a:pPr algn="ctr"/>
            <a:r>
              <a:rPr lang="es-MX" sz="1400" b="1" i="1" dirty="0" smtClean="0"/>
              <a:t>p</a:t>
            </a:r>
            <a:endParaRPr lang="es-MX" sz="1400" b="1" i="1" dirty="0"/>
          </a:p>
        </p:txBody>
      </p:sp>
      <p:sp>
        <p:nvSpPr>
          <p:cNvPr id="76" name="79 CuadroTexto"/>
          <p:cNvSpPr txBox="1"/>
          <p:nvPr/>
        </p:nvSpPr>
        <p:spPr>
          <a:xfrm>
            <a:off x="9077063" y="4158519"/>
            <a:ext cx="457154" cy="307777"/>
          </a:xfrm>
          <a:prstGeom prst="rect">
            <a:avLst/>
          </a:prstGeom>
          <a:noFill/>
        </p:spPr>
        <p:txBody>
          <a:bodyPr wrap="square" rtlCol="0">
            <a:spAutoFit/>
          </a:bodyPr>
          <a:lstStyle/>
          <a:p>
            <a:pPr algn="ctr"/>
            <a:r>
              <a:rPr lang="es-MX" sz="1400" b="1" i="1" dirty="0" smtClean="0"/>
              <a:t>p</a:t>
            </a:r>
            <a:endParaRPr lang="es-MX" sz="1400" b="1" i="1" dirty="0"/>
          </a:p>
        </p:txBody>
      </p:sp>
      <p:sp>
        <p:nvSpPr>
          <p:cNvPr id="77" name="80 Rectángulo redondeado"/>
          <p:cNvSpPr/>
          <p:nvPr/>
        </p:nvSpPr>
        <p:spPr>
          <a:xfrm>
            <a:off x="1349829" y="5666817"/>
            <a:ext cx="10075462" cy="972382"/>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a:p>
        </p:txBody>
      </p:sp>
      <p:sp>
        <p:nvSpPr>
          <p:cNvPr id="78" name="82 Rectángulo"/>
          <p:cNvSpPr/>
          <p:nvPr/>
        </p:nvSpPr>
        <p:spPr>
          <a:xfrm>
            <a:off x="1494971" y="5702533"/>
            <a:ext cx="9858312" cy="923330"/>
          </a:xfrm>
          <a:prstGeom prst="rect">
            <a:avLst/>
          </a:prstGeom>
        </p:spPr>
        <p:txBody>
          <a:bodyPr wrap="square">
            <a:spAutoFit/>
          </a:bodyPr>
          <a:lstStyle/>
          <a:p>
            <a:pPr algn="ctr"/>
            <a:r>
              <a:rPr lang="es-MX" b="1" dirty="0" smtClean="0">
                <a:solidFill>
                  <a:srgbClr val="FFFF00"/>
                </a:solidFill>
              </a:rPr>
              <a:t>Los únicos costos relevantes son los costos de ordenar y mantener.  </a:t>
            </a:r>
          </a:p>
          <a:p>
            <a:pPr algn="ctr"/>
            <a:r>
              <a:rPr lang="es-MX" b="1" dirty="0" smtClean="0">
                <a:solidFill>
                  <a:srgbClr val="FFFF00"/>
                </a:solidFill>
              </a:rPr>
              <a:t>Los tiempos de entrega se conocen y son constantes. </a:t>
            </a:r>
            <a:endParaRPr lang="es-MX" b="1" dirty="0">
              <a:solidFill>
                <a:srgbClr val="FFFF00"/>
              </a:solidFill>
            </a:endParaRPr>
          </a:p>
          <a:p>
            <a:pPr algn="ctr"/>
            <a:r>
              <a:rPr lang="es-MX" b="1" dirty="0" smtClean="0">
                <a:solidFill>
                  <a:srgbClr val="FFFF00"/>
                </a:solidFill>
              </a:rPr>
              <a:t>Los artículos son independientes entre sí.</a:t>
            </a:r>
            <a:endParaRPr lang="es-MX" b="1" dirty="0">
              <a:solidFill>
                <a:srgbClr val="FFFF00"/>
              </a:solidFill>
            </a:endParaRPr>
          </a:p>
        </p:txBody>
      </p:sp>
    </p:spTree>
    <p:extLst>
      <p:ext uri="{BB962C8B-B14F-4D97-AF65-F5344CB8AC3E}">
        <p14:creationId xmlns:p14="http://schemas.microsoft.com/office/powerpoint/2010/main" val="8776115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707886"/>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GESTIÓN DE INVENTARIOS</a:t>
            </a:r>
            <a:endParaRPr lang="es-AR" sz="2000" b="1" dirty="0">
              <a:effectLst>
                <a:outerShdw blurRad="38100" dist="38100" dir="2700000" algn="tl">
                  <a:srgbClr val="000000">
                    <a:alpha val="43137"/>
                  </a:srgbClr>
                </a:outerShdw>
              </a:effectLst>
            </a:endParaRPr>
          </a:p>
        </p:txBody>
      </p:sp>
      <p:sp>
        <p:nvSpPr>
          <p:cNvPr id="31" name="44 Rectángulo"/>
          <p:cNvSpPr/>
          <p:nvPr/>
        </p:nvSpPr>
        <p:spPr>
          <a:xfrm>
            <a:off x="4061024" y="1540710"/>
            <a:ext cx="7726560" cy="1138773"/>
          </a:xfrm>
          <a:prstGeom prst="rect">
            <a:avLst/>
          </a:prstGeom>
          <a:solidFill>
            <a:schemeClr val="accent1">
              <a:lumMod val="60000"/>
              <a:lumOff val="40000"/>
            </a:schemeClr>
          </a:solidFill>
          <a:ln w="57150">
            <a:solidFill>
              <a:schemeClr val="tx2">
                <a:lumMod val="75000"/>
              </a:schemeClr>
            </a:solidFill>
          </a:ln>
        </p:spPr>
        <p:txBody>
          <a:bodyPr wrap="square">
            <a:spAutoFit/>
          </a:bodyPr>
          <a:lstStyle/>
          <a:p>
            <a:pPr algn="ctr"/>
            <a:r>
              <a:rPr lang="es-MX" sz="1700" b="1" dirty="0">
                <a:effectLst>
                  <a:outerShdw blurRad="38100" dist="38100" dir="2700000" algn="tl">
                    <a:srgbClr val="000000">
                      <a:alpha val="43137"/>
                    </a:srgbClr>
                  </a:outerShdw>
                </a:effectLst>
              </a:rPr>
              <a:t>Los inventarios afectan en gran medida las operaciones </a:t>
            </a:r>
            <a:r>
              <a:rPr lang="es-MX" sz="1700" b="1" dirty="0" smtClean="0">
                <a:effectLst>
                  <a:outerShdw blurRad="38100" dist="38100" dir="2700000" algn="tl">
                    <a:srgbClr val="000000">
                      <a:alpha val="43137"/>
                    </a:srgbClr>
                  </a:outerShdw>
                </a:effectLst>
              </a:rPr>
              <a:t>cotidianas. El </a:t>
            </a:r>
            <a:r>
              <a:rPr lang="es-MX" sz="1700" b="1" dirty="0">
                <a:effectLst>
                  <a:outerShdw blurRad="38100" dist="38100" dir="2700000" algn="tl">
                    <a:srgbClr val="000000">
                      <a:alpha val="43137"/>
                    </a:srgbClr>
                  </a:outerShdw>
                </a:effectLst>
              </a:rPr>
              <a:t>dinero invertido en el inventario no está disponible para otras </a:t>
            </a:r>
            <a:r>
              <a:rPr lang="es-MX" sz="1700" b="1" dirty="0" smtClean="0">
                <a:effectLst>
                  <a:outerShdw blurRad="38100" dist="38100" dir="2700000" algn="tl">
                    <a:srgbClr val="000000">
                      <a:alpha val="43137"/>
                    </a:srgbClr>
                  </a:outerShdw>
                </a:effectLst>
              </a:rPr>
              <a:t>inversiones, </a:t>
            </a:r>
            <a:r>
              <a:rPr lang="es-MX" sz="1700" b="1" dirty="0">
                <a:effectLst>
                  <a:outerShdw blurRad="38100" dist="38100" dir="2700000" algn="tl">
                    <a:srgbClr val="000000">
                      <a:alpha val="43137"/>
                    </a:srgbClr>
                  </a:outerShdw>
                </a:effectLst>
              </a:rPr>
              <a:t>los inventarios representan una sangría de los flujos de efectivo de una organización. </a:t>
            </a:r>
            <a:r>
              <a:rPr lang="es-MX" sz="1700" b="1" dirty="0" smtClean="0">
                <a:effectLst>
                  <a:outerShdw blurRad="38100" dist="38100" dir="2700000" algn="tl">
                    <a:srgbClr val="000000">
                      <a:alpha val="43137"/>
                    </a:srgbClr>
                  </a:outerShdw>
                </a:effectLst>
              </a:rPr>
              <a:t> </a:t>
            </a:r>
            <a:endParaRPr lang="es-MX" sz="1700" b="1" dirty="0">
              <a:effectLst>
                <a:outerShdw blurRad="38100" dist="38100" dir="2700000" algn="tl">
                  <a:srgbClr val="000000">
                    <a:alpha val="43137"/>
                  </a:srgbClr>
                </a:outerShdw>
              </a:effectLst>
            </a:endParaRPr>
          </a:p>
        </p:txBody>
      </p:sp>
      <p:sp>
        <p:nvSpPr>
          <p:cNvPr id="32" name="80 Rectángulo redondeado"/>
          <p:cNvSpPr/>
          <p:nvPr/>
        </p:nvSpPr>
        <p:spPr>
          <a:xfrm>
            <a:off x="1320794" y="3939469"/>
            <a:ext cx="4915412" cy="2345211"/>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a:p>
        </p:txBody>
      </p:sp>
      <p:sp>
        <p:nvSpPr>
          <p:cNvPr id="33" name="82 Rectángulo"/>
          <p:cNvSpPr/>
          <p:nvPr/>
        </p:nvSpPr>
        <p:spPr>
          <a:xfrm>
            <a:off x="1364343" y="4261718"/>
            <a:ext cx="4842835" cy="1785104"/>
          </a:xfrm>
          <a:prstGeom prst="rect">
            <a:avLst/>
          </a:prstGeom>
        </p:spPr>
        <p:txBody>
          <a:bodyPr wrap="square">
            <a:spAutoFit/>
          </a:bodyPr>
          <a:lstStyle/>
          <a:p>
            <a:pPr marL="285750" indent="-285750" algn="ctr">
              <a:spcAft>
                <a:spcPts val="600"/>
              </a:spcAft>
              <a:buFont typeface="Arial" panose="020B0604020202020204" pitchFamily="34" charset="0"/>
              <a:buChar char="•"/>
            </a:pPr>
            <a:r>
              <a:rPr lang="es-MX" b="1" dirty="0" smtClean="0">
                <a:solidFill>
                  <a:srgbClr val="FFFF00"/>
                </a:solidFill>
                <a:effectLst>
                  <a:outerShdw blurRad="38100" dist="38100" dir="2700000" algn="tl">
                    <a:srgbClr val="000000">
                      <a:alpha val="43137"/>
                    </a:srgbClr>
                  </a:outerShdw>
                </a:effectLst>
              </a:rPr>
              <a:t>Costo </a:t>
            </a:r>
            <a:r>
              <a:rPr lang="es-MX" b="1" dirty="0">
                <a:solidFill>
                  <a:srgbClr val="FFFF00"/>
                </a:solidFill>
                <a:effectLst>
                  <a:outerShdw blurRad="38100" dist="38100" dir="2700000" algn="tl">
                    <a:srgbClr val="000000">
                      <a:alpha val="43137"/>
                    </a:srgbClr>
                  </a:outerShdw>
                </a:effectLst>
              </a:rPr>
              <a:t>por mantenimiento de </a:t>
            </a:r>
            <a:r>
              <a:rPr lang="es-MX" b="1" dirty="0" smtClean="0">
                <a:solidFill>
                  <a:srgbClr val="FFFF00"/>
                </a:solidFill>
                <a:effectLst>
                  <a:outerShdw blurRad="38100" dist="38100" dir="2700000" algn="tl">
                    <a:srgbClr val="000000">
                      <a:alpha val="43137"/>
                    </a:srgbClr>
                  </a:outerShdw>
                </a:effectLst>
              </a:rPr>
              <a:t>inventario</a:t>
            </a:r>
          </a:p>
          <a:p>
            <a:pPr marL="285750" indent="-285750" algn="ctr">
              <a:spcAft>
                <a:spcPts val="600"/>
              </a:spcAft>
              <a:buFont typeface="Arial" panose="020B0604020202020204" pitchFamily="34" charset="0"/>
              <a:buChar char="•"/>
            </a:pPr>
            <a:r>
              <a:rPr lang="es-MX" b="1" dirty="0">
                <a:solidFill>
                  <a:srgbClr val="FFFF00"/>
                </a:solidFill>
                <a:effectLst>
                  <a:outerShdw blurRad="38100" dist="38100" dir="2700000" algn="tl">
                    <a:srgbClr val="000000">
                      <a:alpha val="43137"/>
                    </a:srgbClr>
                  </a:outerShdw>
                </a:effectLst>
              </a:rPr>
              <a:t>Costo de </a:t>
            </a:r>
            <a:r>
              <a:rPr lang="es-MX" b="1" dirty="0" smtClean="0">
                <a:solidFill>
                  <a:srgbClr val="FFFF00"/>
                </a:solidFill>
                <a:effectLst>
                  <a:outerShdw blurRad="38100" dist="38100" dir="2700000" algn="tl">
                    <a:srgbClr val="000000">
                      <a:alpha val="43137"/>
                    </a:srgbClr>
                  </a:outerShdw>
                </a:effectLst>
              </a:rPr>
              <a:t>capital</a:t>
            </a:r>
          </a:p>
          <a:p>
            <a:pPr marL="285750" indent="-285750" algn="ctr">
              <a:spcAft>
                <a:spcPts val="600"/>
              </a:spcAft>
              <a:buFont typeface="Arial" panose="020B0604020202020204" pitchFamily="34" charset="0"/>
              <a:buChar char="•"/>
            </a:pPr>
            <a:r>
              <a:rPr lang="es-MX" b="1" dirty="0">
                <a:solidFill>
                  <a:srgbClr val="FFFF00"/>
                </a:solidFill>
                <a:effectLst>
                  <a:outerShdw blurRad="38100" dist="38100" dir="2700000" algn="tl">
                    <a:srgbClr val="000000">
                      <a:alpha val="43137"/>
                    </a:srgbClr>
                  </a:outerShdw>
                </a:effectLst>
              </a:rPr>
              <a:t>Costos de almacenamiento y </a:t>
            </a:r>
            <a:r>
              <a:rPr lang="es-MX" b="1" dirty="0" smtClean="0">
                <a:solidFill>
                  <a:srgbClr val="FFFF00"/>
                </a:solidFill>
                <a:effectLst>
                  <a:outerShdw blurRad="38100" dist="38100" dir="2700000" algn="tl">
                    <a:srgbClr val="000000">
                      <a:alpha val="43137"/>
                    </a:srgbClr>
                  </a:outerShdw>
                </a:effectLst>
              </a:rPr>
              <a:t>manejo</a:t>
            </a:r>
          </a:p>
          <a:p>
            <a:pPr marL="285750" indent="-285750" algn="ctr">
              <a:spcAft>
                <a:spcPts val="600"/>
              </a:spcAft>
              <a:buFont typeface="Arial" panose="020B0604020202020204" pitchFamily="34" charset="0"/>
              <a:buChar char="•"/>
            </a:pPr>
            <a:r>
              <a:rPr lang="es-MX" b="1" dirty="0" smtClean="0">
                <a:solidFill>
                  <a:srgbClr val="FFFF00"/>
                </a:solidFill>
                <a:effectLst>
                  <a:outerShdw blurRad="38100" dist="38100" dir="2700000" algn="tl">
                    <a:srgbClr val="000000">
                      <a:alpha val="43137"/>
                    </a:srgbClr>
                  </a:outerShdw>
                </a:effectLst>
              </a:rPr>
              <a:t>Impuestos y seguros</a:t>
            </a:r>
          </a:p>
          <a:p>
            <a:pPr marL="285750" indent="-285750" algn="ctr">
              <a:spcAft>
                <a:spcPts val="600"/>
              </a:spcAft>
              <a:buFont typeface="Arial" panose="020B0604020202020204" pitchFamily="34" charset="0"/>
              <a:buChar char="•"/>
            </a:pPr>
            <a:r>
              <a:rPr lang="es-MX" b="1" dirty="0" smtClean="0">
                <a:solidFill>
                  <a:srgbClr val="FFFF00"/>
                </a:solidFill>
                <a:effectLst>
                  <a:outerShdw blurRad="38100" dist="38100" dir="2700000" algn="tl">
                    <a:srgbClr val="000000">
                      <a:alpha val="43137"/>
                    </a:srgbClr>
                  </a:outerShdw>
                </a:effectLst>
              </a:rPr>
              <a:t>Mermas</a:t>
            </a:r>
            <a:endParaRPr lang="es-MX" b="1" dirty="0">
              <a:solidFill>
                <a:srgbClr val="FFFF00"/>
              </a:solidFill>
              <a:effectLst>
                <a:outerShdw blurRad="38100" dist="38100" dir="2700000" algn="tl">
                  <a:srgbClr val="000000">
                    <a:alpha val="43137"/>
                  </a:srgbClr>
                </a:outerShdw>
              </a:effectLst>
            </a:endParaRPr>
          </a:p>
        </p:txBody>
      </p:sp>
      <p:sp>
        <p:nvSpPr>
          <p:cNvPr id="34" name="30 Rectángulo redondeado"/>
          <p:cNvSpPr/>
          <p:nvPr/>
        </p:nvSpPr>
        <p:spPr>
          <a:xfrm>
            <a:off x="6762252" y="3998215"/>
            <a:ext cx="4915412" cy="2286465"/>
          </a:xfrm>
          <a:prstGeom prst="roundRect">
            <a:avLst/>
          </a:prstGeom>
          <a:solidFill>
            <a:schemeClr val="bg2">
              <a:lumMod val="50000"/>
            </a:schemeClr>
          </a:solid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dirty="0"/>
          </a:p>
        </p:txBody>
      </p:sp>
      <p:sp>
        <p:nvSpPr>
          <p:cNvPr id="35" name="1 Rectángulo"/>
          <p:cNvSpPr/>
          <p:nvPr/>
        </p:nvSpPr>
        <p:spPr>
          <a:xfrm>
            <a:off x="1828798" y="3134658"/>
            <a:ext cx="4007205" cy="646331"/>
          </a:xfrm>
          <a:prstGeom prst="rect">
            <a:avLst/>
          </a:prstGeom>
        </p:spPr>
        <p:txBody>
          <a:bodyPr wrap="square">
            <a:spAutoFit/>
          </a:bodyPr>
          <a:lstStyle/>
          <a:p>
            <a:pPr algn="ctr"/>
            <a:r>
              <a:rPr lang="es-MX" b="1" dirty="0">
                <a:solidFill>
                  <a:schemeClr val="accent2">
                    <a:lumMod val="50000"/>
                  </a:schemeClr>
                </a:solidFill>
                <a:effectLst>
                  <a:outerShdw blurRad="38100" dist="38100" dir="2700000" algn="tl">
                    <a:srgbClr val="000000">
                      <a:alpha val="43137"/>
                    </a:srgbClr>
                  </a:outerShdw>
                </a:effectLst>
              </a:rPr>
              <a:t>PRESIONES PARA MANTENER INVENTARIOS BAJOS</a:t>
            </a:r>
          </a:p>
        </p:txBody>
      </p:sp>
      <p:sp>
        <p:nvSpPr>
          <p:cNvPr id="36" name="2 Rectángulo"/>
          <p:cNvSpPr/>
          <p:nvPr/>
        </p:nvSpPr>
        <p:spPr>
          <a:xfrm>
            <a:off x="6952342" y="3206981"/>
            <a:ext cx="4535233" cy="646331"/>
          </a:xfrm>
          <a:prstGeom prst="rect">
            <a:avLst/>
          </a:prstGeom>
        </p:spPr>
        <p:txBody>
          <a:bodyPr wrap="square">
            <a:spAutoFit/>
          </a:bodyPr>
          <a:lstStyle/>
          <a:p>
            <a:pPr algn="ctr"/>
            <a:r>
              <a:rPr lang="es-MX" b="1" dirty="0">
                <a:solidFill>
                  <a:schemeClr val="accent3">
                    <a:lumMod val="50000"/>
                  </a:schemeClr>
                </a:solidFill>
                <a:effectLst>
                  <a:outerShdw blurRad="38100" dist="38100" dir="2700000" algn="tl">
                    <a:srgbClr val="000000">
                      <a:alpha val="43137"/>
                    </a:srgbClr>
                  </a:outerShdw>
                </a:effectLst>
              </a:rPr>
              <a:t>PRESIONES PARA MANTENER INVENTARIOS ALTOS </a:t>
            </a:r>
          </a:p>
        </p:txBody>
      </p:sp>
      <p:sp>
        <p:nvSpPr>
          <p:cNvPr id="37" name="34 Rectángulo"/>
          <p:cNvSpPr/>
          <p:nvPr/>
        </p:nvSpPr>
        <p:spPr>
          <a:xfrm>
            <a:off x="6762252" y="4034720"/>
            <a:ext cx="4915412" cy="2139047"/>
          </a:xfrm>
          <a:prstGeom prst="rect">
            <a:avLst/>
          </a:prstGeom>
        </p:spPr>
        <p:txBody>
          <a:bodyPr wrap="square">
            <a:spAutoFit/>
          </a:bodyPr>
          <a:lstStyle/>
          <a:p>
            <a:pPr marL="285750" indent="-285750" algn="ctr">
              <a:spcAft>
                <a:spcPts val="600"/>
              </a:spcAft>
              <a:buFont typeface="Arial" panose="020B0604020202020204" pitchFamily="34" charset="0"/>
              <a:buChar char="•"/>
            </a:pPr>
            <a:r>
              <a:rPr lang="es-MX" b="1" dirty="0">
                <a:effectLst>
                  <a:outerShdw blurRad="38100" dist="38100" dir="2700000" algn="tl">
                    <a:srgbClr val="000000">
                      <a:alpha val="43137"/>
                    </a:srgbClr>
                  </a:outerShdw>
                </a:effectLst>
              </a:rPr>
              <a:t>Servicio al </a:t>
            </a:r>
            <a:r>
              <a:rPr lang="es-MX" b="1" dirty="0" smtClean="0">
                <a:effectLst>
                  <a:outerShdw blurRad="38100" dist="38100" dir="2700000" algn="tl">
                    <a:srgbClr val="000000">
                      <a:alpha val="43137"/>
                    </a:srgbClr>
                  </a:outerShdw>
                </a:effectLst>
              </a:rPr>
              <a:t>cliente</a:t>
            </a:r>
          </a:p>
          <a:p>
            <a:pPr marL="285750" indent="-285750" algn="ctr">
              <a:spcAft>
                <a:spcPts val="600"/>
              </a:spcAft>
              <a:buFont typeface="Arial" panose="020B0604020202020204" pitchFamily="34" charset="0"/>
              <a:buChar char="•"/>
            </a:pPr>
            <a:r>
              <a:rPr lang="es-MX" b="1" dirty="0">
                <a:effectLst>
                  <a:outerShdw blurRad="38100" dist="38100" dir="2700000" algn="tl">
                    <a:srgbClr val="000000">
                      <a:alpha val="43137"/>
                    </a:srgbClr>
                  </a:outerShdw>
                </a:effectLst>
              </a:rPr>
              <a:t>Costo por hacer </a:t>
            </a:r>
            <a:r>
              <a:rPr lang="es-MX" b="1" dirty="0" smtClean="0">
                <a:effectLst>
                  <a:outerShdw blurRad="38100" dist="38100" dir="2700000" algn="tl">
                    <a:srgbClr val="000000">
                      <a:alpha val="43137"/>
                    </a:srgbClr>
                  </a:outerShdw>
                </a:effectLst>
              </a:rPr>
              <a:t>pedidos</a:t>
            </a:r>
          </a:p>
          <a:p>
            <a:pPr marL="285750" indent="-285750" algn="ctr">
              <a:spcAft>
                <a:spcPts val="600"/>
              </a:spcAft>
              <a:buFont typeface="Arial" panose="020B0604020202020204" pitchFamily="34" charset="0"/>
              <a:buChar char="•"/>
            </a:pPr>
            <a:r>
              <a:rPr lang="es-MX" b="1" dirty="0">
                <a:effectLst>
                  <a:outerShdw blurRad="38100" dist="38100" dir="2700000" algn="tl">
                    <a:srgbClr val="000000">
                      <a:alpha val="43137"/>
                    </a:srgbClr>
                  </a:outerShdw>
                </a:effectLst>
              </a:rPr>
              <a:t>Costo de </a:t>
            </a:r>
            <a:r>
              <a:rPr lang="es-MX" b="1" dirty="0" smtClean="0">
                <a:effectLst>
                  <a:outerShdw blurRad="38100" dist="38100" dir="2700000" algn="tl">
                    <a:srgbClr val="000000">
                      <a:alpha val="43137"/>
                    </a:srgbClr>
                  </a:outerShdw>
                </a:effectLst>
              </a:rPr>
              <a:t>preparación</a:t>
            </a:r>
          </a:p>
          <a:p>
            <a:pPr marL="285750" indent="-285750" algn="ctr">
              <a:spcAft>
                <a:spcPts val="600"/>
              </a:spcAft>
              <a:buFont typeface="Arial" panose="020B0604020202020204" pitchFamily="34" charset="0"/>
              <a:buChar char="•"/>
            </a:pPr>
            <a:r>
              <a:rPr lang="es-MX" b="1" dirty="0">
                <a:effectLst>
                  <a:outerShdw blurRad="38100" dist="38100" dir="2700000" algn="tl">
                    <a:srgbClr val="000000">
                      <a:alpha val="43137"/>
                    </a:srgbClr>
                  </a:outerShdw>
                </a:effectLst>
              </a:rPr>
              <a:t>Utilización de mano de obra y </a:t>
            </a:r>
            <a:r>
              <a:rPr lang="es-MX" b="1" dirty="0" smtClean="0">
                <a:effectLst>
                  <a:outerShdw blurRad="38100" dist="38100" dir="2700000" algn="tl">
                    <a:srgbClr val="000000">
                      <a:alpha val="43137"/>
                    </a:srgbClr>
                  </a:outerShdw>
                </a:effectLst>
              </a:rPr>
              <a:t>equipo</a:t>
            </a:r>
          </a:p>
          <a:p>
            <a:pPr marL="285750" indent="-285750" algn="ctr">
              <a:spcAft>
                <a:spcPts val="600"/>
              </a:spcAft>
              <a:buFont typeface="Arial" panose="020B0604020202020204" pitchFamily="34" charset="0"/>
              <a:buChar char="•"/>
            </a:pPr>
            <a:r>
              <a:rPr lang="es-MX" b="1" dirty="0">
                <a:effectLst>
                  <a:outerShdw blurRad="38100" dist="38100" dir="2700000" algn="tl">
                    <a:srgbClr val="000000">
                      <a:alpha val="43137"/>
                    </a:srgbClr>
                  </a:outerShdw>
                </a:effectLst>
              </a:rPr>
              <a:t>Costo de </a:t>
            </a:r>
            <a:r>
              <a:rPr lang="es-MX" b="1" dirty="0" smtClean="0">
                <a:effectLst>
                  <a:outerShdw blurRad="38100" dist="38100" dir="2700000" algn="tl">
                    <a:srgbClr val="000000">
                      <a:alpha val="43137"/>
                    </a:srgbClr>
                  </a:outerShdw>
                </a:effectLst>
              </a:rPr>
              <a:t>transporte</a:t>
            </a:r>
          </a:p>
          <a:p>
            <a:pPr marL="285750" indent="-285750" algn="ctr">
              <a:spcAft>
                <a:spcPts val="600"/>
              </a:spcAft>
              <a:buFont typeface="Arial" panose="020B0604020202020204" pitchFamily="34" charset="0"/>
              <a:buChar char="•"/>
            </a:pPr>
            <a:r>
              <a:rPr lang="es-MX" b="1" dirty="0">
                <a:effectLst>
                  <a:outerShdw blurRad="38100" dist="38100" dir="2700000" algn="tl">
                    <a:srgbClr val="000000">
                      <a:alpha val="43137"/>
                    </a:srgbClr>
                  </a:outerShdw>
                </a:effectLst>
              </a:rPr>
              <a:t>Pagos a proveedores</a:t>
            </a:r>
          </a:p>
        </p:txBody>
      </p:sp>
    </p:spTree>
    <p:extLst>
      <p:ext uri="{BB962C8B-B14F-4D97-AF65-F5344CB8AC3E}">
        <p14:creationId xmlns:p14="http://schemas.microsoft.com/office/powerpoint/2010/main" val="3375781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707886"/>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CONTROL DE INVENTARIOS</a:t>
            </a:r>
            <a:endParaRPr lang="es-AR" sz="2000" b="1" dirty="0">
              <a:effectLst>
                <a:outerShdw blurRad="38100" dist="38100" dir="2700000" algn="tl">
                  <a:srgbClr val="000000">
                    <a:alpha val="43137"/>
                  </a:srgbClr>
                </a:outerShdw>
              </a:effectLst>
            </a:endParaRPr>
          </a:p>
        </p:txBody>
      </p:sp>
      <p:sp>
        <p:nvSpPr>
          <p:cNvPr id="12" name="54 Rectángulo"/>
          <p:cNvSpPr/>
          <p:nvPr/>
        </p:nvSpPr>
        <p:spPr>
          <a:xfrm>
            <a:off x="943430" y="2567906"/>
            <a:ext cx="5558970" cy="4078039"/>
          </a:xfrm>
          <a:prstGeom prst="rect">
            <a:avLst/>
          </a:prstGeom>
          <a:solidFill>
            <a:schemeClr val="bg2">
              <a:lumMod val="75000"/>
            </a:schemeClr>
          </a:solidFill>
          <a:ln w="38100">
            <a:solidFill>
              <a:schemeClr val="accent6">
                <a:lumMod val="75000"/>
              </a:schemeClr>
            </a:solidFill>
          </a:ln>
        </p:spPr>
        <p:txBody>
          <a:bodyPr wrap="square">
            <a:spAutoFit/>
          </a:bodyPr>
          <a:lstStyle/>
          <a:p>
            <a:pPr algn="ctr">
              <a:spcBef>
                <a:spcPts val="600"/>
              </a:spcBef>
            </a:pPr>
            <a:r>
              <a:rPr lang="es-MX" sz="2000" b="1" dirty="0" smtClean="0"/>
              <a:t>EXACTITUD DE LOS REGISTROS</a:t>
            </a:r>
          </a:p>
          <a:p>
            <a:pPr algn="ctr">
              <a:spcBef>
                <a:spcPts val="600"/>
              </a:spcBef>
            </a:pPr>
            <a:r>
              <a:rPr lang="es-MX" b="1" i="1" dirty="0" smtClean="0"/>
              <a:t>Permite </a:t>
            </a:r>
            <a:r>
              <a:rPr lang="es-MX" b="1" i="1" dirty="0"/>
              <a:t>a las organizaciones enfocarse en </a:t>
            </a:r>
            <a:r>
              <a:rPr lang="es-MX" b="1" i="1" dirty="0" smtClean="0"/>
              <a:t>los </a:t>
            </a:r>
            <a:r>
              <a:rPr lang="es-MX" b="1" i="1" dirty="0"/>
              <a:t>artículos que son más necesarios, en vez de tener la seguridad de que “algo de todo” está en inventario. Sólo cuando </a:t>
            </a:r>
            <a:r>
              <a:rPr lang="es-MX" b="1" i="1" dirty="0" smtClean="0"/>
              <a:t>se </a:t>
            </a:r>
            <a:r>
              <a:rPr lang="es-MX" b="1" i="1" dirty="0"/>
              <a:t>puede determinar con exactitud qué está disponible </a:t>
            </a:r>
            <a:r>
              <a:rPr lang="es-MX" b="1" i="1" dirty="0" smtClean="0"/>
              <a:t>se es </a:t>
            </a:r>
            <a:r>
              <a:rPr lang="es-MX" b="1" i="1" dirty="0"/>
              <a:t>capaz de tomar decisiones concretas acerca de pedidos, programación y embarque. </a:t>
            </a:r>
            <a:r>
              <a:rPr lang="es-MX" b="1" i="1" dirty="0" smtClean="0"/>
              <a:t>La </a:t>
            </a:r>
            <a:r>
              <a:rPr lang="es-MX" b="1" i="1" dirty="0"/>
              <a:t>precisión, el registro de entradas y salidas debe ser bueno, </a:t>
            </a:r>
            <a:r>
              <a:rPr lang="es-MX" b="1" i="1" dirty="0" smtClean="0"/>
              <a:t>también </a:t>
            </a:r>
            <a:r>
              <a:rPr lang="es-MX" b="1" i="1" dirty="0"/>
              <a:t>la seguridad del almacén. Un almacén bien organizado tendrá acceso limitado, buen mantenimiento, y áreas de almacenamiento para alojar cantidades fijas de inventario. </a:t>
            </a:r>
            <a:endParaRPr lang="es-MX" b="1" i="1" dirty="0" smtClean="0"/>
          </a:p>
        </p:txBody>
      </p:sp>
      <p:sp>
        <p:nvSpPr>
          <p:cNvPr id="13" name="24 Rectángulo"/>
          <p:cNvSpPr/>
          <p:nvPr/>
        </p:nvSpPr>
        <p:spPr>
          <a:xfrm>
            <a:off x="6560456" y="1457587"/>
            <a:ext cx="5036458" cy="5186035"/>
          </a:xfrm>
          <a:prstGeom prst="rect">
            <a:avLst/>
          </a:prstGeom>
          <a:solidFill>
            <a:schemeClr val="bg2">
              <a:lumMod val="25000"/>
            </a:schemeClr>
          </a:solidFill>
          <a:ln w="57150">
            <a:solidFill>
              <a:schemeClr val="bg2">
                <a:lumMod val="10000"/>
              </a:schemeClr>
            </a:solidFill>
          </a:ln>
        </p:spPr>
        <p:txBody>
          <a:bodyPr wrap="square">
            <a:spAutoFit/>
          </a:bodyPr>
          <a:lstStyle/>
          <a:p>
            <a:pPr algn="ctr">
              <a:spcBef>
                <a:spcPts val="600"/>
              </a:spcBef>
            </a:pPr>
            <a:r>
              <a:rPr lang="es-MX" sz="2000" b="1" dirty="0" smtClean="0">
                <a:solidFill>
                  <a:srgbClr val="FFFF00"/>
                </a:solidFill>
              </a:rPr>
              <a:t>CONTEO CÍCLICO</a:t>
            </a:r>
          </a:p>
          <a:p>
            <a:pPr algn="ctr">
              <a:spcBef>
                <a:spcPts val="600"/>
              </a:spcBef>
            </a:pPr>
            <a:r>
              <a:rPr lang="es-MX" b="1" i="1" dirty="0" smtClean="0">
                <a:solidFill>
                  <a:srgbClr val="FFFF00"/>
                </a:solidFill>
              </a:rPr>
              <a:t>Conciliación </a:t>
            </a:r>
            <a:r>
              <a:rPr lang="es-MX" b="1" i="1" dirty="0">
                <a:solidFill>
                  <a:srgbClr val="FFFF00"/>
                </a:solidFill>
              </a:rPr>
              <a:t>continua del inventario y los registros de inventario</a:t>
            </a:r>
            <a:r>
              <a:rPr lang="es-MX" b="1" i="1" dirty="0" smtClean="0">
                <a:solidFill>
                  <a:srgbClr val="FFFF00"/>
                </a:solidFill>
              </a:rPr>
              <a:t>.</a:t>
            </a:r>
          </a:p>
          <a:p>
            <a:pPr algn="ctr"/>
            <a:r>
              <a:rPr lang="es-MX" b="1" i="1" dirty="0" smtClean="0">
                <a:solidFill>
                  <a:srgbClr val="FFFF00"/>
                </a:solidFill>
              </a:rPr>
              <a:t>Los </a:t>
            </a:r>
            <a:r>
              <a:rPr lang="es-MX" b="1" i="1" dirty="0">
                <a:solidFill>
                  <a:srgbClr val="FFFF00"/>
                </a:solidFill>
              </a:rPr>
              <a:t>registros deben verificarse mediante una auditoría continua. </a:t>
            </a:r>
            <a:endParaRPr lang="es-MX" b="1" i="1" dirty="0" smtClean="0">
              <a:solidFill>
                <a:srgbClr val="FFFF00"/>
              </a:solidFill>
            </a:endParaRPr>
          </a:p>
          <a:p>
            <a:pPr algn="ctr"/>
            <a:r>
              <a:rPr lang="es-MX" b="1" i="1" dirty="0" smtClean="0">
                <a:solidFill>
                  <a:srgbClr val="FFFF00"/>
                </a:solidFill>
              </a:rPr>
              <a:t>Tales </a:t>
            </a:r>
            <a:r>
              <a:rPr lang="es-MX" b="1" i="1" dirty="0">
                <a:solidFill>
                  <a:srgbClr val="FFFF00"/>
                </a:solidFill>
              </a:rPr>
              <a:t>auditorías se conocen como conteo </a:t>
            </a:r>
            <a:r>
              <a:rPr lang="es-MX" b="1" i="1" dirty="0" smtClean="0">
                <a:solidFill>
                  <a:srgbClr val="FFFF00"/>
                </a:solidFill>
              </a:rPr>
              <a:t>cíclico y tiene </a:t>
            </a:r>
            <a:r>
              <a:rPr lang="es-MX" b="1" i="1" dirty="0">
                <a:solidFill>
                  <a:srgbClr val="FFFF00"/>
                </a:solidFill>
              </a:rPr>
              <a:t>las siguientes ventajas: </a:t>
            </a:r>
            <a:endParaRPr lang="es-MX" b="1" i="1" dirty="0" smtClean="0">
              <a:solidFill>
                <a:srgbClr val="FFFF00"/>
              </a:solidFill>
            </a:endParaRPr>
          </a:p>
          <a:p>
            <a:pPr algn="ctr"/>
            <a:endParaRPr lang="es-MX" b="1" i="1" dirty="0" smtClean="0">
              <a:solidFill>
                <a:srgbClr val="FFFF00"/>
              </a:solidFill>
            </a:endParaRPr>
          </a:p>
          <a:p>
            <a:pPr algn="ctr"/>
            <a:r>
              <a:rPr lang="es-MX" b="1" i="1" dirty="0" smtClean="0">
                <a:solidFill>
                  <a:srgbClr val="FFFF00"/>
                </a:solidFill>
              </a:rPr>
              <a:t>1</a:t>
            </a:r>
            <a:r>
              <a:rPr lang="es-MX" b="1" i="1" dirty="0">
                <a:solidFill>
                  <a:srgbClr val="FFFF00"/>
                </a:solidFill>
              </a:rPr>
              <a:t>. Elimina la detención y la interrupción de la producción necesarias para efectuar el inventario físico anual. </a:t>
            </a:r>
            <a:endParaRPr lang="es-MX" b="1" i="1" dirty="0" smtClean="0">
              <a:solidFill>
                <a:srgbClr val="FFFF00"/>
              </a:solidFill>
            </a:endParaRPr>
          </a:p>
          <a:p>
            <a:pPr algn="ctr"/>
            <a:r>
              <a:rPr lang="es-MX" b="1" i="1" dirty="0" smtClean="0">
                <a:solidFill>
                  <a:srgbClr val="FFFF00"/>
                </a:solidFill>
              </a:rPr>
              <a:t>2</a:t>
            </a:r>
            <a:r>
              <a:rPr lang="es-MX" b="1" i="1" dirty="0">
                <a:solidFill>
                  <a:srgbClr val="FFFF00"/>
                </a:solidFill>
              </a:rPr>
              <a:t>. Elimina los ajustes anuales del inventario. </a:t>
            </a:r>
            <a:endParaRPr lang="es-MX" b="1" i="1" dirty="0" smtClean="0">
              <a:solidFill>
                <a:srgbClr val="FFFF00"/>
              </a:solidFill>
            </a:endParaRPr>
          </a:p>
          <a:p>
            <a:pPr algn="ctr"/>
            <a:r>
              <a:rPr lang="es-MX" b="1" i="1" dirty="0" smtClean="0">
                <a:solidFill>
                  <a:srgbClr val="FFFF00"/>
                </a:solidFill>
              </a:rPr>
              <a:t>3</a:t>
            </a:r>
            <a:r>
              <a:rPr lang="es-MX" b="1" i="1" dirty="0">
                <a:solidFill>
                  <a:srgbClr val="FFFF00"/>
                </a:solidFill>
              </a:rPr>
              <a:t>. Personal capacitado audita la precisión del inventario. </a:t>
            </a:r>
            <a:endParaRPr lang="es-MX" b="1" i="1" dirty="0" smtClean="0">
              <a:solidFill>
                <a:srgbClr val="FFFF00"/>
              </a:solidFill>
            </a:endParaRPr>
          </a:p>
          <a:p>
            <a:pPr algn="ctr"/>
            <a:r>
              <a:rPr lang="es-MX" b="1" i="1" dirty="0" smtClean="0">
                <a:solidFill>
                  <a:srgbClr val="FFFF00"/>
                </a:solidFill>
              </a:rPr>
              <a:t>4</a:t>
            </a:r>
            <a:r>
              <a:rPr lang="es-MX" b="1" i="1" dirty="0">
                <a:solidFill>
                  <a:srgbClr val="FFFF00"/>
                </a:solidFill>
              </a:rPr>
              <a:t>. Permite identificar las causas de error y emprender acciones correctivas. </a:t>
            </a:r>
            <a:endParaRPr lang="es-MX" b="1" i="1" dirty="0" smtClean="0">
              <a:solidFill>
                <a:srgbClr val="FFFF00"/>
              </a:solidFill>
            </a:endParaRPr>
          </a:p>
          <a:p>
            <a:pPr algn="ctr"/>
            <a:r>
              <a:rPr lang="es-MX" b="1" i="1" dirty="0" smtClean="0">
                <a:solidFill>
                  <a:srgbClr val="FFFF00"/>
                </a:solidFill>
              </a:rPr>
              <a:t>5</a:t>
            </a:r>
            <a:r>
              <a:rPr lang="es-MX" b="1" i="1" dirty="0">
                <a:solidFill>
                  <a:srgbClr val="FFFF00"/>
                </a:solidFill>
              </a:rPr>
              <a:t>. Mantiene registros exactos del inventario.</a:t>
            </a:r>
          </a:p>
        </p:txBody>
      </p:sp>
    </p:spTree>
    <p:extLst>
      <p:ext uri="{BB962C8B-B14F-4D97-AF65-F5344CB8AC3E}">
        <p14:creationId xmlns:p14="http://schemas.microsoft.com/office/powerpoint/2010/main" val="194466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COMPRAS</a:t>
            </a:r>
            <a:endParaRPr lang="en-US" sz="3100" dirty="0"/>
          </a:p>
        </p:txBody>
      </p:sp>
      <p:sp>
        <p:nvSpPr>
          <p:cNvPr id="3" name="10 CuadroTexto"/>
          <p:cNvSpPr txBox="1"/>
          <p:nvPr/>
        </p:nvSpPr>
        <p:spPr>
          <a:xfrm>
            <a:off x="1435691" y="1359331"/>
            <a:ext cx="5168310"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Diferencias </a:t>
            </a:r>
          </a:p>
          <a:p>
            <a:pPr algn="ctr"/>
            <a:r>
              <a:rPr lang="es-MX" sz="2400" b="1" i="1" dirty="0">
                <a:effectLst>
                  <a:outerShdw blurRad="38100" dist="38100" dir="2700000" algn="tl">
                    <a:srgbClr val="000000">
                      <a:alpha val="43137"/>
                    </a:srgbClr>
                  </a:outerShdw>
                </a:effectLst>
              </a:rPr>
              <a:t>C</a:t>
            </a:r>
            <a:r>
              <a:rPr lang="es-MX" sz="2400" b="1" i="1" dirty="0" smtClean="0">
                <a:effectLst>
                  <a:outerShdw blurRad="38100" dist="38100" dir="2700000" algn="tl">
                    <a:srgbClr val="000000">
                      <a:alpha val="43137"/>
                    </a:srgbClr>
                  </a:outerShdw>
                </a:effectLst>
              </a:rPr>
              <a:t>ompras vs Aprovisionamiento</a:t>
            </a:r>
            <a:endParaRPr lang="es-MX" sz="2400" b="1" i="1" dirty="0">
              <a:effectLst>
                <a:outerShdw blurRad="38100" dist="38100" dir="2700000" algn="tl">
                  <a:srgbClr val="000000">
                    <a:alpha val="43137"/>
                  </a:srgbClr>
                </a:outerShdw>
              </a:effectLst>
            </a:endParaRPr>
          </a:p>
        </p:txBody>
      </p:sp>
      <p:sp>
        <p:nvSpPr>
          <p:cNvPr id="13" name="24 Rectángulo redondeado"/>
          <p:cNvSpPr/>
          <p:nvPr/>
        </p:nvSpPr>
        <p:spPr>
          <a:xfrm>
            <a:off x="1584016" y="3715661"/>
            <a:ext cx="4330557" cy="924539"/>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28 Rectángulo redondeado"/>
          <p:cNvSpPr/>
          <p:nvPr/>
        </p:nvSpPr>
        <p:spPr>
          <a:xfrm>
            <a:off x="1579405" y="4688588"/>
            <a:ext cx="4330557" cy="982223"/>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a:t>
            </a:r>
            <a:endParaRPr lang="es-MX" dirty="0"/>
          </a:p>
        </p:txBody>
      </p:sp>
      <p:sp>
        <p:nvSpPr>
          <p:cNvPr id="18" name="32 Rectángulo redondeado"/>
          <p:cNvSpPr/>
          <p:nvPr/>
        </p:nvSpPr>
        <p:spPr>
          <a:xfrm>
            <a:off x="1598529" y="5670811"/>
            <a:ext cx="4330557" cy="976164"/>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37 Rectángulo redondeado"/>
          <p:cNvSpPr/>
          <p:nvPr/>
        </p:nvSpPr>
        <p:spPr>
          <a:xfrm>
            <a:off x="1598530" y="2821537"/>
            <a:ext cx="4330557" cy="64807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33 CuadroTexto"/>
          <p:cNvSpPr txBox="1"/>
          <p:nvPr/>
        </p:nvSpPr>
        <p:spPr>
          <a:xfrm>
            <a:off x="1465942" y="3852620"/>
            <a:ext cx="4528457" cy="707886"/>
          </a:xfrm>
          <a:prstGeom prst="rect">
            <a:avLst/>
          </a:prstGeom>
          <a:noFill/>
        </p:spPr>
        <p:txBody>
          <a:bodyPr wrap="square" rtlCol="0">
            <a:spAutoFit/>
          </a:bodyPr>
          <a:lstStyle/>
          <a:p>
            <a:pPr algn="ctr"/>
            <a:r>
              <a:rPr lang="es-ES" sz="2000" b="1" dirty="0" smtClean="0"/>
              <a:t>Es </a:t>
            </a:r>
            <a:r>
              <a:rPr lang="es-ES" sz="2000" b="1" dirty="0"/>
              <a:t>un concepto </a:t>
            </a:r>
            <a:r>
              <a:rPr lang="es-ES" sz="2000" b="1" dirty="0" smtClean="0"/>
              <a:t>de carácter </a:t>
            </a:r>
            <a:r>
              <a:rPr lang="es-ES" sz="2000" b="1" dirty="0"/>
              <a:t>operacional</a:t>
            </a:r>
            <a:r>
              <a:rPr lang="es-ES" sz="2000" b="1" dirty="0" smtClean="0"/>
              <a:t>.</a:t>
            </a:r>
            <a:endParaRPr lang="es-MX" sz="2000" b="1" i="1" dirty="0">
              <a:effectLst>
                <a:outerShdw blurRad="38100" dist="38100" dir="2700000" algn="tl">
                  <a:srgbClr val="000000">
                    <a:alpha val="43137"/>
                  </a:srgbClr>
                </a:outerShdw>
              </a:effectLst>
            </a:endParaRPr>
          </a:p>
        </p:txBody>
      </p:sp>
      <p:sp>
        <p:nvSpPr>
          <p:cNvPr id="28" name="33 CuadroTexto"/>
          <p:cNvSpPr txBox="1"/>
          <p:nvPr/>
        </p:nvSpPr>
        <p:spPr>
          <a:xfrm>
            <a:off x="1487716" y="4832340"/>
            <a:ext cx="4528457" cy="707886"/>
          </a:xfrm>
          <a:prstGeom prst="rect">
            <a:avLst/>
          </a:prstGeom>
          <a:noFill/>
        </p:spPr>
        <p:txBody>
          <a:bodyPr wrap="square" rtlCol="0">
            <a:spAutoFit/>
          </a:bodyPr>
          <a:lstStyle/>
          <a:p>
            <a:pPr algn="ctr"/>
            <a:r>
              <a:rPr lang="es-ES" sz="2000" b="1" dirty="0" smtClean="0"/>
              <a:t>Se </a:t>
            </a:r>
            <a:r>
              <a:rPr lang="es-ES" sz="2000" b="1" dirty="0"/>
              <a:t>centra en </a:t>
            </a:r>
            <a:r>
              <a:rPr lang="es-ES" sz="2000" b="1" dirty="0" smtClean="0"/>
              <a:t>objetivos a </a:t>
            </a:r>
            <a:r>
              <a:rPr lang="es-ES" sz="2000" b="1" dirty="0"/>
              <a:t>corto plazo.</a:t>
            </a:r>
            <a:endParaRPr lang="es-MX" sz="2000" b="1" i="1" dirty="0">
              <a:effectLst>
                <a:outerShdw blurRad="38100" dist="38100" dir="2700000" algn="tl">
                  <a:srgbClr val="000000">
                    <a:alpha val="43137"/>
                  </a:srgbClr>
                </a:outerShdw>
              </a:effectLst>
            </a:endParaRPr>
          </a:p>
        </p:txBody>
      </p:sp>
      <p:sp>
        <p:nvSpPr>
          <p:cNvPr id="29" name="33 CuadroTexto"/>
          <p:cNvSpPr txBox="1"/>
          <p:nvPr/>
        </p:nvSpPr>
        <p:spPr>
          <a:xfrm>
            <a:off x="1727205" y="5848252"/>
            <a:ext cx="4039578" cy="707886"/>
          </a:xfrm>
          <a:prstGeom prst="rect">
            <a:avLst/>
          </a:prstGeom>
          <a:noFill/>
        </p:spPr>
        <p:txBody>
          <a:bodyPr wrap="square" rtlCol="0">
            <a:spAutoFit/>
          </a:bodyPr>
          <a:lstStyle/>
          <a:p>
            <a:pPr algn="ctr"/>
            <a:r>
              <a:rPr lang="es-ES" sz="2000" b="1" dirty="0" smtClean="0"/>
              <a:t>Solo </a:t>
            </a:r>
            <a:r>
              <a:rPr lang="es-ES" sz="2000" b="1" dirty="0"/>
              <a:t>conlleva la compra directa.</a:t>
            </a:r>
            <a:endParaRPr lang="es-MX" sz="2000" b="1" i="1" dirty="0">
              <a:effectLst>
                <a:outerShdw blurRad="38100" dist="38100" dir="2700000" algn="tl">
                  <a:srgbClr val="000000">
                    <a:alpha val="43137"/>
                  </a:srgbClr>
                </a:outerShdw>
              </a:effectLst>
            </a:endParaRPr>
          </a:p>
        </p:txBody>
      </p:sp>
      <p:sp>
        <p:nvSpPr>
          <p:cNvPr id="31" name="33 CuadroTexto"/>
          <p:cNvSpPr txBox="1"/>
          <p:nvPr/>
        </p:nvSpPr>
        <p:spPr>
          <a:xfrm>
            <a:off x="1499578" y="2951632"/>
            <a:ext cx="4528457" cy="430887"/>
          </a:xfrm>
          <a:prstGeom prst="rect">
            <a:avLst/>
          </a:prstGeom>
          <a:noFill/>
        </p:spPr>
        <p:txBody>
          <a:bodyPr wrap="square" rtlCol="0">
            <a:spAutoFit/>
          </a:bodyPr>
          <a:lstStyle/>
          <a:p>
            <a:pPr algn="ctr"/>
            <a:r>
              <a:rPr lang="es-ES" sz="2200" b="1" dirty="0" smtClean="0"/>
              <a:t>APROVISIONAMIENTO</a:t>
            </a:r>
            <a:endParaRPr lang="es-MX" sz="2200" b="1" i="1" dirty="0">
              <a:effectLst>
                <a:outerShdw blurRad="38100" dist="38100" dir="2700000" algn="tl">
                  <a:srgbClr val="000000">
                    <a:alpha val="43137"/>
                  </a:srgbClr>
                </a:outerShdw>
              </a:effectLst>
            </a:endParaRPr>
          </a:p>
        </p:txBody>
      </p:sp>
      <p:sp>
        <p:nvSpPr>
          <p:cNvPr id="32" name="24 Rectángulo redondeado"/>
          <p:cNvSpPr/>
          <p:nvPr/>
        </p:nvSpPr>
        <p:spPr>
          <a:xfrm>
            <a:off x="7121216" y="2706921"/>
            <a:ext cx="4330557" cy="924539"/>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28 Rectángulo redondeado"/>
          <p:cNvSpPr/>
          <p:nvPr/>
        </p:nvSpPr>
        <p:spPr>
          <a:xfrm>
            <a:off x="7116605" y="3679848"/>
            <a:ext cx="4330557" cy="982223"/>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a:t>
            </a:r>
            <a:endParaRPr lang="es-MX" dirty="0"/>
          </a:p>
        </p:txBody>
      </p:sp>
      <p:sp>
        <p:nvSpPr>
          <p:cNvPr id="34" name="32 Rectángulo redondeado"/>
          <p:cNvSpPr/>
          <p:nvPr/>
        </p:nvSpPr>
        <p:spPr>
          <a:xfrm>
            <a:off x="7135729" y="4662070"/>
            <a:ext cx="4330557" cy="1808657"/>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37 Rectángulo redondeado"/>
          <p:cNvSpPr/>
          <p:nvPr/>
        </p:nvSpPr>
        <p:spPr>
          <a:xfrm>
            <a:off x="7135730" y="1812797"/>
            <a:ext cx="4330557" cy="648072"/>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33 CuadroTexto"/>
          <p:cNvSpPr txBox="1"/>
          <p:nvPr/>
        </p:nvSpPr>
        <p:spPr>
          <a:xfrm>
            <a:off x="7532906" y="2843880"/>
            <a:ext cx="3345543" cy="707886"/>
          </a:xfrm>
          <a:prstGeom prst="rect">
            <a:avLst/>
          </a:prstGeom>
          <a:noFill/>
        </p:spPr>
        <p:txBody>
          <a:bodyPr wrap="square" rtlCol="0">
            <a:spAutoFit/>
          </a:bodyPr>
          <a:lstStyle/>
          <a:p>
            <a:pPr algn="ctr"/>
            <a:r>
              <a:rPr lang="es-ES" sz="2000" b="1" dirty="0" smtClean="0"/>
              <a:t>Tienen </a:t>
            </a:r>
            <a:r>
              <a:rPr lang="es-ES" sz="2000" b="1" dirty="0"/>
              <a:t>carácter estratégico</a:t>
            </a:r>
            <a:endParaRPr lang="es-MX" sz="2000" b="1" i="1" dirty="0">
              <a:effectLst>
                <a:outerShdw blurRad="38100" dist="38100" dir="2700000" algn="tl">
                  <a:srgbClr val="000000">
                    <a:alpha val="43137"/>
                  </a:srgbClr>
                </a:outerShdw>
              </a:effectLst>
            </a:endParaRPr>
          </a:p>
        </p:txBody>
      </p:sp>
      <p:sp>
        <p:nvSpPr>
          <p:cNvPr id="37" name="33 CuadroTexto"/>
          <p:cNvSpPr txBox="1"/>
          <p:nvPr/>
        </p:nvSpPr>
        <p:spPr>
          <a:xfrm>
            <a:off x="7257136" y="3823600"/>
            <a:ext cx="4020467" cy="707886"/>
          </a:xfrm>
          <a:prstGeom prst="rect">
            <a:avLst/>
          </a:prstGeom>
          <a:noFill/>
        </p:spPr>
        <p:txBody>
          <a:bodyPr wrap="square" rtlCol="0">
            <a:spAutoFit/>
          </a:bodyPr>
          <a:lstStyle/>
          <a:p>
            <a:pPr algn="ctr"/>
            <a:r>
              <a:rPr lang="es-ES" sz="2000" b="1" dirty="0" smtClean="0"/>
              <a:t>Se </a:t>
            </a:r>
            <a:r>
              <a:rPr lang="es-ES" sz="2000" b="1" dirty="0"/>
              <a:t>centran en objetivos a </a:t>
            </a:r>
            <a:r>
              <a:rPr lang="es-ES" sz="2000" b="1" dirty="0" smtClean="0"/>
              <a:t>largo plazo</a:t>
            </a:r>
            <a:r>
              <a:rPr lang="es-ES" sz="2000" b="1" dirty="0"/>
              <a:t>.</a:t>
            </a:r>
            <a:endParaRPr lang="es-MX" sz="2000" b="1" i="1" dirty="0">
              <a:effectLst>
                <a:outerShdw blurRad="38100" dist="38100" dir="2700000" algn="tl">
                  <a:srgbClr val="000000">
                    <a:alpha val="43137"/>
                  </a:srgbClr>
                </a:outerShdw>
              </a:effectLst>
            </a:endParaRPr>
          </a:p>
        </p:txBody>
      </p:sp>
      <p:sp>
        <p:nvSpPr>
          <p:cNvPr id="38" name="33 CuadroTexto"/>
          <p:cNvSpPr txBox="1"/>
          <p:nvPr/>
        </p:nvSpPr>
        <p:spPr>
          <a:xfrm>
            <a:off x="7036778" y="4795970"/>
            <a:ext cx="4528457" cy="1631216"/>
          </a:xfrm>
          <a:prstGeom prst="rect">
            <a:avLst/>
          </a:prstGeom>
          <a:noFill/>
        </p:spPr>
        <p:txBody>
          <a:bodyPr wrap="square" rtlCol="0">
            <a:spAutoFit/>
          </a:bodyPr>
          <a:lstStyle/>
          <a:p>
            <a:pPr algn="ctr"/>
            <a:r>
              <a:rPr lang="es-ES" sz="2000" b="1" dirty="0"/>
              <a:t>El ciclo de las compras conlleva todas </a:t>
            </a:r>
            <a:r>
              <a:rPr lang="es-ES" sz="2000" b="1" dirty="0" smtClean="0"/>
              <a:t>las funciones </a:t>
            </a:r>
            <a:r>
              <a:rPr lang="es-ES" sz="2000" b="1" dirty="0"/>
              <a:t>dentro de un producto, desde </a:t>
            </a:r>
            <a:r>
              <a:rPr lang="es-ES" sz="2000" b="1" dirty="0" smtClean="0"/>
              <a:t>el antes</a:t>
            </a:r>
            <a:r>
              <a:rPr lang="es-ES" sz="2000" b="1" dirty="0"/>
              <a:t>, el durante y el posterior de la compra.</a:t>
            </a:r>
            <a:endParaRPr lang="es-MX" sz="2000" b="1" i="1" dirty="0">
              <a:effectLst>
                <a:outerShdw blurRad="38100" dist="38100" dir="2700000" algn="tl">
                  <a:srgbClr val="000000">
                    <a:alpha val="43137"/>
                  </a:srgbClr>
                </a:outerShdw>
              </a:effectLst>
            </a:endParaRPr>
          </a:p>
        </p:txBody>
      </p:sp>
      <p:sp>
        <p:nvSpPr>
          <p:cNvPr id="39" name="33 CuadroTexto"/>
          <p:cNvSpPr txBox="1"/>
          <p:nvPr/>
        </p:nvSpPr>
        <p:spPr>
          <a:xfrm>
            <a:off x="7036778" y="1942892"/>
            <a:ext cx="4528457" cy="430887"/>
          </a:xfrm>
          <a:prstGeom prst="rect">
            <a:avLst/>
          </a:prstGeom>
          <a:noFill/>
        </p:spPr>
        <p:txBody>
          <a:bodyPr wrap="square" rtlCol="0">
            <a:spAutoFit/>
          </a:bodyPr>
          <a:lstStyle/>
          <a:p>
            <a:pPr algn="ctr"/>
            <a:r>
              <a:rPr lang="es-ES" sz="2200" b="1" dirty="0" smtClean="0"/>
              <a:t>COMPRAS</a:t>
            </a:r>
            <a:endParaRPr lang="es-MX" sz="22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132301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CONTROL DE INVENTARIOS</a:t>
            </a:r>
          </a:p>
          <a:p>
            <a:pPr algn="ctr"/>
            <a:r>
              <a:rPr lang="es-ES" sz="2000" b="1" dirty="0" smtClean="0">
                <a:effectLst>
                  <a:outerShdw blurRad="38100" dist="38100" dir="2700000" algn="tl">
                    <a:srgbClr val="000000">
                      <a:alpha val="43137"/>
                    </a:srgbClr>
                  </a:outerShdw>
                </a:effectLst>
              </a:rPr>
              <a:t>ANÁLISIS ABC</a:t>
            </a:r>
            <a:endParaRPr lang="es-AR" sz="2000" b="1" dirty="0">
              <a:effectLst>
                <a:outerShdw blurRad="38100" dist="38100" dir="2700000" algn="tl">
                  <a:srgbClr val="000000">
                    <a:alpha val="43137"/>
                  </a:srgbClr>
                </a:outerShdw>
              </a:effectLst>
            </a:endParaRPr>
          </a:p>
        </p:txBody>
      </p:sp>
      <p:graphicFrame>
        <p:nvGraphicFramePr>
          <p:cNvPr id="7" name="2 Gráfico"/>
          <p:cNvGraphicFramePr>
            <a:graphicFrameLocks/>
          </p:cNvGraphicFramePr>
          <p:nvPr>
            <p:extLst>
              <p:ext uri="{D42A27DB-BD31-4B8C-83A1-F6EECF244321}">
                <p14:modId xmlns:p14="http://schemas.microsoft.com/office/powerpoint/2010/main" val="308501680"/>
              </p:ext>
            </p:extLst>
          </p:nvPr>
        </p:nvGraphicFramePr>
        <p:xfrm>
          <a:off x="6474766" y="2384377"/>
          <a:ext cx="4714876" cy="3762375"/>
        </p:xfrm>
        <a:graphic>
          <a:graphicData uri="http://schemas.openxmlformats.org/drawingml/2006/chart">
            <c:chart xmlns:c="http://schemas.openxmlformats.org/drawingml/2006/chart" xmlns:r="http://schemas.openxmlformats.org/officeDocument/2006/relationships" r:id="rId2"/>
          </a:graphicData>
        </a:graphic>
      </p:graphicFrame>
      <p:sp>
        <p:nvSpPr>
          <p:cNvPr id="9" name="7 CuadroTexto"/>
          <p:cNvSpPr txBox="1"/>
          <p:nvPr/>
        </p:nvSpPr>
        <p:spPr>
          <a:xfrm rot="16200000">
            <a:off x="5286632" y="3706652"/>
            <a:ext cx="2088232" cy="307777"/>
          </a:xfrm>
          <a:prstGeom prst="rect">
            <a:avLst/>
          </a:prstGeom>
          <a:noFill/>
        </p:spPr>
        <p:txBody>
          <a:bodyPr wrap="square" rtlCol="0">
            <a:spAutoFit/>
          </a:bodyPr>
          <a:lstStyle/>
          <a:p>
            <a:r>
              <a:rPr lang="es-MX" sz="1400" b="1" dirty="0" smtClean="0">
                <a:effectLst>
                  <a:outerShdw blurRad="38100" dist="38100" dir="2700000" algn="tl">
                    <a:srgbClr val="000000">
                      <a:alpha val="43137"/>
                    </a:srgbClr>
                  </a:outerShdw>
                </a:effectLst>
              </a:rPr>
              <a:t>% Valor del Inventario</a:t>
            </a:r>
            <a:endParaRPr lang="es-MX" sz="1400" b="1" dirty="0">
              <a:effectLst>
                <a:outerShdw blurRad="38100" dist="38100" dir="2700000" algn="tl">
                  <a:srgbClr val="000000">
                    <a:alpha val="43137"/>
                  </a:srgbClr>
                </a:outerShdw>
              </a:effectLst>
            </a:endParaRPr>
          </a:p>
        </p:txBody>
      </p:sp>
      <p:sp>
        <p:nvSpPr>
          <p:cNvPr id="10" name="8 CuadroTexto"/>
          <p:cNvSpPr txBox="1"/>
          <p:nvPr/>
        </p:nvSpPr>
        <p:spPr>
          <a:xfrm>
            <a:off x="9571110" y="6056785"/>
            <a:ext cx="1368152" cy="307777"/>
          </a:xfrm>
          <a:prstGeom prst="rect">
            <a:avLst/>
          </a:prstGeom>
          <a:noFill/>
        </p:spPr>
        <p:txBody>
          <a:bodyPr wrap="square" rtlCol="0">
            <a:spAutoFit/>
          </a:bodyPr>
          <a:lstStyle/>
          <a:p>
            <a:r>
              <a:rPr lang="es-MX" sz="1400" b="1" dirty="0" smtClean="0">
                <a:effectLst>
                  <a:outerShdw blurRad="38100" dist="38100" dir="2700000" algn="tl">
                    <a:srgbClr val="000000">
                      <a:alpha val="43137"/>
                    </a:srgbClr>
                  </a:outerShdw>
                </a:effectLst>
              </a:rPr>
              <a:t>% de Artículos</a:t>
            </a:r>
            <a:endParaRPr lang="es-MX" sz="1400" b="1" dirty="0">
              <a:effectLst>
                <a:outerShdw blurRad="38100" dist="38100" dir="2700000" algn="tl">
                  <a:srgbClr val="000000">
                    <a:alpha val="43137"/>
                  </a:srgbClr>
                </a:outerShdw>
              </a:effectLst>
            </a:endParaRPr>
          </a:p>
        </p:txBody>
      </p:sp>
      <p:cxnSp>
        <p:nvCxnSpPr>
          <p:cNvPr id="11" name="52 Conector recto"/>
          <p:cNvCxnSpPr/>
          <p:nvPr/>
        </p:nvCxnSpPr>
        <p:spPr>
          <a:xfrm>
            <a:off x="7626894" y="2888433"/>
            <a:ext cx="0" cy="295232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55 Conector recto"/>
          <p:cNvCxnSpPr/>
          <p:nvPr/>
        </p:nvCxnSpPr>
        <p:spPr>
          <a:xfrm>
            <a:off x="8851030" y="2888433"/>
            <a:ext cx="0" cy="2952328"/>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15" name="53 CuadroTexto"/>
          <p:cNvSpPr txBox="1"/>
          <p:nvPr/>
        </p:nvSpPr>
        <p:spPr>
          <a:xfrm>
            <a:off x="6834806" y="3248473"/>
            <a:ext cx="792088" cy="307777"/>
          </a:xfrm>
          <a:prstGeom prst="rect">
            <a:avLst/>
          </a:prstGeom>
          <a:noFill/>
        </p:spPr>
        <p:txBody>
          <a:bodyPr wrap="square" rtlCol="0">
            <a:spAutoFit/>
          </a:bodyPr>
          <a:lstStyle/>
          <a:p>
            <a:r>
              <a:rPr lang="es-MX" sz="1400" b="1" i="1" dirty="0" smtClean="0">
                <a:effectLst>
                  <a:outerShdw blurRad="38100" dist="38100" dir="2700000" algn="tl">
                    <a:srgbClr val="000000">
                      <a:alpha val="43137"/>
                    </a:srgbClr>
                  </a:outerShdw>
                </a:effectLst>
              </a:rPr>
              <a:t>Clase A</a:t>
            </a:r>
            <a:endParaRPr lang="es-MX" sz="1400" b="1" i="1" dirty="0">
              <a:effectLst>
                <a:outerShdw blurRad="38100" dist="38100" dir="2700000" algn="tl">
                  <a:srgbClr val="000000">
                    <a:alpha val="43137"/>
                  </a:srgbClr>
                </a:outerShdw>
              </a:effectLst>
            </a:endParaRPr>
          </a:p>
        </p:txBody>
      </p:sp>
      <p:sp>
        <p:nvSpPr>
          <p:cNvPr id="17" name="57 CuadroTexto"/>
          <p:cNvSpPr txBox="1"/>
          <p:nvPr/>
        </p:nvSpPr>
        <p:spPr>
          <a:xfrm>
            <a:off x="7842918" y="3516760"/>
            <a:ext cx="864096" cy="307777"/>
          </a:xfrm>
          <a:prstGeom prst="rect">
            <a:avLst/>
          </a:prstGeom>
          <a:noFill/>
        </p:spPr>
        <p:txBody>
          <a:bodyPr wrap="square" rtlCol="0">
            <a:spAutoFit/>
          </a:bodyPr>
          <a:lstStyle/>
          <a:p>
            <a:r>
              <a:rPr lang="es-MX" sz="1400" b="1" i="1" dirty="0" smtClean="0">
                <a:effectLst>
                  <a:outerShdw blurRad="38100" dist="38100" dir="2700000" algn="tl">
                    <a:srgbClr val="000000">
                      <a:alpha val="43137"/>
                    </a:srgbClr>
                  </a:outerShdw>
                </a:effectLst>
              </a:rPr>
              <a:t>Clase B</a:t>
            </a:r>
            <a:endParaRPr lang="es-MX" sz="1400" b="1" i="1" dirty="0">
              <a:effectLst>
                <a:outerShdw blurRad="38100" dist="38100" dir="2700000" algn="tl">
                  <a:srgbClr val="000000">
                    <a:alpha val="43137"/>
                  </a:srgbClr>
                </a:outerShdw>
              </a:effectLst>
            </a:endParaRPr>
          </a:p>
        </p:txBody>
      </p:sp>
      <p:sp>
        <p:nvSpPr>
          <p:cNvPr id="18" name="54 Rectángulo"/>
          <p:cNvSpPr/>
          <p:nvPr/>
        </p:nvSpPr>
        <p:spPr>
          <a:xfrm>
            <a:off x="1190195" y="3383607"/>
            <a:ext cx="2931861" cy="2585323"/>
          </a:xfrm>
          <a:prstGeom prst="rect">
            <a:avLst/>
          </a:prstGeom>
          <a:solidFill>
            <a:schemeClr val="bg2">
              <a:lumMod val="75000"/>
            </a:schemeClr>
          </a:solidFill>
          <a:ln w="38100">
            <a:solidFill>
              <a:schemeClr val="accent6">
                <a:lumMod val="75000"/>
              </a:schemeClr>
            </a:solidFill>
          </a:ln>
        </p:spPr>
        <p:txBody>
          <a:bodyPr wrap="square">
            <a:spAutoFit/>
          </a:bodyPr>
          <a:lstStyle/>
          <a:p>
            <a:pPr algn="ctr"/>
            <a:r>
              <a:rPr lang="es-MX" b="1" dirty="0"/>
              <a:t>El proceso que consiste en dividir los artículos en tres clases, de acuerdo con el valor de su consumo, de modo que </a:t>
            </a:r>
            <a:r>
              <a:rPr lang="es-MX" b="1" dirty="0" smtClean="0"/>
              <a:t>puedan </a:t>
            </a:r>
            <a:r>
              <a:rPr lang="es-MX" b="1" dirty="0"/>
              <a:t>concentrar su atención en los que tengan el valor monetario más alto.</a:t>
            </a:r>
          </a:p>
        </p:txBody>
      </p:sp>
    </p:spTree>
    <p:extLst>
      <p:ext uri="{BB962C8B-B14F-4D97-AF65-F5344CB8AC3E}">
        <p14:creationId xmlns:p14="http://schemas.microsoft.com/office/powerpoint/2010/main" val="24697152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CONTROL DE INVENTARIOS</a:t>
            </a:r>
          </a:p>
          <a:p>
            <a:pPr algn="ctr"/>
            <a:r>
              <a:rPr lang="es-ES" sz="2000" b="1" dirty="0" smtClean="0">
                <a:effectLst>
                  <a:outerShdw blurRad="38100" dist="38100" dir="2700000" algn="tl">
                    <a:srgbClr val="000000">
                      <a:alpha val="43137"/>
                    </a:srgbClr>
                  </a:outerShdw>
                </a:effectLst>
              </a:rPr>
              <a:t>ANÁLISIS ABC</a:t>
            </a:r>
            <a:endParaRPr lang="es-AR" sz="2000" b="1" dirty="0">
              <a:effectLst>
                <a:outerShdw blurRad="38100" dist="38100" dir="2700000" algn="tl">
                  <a:srgbClr val="000000">
                    <a:alpha val="43137"/>
                  </a:srgbClr>
                </a:outerShdw>
              </a:effectLst>
            </a:endParaRPr>
          </a:p>
        </p:txBody>
      </p:sp>
      <p:sp>
        <p:nvSpPr>
          <p:cNvPr id="13" name="7 CuadroTexto"/>
          <p:cNvSpPr txBox="1"/>
          <p:nvPr/>
        </p:nvSpPr>
        <p:spPr>
          <a:xfrm rot="16200000">
            <a:off x="4488346" y="3201521"/>
            <a:ext cx="2088232" cy="307777"/>
          </a:xfrm>
          <a:prstGeom prst="rect">
            <a:avLst/>
          </a:prstGeom>
          <a:noFill/>
        </p:spPr>
        <p:txBody>
          <a:bodyPr wrap="square" rtlCol="0">
            <a:spAutoFit/>
          </a:bodyPr>
          <a:lstStyle/>
          <a:p>
            <a:r>
              <a:rPr lang="es-MX" sz="1400" b="1" dirty="0" smtClean="0">
                <a:effectLst>
                  <a:outerShdw blurRad="38100" dist="38100" dir="2700000" algn="tl">
                    <a:srgbClr val="000000">
                      <a:alpha val="43137"/>
                    </a:srgbClr>
                  </a:outerShdw>
                </a:effectLst>
              </a:rPr>
              <a:t>% Valor del Inventario</a:t>
            </a:r>
            <a:endParaRPr lang="es-MX" sz="1400" b="1" dirty="0">
              <a:effectLst>
                <a:outerShdw blurRad="38100" dist="38100" dir="2700000" algn="tl">
                  <a:srgbClr val="000000">
                    <a:alpha val="43137"/>
                  </a:srgbClr>
                </a:outerShdw>
              </a:effectLst>
            </a:endParaRPr>
          </a:p>
        </p:txBody>
      </p:sp>
      <p:sp>
        <p:nvSpPr>
          <p:cNvPr id="19" name="8 CuadroTexto"/>
          <p:cNvSpPr txBox="1"/>
          <p:nvPr/>
        </p:nvSpPr>
        <p:spPr>
          <a:xfrm>
            <a:off x="8772824" y="5407638"/>
            <a:ext cx="1368152" cy="307777"/>
          </a:xfrm>
          <a:prstGeom prst="rect">
            <a:avLst/>
          </a:prstGeom>
          <a:noFill/>
        </p:spPr>
        <p:txBody>
          <a:bodyPr wrap="square" rtlCol="0">
            <a:spAutoFit/>
          </a:bodyPr>
          <a:lstStyle/>
          <a:p>
            <a:r>
              <a:rPr lang="es-MX" sz="1400" b="1" dirty="0" smtClean="0">
                <a:effectLst>
                  <a:outerShdw blurRad="38100" dist="38100" dir="2700000" algn="tl">
                    <a:srgbClr val="000000">
                      <a:alpha val="43137"/>
                    </a:srgbClr>
                  </a:outerShdw>
                </a:effectLst>
              </a:rPr>
              <a:t>% de Artículos</a:t>
            </a:r>
            <a:endParaRPr lang="es-MX" sz="1400" b="1" dirty="0">
              <a:effectLst>
                <a:outerShdw blurRad="38100" dist="38100" dir="2700000" algn="tl">
                  <a:srgbClr val="000000">
                    <a:alpha val="43137"/>
                  </a:srgbClr>
                </a:outerShdw>
              </a:effectLst>
            </a:endParaRPr>
          </a:p>
        </p:txBody>
      </p:sp>
      <p:cxnSp>
        <p:nvCxnSpPr>
          <p:cNvPr id="20" name="52 Conector recto"/>
          <p:cNvCxnSpPr/>
          <p:nvPr/>
        </p:nvCxnSpPr>
        <p:spPr>
          <a:xfrm>
            <a:off x="6612584" y="3463422"/>
            <a:ext cx="0" cy="18722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55 Conector recto"/>
          <p:cNvCxnSpPr/>
          <p:nvPr/>
        </p:nvCxnSpPr>
        <p:spPr>
          <a:xfrm>
            <a:off x="7836720" y="4831574"/>
            <a:ext cx="0" cy="504056"/>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22" name="53 CuadroTexto"/>
          <p:cNvSpPr txBox="1"/>
          <p:nvPr/>
        </p:nvSpPr>
        <p:spPr>
          <a:xfrm>
            <a:off x="5753422" y="4883837"/>
            <a:ext cx="875169" cy="307777"/>
          </a:xfrm>
          <a:prstGeom prst="rect">
            <a:avLst/>
          </a:prstGeom>
          <a:noFill/>
        </p:spPr>
        <p:txBody>
          <a:bodyPr wrap="square" rtlCol="0">
            <a:spAutoFit/>
          </a:bodyPr>
          <a:lstStyle/>
          <a:p>
            <a:r>
              <a:rPr lang="es-MX" sz="1400" b="1" i="1" dirty="0" smtClean="0">
                <a:effectLst>
                  <a:outerShdw blurRad="38100" dist="38100" dir="2700000" algn="tl">
                    <a:srgbClr val="000000">
                      <a:alpha val="43137"/>
                    </a:srgbClr>
                  </a:outerShdw>
                </a:effectLst>
              </a:rPr>
              <a:t>Clase A</a:t>
            </a:r>
            <a:endParaRPr lang="es-MX" sz="1400" b="1" i="1" dirty="0">
              <a:effectLst>
                <a:outerShdw blurRad="38100" dist="38100" dir="2700000" algn="tl">
                  <a:srgbClr val="000000">
                    <a:alpha val="43137"/>
                  </a:srgbClr>
                </a:outerShdw>
              </a:effectLst>
            </a:endParaRPr>
          </a:p>
        </p:txBody>
      </p:sp>
      <p:sp>
        <p:nvSpPr>
          <p:cNvPr id="23" name="57 CuadroTexto"/>
          <p:cNvSpPr txBox="1"/>
          <p:nvPr/>
        </p:nvSpPr>
        <p:spPr>
          <a:xfrm>
            <a:off x="6792604" y="4883837"/>
            <a:ext cx="864096" cy="307777"/>
          </a:xfrm>
          <a:prstGeom prst="rect">
            <a:avLst/>
          </a:prstGeom>
          <a:noFill/>
        </p:spPr>
        <p:txBody>
          <a:bodyPr wrap="square" rtlCol="0">
            <a:spAutoFit/>
          </a:bodyPr>
          <a:lstStyle/>
          <a:p>
            <a:r>
              <a:rPr lang="es-MX" sz="1400" b="1" i="1" dirty="0" smtClean="0">
                <a:effectLst>
                  <a:outerShdw blurRad="38100" dist="38100" dir="2700000" algn="tl">
                    <a:srgbClr val="000000">
                      <a:alpha val="43137"/>
                    </a:srgbClr>
                  </a:outerShdw>
                </a:effectLst>
              </a:rPr>
              <a:t>Clase B</a:t>
            </a:r>
            <a:endParaRPr lang="es-MX" sz="1400" b="1" i="1" dirty="0">
              <a:effectLst>
                <a:outerShdw blurRad="38100" dist="38100" dir="2700000" algn="tl">
                  <a:srgbClr val="000000">
                    <a:alpha val="43137"/>
                  </a:srgbClr>
                </a:outerShdw>
              </a:effectLst>
            </a:endParaRPr>
          </a:p>
        </p:txBody>
      </p:sp>
      <p:sp>
        <p:nvSpPr>
          <p:cNvPr id="24" name="54 Rectángulo"/>
          <p:cNvSpPr/>
          <p:nvPr/>
        </p:nvSpPr>
        <p:spPr>
          <a:xfrm>
            <a:off x="6641606" y="1891458"/>
            <a:ext cx="3810682" cy="923330"/>
          </a:xfrm>
          <a:prstGeom prst="rect">
            <a:avLst/>
          </a:prstGeom>
          <a:solidFill>
            <a:schemeClr val="bg2">
              <a:lumMod val="75000"/>
            </a:schemeClr>
          </a:solidFill>
          <a:ln w="38100">
            <a:solidFill>
              <a:schemeClr val="accent6">
                <a:lumMod val="75000"/>
              </a:schemeClr>
            </a:solidFill>
          </a:ln>
        </p:spPr>
        <p:txBody>
          <a:bodyPr wrap="square">
            <a:spAutoFit/>
          </a:bodyPr>
          <a:lstStyle/>
          <a:p>
            <a:r>
              <a:rPr lang="es-MX" b="1" dirty="0" smtClean="0"/>
              <a:t>Clase A: Alto Valor Monetario </a:t>
            </a:r>
          </a:p>
          <a:p>
            <a:r>
              <a:rPr lang="es-MX" b="1" dirty="0" smtClean="0"/>
              <a:t>Clase B: Valor monetario medio</a:t>
            </a:r>
          </a:p>
          <a:p>
            <a:r>
              <a:rPr lang="es-MX" b="1" dirty="0" smtClean="0"/>
              <a:t>Clase C: Bajo valor monetario</a:t>
            </a:r>
          </a:p>
        </p:txBody>
      </p:sp>
      <p:cxnSp>
        <p:nvCxnSpPr>
          <p:cNvPr id="25" name="2 Conector recto de flecha"/>
          <p:cNvCxnSpPr/>
          <p:nvPr/>
        </p:nvCxnSpPr>
        <p:spPr>
          <a:xfrm flipV="1">
            <a:off x="5686351" y="2340325"/>
            <a:ext cx="0" cy="299530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6" name="14 Conector recto de flecha"/>
          <p:cNvCxnSpPr/>
          <p:nvPr/>
        </p:nvCxnSpPr>
        <p:spPr>
          <a:xfrm>
            <a:off x="5686351" y="5335630"/>
            <a:ext cx="4670649"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19 Conector recto"/>
          <p:cNvCxnSpPr/>
          <p:nvPr/>
        </p:nvCxnSpPr>
        <p:spPr>
          <a:xfrm>
            <a:off x="9996960" y="5191614"/>
            <a:ext cx="0" cy="144016"/>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8" name="25 Conector recto"/>
          <p:cNvCxnSpPr/>
          <p:nvPr/>
        </p:nvCxnSpPr>
        <p:spPr>
          <a:xfrm flipH="1">
            <a:off x="5686351" y="3463422"/>
            <a:ext cx="926233"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flipH="1">
            <a:off x="6612584" y="4831574"/>
            <a:ext cx="1224136"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31 Conector recto"/>
          <p:cNvCxnSpPr/>
          <p:nvPr/>
        </p:nvCxnSpPr>
        <p:spPr>
          <a:xfrm>
            <a:off x="7820712" y="5191614"/>
            <a:ext cx="2176248"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 name="53 CuadroTexto"/>
          <p:cNvSpPr txBox="1"/>
          <p:nvPr/>
        </p:nvSpPr>
        <p:spPr>
          <a:xfrm>
            <a:off x="8422782" y="4831574"/>
            <a:ext cx="972108"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MX" sz="1400" b="1" i="1" dirty="0" smtClean="0">
                <a:effectLst>
                  <a:outerShdw blurRad="38100" dist="38100" dir="2700000" algn="tl">
                    <a:srgbClr val="000000">
                      <a:alpha val="43137"/>
                    </a:srgbClr>
                  </a:outerShdw>
                </a:effectLst>
              </a:rPr>
              <a:t>Clase C</a:t>
            </a:r>
            <a:endParaRPr lang="es-MX" sz="1400" b="1" i="1" dirty="0">
              <a:effectLst>
                <a:outerShdw blurRad="38100" dist="38100" dir="2700000" algn="tl">
                  <a:srgbClr val="000000">
                    <a:alpha val="43137"/>
                  </a:srgbClr>
                </a:outerShdw>
              </a:effectLst>
            </a:endParaRPr>
          </a:p>
        </p:txBody>
      </p:sp>
      <p:sp>
        <p:nvSpPr>
          <p:cNvPr id="32" name="24 Rectángulo"/>
          <p:cNvSpPr/>
          <p:nvPr/>
        </p:nvSpPr>
        <p:spPr>
          <a:xfrm>
            <a:off x="1095388" y="2754491"/>
            <a:ext cx="2880320" cy="3046988"/>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ES_tradnl" altLang="es-ES" sz="1600" b="1" dirty="0">
                <a:solidFill>
                  <a:srgbClr val="FFFF00"/>
                </a:solidFill>
              </a:rPr>
              <a:t>Según la American </a:t>
            </a:r>
            <a:r>
              <a:rPr lang="es-ES_tradnl" altLang="es-ES" sz="1600" b="1" dirty="0" err="1">
                <a:solidFill>
                  <a:srgbClr val="FFFF00"/>
                </a:solidFill>
              </a:rPr>
              <a:t>Production</a:t>
            </a:r>
            <a:r>
              <a:rPr lang="es-ES_tradnl" altLang="es-ES" sz="1600" b="1" dirty="0">
                <a:solidFill>
                  <a:srgbClr val="FFFF00"/>
                </a:solidFill>
              </a:rPr>
              <a:t> and </a:t>
            </a:r>
            <a:r>
              <a:rPr lang="es-ES_tradnl" altLang="es-ES" sz="1600" b="1" dirty="0" err="1">
                <a:solidFill>
                  <a:srgbClr val="FFFF00"/>
                </a:solidFill>
              </a:rPr>
              <a:t>Inventory</a:t>
            </a:r>
            <a:r>
              <a:rPr lang="es-ES_tradnl" altLang="es-ES" sz="1600" b="1" dirty="0">
                <a:solidFill>
                  <a:srgbClr val="FFFF00"/>
                </a:solidFill>
              </a:rPr>
              <a:t> Control </a:t>
            </a:r>
            <a:r>
              <a:rPr lang="es-ES_tradnl" altLang="es-ES" sz="1600" b="1" dirty="0" err="1">
                <a:solidFill>
                  <a:srgbClr val="FFFF00"/>
                </a:solidFill>
              </a:rPr>
              <a:t>Society</a:t>
            </a:r>
            <a:r>
              <a:rPr lang="es-ES_tradnl" altLang="es-ES" sz="1600" b="1" dirty="0">
                <a:solidFill>
                  <a:srgbClr val="FFFF00"/>
                </a:solidFill>
              </a:rPr>
              <a:t> (APICS), los niveles de exactitud para el control de inventarios son aproximadamente</a:t>
            </a:r>
            <a:r>
              <a:rPr lang="es-ES_tradnl" altLang="es-ES" sz="1600" b="1" dirty="0" smtClean="0">
                <a:solidFill>
                  <a:srgbClr val="FFFF00"/>
                </a:solidFill>
              </a:rPr>
              <a:t>:</a:t>
            </a:r>
          </a:p>
          <a:p>
            <a:pPr algn="ctr"/>
            <a:endParaRPr lang="es-ES_tradnl" altLang="es-ES" sz="1600" b="1" dirty="0">
              <a:solidFill>
                <a:srgbClr val="FFFF00"/>
              </a:solidFill>
            </a:endParaRPr>
          </a:p>
          <a:p>
            <a:pPr lvl="1" algn="ctr"/>
            <a:r>
              <a:rPr lang="es-ES_tradnl" altLang="es-ES" sz="1600" b="1" dirty="0">
                <a:solidFill>
                  <a:srgbClr val="FFFF00"/>
                </a:solidFill>
              </a:rPr>
              <a:t>Artículo A    </a:t>
            </a:r>
            <a:r>
              <a:rPr lang="es-ES_tradnl" altLang="es-ES" sz="1600" b="1" dirty="0" smtClean="0">
                <a:solidFill>
                  <a:srgbClr val="FFFF00"/>
                </a:solidFill>
              </a:rPr>
              <a:t>      </a:t>
            </a:r>
            <a:r>
              <a:rPr lang="es-ES_tradnl" altLang="es-ES" sz="1600" b="1" dirty="0">
                <a:solidFill>
                  <a:srgbClr val="FFFF00"/>
                </a:solidFill>
                <a:sym typeface="Symbol" pitchFamily="18" charset="2"/>
              </a:rPr>
              <a:t>0,2%</a:t>
            </a:r>
            <a:r>
              <a:rPr lang="es-ES_tradnl" altLang="es-ES" sz="1600" b="1" dirty="0">
                <a:solidFill>
                  <a:srgbClr val="FFFF00"/>
                </a:solidFill>
              </a:rPr>
              <a:t>:</a:t>
            </a:r>
          </a:p>
          <a:p>
            <a:pPr lvl="1" algn="ctr">
              <a:buFont typeface="Monotype Sorts" pitchFamily="2" charset="2"/>
              <a:buNone/>
            </a:pPr>
            <a:r>
              <a:rPr lang="es-ES_tradnl" altLang="es-ES" sz="1600" b="1" dirty="0">
                <a:solidFill>
                  <a:srgbClr val="FFFF00"/>
                </a:solidFill>
              </a:rPr>
              <a:t>	</a:t>
            </a:r>
          </a:p>
          <a:p>
            <a:pPr lvl="1" algn="ctr"/>
            <a:r>
              <a:rPr lang="es-ES_tradnl" altLang="es-ES" sz="1600" b="1" dirty="0">
                <a:solidFill>
                  <a:srgbClr val="FFFF00"/>
                </a:solidFill>
              </a:rPr>
              <a:t>Artículo B        </a:t>
            </a:r>
            <a:r>
              <a:rPr lang="es-ES_tradnl" altLang="es-ES" sz="1600" b="1" dirty="0" smtClean="0">
                <a:solidFill>
                  <a:srgbClr val="FFFF00"/>
                </a:solidFill>
              </a:rPr>
              <a:t>  </a:t>
            </a:r>
            <a:r>
              <a:rPr lang="es-ES_tradnl" altLang="es-ES" sz="1600" b="1" dirty="0">
                <a:solidFill>
                  <a:srgbClr val="FFFF00"/>
                </a:solidFill>
                <a:sym typeface="Symbol" pitchFamily="18" charset="2"/>
              </a:rPr>
              <a:t>1,0%</a:t>
            </a:r>
            <a:r>
              <a:rPr lang="es-ES_tradnl" altLang="es-ES" sz="1600" b="1" dirty="0">
                <a:solidFill>
                  <a:srgbClr val="FFFF00"/>
                </a:solidFill>
              </a:rPr>
              <a:t>:	</a:t>
            </a:r>
          </a:p>
          <a:p>
            <a:pPr lvl="1" algn="ctr"/>
            <a:r>
              <a:rPr lang="es-ES_tradnl" altLang="es-ES" sz="1600" b="1" dirty="0" smtClean="0">
                <a:solidFill>
                  <a:srgbClr val="FFFF00"/>
                </a:solidFill>
              </a:rPr>
              <a:t>Artículo </a:t>
            </a:r>
            <a:r>
              <a:rPr lang="es-ES_tradnl" altLang="es-ES" sz="1600" b="1" dirty="0">
                <a:solidFill>
                  <a:srgbClr val="FFFF00"/>
                </a:solidFill>
              </a:rPr>
              <a:t>C         </a:t>
            </a:r>
            <a:r>
              <a:rPr lang="es-ES_tradnl" altLang="es-ES" sz="1600" b="1" dirty="0" smtClean="0">
                <a:solidFill>
                  <a:srgbClr val="FFFF00"/>
                </a:solidFill>
              </a:rPr>
              <a:t> </a:t>
            </a:r>
            <a:r>
              <a:rPr lang="es-ES_tradnl" altLang="es-ES" sz="1600" b="1" dirty="0">
                <a:solidFill>
                  <a:srgbClr val="FFFF00"/>
                </a:solidFill>
                <a:sym typeface="Symbol" pitchFamily="18" charset="2"/>
              </a:rPr>
              <a:t>5,0%</a:t>
            </a:r>
            <a:r>
              <a:rPr lang="es-ES_tradnl" altLang="es-ES" sz="1600" b="1" dirty="0">
                <a:solidFill>
                  <a:srgbClr val="FFFF00"/>
                </a:solidFill>
              </a:rPr>
              <a:t>:</a:t>
            </a:r>
            <a:endParaRPr lang="es-MX" sz="1600" b="1" dirty="0">
              <a:solidFill>
                <a:srgbClr val="FFFF00"/>
              </a:solidFill>
            </a:endParaRPr>
          </a:p>
        </p:txBody>
      </p:sp>
      <p:sp>
        <p:nvSpPr>
          <p:cNvPr id="33" name="20 Rectángulo"/>
          <p:cNvSpPr/>
          <p:nvPr/>
        </p:nvSpPr>
        <p:spPr>
          <a:xfrm>
            <a:off x="1235735" y="6034676"/>
            <a:ext cx="10379367" cy="584775"/>
          </a:xfrm>
          <a:prstGeom prst="rect">
            <a:avLst/>
          </a:prstGeom>
          <a:solidFill>
            <a:schemeClr val="bg2">
              <a:lumMod val="10000"/>
            </a:schemeClr>
          </a:solidFill>
        </p:spPr>
        <p:txBody>
          <a:bodyPr wrap="square">
            <a:spAutoFit/>
          </a:bodyPr>
          <a:lstStyle/>
          <a:p>
            <a:pPr algn="ctr"/>
            <a:r>
              <a:rPr lang="es-MX" sz="1600" b="1" dirty="0" smtClean="0">
                <a:solidFill>
                  <a:schemeClr val="bg1"/>
                </a:solidFill>
              </a:rPr>
              <a:t>Este tipo de análisis puede y en general debe ser complementado/corregido considerando el impacto que pueda tener en la organización un faltante.</a:t>
            </a:r>
            <a:endParaRPr lang="es-MX" sz="1600" b="1" dirty="0">
              <a:solidFill>
                <a:schemeClr val="bg1"/>
              </a:solidFill>
            </a:endParaRPr>
          </a:p>
        </p:txBody>
      </p:sp>
    </p:spTree>
    <p:extLst>
      <p:ext uri="{BB962C8B-B14F-4D97-AF65-F5344CB8AC3E}">
        <p14:creationId xmlns:p14="http://schemas.microsoft.com/office/powerpoint/2010/main" val="2930921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707886"/>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INVENTARIO</a:t>
            </a:r>
          </a:p>
          <a:p>
            <a:pPr algn="ctr"/>
            <a:r>
              <a:rPr lang="es-ES" sz="2000" b="1" dirty="0" smtClean="0">
                <a:effectLst>
                  <a:outerShdw blurRad="38100" dist="38100" dir="2700000" algn="tl">
                    <a:srgbClr val="000000">
                      <a:alpha val="43137"/>
                    </a:srgbClr>
                  </a:outerShdw>
                </a:effectLst>
              </a:rPr>
              <a:t>DE SEGURIDAD</a:t>
            </a:r>
            <a:endParaRPr lang="es-AR" sz="2000" b="1" dirty="0">
              <a:effectLst>
                <a:outerShdw blurRad="38100" dist="38100" dir="2700000" algn="tl">
                  <a:srgbClr val="000000">
                    <a:alpha val="43137"/>
                  </a:srgbClr>
                </a:outerShdw>
              </a:effectLst>
            </a:endParaRPr>
          </a:p>
        </p:txBody>
      </p:sp>
      <p:sp>
        <p:nvSpPr>
          <p:cNvPr id="35" name="54 Rectángulo"/>
          <p:cNvSpPr/>
          <p:nvPr/>
        </p:nvSpPr>
        <p:spPr>
          <a:xfrm>
            <a:off x="4155863" y="1934855"/>
            <a:ext cx="7560840" cy="1754326"/>
          </a:xfrm>
          <a:prstGeom prst="rect">
            <a:avLst/>
          </a:prstGeom>
          <a:solidFill>
            <a:schemeClr val="bg2">
              <a:lumMod val="75000"/>
            </a:schemeClr>
          </a:solidFill>
          <a:ln w="38100">
            <a:solidFill>
              <a:schemeClr val="accent6">
                <a:lumMod val="75000"/>
              </a:schemeClr>
            </a:solidFill>
          </a:ln>
        </p:spPr>
        <p:txBody>
          <a:bodyPr wrap="square">
            <a:spAutoFit/>
          </a:bodyPr>
          <a:lstStyle/>
          <a:p>
            <a:pPr algn="ctr"/>
            <a:r>
              <a:rPr lang="es-MX" b="1" dirty="0" smtClean="0"/>
              <a:t>Se puede </a:t>
            </a:r>
            <a:r>
              <a:rPr lang="es-MX" b="1" dirty="0"/>
              <a:t>determinar el inventario de seguridad </a:t>
            </a:r>
            <a:r>
              <a:rPr lang="es-MX" b="1" dirty="0" smtClean="0"/>
              <a:t>estableciendo </a:t>
            </a:r>
            <a:r>
              <a:rPr lang="es-MX" b="1" dirty="0"/>
              <a:t>un </a:t>
            </a:r>
            <a:r>
              <a:rPr lang="es-MX" b="1" dirty="0" smtClean="0"/>
              <a:t>NIVEL DE SERVICIO </a:t>
            </a:r>
            <a:r>
              <a:rPr lang="es-MX" b="1" dirty="0"/>
              <a:t>o nivel de servicio de ciclo, </a:t>
            </a:r>
            <a:r>
              <a:rPr lang="es-MX" b="1" dirty="0" smtClean="0"/>
              <a:t>o sea, </a:t>
            </a:r>
            <a:r>
              <a:rPr lang="es-MX" b="1" dirty="0"/>
              <a:t>la probabilidad deseada de no quedarse sin inventario durante el ciclo de pedido, que comienza en el momento en que se coloca un pedido y termina cuando éste se recibe y los artículos solicitados llegan al inventario.</a:t>
            </a:r>
            <a:endParaRPr lang="es-MX" b="1" dirty="0" smtClean="0"/>
          </a:p>
        </p:txBody>
      </p:sp>
      <p:sp>
        <p:nvSpPr>
          <p:cNvPr id="36" name="24 Rectángulo"/>
          <p:cNvSpPr/>
          <p:nvPr/>
        </p:nvSpPr>
        <p:spPr>
          <a:xfrm>
            <a:off x="1393372" y="3799783"/>
            <a:ext cx="10323332" cy="646331"/>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MX" b="1" dirty="0" smtClean="0">
                <a:solidFill>
                  <a:srgbClr val="FFFF00"/>
                </a:solidFill>
              </a:rPr>
              <a:t>INTERVALO DE PROTECCIÓN es el </a:t>
            </a:r>
            <a:r>
              <a:rPr lang="es-MX" b="1" dirty="0">
                <a:solidFill>
                  <a:srgbClr val="FFFF00"/>
                </a:solidFill>
              </a:rPr>
              <a:t>periodo en el cual el inventario de seguridad debe proteger al usuario contra el desabasto. </a:t>
            </a:r>
          </a:p>
        </p:txBody>
      </p:sp>
      <p:sp>
        <p:nvSpPr>
          <p:cNvPr id="37" name="1 Rectángulo"/>
          <p:cNvSpPr/>
          <p:nvPr/>
        </p:nvSpPr>
        <p:spPr>
          <a:xfrm>
            <a:off x="1393371" y="4534164"/>
            <a:ext cx="10323332" cy="2031325"/>
          </a:xfrm>
          <a:prstGeom prst="rect">
            <a:avLst/>
          </a:prstGeom>
          <a:solidFill>
            <a:schemeClr val="bg2">
              <a:lumMod val="10000"/>
            </a:schemeClr>
          </a:solidFill>
        </p:spPr>
        <p:txBody>
          <a:bodyPr wrap="square">
            <a:spAutoFit/>
          </a:bodyPr>
          <a:lstStyle/>
          <a:p>
            <a:pPr algn="ctr"/>
            <a:r>
              <a:rPr lang="es-MX" b="1" dirty="0" smtClean="0">
                <a:solidFill>
                  <a:schemeClr val="bg1"/>
                </a:solidFill>
              </a:rPr>
              <a:t>El </a:t>
            </a:r>
            <a:r>
              <a:rPr lang="es-MX" b="1" dirty="0">
                <a:solidFill>
                  <a:schemeClr val="bg1"/>
                </a:solidFill>
              </a:rPr>
              <a:t>riesgo de que haya </a:t>
            </a:r>
            <a:r>
              <a:rPr lang="es-MX" b="1" dirty="0" smtClean="0">
                <a:solidFill>
                  <a:schemeClr val="bg1"/>
                </a:solidFill>
              </a:rPr>
              <a:t>desabasto </a:t>
            </a:r>
            <a:r>
              <a:rPr lang="es-MX" b="1" dirty="0">
                <a:solidFill>
                  <a:schemeClr val="bg1"/>
                </a:solidFill>
              </a:rPr>
              <a:t>en el sistema Q se presenta únicamente durante el tiempo de espera, </a:t>
            </a:r>
            <a:r>
              <a:rPr lang="es-MX" b="1" dirty="0" smtClean="0">
                <a:solidFill>
                  <a:schemeClr val="bg1"/>
                </a:solidFill>
              </a:rPr>
              <a:t>dicho </a:t>
            </a:r>
            <a:r>
              <a:rPr lang="es-MX" b="1" dirty="0">
                <a:solidFill>
                  <a:schemeClr val="bg1"/>
                </a:solidFill>
              </a:rPr>
              <a:t>riesgo es inexistente fuera del ciclo de colocación y recepción de pedidos. </a:t>
            </a:r>
            <a:endParaRPr lang="es-MX" b="1" dirty="0" smtClean="0">
              <a:solidFill>
                <a:schemeClr val="bg1"/>
              </a:solidFill>
            </a:endParaRPr>
          </a:p>
          <a:p>
            <a:pPr algn="ctr"/>
            <a:r>
              <a:rPr lang="es-MX" b="1" dirty="0" smtClean="0">
                <a:solidFill>
                  <a:schemeClr val="bg1"/>
                </a:solidFill>
              </a:rPr>
              <a:t>Para </a:t>
            </a:r>
            <a:r>
              <a:rPr lang="es-MX" b="1" dirty="0">
                <a:solidFill>
                  <a:schemeClr val="bg1"/>
                </a:solidFill>
              </a:rPr>
              <a:t>traducir </a:t>
            </a:r>
            <a:r>
              <a:rPr lang="es-MX" b="1" dirty="0" smtClean="0">
                <a:solidFill>
                  <a:schemeClr val="bg1"/>
                </a:solidFill>
              </a:rPr>
              <a:t>esto </a:t>
            </a:r>
            <a:r>
              <a:rPr lang="es-MX" b="1" dirty="0">
                <a:solidFill>
                  <a:schemeClr val="bg1"/>
                </a:solidFill>
              </a:rPr>
              <a:t>en un nivel específico de inventario de seguridad, es necesario saber cómo está distribuida la demanda durante el tiempo de espera. </a:t>
            </a:r>
            <a:endParaRPr lang="es-MX" b="1" dirty="0" smtClean="0">
              <a:solidFill>
                <a:schemeClr val="bg1"/>
              </a:solidFill>
            </a:endParaRPr>
          </a:p>
          <a:p>
            <a:pPr algn="ctr"/>
            <a:r>
              <a:rPr lang="es-MX" b="1" dirty="0" smtClean="0">
                <a:solidFill>
                  <a:schemeClr val="bg1"/>
                </a:solidFill>
              </a:rPr>
              <a:t>La </a:t>
            </a:r>
            <a:r>
              <a:rPr lang="es-MX" b="1" dirty="0">
                <a:solidFill>
                  <a:schemeClr val="bg1"/>
                </a:solidFill>
              </a:rPr>
              <a:t>variabilidad se mide con distribuciones de probabilidad, las cuales se especifican en términos de una media y una varianza.</a:t>
            </a:r>
          </a:p>
        </p:txBody>
      </p:sp>
    </p:spTree>
    <p:extLst>
      <p:ext uri="{BB962C8B-B14F-4D97-AF65-F5344CB8AC3E}">
        <p14:creationId xmlns:p14="http://schemas.microsoft.com/office/powerpoint/2010/main" val="8989342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INVENTARIO</a:t>
            </a:r>
          </a:p>
          <a:p>
            <a:pPr algn="ctr"/>
            <a:r>
              <a:rPr lang="es-ES" sz="2000" b="1" dirty="0" smtClean="0">
                <a:effectLst>
                  <a:outerShdw blurRad="38100" dist="38100" dir="2700000" algn="tl">
                    <a:srgbClr val="000000">
                      <a:alpha val="43137"/>
                    </a:srgbClr>
                  </a:outerShdw>
                </a:effectLst>
              </a:rPr>
              <a:t>DE SEGURIDAD</a:t>
            </a:r>
          </a:p>
          <a:p>
            <a:pPr algn="ctr"/>
            <a:r>
              <a:rPr lang="es-ES" sz="2000" b="1" dirty="0" smtClean="0">
                <a:effectLst>
                  <a:outerShdw blurRad="38100" dist="38100" dir="2700000" algn="tl">
                    <a:srgbClr val="000000">
                      <a:alpha val="43137"/>
                    </a:srgbClr>
                  </a:outerShdw>
                </a:effectLst>
              </a:rPr>
              <a:t>CÁLCULO</a:t>
            </a:r>
            <a:endParaRPr lang="es-AR" sz="2000" b="1" dirty="0">
              <a:effectLst>
                <a:outerShdw blurRad="38100" dist="38100" dir="2700000" algn="tl">
                  <a:srgbClr val="000000">
                    <a:alpha val="43137"/>
                  </a:srgbClr>
                </a:outerShdw>
              </a:effectLst>
            </a:endParaRPr>
          </a:p>
        </p:txBody>
      </p:sp>
      <p:sp>
        <p:nvSpPr>
          <p:cNvPr id="9" name="54 Rectángulo"/>
          <p:cNvSpPr/>
          <p:nvPr/>
        </p:nvSpPr>
        <p:spPr>
          <a:xfrm>
            <a:off x="1135843" y="2753666"/>
            <a:ext cx="4605189" cy="3801041"/>
          </a:xfrm>
          <a:prstGeom prst="rect">
            <a:avLst/>
          </a:prstGeom>
          <a:solidFill>
            <a:schemeClr val="bg2">
              <a:lumMod val="75000"/>
            </a:schemeClr>
          </a:solidFill>
          <a:ln w="38100">
            <a:solidFill>
              <a:schemeClr val="accent6">
                <a:lumMod val="75000"/>
              </a:schemeClr>
            </a:solidFill>
          </a:ln>
        </p:spPr>
        <p:txBody>
          <a:bodyPr wrap="square">
            <a:spAutoFit/>
          </a:bodyPr>
          <a:lstStyle/>
          <a:p>
            <a:pPr algn="ctr"/>
            <a:r>
              <a:rPr lang="es-MX" sz="1500" b="1" dirty="0" smtClean="0"/>
              <a:t>El </a:t>
            </a:r>
            <a:r>
              <a:rPr lang="es-MX" sz="1500" b="1" dirty="0"/>
              <a:t>inventario de </a:t>
            </a:r>
            <a:r>
              <a:rPr lang="es-MX" sz="1500" b="1" dirty="0" smtClean="0"/>
              <a:t>seguridad es el producto del </a:t>
            </a:r>
            <a:r>
              <a:rPr lang="es-MX" sz="1500" b="1" dirty="0"/>
              <a:t>número de desviaciones estándar con respecto a la media que se requiera para multiplicar el nivel de servicio de ciclo, z, por la desviación estándar de la demanda en la distribución de probabilidad</a:t>
            </a:r>
            <a:r>
              <a:rPr lang="es-MX" sz="1500" b="1" dirty="0" smtClean="0"/>
              <a:t>, </a:t>
            </a:r>
            <a:r>
              <a:rPr lang="es-MX" sz="1500" b="1" dirty="0" err="1"/>
              <a:t>σ</a:t>
            </a:r>
            <a:r>
              <a:rPr lang="es-MX" sz="1500" b="1" baseline="-44000" dirty="0" err="1"/>
              <a:t>L</a:t>
            </a:r>
            <a:r>
              <a:rPr lang="es-MX" sz="1500" b="1" dirty="0"/>
              <a:t> durante el tiempo de </a:t>
            </a:r>
            <a:r>
              <a:rPr lang="es-MX" sz="1500" b="1" dirty="0" smtClean="0"/>
              <a:t>espera.</a:t>
            </a:r>
          </a:p>
          <a:p>
            <a:pPr algn="ctr"/>
            <a:endParaRPr lang="es-MX" sz="1500" b="1" dirty="0" smtClean="0"/>
          </a:p>
          <a:p>
            <a:pPr algn="ctr"/>
            <a:r>
              <a:rPr lang="es-MX" sz="1700" b="1" dirty="0" smtClean="0"/>
              <a:t> </a:t>
            </a:r>
            <a:r>
              <a:rPr lang="es-MX" sz="1700" b="1" i="1" dirty="0"/>
              <a:t>Inventario de seguridad = </a:t>
            </a:r>
            <a:r>
              <a:rPr lang="es-MX" sz="1700" b="1" i="1" dirty="0" err="1"/>
              <a:t>zσ</a:t>
            </a:r>
            <a:r>
              <a:rPr lang="es-MX" sz="1700" b="1" i="1" baseline="-46000" dirty="0" err="1"/>
              <a:t>L</a:t>
            </a:r>
            <a:r>
              <a:rPr lang="es-MX" sz="1700" b="1" i="1" dirty="0"/>
              <a:t> </a:t>
            </a:r>
            <a:endParaRPr lang="es-MX" sz="1700" b="1" i="1" dirty="0" smtClean="0"/>
          </a:p>
          <a:p>
            <a:pPr algn="ctr"/>
            <a:endParaRPr lang="es-MX" sz="1500" b="1" dirty="0" smtClean="0"/>
          </a:p>
          <a:p>
            <a:pPr algn="ctr"/>
            <a:r>
              <a:rPr lang="es-MX" sz="1500" b="1" dirty="0" smtClean="0"/>
              <a:t>Cuanto </a:t>
            </a:r>
            <a:r>
              <a:rPr lang="es-MX" sz="1500" b="1" dirty="0"/>
              <a:t>más alto sea el valor de z, tanto más altos deberán ser el inventario de seguridad y el nivel de servicio de ciclo. </a:t>
            </a:r>
            <a:endParaRPr lang="es-MX" sz="1500" b="1" dirty="0" smtClean="0"/>
          </a:p>
          <a:p>
            <a:pPr algn="ctr"/>
            <a:r>
              <a:rPr lang="es-MX" sz="1500" b="1" dirty="0" smtClean="0"/>
              <a:t>Si </a:t>
            </a:r>
            <a:r>
              <a:rPr lang="es-MX" sz="1500" b="1" dirty="0"/>
              <a:t>z = 0, no existe inventario de seguridad y habrá desabasto durante el 50% de los ciclos de pedido.</a:t>
            </a:r>
            <a:endParaRPr lang="es-MX" sz="1500" b="1" dirty="0" smtClean="0"/>
          </a:p>
        </p:txBody>
      </p:sp>
      <p:pic>
        <p:nvPicPr>
          <p:cNvPr id="10" name="7 Imagen" descr="C:\Users\USUARIO\AppData\Local\Microsoft\Windows\INetCache\IE\UA2UH4BH\gauss0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6572" y="3176946"/>
            <a:ext cx="4494011" cy="3481187"/>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cxnSp>
        <p:nvCxnSpPr>
          <p:cNvPr id="11" name="7 Conector recto"/>
          <p:cNvCxnSpPr/>
          <p:nvPr/>
        </p:nvCxnSpPr>
        <p:spPr>
          <a:xfrm flipH="1">
            <a:off x="9927218" y="5862954"/>
            <a:ext cx="23370" cy="50668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flipH="1">
            <a:off x="8923577" y="3498952"/>
            <a:ext cx="38619" cy="2870685"/>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14 CuadroTexto"/>
          <p:cNvSpPr txBox="1"/>
          <p:nvPr/>
        </p:nvSpPr>
        <p:spPr>
          <a:xfrm>
            <a:off x="7403318" y="4756187"/>
            <a:ext cx="1453353" cy="852015"/>
          </a:xfrm>
          <a:prstGeom prst="rect">
            <a:avLst/>
          </a:prstGeom>
          <a:noFill/>
        </p:spPr>
        <p:txBody>
          <a:bodyPr wrap="square" rtlCol="0">
            <a:spAutoFit/>
          </a:bodyPr>
          <a:lstStyle/>
          <a:p>
            <a:pPr algn="ctr"/>
            <a:r>
              <a:rPr lang="es-MX" sz="1200" b="1" dirty="0" smtClean="0"/>
              <a:t>Demanda Media durante el tiempo de espera</a:t>
            </a:r>
            <a:endParaRPr lang="es-MX" sz="1200" b="1" dirty="0"/>
          </a:p>
        </p:txBody>
      </p:sp>
      <p:cxnSp>
        <p:nvCxnSpPr>
          <p:cNvPr id="14" name="16 Conector recto de flecha"/>
          <p:cNvCxnSpPr/>
          <p:nvPr/>
        </p:nvCxnSpPr>
        <p:spPr>
          <a:xfrm>
            <a:off x="8583014" y="5171685"/>
            <a:ext cx="37918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22 CuadroTexto"/>
          <p:cNvSpPr txBox="1"/>
          <p:nvPr/>
        </p:nvSpPr>
        <p:spPr>
          <a:xfrm>
            <a:off x="9240215" y="3858992"/>
            <a:ext cx="1453353" cy="461665"/>
          </a:xfrm>
          <a:prstGeom prst="rect">
            <a:avLst/>
          </a:prstGeom>
          <a:noFill/>
        </p:spPr>
        <p:txBody>
          <a:bodyPr wrap="square" rtlCol="0">
            <a:spAutoFit/>
          </a:bodyPr>
          <a:lstStyle/>
          <a:p>
            <a:pPr algn="ctr"/>
            <a:r>
              <a:rPr lang="es-MX" sz="1200" b="1" dirty="0" smtClean="0"/>
              <a:t>Nivel de Servicio de Ciclo</a:t>
            </a:r>
            <a:endParaRPr lang="es-MX" sz="1200" b="1" dirty="0"/>
          </a:p>
        </p:txBody>
      </p:sp>
      <p:cxnSp>
        <p:nvCxnSpPr>
          <p:cNvPr id="17" name="19 Conector recto de flecha"/>
          <p:cNvCxnSpPr/>
          <p:nvPr/>
        </p:nvCxnSpPr>
        <p:spPr>
          <a:xfrm flipH="1">
            <a:off x="9266236" y="4320657"/>
            <a:ext cx="216024" cy="6184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25 CuadroTexto"/>
          <p:cNvSpPr txBox="1"/>
          <p:nvPr/>
        </p:nvSpPr>
        <p:spPr>
          <a:xfrm>
            <a:off x="9781268" y="5546454"/>
            <a:ext cx="1453353" cy="473342"/>
          </a:xfrm>
          <a:prstGeom prst="rect">
            <a:avLst/>
          </a:prstGeom>
          <a:noFill/>
        </p:spPr>
        <p:txBody>
          <a:bodyPr wrap="square" rtlCol="0">
            <a:spAutoFit/>
          </a:bodyPr>
          <a:lstStyle/>
          <a:p>
            <a:pPr algn="ctr"/>
            <a:r>
              <a:rPr lang="es-MX" sz="1200" b="1" dirty="0" smtClean="0"/>
              <a:t>Probabilidad de Desabasto</a:t>
            </a:r>
            <a:endParaRPr lang="es-MX" sz="1200" b="1" dirty="0"/>
          </a:p>
        </p:txBody>
      </p:sp>
      <p:sp>
        <p:nvSpPr>
          <p:cNvPr id="19" name="26 CuadroTexto"/>
          <p:cNvSpPr txBox="1"/>
          <p:nvPr/>
        </p:nvSpPr>
        <p:spPr>
          <a:xfrm>
            <a:off x="9821527" y="6061543"/>
            <a:ext cx="452821" cy="284005"/>
          </a:xfrm>
          <a:prstGeom prst="rect">
            <a:avLst/>
          </a:prstGeom>
          <a:noFill/>
        </p:spPr>
        <p:txBody>
          <a:bodyPr wrap="square" rtlCol="0">
            <a:spAutoFit/>
          </a:bodyPr>
          <a:lstStyle/>
          <a:p>
            <a:pPr algn="ctr"/>
            <a:r>
              <a:rPr lang="es-MX" sz="1200" b="1" dirty="0" smtClean="0"/>
              <a:t>R</a:t>
            </a:r>
            <a:endParaRPr lang="es-MX" sz="1200" b="1" dirty="0"/>
          </a:p>
        </p:txBody>
      </p:sp>
      <p:cxnSp>
        <p:nvCxnSpPr>
          <p:cNvPr id="20" name="21 Conector recto de flecha"/>
          <p:cNvCxnSpPr/>
          <p:nvPr/>
        </p:nvCxnSpPr>
        <p:spPr>
          <a:xfrm>
            <a:off x="8960507" y="5936191"/>
            <a:ext cx="95763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1" name="29 CuadroTexto"/>
          <p:cNvSpPr txBox="1"/>
          <p:nvPr/>
        </p:nvSpPr>
        <p:spPr>
          <a:xfrm>
            <a:off x="8995334" y="5548250"/>
            <a:ext cx="931884" cy="338554"/>
          </a:xfrm>
          <a:prstGeom prst="rect">
            <a:avLst/>
          </a:prstGeom>
          <a:noFill/>
        </p:spPr>
        <p:txBody>
          <a:bodyPr wrap="square" rtlCol="0">
            <a:spAutoFit/>
          </a:bodyPr>
          <a:lstStyle/>
          <a:p>
            <a:pPr algn="ctr"/>
            <a:r>
              <a:rPr lang="es-MX" sz="1200" b="1" i="1" dirty="0" smtClean="0"/>
              <a:t>Z</a:t>
            </a:r>
            <a:r>
              <a:rPr lang="el-GR" sz="1600" b="1" i="1" dirty="0" smtClean="0"/>
              <a:t>σ</a:t>
            </a:r>
            <a:r>
              <a:rPr lang="es-MX" sz="1600" b="1" i="1" baseline="-32000" dirty="0" smtClean="0"/>
              <a:t>L</a:t>
            </a:r>
            <a:endParaRPr lang="es-MX" sz="1600" b="1" i="1" dirty="0"/>
          </a:p>
        </p:txBody>
      </p:sp>
      <p:sp>
        <p:nvSpPr>
          <p:cNvPr id="22" name="36 CuadroTexto"/>
          <p:cNvSpPr txBox="1"/>
          <p:nvPr/>
        </p:nvSpPr>
        <p:spPr>
          <a:xfrm>
            <a:off x="6115781" y="1567261"/>
            <a:ext cx="5600065" cy="553998"/>
          </a:xfrm>
          <a:prstGeom prst="rect">
            <a:avLst/>
          </a:prstGeom>
          <a:noFill/>
        </p:spPr>
        <p:txBody>
          <a:bodyPr wrap="square" rtlCol="0">
            <a:spAutoFit/>
          </a:bodyPr>
          <a:lstStyle/>
          <a:p>
            <a:r>
              <a:rPr lang="es-MX" sz="1500" b="1" i="1" dirty="0" smtClean="0"/>
              <a:t>Z = nivel del servicio del ciclo </a:t>
            </a:r>
          </a:p>
          <a:p>
            <a:r>
              <a:rPr lang="el-GR" sz="1500" b="1" i="1" dirty="0"/>
              <a:t>σ</a:t>
            </a:r>
            <a:r>
              <a:rPr lang="es-MX" sz="1500" b="1" i="1" baseline="-32000" dirty="0"/>
              <a:t>L </a:t>
            </a:r>
            <a:r>
              <a:rPr lang="es-MX" sz="1500" b="1" i="1" dirty="0" smtClean="0"/>
              <a:t>= desviación estándar en el intervalo de probabilidad</a:t>
            </a:r>
            <a:endParaRPr lang="es-MX" sz="1500" b="1" i="1" dirty="0"/>
          </a:p>
        </p:txBody>
      </p:sp>
      <p:sp>
        <p:nvSpPr>
          <p:cNvPr id="23" name="37 CuadroTexto"/>
          <p:cNvSpPr txBox="1"/>
          <p:nvPr/>
        </p:nvSpPr>
        <p:spPr>
          <a:xfrm>
            <a:off x="6110512" y="2127687"/>
            <a:ext cx="5735386" cy="784830"/>
          </a:xfrm>
          <a:prstGeom prst="rect">
            <a:avLst/>
          </a:prstGeom>
          <a:noFill/>
        </p:spPr>
        <p:txBody>
          <a:bodyPr wrap="square" rtlCol="0">
            <a:spAutoFit/>
          </a:bodyPr>
          <a:lstStyle/>
          <a:p>
            <a:r>
              <a:rPr lang="es-MX" sz="1500" b="1" i="1" dirty="0" smtClean="0"/>
              <a:t>R = punto de </a:t>
            </a:r>
            <a:r>
              <a:rPr lang="es-MX" sz="1500" b="1" i="1" dirty="0" err="1" smtClean="0"/>
              <a:t>reorden</a:t>
            </a:r>
            <a:r>
              <a:rPr lang="es-MX" sz="1500" b="1" i="1" dirty="0" smtClean="0"/>
              <a:t>. </a:t>
            </a:r>
          </a:p>
          <a:p>
            <a:r>
              <a:rPr lang="es-MX" sz="1500" b="1" i="1" dirty="0" smtClean="0"/>
              <a:t>Demanda </a:t>
            </a:r>
            <a:r>
              <a:rPr lang="es-MX" sz="1500" b="1" i="1" dirty="0"/>
              <a:t>promedio durante el tiempo de espera más el inventario de seguridad</a:t>
            </a:r>
          </a:p>
        </p:txBody>
      </p:sp>
    </p:spTree>
    <p:extLst>
      <p:ext uri="{BB962C8B-B14F-4D97-AF65-F5344CB8AC3E}">
        <p14:creationId xmlns:p14="http://schemas.microsoft.com/office/powerpoint/2010/main" val="21930169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772765" y="1221395"/>
            <a:ext cx="2304256" cy="1015663"/>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000" b="1" dirty="0" smtClean="0">
                <a:effectLst>
                  <a:outerShdw blurRad="38100" dist="38100" dir="2700000" algn="tl">
                    <a:srgbClr val="000000">
                      <a:alpha val="43137"/>
                    </a:srgbClr>
                  </a:outerShdw>
                </a:effectLst>
              </a:rPr>
              <a:t>INVENTARIO</a:t>
            </a:r>
          </a:p>
          <a:p>
            <a:pPr algn="ctr"/>
            <a:r>
              <a:rPr lang="es-ES" sz="2000" b="1" dirty="0" smtClean="0">
                <a:effectLst>
                  <a:outerShdw blurRad="38100" dist="38100" dir="2700000" algn="tl">
                    <a:srgbClr val="000000">
                      <a:alpha val="43137"/>
                    </a:srgbClr>
                  </a:outerShdw>
                </a:effectLst>
              </a:rPr>
              <a:t>DE SEGURIDAD</a:t>
            </a:r>
          </a:p>
          <a:p>
            <a:pPr algn="ctr"/>
            <a:r>
              <a:rPr lang="es-ES" sz="2000" b="1" dirty="0" smtClean="0">
                <a:effectLst>
                  <a:outerShdw blurRad="38100" dist="38100" dir="2700000" algn="tl">
                    <a:srgbClr val="000000">
                      <a:alpha val="43137"/>
                    </a:srgbClr>
                  </a:outerShdw>
                </a:effectLst>
              </a:rPr>
              <a:t>CÁLCULO</a:t>
            </a:r>
            <a:endParaRPr lang="es-AR" sz="2000" b="1" dirty="0">
              <a:effectLst>
                <a:outerShdw blurRad="38100" dist="38100" dir="2700000" algn="tl">
                  <a:srgbClr val="000000">
                    <a:alpha val="43137"/>
                  </a:srgbClr>
                </a:outerShdw>
              </a:effectLst>
            </a:endParaRPr>
          </a:p>
        </p:txBody>
      </p:sp>
      <p:sp>
        <p:nvSpPr>
          <p:cNvPr id="25" name="14 CuadroTexto"/>
          <p:cNvSpPr txBox="1"/>
          <p:nvPr/>
        </p:nvSpPr>
        <p:spPr>
          <a:xfrm>
            <a:off x="8948824" y="2577220"/>
            <a:ext cx="1549027" cy="954107"/>
          </a:xfrm>
          <a:prstGeom prst="rect">
            <a:avLst/>
          </a:prstGeom>
          <a:noFill/>
        </p:spPr>
        <p:txBody>
          <a:bodyPr wrap="square" rtlCol="0">
            <a:spAutoFit/>
          </a:bodyPr>
          <a:lstStyle/>
          <a:p>
            <a:pPr algn="ctr"/>
            <a:r>
              <a:rPr lang="es-MX" sz="1400" b="1" dirty="0" smtClean="0"/>
              <a:t>Demanda Media durante el tiempo de entrega</a:t>
            </a:r>
            <a:endParaRPr lang="es-MX" sz="1400" b="1" dirty="0"/>
          </a:p>
        </p:txBody>
      </p:sp>
      <p:sp>
        <p:nvSpPr>
          <p:cNvPr id="26" name="25 CuadroTexto"/>
          <p:cNvSpPr txBox="1"/>
          <p:nvPr/>
        </p:nvSpPr>
        <p:spPr>
          <a:xfrm>
            <a:off x="8257772" y="1477467"/>
            <a:ext cx="1452257" cy="1169551"/>
          </a:xfrm>
          <a:prstGeom prst="rect">
            <a:avLst/>
          </a:prstGeom>
          <a:noFill/>
        </p:spPr>
        <p:txBody>
          <a:bodyPr wrap="square" rtlCol="0">
            <a:spAutoFit/>
          </a:bodyPr>
          <a:lstStyle/>
          <a:p>
            <a:pPr algn="ctr"/>
            <a:r>
              <a:rPr lang="es-MX" sz="1400" b="1" dirty="0" smtClean="0"/>
              <a:t>Demanda Máxima durante el tiempo de entrega</a:t>
            </a:r>
            <a:endParaRPr lang="es-MX" sz="1400" b="1" dirty="0"/>
          </a:p>
        </p:txBody>
      </p:sp>
      <p:cxnSp>
        <p:nvCxnSpPr>
          <p:cNvPr id="27" name="18 Conector recto de flecha"/>
          <p:cNvCxnSpPr/>
          <p:nvPr/>
        </p:nvCxnSpPr>
        <p:spPr>
          <a:xfrm>
            <a:off x="7872159" y="5889533"/>
            <a:ext cx="3020881"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20 Conector recto de flecha"/>
          <p:cNvCxnSpPr/>
          <p:nvPr/>
        </p:nvCxnSpPr>
        <p:spPr>
          <a:xfrm flipV="1">
            <a:off x="7868704" y="1857085"/>
            <a:ext cx="0" cy="405887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24 Triángulo isósceles"/>
          <p:cNvSpPr/>
          <p:nvPr/>
        </p:nvSpPr>
        <p:spPr>
          <a:xfrm>
            <a:off x="7910248" y="2577165"/>
            <a:ext cx="1584176" cy="2139520"/>
          </a:xfrm>
          <a:prstGeom prst="triangle">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a:p>
        </p:txBody>
      </p:sp>
      <p:sp>
        <p:nvSpPr>
          <p:cNvPr id="30" name="28 CuadroTexto"/>
          <p:cNvSpPr txBox="1"/>
          <p:nvPr/>
        </p:nvSpPr>
        <p:spPr>
          <a:xfrm>
            <a:off x="7364648" y="4429628"/>
            <a:ext cx="545600" cy="307777"/>
          </a:xfrm>
          <a:prstGeom prst="rect">
            <a:avLst/>
          </a:prstGeom>
          <a:noFill/>
        </p:spPr>
        <p:txBody>
          <a:bodyPr wrap="square" rtlCol="0">
            <a:spAutoFit/>
          </a:bodyPr>
          <a:lstStyle/>
          <a:p>
            <a:pPr algn="ctr"/>
            <a:r>
              <a:rPr lang="es-MX" sz="1400" b="1" dirty="0" smtClean="0"/>
              <a:t>ROP</a:t>
            </a:r>
          </a:p>
        </p:txBody>
      </p:sp>
      <p:sp>
        <p:nvSpPr>
          <p:cNvPr id="31" name="32 Rectángulo"/>
          <p:cNvSpPr/>
          <p:nvPr/>
        </p:nvSpPr>
        <p:spPr>
          <a:xfrm>
            <a:off x="10593927" y="5957949"/>
            <a:ext cx="821059" cy="307777"/>
          </a:xfrm>
          <a:prstGeom prst="rect">
            <a:avLst/>
          </a:prstGeom>
        </p:spPr>
        <p:txBody>
          <a:bodyPr wrap="none">
            <a:spAutoFit/>
          </a:bodyPr>
          <a:lstStyle/>
          <a:p>
            <a:r>
              <a:rPr lang="es-MX" sz="1400" b="1" dirty="0" smtClean="0"/>
              <a:t>Tiempo</a:t>
            </a:r>
            <a:endParaRPr lang="es-MX" sz="1400" b="1" dirty="0"/>
          </a:p>
        </p:txBody>
      </p:sp>
      <p:cxnSp>
        <p:nvCxnSpPr>
          <p:cNvPr id="32" name="33 Conector recto de flecha"/>
          <p:cNvCxnSpPr/>
          <p:nvPr/>
        </p:nvCxnSpPr>
        <p:spPr>
          <a:xfrm>
            <a:off x="8948824" y="2577165"/>
            <a:ext cx="792088" cy="27363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34 Rectángulo"/>
          <p:cNvSpPr/>
          <p:nvPr/>
        </p:nvSpPr>
        <p:spPr>
          <a:xfrm>
            <a:off x="7421427" y="2433149"/>
            <a:ext cx="378630" cy="369332"/>
          </a:xfrm>
          <a:prstGeom prst="rect">
            <a:avLst/>
          </a:prstGeom>
        </p:spPr>
        <p:txBody>
          <a:bodyPr wrap="none">
            <a:spAutoFit/>
          </a:bodyPr>
          <a:lstStyle/>
          <a:p>
            <a:pPr algn="ctr"/>
            <a:r>
              <a:rPr lang="es-MX" b="1" dirty="0" smtClean="0"/>
              <a:t>Q</a:t>
            </a:r>
            <a:endParaRPr lang="es-MX" b="1" dirty="0"/>
          </a:p>
        </p:txBody>
      </p:sp>
      <p:sp>
        <p:nvSpPr>
          <p:cNvPr id="34" name="36 Rectángulo"/>
          <p:cNvSpPr/>
          <p:nvPr/>
        </p:nvSpPr>
        <p:spPr>
          <a:xfrm>
            <a:off x="9236856" y="6003932"/>
            <a:ext cx="1152128" cy="523220"/>
          </a:xfrm>
          <a:prstGeom prst="rect">
            <a:avLst/>
          </a:prstGeom>
        </p:spPr>
        <p:txBody>
          <a:bodyPr wrap="square">
            <a:spAutoFit/>
          </a:bodyPr>
          <a:lstStyle/>
          <a:p>
            <a:pPr algn="ctr"/>
            <a:r>
              <a:rPr lang="es-MX" sz="1400" b="1" dirty="0" smtClean="0"/>
              <a:t>Tiempo de </a:t>
            </a:r>
          </a:p>
          <a:p>
            <a:pPr algn="ctr"/>
            <a:r>
              <a:rPr lang="es-MX" sz="1400" b="1" dirty="0" smtClean="0"/>
              <a:t>Entrega (L)</a:t>
            </a:r>
            <a:endParaRPr lang="es-MX" sz="1400" b="1" dirty="0"/>
          </a:p>
        </p:txBody>
      </p:sp>
      <p:cxnSp>
        <p:nvCxnSpPr>
          <p:cNvPr id="35" name="38 Conector recto de flecha"/>
          <p:cNvCxnSpPr/>
          <p:nvPr/>
        </p:nvCxnSpPr>
        <p:spPr>
          <a:xfrm>
            <a:off x="9452880" y="6003932"/>
            <a:ext cx="57606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39 Conector recto"/>
          <p:cNvCxnSpPr/>
          <p:nvPr/>
        </p:nvCxnSpPr>
        <p:spPr>
          <a:xfrm>
            <a:off x="9494424" y="4737405"/>
            <a:ext cx="534520" cy="25986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4 Rectángulo"/>
          <p:cNvSpPr/>
          <p:nvPr/>
        </p:nvSpPr>
        <p:spPr>
          <a:xfrm>
            <a:off x="7910248" y="4716685"/>
            <a:ext cx="1584176" cy="74225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a:p>
        </p:txBody>
      </p:sp>
      <p:sp>
        <p:nvSpPr>
          <p:cNvPr id="38" name="6 Rectángulo"/>
          <p:cNvSpPr/>
          <p:nvPr/>
        </p:nvSpPr>
        <p:spPr>
          <a:xfrm>
            <a:off x="7910248" y="5457485"/>
            <a:ext cx="2736304" cy="43059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a:p>
        </p:txBody>
      </p:sp>
      <p:cxnSp>
        <p:nvCxnSpPr>
          <p:cNvPr id="39" name="9 Conector recto"/>
          <p:cNvCxnSpPr/>
          <p:nvPr/>
        </p:nvCxnSpPr>
        <p:spPr>
          <a:xfrm>
            <a:off x="9494424" y="4716685"/>
            <a:ext cx="534520" cy="7408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41 Conector recto"/>
          <p:cNvCxnSpPr/>
          <p:nvPr/>
        </p:nvCxnSpPr>
        <p:spPr>
          <a:xfrm>
            <a:off x="9494424" y="4737405"/>
            <a:ext cx="139861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45 Conector recto"/>
          <p:cNvCxnSpPr/>
          <p:nvPr/>
        </p:nvCxnSpPr>
        <p:spPr>
          <a:xfrm>
            <a:off x="10028944" y="4737405"/>
            <a:ext cx="0" cy="115212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48 Conector recto"/>
          <p:cNvCxnSpPr/>
          <p:nvPr/>
        </p:nvCxnSpPr>
        <p:spPr>
          <a:xfrm>
            <a:off x="9494424" y="5458939"/>
            <a:ext cx="0" cy="4291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3" name="30 Conector recto"/>
          <p:cNvCxnSpPr/>
          <p:nvPr/>
        </p:nvCxnSpPr>
        <p:spPr>
          <a:xfrm flipH="1" flipV="1">
            <a:off x="9494424" y="4716685"/>
            <a:ext cx="534520" cy="117139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4" name="55 Rectángulo"/>
          <p:cNvSpPr/>
          <p:nvPr/>
        </p:nvSpPr>
        <p:spPr>
          <a:xfrm>
            <a:off x="8166727" y="5442676"/>
            <a:ext cx="1286153" cy="954107"/>
          </a:xfrm>
          <a:prstGeom prst="rect">
            <a:avLst/>
          </a:prstGeom>
        </p:spPr>
        <p:txBody>
          <a:bodyPr wrap="square">
            <a:spAutoFit/>
          </a:bodyPr>
          <a:lstStyle/>
          <a:p>
            <a:r>
              <a:rPr lang="es-MX" sz="1400" b="1" i="1" dirty="0" smtClean="0"/>
              <a:t>Inventario </a:t>
            </a:r>
            <a:r>
              <a:rPr lang="es-MX" sz="1400" b="1" i="1" dirty="0"/>
              <a:t>de </a:t>
            </a:r>
            <a:r>
              <a:rPr lang="es-MX" sz="1400" b="1" i="1" dirty="0" smtClean="0"/>
              <a:t>seguridad (</a:t>
            </a:r>
            <a:r>
              <a:rPr lang="es-MX" sz="1400" b="1" i="1" dirty="0"/>
              <a:t>Z</a:t>
            </a:r>
            <a:r>
              <a:rPr lang="el-GR" sz="1400" b="1" i="1" dirty="0"/>
              <a:t>σ</a:t>
            </a:r>
            <a:r>
              <a:rPr lang="es-MX" sz="1400" b="1" i="1" baseline="-32000" dirty="0" smtClean="0"/>
              <a:t>L</a:t>
            </a:r>
            <a:r>
              <a:rPr lang="es-MX" sz="1400" b="1" i="1" dirty="0" smtClean="0"/>
              <a:t>)</a:t>
            </a:r>
            <a:endParaRPr lang="es-MX" sz="1400" b="1" dirty="0"/>
          </a:p>
        </p:txBody>
      </p:sp>
      <p:cxnSp>
        <p:nvCxnSpPr>
          <p:cNvPr id="45" name="59 Conector recto de flecha"/>
          <p:cNvCxnSpPr/>
          <p:nvPr/>
        </p:nvCxnSpPr>
        <p:spPr>
          <a:xfrm>
            <a:off x="9596896" y="3221758"/>
            <a:ext cx="164788" cy="1866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61 Conector recto de flecha"/>
          <p:cNvCxnSpPr/>
          <p:nvPr/>
        </p:nvCxnSpPr>
        <p:spPr>
          <a:xfrm flipH="1">
            <a:off x="9812920" y="4090787"/>
            <a:ext cx="380812" cy="7765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63 CuadroTexto"/>
          <p:cNvSpPr txBox="1"/>
          <p:nvPr/>
        </p:nvSpPr>
        <p:spPr>
          <a:xfrm>
            <a:off x="9859441" y="3427364"/>
            <a:ext cx="1452257" cy="1169551"/>
          </a:xfrm>
          <a:prstGeom prst="rect">
            <a:avLst/>
          </a:prstGeom>
          <a:noFill/>
        </p:spPr>
        <p:txBody>
          <a:bodyPr wrap="square" rtlCol="0">
            <a:spAutoFit/>
          </a:bodyPr>
          <a:lstStyle/>
          <a:p>
            <a:pPr algn="ctr"/>
            <a:r>
              <a:rPr lang="es-MX" sz="1400" b="1" dirty="0" smtClean="0"/>
              <a:t>Demanda Mínima durante el tiempo de entrega</a:t>
            </a:r>
            <a:endParaRPr lang="es-MX" sz="1400" b="1" dirty="0"/>
          </a:p>
        </p:txBody>
      </p:sp>
      <p:sp>
        <p:nvSpPr>
          <p:cNvPr id="48" name="64 CuadroTexto"/>
          <p:cNvSpPr txBox="1"/>
          <p:nvPr/>
        </p:nvSpPr>
        <p:spPr>
          <a:xfrm>
            <a:off x="10341484" y="4852134"/>
            <a:ext cx="864096" cy="738664"/>
          </a:xfrm>
          <a:prstGeom prst="rect">
            <a:avLst/>
          </a:prstGeom>
          <a:noFill/>
        </p:spPr>
        <p:txBody>
          <a:bodyPr wrap="square" rtlCol="0">
            <a:spAutoFit/>
          </a:bodyPr>
          <a:lstStyle/>
          <a:p>
            <a:pPr algn="ctr"/>
            <a:r>
              <a:rPr lang="es-MX" sz="1400" b="1" dirty="0" smtClean="0"/>
              <a:t>Riesgo de faltante</a:t>
            </a:r>
            <a:endParaRPr lang="es-MX" sz="1400" b="1" dirty="0"/>
          </a:p>
        </p:txBody>
      </p:sp>
      <p:cxnSp>
        <p:nvCxnSpPr>
          <p:cNvPr id="49" name="66 Conector recto de flecha"/>
          <p:cNvCxnSpPr>
            <a:stCxn id="48" idx="1"/>
          </p:cNvCxnSpPr>
          <p:nvPr/>
        </p:nvCxnSpPr>
        <p:spPr>
          <a:xfrm flipH="1">
            <a:off x="10053452" y="5221466"/>
            <a:ext cx="288032" cy="4933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69 Rectángulo"/>
          <p:cNvSpPr/>
          <p:nvPr/>
        </p:nvSpPr>
        <p:spPr>
          <a:xfrm>
            <a:off x="1296227" y="2504706"/>
            <a:ext cx="5124064" cy="4047262"/>
          </a:xfrm>
          <a:prstGeom prst="rect">
            <a:avLst/>
          </a:prstGeo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a:ln w="38100">
            <a:solidFill>
              <a:schemeClr val="tx2">
                <a:lumMod val="75000"/>
              </a:schemeClr>
            </a:solidFill>
          </a:ln>
        </p:spPr>
        <p:txBody>
          <a:bodyPr wrap="square">
            <a:spAutoFit/>
          </a:bodyPr>
          <a:lstStyle/>
          <a:p>
            <a:pPr algn="ctr"/>
            <a:r>
              <a:rPr lang="es-MX" sz="1500" b="1" dirty="0" smtClean="0"/>
              <a:t>Se debe mantener un nivel de servicio adecuado ante la demanda incierta.</a:t>
            </a:r>
          </a:p>
          <a:p>
            <a:pPr algn="ctr"/>
            <a:r>
              <a:rPr lang="es-MX" sz="1500" b="1" dirty="0" smtClean="0"/>
              <a:t>Un método adecuado para reducir los faltantes consiste en mantener en inventario unidades adicionales (inventario de seguridad). Se agregan cierto número de unidades al punto de </a:t>
            </a:r>
            <a:r>
              <a:rPr lang="es-MX" sz="1500" b="1" dirty="0" err="1" smtClean="0"/>
              <a:t>reorden</a:t>
            </a:r>
            <a:r>
              <a:rPr lang="es-MX" sz="1500" b="1" dirty="0" smtClean="0"/>
              <a:t>, como un amortiguador. </a:t>
            </a:r>
          </a:p>
          <a:p>
            <a:pPr algn="ctr"/>
            <a:endParaRPr lang="es-MX" sz="800" b="1" dirty="0" smtClean="0"/>
          </a:p>
          <a:p>
            <a:pPr algn="ctr"/>
            <a:r>
              <a:rPr lang="es-MX" sz="1700" b="1" i="1" dirty="0" smtClean="0">
                <a:effectLst>
                  <a:outerShdw blurRad="38100" dist="38100" dir="2700000" algn="tl">
                    <a:srgbClr val="000000">
                      <a:alpha val="43137"/>
                    </a:srgbClr>
                  </a:outerShdw>
                </a:effectLst>
              </a:rPr>
              <a:t>Punto de </a:t>
            </a:r>
            <a:r>
              <a:rPr lang="es-MX" sz="1700" b="1" i="1" dirty="0" err="1" smtClean="0">
                <a:effectLst>
                  <a:outerShdw blurRad="38100" dist="38100" dir="2700000" algn="tl">
                    <a:srgbClr val="000000">
                      <a:alpha val="43137"/>
                    </a:srgbClr>
                  </a:outerShdw>
                </a:effectLst>
              </a:rPr>
              <a:t>reorden</a:t>
            </a:r>
            <a:r>
              <a:rPr lang="es-MX" sz="1700" b="1" i="1" dirty="0" smtClean="0">
                <a:effectLst>
                  <a:outerShdw blurRad="38100" dist="38100" dir="2700000" algn="tl">
                    <a:srgbClr val="000000">
                      <a:alpha val="43137"/>
                    </a:srgbClr>
                  </a:outerShdw>
                </a:effectLst>
              </a:rPr>
              <a:t> = ROP = d × L + Z</a:t>
            </a:r>
            <a:r>
              <a:rPr lang="el-GR" sz="1700" b="1" i="1" dirty="0" smtClean="0">
                <a:effectLst>
                  <a:outerShdw blurRad="38100" dist="38100" dir="2700000" algn="tl">
                    <a:srgbClr val="000000">
                      <a:alpha val="43137"/>
                    </a:srgbClr>
                  </a:outerShdw>
                </a:effectLst>
              </a:rPr>
              <a:t>σ</a:t>
            </a:r>
            <a:r>
              <a:rPr lang="es-MX" sz="1700" b="1" i="1" baseline="-32000" dirty="0" smtClean="0">
                <a:effectLst>
                  <a:outerShdw blurRad="38100" dist="38100" dir="2700000" algn="tl">
                    <a:srgbClr val="000000">
                      <a:alpha val="43137"/>
                    </a:srgbClr>
                  </a:outerShdw>
                </a:effectLst>
              </a:rPr>
              <a:t>L</a:t>
            </a:r>
          </a:p>
          <a:p>
            <a:pPr algn="ctr"/>
            <a:endParaRPr lang="es-MX" sz="800" b="1" i="1" dirty="0" smtClean="0"/>
          </a:p>
          <a:p>
            <a:pPr algn="ctr"/>
            <a:r>
              <a:rPr lang="es-MX" sz="1500" b="1" dirty="0"/>
              <a:t>La cantidad de inventario de seguridad depende del costo de incurrir en un faltante y del costo de mantener el inventario adicional</a:t>
            </a:r>
            <a:r>
              <a:rPr lang="es-MX" sz="1400" b="1" dirty="0"/>
              <a:t>. </a:t>
            </a:r>
            <a:endParaRPr lang="es-MX" sz="1400" b="1" dirty="0" smtClean="0"/>
          </a:p>
          <a:p>
            <a:pPr algn="ctr"/>
            <a:endParaRPr lang="es-MX" sz="1400" b="1" dirty="0"/>
          </a:p>
          <a:p>
            <a:pPr algn="ctr"/>
            <a:r>
              <a:rPr lang="es-MX" sz="1500" b="1" i="1" dirty="0">
                <a:effectLst>
                  <a:outerShdw blurRad="38100" dist="38100" dir="2700000" algn="tl">
                    <a:srgbClr val="000000">
                      <a:alpha val="43137"/>
                    </a:srgbClr>
                  </a:outerShdw>
                </a:effectLst>
              </a:rPr>
              <a:t>Costo anual por faltantes = La suma de las unidades faltantes para cada nivel de demanda x La probabilidad de ese nivel de demanda x El costo de faltantes/unidad El número de órdenes por año </a:t>
            </a:r>
          </a:p>
        </p:txBody>
      </p:sp>
      <p:sp>
        <p:nvSpPr>
          <p:cNvPr id="51" name="70 Rectángulo"/>
          <p:cNvSpPr/>
          <p:nvPr/>
        </p:nvSpPr>
        <p:spPr>
          <a:xfrm>
            <a:off x="7781619" y="3585278"/>
            <a:ext cx="1783269" cy="523220"/>
          </a:xfrm>
          <a:prstGeom prst="rect">
            <a:avLst/>
          </a:prstGeom>
        </p:spPr>
        <p:txBody>
          <a:bodyPr wrap="square">
            <a:spAutoFit/>
          </a:bodyPr>
          <a:lstStyle/>
          <a:p>
            <a:pPr algn="ctr"/>
            <a:r>
              <a:rPr lang="es-MX" sz="1400" b="1" dirty="0" smtClean="0"/>
              <a:t>unidades/día = (d)</a:t>
            </a:r>
            <a:endParaRPr lang="es-MX" sz="1400" b="1" dirty="0"/>
          </a:p>
        </p:txBody>
      </p:sp>
    </p:spTree>
    <p:extLst>
      <p:ext uri="{BB962C8B-B14F-4D97-AF65-F5344CB8AC3E}">
        <p14:creationId xmlns:p14="http://schemas.microsoft.com/office/powerpoint/2010/main" val="7404738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540710"/>
            <a:ext cx="2304256"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a:effectLst>
                  <a:outerShdw blurRad="38100" dist="38100" dir="2700000" algn="tl">
                    <a:srgbClr val="000000">
                      <a:alpha val="43137"/>
                    </a:srgbClr>
                  </a:outerShdw>
                </a:effectLst>
              </a:rPr>
              <a:t>JUST IN TIME</a:t>
            </a:r>
            <a:endParaRPr lang="es-AR" sz="2400" b="1" dirty="0">
              <a:effectLst>
                <a:outerShdw blurRad="38100" dist="38100" dir="2700000" algn="tl">
                  <a:srgbClr val="000000">
                    <a:alpha val="43137"/>
                  </a:srgbClr>
                </a:outerShdw>
              </a:effectLst>
            </a:endParaRPr>
          </a:p>
        </p:txBody>
      </p:sp>
      <p:sp>
        <p:nvSpPr>
          <p:cNvPr id="35" name="54 Rectángulo"/>
          <p:cNvSpPr/>
          <p:nvPr/>
        </p:nvSpPr>
        <p:spPr>
          <a:xfrm>
            <a:off x="4010723" y="1934855"/>
            <a:ext cx="7687794" cy="1477328"/>
          </a:xfrm>
          <a:prstGeom prst="rect">
            <a:avLst/>
          </a:prstGeom>
          <a:solidFill>
            <a:schemeClr val="bg2">
              <a:lumMod val="75000"/>
            </a:schemeClr>
          </a:solidFill>
          <a:ln w="38100">
            <a:solidFill>
              <a:schemeClr val="accent6">
                <a:lumMod val="75000"/>
              </a:schemeClr>
            </a:solidFill>
          </a:ln>
        </p:spPr>
        <p:txBody>
          <a:bodyPr wrap="square">
            <a:spAutoFit/>
          </a:bodyPr>
          <a:lstStyle/>
          <a:p>
            <a:pPr algn="ctr"/>
            <a:r>
              <a:rPr lang="es-ES" b="1" dirty="0"/>
              <a:t>También conocido como JIT. Como su nombre indica (</a:t>
            </a:r>
            <a:r>
              <a:rPr lang="es-ES" b="1" dirty="0" err="1"/>
              <a:t>just</a:t>
            </a:r>
            <a:r>
              <a:rPr lang="es-ES" b="1" dirty="0"/>
              <a:t> in time se traduce </a:t>
            </a:r>
            <a:r>
              <a:rPr lang="es-ES" b="1" dirty="0" smtClean="0"/>
              <a:t>“</a:t>
            </a:r>
            <a:r>
              <a:rPr lang="es-ES" b="1" dirty="0"/>
              <a:t>justo a tiempo”), es un modelo bajo </a:t>
            </a:r>
            <a:r>
              <a:rPr lang="es-ES" b="1" dirty="0" smtClean="0"/>
              <a:t>PEDIDOS. </a:t>
            </a:r>
            <a:r>
              <a:rPr lang="es-ES" b="1" dirty="0"/>
              <a:t>Cuando un cliente necesita un </a:t>
            </a:r>
            <a:r>
              <a:rPr lang="es-ES" b="1" dirty="0" smtClean="0"/>
              <a:t>producto se </a:t>
            </a:r>
            <a:r>
              <a:rPr lang="es-ES" b="1" dirty="0"/>
              <a:t>pone en marcha su fabricación y se le entrega. Con ello se consigue reducir </a:t>
            </a:r>
            <a:r>
              <a:rPr lang="es-ES" b="1" dirty="0" smtClean="0"/>
              <a:t>notablemente los </a:t>
            </a:r>
            <a:r>
              <a:rPr lang="es-ES" b="1" dirty="0"/>
              <a:t>costes de almacenamiento, mantenimiento, etc.</a:t>
            </a:r>
            <a:endParaRPr lang="es-MX" b="1" dirty="0" smtClean="0"/>
          </a:p>
        </p:txBody>
      </p:sp>
      <p:sp>
        <p:nvSpPr>
          <p:cNvPr id="36" name="24 Rectángulo"/>
          <p:cNvSpPr/>
          <p:nvPr/>
        </p:nvSpPr>
        <p:spPr>
          <a:xfrm>
            <a:off x="1393372" y="3828815"/>
            <a:ext cx="10323332" cy="646331"/>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ES" b="1" dirty="0">
                <a:solidFill>
                  <a:srgbClr val="FFFF00"/>
                </a:solidFill>
              </a:rPr>
              <a:t>Un ejemplo del modelo </a:t>
            </a:r>
            <a:r>
              <a:rPr lang="es-ES" b="1" dirty="0" smtClean="0">
                <a:solidFill>
                  <a:srgbClr val="FFFF00"/>
                </a:solidFill>
              </a:rPr>
              <a:t>lo </a:t>
            </a:r>
            <a:r>
              <a:rPr lang="es-ES" b="1" dirty="0">
                <a:solidFill>
                  <a:srgbClr val="FFFF00"/>
                </a:solidFill>
              </a:rPr>
              <a:t>tenemos en las fábricas de </a:t>
            </a:r>
            <a:r>
              <a:rPr lang="es-ES" b="1" dirty="0" smtClean="0">
                <a:solidFill>
                  <a:srgbClr val="FFFF00"/>
                </a:solidFill>
              </a:rPr>
              <a:t>automóviles, especialmente TOYOTA, bastión de la metodología LEAN. </a:t>
            </a:r>
            <a:endParaRPr lang="es-MX" b="1" dirty="0">
              <a:solidFill>
                <a:srgbClr val="FFFF00"/>
              </a:solidFill>
            </a:endParaRPr>
          </a:p>
        </p:txBody>
      </p:sp>
      <p:sp>
        <p:nvSpPr>
          <p:cNvPr id="37" name="1 Rectángulo"/>
          <p:cNvSpPr/>
          <p:nvPr/>
        </p:nvSpPr>
        <p:spPr>
          <a:xfrm>
            <a:off x="1378857" y="4897019"/>
            <a:ext cx="10323332" cy="1477328"/>
          </a:xfrm>
          <a:prstGeom prst="rect">
            <a:avLst/>
          </a:prstGeom>
          <a:solidFill>
            <a:schemeClr val="bg2">
              <a:lumMod val="10000"/>
            </a:schemeClr>
          </a:solidFill>
        </p:spPr>
        <p:txBody>
          <a:bodyPr wrap="square">
            <a:spAutoFit/>
          </a:bodyPr>
          <a:lstStyle/>
          <a:p>
            <a:pPr algn="ctr"/>
            <a:r>
              <a:rPr lang="es-ES" b="1" dirty="0">
                <a:solidFill>
                  <a:srgbClr val="FF0000"/>
                </a:solidFill>
              </a:rPr>
              <a:t>Principios del modelo </a:t>
            </a:r>
            <a:r>
              <a:rPr lang="es-ES" b="1" dirty="0" err="1">
                <a:solidFill>
                  <a:srgbClr val="FF0000"/>
                </a:solidFill>
              </a:rPr>
              <a:t>Just</a:t>
            </a:r>
            <a:r>
              <a:rPr lang="es-ES" b="1" dirty="0">
                <a:solidFill>
                  <a:srgbClr val="FF0000"/>
                </a:solidFill>
              </a:rPr>
              <a:t> in time</a:t>
            </a:r>
            <a:r>
              <a:rPr lang="es-ES" b="1" dirty="0">
                <a:solidFill>
                  <a:schemeClr val="bg1"/>
                </a:solidFill>
              </a:rPr>
              <a:t>:</a:t>
            </a:r>
          </a:p>
          <a:p>
            <a:pPr algn="ctr"/>
            <a:r>
              <a:rPr lang="es-ES" b="1" dirty="0">
                <a:solidFill>
                  <a:schemeClr val="bg1"/>
                </a:solidFill>
              </a:rPr>
              <a:t>• Enfocarse en la demanda para no producir de forma innecesaria.</a:t>
            </a:r>
          </a:p>
          <a:p>
            <a:pPr algn="ctr"/>
            <a:r>
              <a:rPr lang="es-ES" b="1" dirty="0">
                <a:solidFill>
                  <a:schemeClr val="bg1"/>
                </a:solidFill>
              </a:rPr>
              <a:t>• Eliminar excesos utilizando solo productos necesarios en cada momento.</a:t>
            </a:r>
          </a:p>
          <a:p>
            <a:pPr algn="ctr"/>
            <a:r>
              <a:rPr lang="es-ES" b="1" dirty="0">
                <a:solidFill>
                  <a:schemeClr val="bg1"/>
                </a:solidFill>
              </a:rPr>
              <a:t>• Simplificar la producción centrándose en lo fácil para así evitar cualquier complicación</a:t>
            </a:r>
          </a:p>
          <a:p>
            <a:pPr algn="ctr"/>
            <a:r>
              <a:rPr lang="es-ES" b="1" dirty="0">
                <a:solidFill>
                  <a:schemeClr val="bg1"/>
                </a:solidFill>
              </a:rPr>
              <a:t>innecesaria.</a:t>
            </a:r>
            <a:endParaRPr lang="es-MX" b="1" dirty="0">
              <a:solidFill>
                <a:schemeClr val="bg1"/>
              </a:solidFill>
            </a:endParaRPr>
          </a:p>
        </p:txBody>
      </p:sp>
    </p:spTree>
    <p:extLst>
      <p:ext uri="{BB962C8B-B14F-4D97-AF65-F5344CB8AC3E}">
        <p14:creationId xmlns:p14="http://schemas.microsoft.com/office/powerpoint/2010/main" val="896653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DE </a:t>
            </a:r>
            <a:r>
              <a:rPr lang="es-ES" sz="3100" b="1" i="1" dirty="0" smtClean="0">
                <a:effectLst>
                  <a:outerShdw blurRad="38100" dist="38100" dir="2700000" algn="tl">
                    <a:srgbClr val="000000">
                      <a:alpha val="43137"/>
                    </a:srgbClr>
                  </a:outerShdw>
                </a:effectLst>
              </a:rPr>
              <a:t>INVENTARIOS</a:t>
            </a:r>
            <a:endParaRPr lang="en-US" sz="3100" dirty="0"/>
          </a:p>
        </p:txBody>
      </p:sp>
      <p:sp>
        <p:nvSpPr>
          <p:cNvPr id="16" name="6 CuadroTexto"/>
          <p:cNvSpPr txBox="1"/>
          <p:nvPr/>
        </p:nvSpPr>
        <p:spPr>
          <a:xfrm>
            <a:off x="1163165" y="1337514"/>
            <a:ext cx="2304256"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a:effectLst>
                  <a:outerShdw blurRad="38100" dist="38100" dir="2700000" algn="tl">
                    <a:srgbClr val="000000">
                      <a:alpha val="43137"/>
                    </a:srgbClr>
                  </a:outerShdw>
                </a:effectLst>
              </a:rPr>
              <a:t>JUST IN TIME</a:t>
            </a:r>
            <a:endParaRPr lang="es-AR" sz="2400" b="1" dirty="0">
              <a:effectLst>
                <a:outerShdw blurRad="38100" dist="38100" dir="2700000" algn="tl">
                  <a:srgbClr val="000000">
                    <a:alpha val="43137"/>
                  </a:srgbClr>
                </a:outerShdw>
              </a:effectLst>
            </a:endParaRPr>
          </a:p>
        </p:txBody>
      </p:sp>
      <p:sp>
        <p:nvSpPr>
          <p:cNvPr id="35" name="54 Rectángulo"/>
          <p:cNvSpPr/>
          <p:nvPr/>
        </p:nvSpPr>
        <p:spPr>
          <a:xfrm>
            <a:off x="2002971" y="2210632"/>
            <a:ext cx="9797145" cy="4031873"/>
          </a:xfrm>
          <a:prstGeom prst="rect">
            <a:avLst/>
          </a:prstGeom>
          <a:solidFill>
            <a:schemeClr val="bg2">
              <a:lumMod val="75000"/>
            </a:schemeClr>
          </a:solidFill>
          <a:ln w="38100">
            <a:solidFill>
              <a:schemeClr val="accent6">
                <a:lumMod val="75000"/>
              </a:schemeClr>
            </a:solidFill>
          </a:ln>
        </p:spPr>
        <p:txBody>
          <a:bodyPr wrap="square">
            <a:spAutoFit/>
          </a:bodyPr>
          <a:lstStyle/>
          <a:p>
            <a:pPr algn="ctr">
              <a:spcBef>
                <a:spcPts val="600"/>
              </a:spcBef>
            </a:pPr>
            <a:r>
              <a:rPr lang="es-ES" b="1" dirty="0"/>
              <a:t>•	Proveedores (menor cantidad, relación de apoyo, entrega puntual). </a:t>
            </a:r>
          </a:p>
          <a:p>
            <a:pPr algn="ctr">
              <a:spcBef>
                <a:spcPts val="600"/>
              </a:spcBef>
            </a:pPr>
            <a:r>
              <a:rPr lang="es-ES" b="1" dirty="0"/>
              <a:t>•	Distribución de planta (células de trabajo, maquinaria móvil, menor espacio para inventario, entrega directa en áreas de trabajo). </a:t>
            </a:r>
          </a:p>
          <a:p>
            <a:pPr algn="ctr">
              <a:spcBef>
                <a:spcPts val="600"/>
              </a:spcBef>
            </a:pPr>
            <a:r>
              <a:rPr lang="es-ES" b="1" dirty="0"/>
              <a:t>•	Inventario (Lotes pequeños, tiempo de preparación cortos). </a:t>
            </a:r>
          </a:p>
          <a:p>
            <a:pPr algn="ctr">
              <a:spcBef>
                <a:spcPts val="600"/>
              </a:spcBef>
            </a:pPr>
            <a:r>
              <a:rPr lang="es-ES" b="1" dirty="0"/>
              <a:t>•	Programación (Costo de pedir nulo, proveedores informados, técnicas </a:t>
            </a:r>
            <a:r>
              <a:rPr lang="es-ES" b="1" dirty="0" err="1"/>
              <a:t>kanban</a:t>
            </a:r>
            <a:r>
              <a:rPr lang="es-ES" b="1" dirty="0"/>
              <a:t>). </a:t>
            </a:r>
          </a:p>
          <a:p>
            <a:pPr algn="ctr">
              <a:spcBef>
                <a:spcPts val="600"/>
              </a:spcBef>
            </a:pPr>
            <a:r>
              <a:rPr lang="es-ES" b="1" dirty="0"/>
              <a:t>•	Mantenimiento preventivo (programación de rutinas diarias, participación operarios). </a:t>
            </a:r>
          </a:p>
          <a:p>
            <a:pPr algn="ctr">
              <a:spcBef>
                <a:spcPts val="600"/>
              </a:spcBef>
            </a:pPr>
            <a:r>
              <a:rPr lang="es-ES" b="1" dirty="0"/>
              <a:t>•	Productos de calidad (CEP, proveedores de a, a dentro de la empresa). </a:t>
            </a:r>
          </a:p>
          <a:p>
            <a:pPr algn="ctr">
              <a:spcBef>
                <a:spcPts val="600"/>
              </a:spcBef>
            </a:pPr>
            <a:r>
              <a:rPr lang="es-ES" b="1" dirty="0"/>
              <a:t>•	Delegación de autoridad en empleados (empleados con capacitación y autoridad </a:t>
            </a:r>
            <a:r>
              <a:rPr lang="es-ES" b="1" dirty="0" smtClean="0"/>
              <a:t>cruzada</a:t>
            </a:r>
            <a:r>
              <a:rPr lang="es-ES" b="1" dirty="0"/>
              <a:t>, apoyo con capacitación, pocas clasificaciones del trabajo --&gt; flexibilidad.) </a:t>
            </a:r>
          </a:p>
          <a:p>
            <a:pPr algn="ctr">
              <a:spcBef>
                <a:spcPts val="600"/>
              </a:spcBef>
            </a:pPr>
            <a:r>
              <a:rPr lang="es-ES" b="1" dirty="0"/>
              <a:t>•	Compromiso (apoyo entre administración, empleados y proveedores) </a:t>
            </a:r>
          </a:p>
        </p:txBody>
      </p:sp>
      <p:sp>
        <p:nvSpPr>
          <p:cNvPr id="36" name="24 Rectángulo"/>
          <p:cNvSpPr/>
          <p:nvPr/>
        </p:nvSpPr>
        <p:spPr>
          <a:xfrm>
            <a:off x="5183622" y="1350794"/>
            <a:ext cx="2304256" cy="400110"/>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ES" sz="2000" b="1" dirty="0" smtClean="0">
                <a:solidFill>
                  <a:srgbClr val="FFFF00"/>
                </a:solidFill>
              </a:rPr>
              <a:t>REQUERIMIENTOS</a:t>
            </a:r>
            <a:endParaRPr lang="es-MX" sz="2000" b="1" dirty="0">
              <a:solidFill>
                <a:srgbClr val="FFFF00"/>
              </a:solidFill>
            </a:endParaRPr>
          </a:p>
        </p:txBody>
      </p:sp>
    </p:spTree>
    <p:extLst>
      <p:ext uri="{BB962C8B-B14F-4D97-AF65-F5344CB8AC3E}">
        <p14:creationId xmlns:p14="http://schemas.microsoft.com/office/powerpoint/2010/main" val="682946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CONTROL DE MATERIALES Y DE PRODUCCIÓN</a:t>
            </a:r>
            <a:endParaRPr lang="en-US" sz="3100" dirty="0"/>
          </a:p>
        </p:txBody>
      </p:sp>
      <p:sp>
        <p:nvSpPr>
          <p:cNvPr id="16" name="6 CuadroTexto"/>
          <p:cNvSpPr txBox="1"/>
          <p:nvPr/>
        </p:nvSpPr>
        <p:spPr>
          <a:xfrm>
            <a:off x="1163165" y="1337514"/>
            <a:ext cx="2304256"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KAMBAN</a:t>
            </a:r>
            <a:endParaRPr lang="es-AR" sz="2400" b="1" dirty="0">
              <a:effectLst>
                <a:outerShdw blurRad="38100" dist="38100" dir="2700000" algn="tl">
                  <a:srgbClr val="000000">
                    <a:alpha val="43137"/>
                  </a:srgbClr>
                </a:outerShdw>
              </a:effectLst>
            </a:endParaRPr>
          </a:p>
        </p:txBody>
      </p:sp>
      <p:sp>
        <p:nvSpPr>
          <p:cNvPr id="35" name="54 Rectángulo"/>
          <p:cNvSpPr/>
          <p:nvPr/>
        </p:nvSpPr>
        <p:spPr>
          <a:xfrm>
            <a:off x="1163164" y="2826127"/>
            <a:ext cx="10753065" cy="1708160"/>
          </a:xfrm>
          <a:prstGeom prst="rect">
            <a:avLst/>
          </a:prstGeom>
          <a:solidFill>
            <a:schemeClr val="bg2">
              <a:lumMod val="75000"/>
            </a:schemeClr>
          </a:solidFill>
          <a:ln w="38100">
            <a:solidFill>
              <a:schemeClr val="accent6">
                <a:lumMod val="75000"/>
              </a:schemeClr>
            </a:solidFill>
          </a:ln>
        </p:spPr>
        <p:txBody>
          <a:bodyPr wrap="square">
            <a:spAutoFit/>
          </a:bodyPr>
          <a:lstStyle/>
          <a:p>
            <a:pPr algn="ctr">
              <a:spcBef>
                <a:spcPts val="600"/>
              </a:spcBef>
            </a:pPr>
            <a:r>
              <a:rPr lang="es-ES" sz="1700" b="1" i="1" u="sng" dirty="0" err="1" smtClean="0">
                <a:effectLst>
                  <a:outerShdw blurRad="38100" dist="38100" dir="2700000" algn="tl">
                    <a:srgbClr val="000000">
                      <a:alpha val="43137"/>
                    </a:srgbClr>
                  </a:outerShdw>
                </a:effectLst>
              </a:rPr>
              <a:t>Kanban</a:t>
            </a:r>
            <a:r>
              <a:rPr lang="es-ES" sz="1700" b="1" i="1" u="sng" dirty="0" smtClean="0">
                <a:effectLst>
                  <a:outerShdw blurRad="38100" dist="38100" dir="2700000" algn="tl">
                    <a:srgbClr val="000000">
                      <a:alpha val="43137"/>
                    </a:srgbClr>
                  </a:outerShdw>
                </a:effectLst>
              </a:rPr>
              <a:t> </a:t>
            </a:r>
            <a:r>
              <a:rPr lang="es-ES" sz="1700" b="1" i="1" u="sng" dirty="0">
                <a:effectLst>
                  <a:outerShdw blurRad="38100" dist="38100" dir="2700000" algn="tl">
                    <a:srgbClr val="000000">
                      <a:alpha val="43137"/>
                    </a:srgbClr>
                  </a:outerShdw>
                </a:effectLst>
              </a:rPr>
              <a:t>de retiro</a:t>
            </a:r>
          </a:p>
          <a:p>
            <a:pPr algn="ctr">
              <a:spcBef>
                <a:spcPts val="600"/>
              </a:spcBef>
            </a:pPr>
            <a:r>
              <a:rPr lang="es-ES" sz="1700" b="1" dirty="0" smtClean="0"/>
              <a:t>Especifica </a:t>
            </a:r>
            <a:r>
              <a:rPr lang="es-ES" sz="1700" b="1" dirty="0" err="1" smtClean="0"/>
              <a:t>Ia</a:t>
            </a:r>
            <a:r>
              <a:rPr lang="es-ES" sz="1700" b="1" dirty="0" smtClean="0"/>
              <a:t> clase </a:t>
            </a:r>
            <a:r>
              <a:rPr lang="es-ES" sz="1700" b="1" dirty="0"/>
              <a:t>y </a:t>
            </a:r>
            <a:r>
              <a:rPr lang="es-ES" sz="1700" b="1" dirty="0" smtClean="0"/>
              <a:t>cantidad </a:t>
            </a:r>
            <a:r>
              <a:rPr lang="es-ES" sz="1700" b="1" dirty="0"/>
              <a:t>de producto que un proceso </a:t>
            </a:r>
            <a:r>
              <a:rPr lang="es-ES" sz="1700" b="1" dirty="0" smtClean="0"/>
              <a:t>debe retirar </a:t>
            </a:r>
            <a:r>
              <a:rPr lang="es-ES" sz="1700" b="1" dirty="0"/>
              <a:t>del proceso anterior. </a:t>
            </a:r>
          </a:p>
          <a:p>
            <a:pPr algn="ctr">
              <a:spcBef>
                <a:spcPts val="600"/>
              </a:spcBef>
            </a:pPr>
            <a:r>
              <a:rPr lang="es-ES" sz="1700" b="1" dirty="0" smtClean="0"/>
              <a:t>Proporciona </a:t>
            </a:r>
            <a:r>
              <a:rPr lang="es-ES" sz="1700" b="1" dirty="0"/>
              <a:t>un sistema </a:t>
            </a:r>
            <a:r>
              <a:rPr lang="es-ES" sz="1700" b="1" dirty="0" smtClean="0"/>
              <a:t>común </a:t>
            </a:r>
            <a:r>
              <a:rPr lang="es-ES" sz="1700" b="1" dirty="0"/>
              <a:t>para mover </a:t>
            </a:r>
            <a:r>
              <a:rPr lang="es-ES" sz="1700" b="1" dirty="0" smtClean="0"/>
              <a:t>materiales en </a:t>
            </a:r>
            <a:r>
              <a:rPr lang="es-ES" sz="1700" b="1" dirty="0"/>
              <a:t>planta. </a:t>
            </a:r>
            <a:endParaRPr lang="es-ES" sz="1700" b="1" dirty="0" smtClean="0"/>
          </a:p>
          <a:p>
            <a:pPr algn="ctr">
              <a:spcBef>
                <a:spcPts val="600"/>
              </a:spcBef>
            </a:pPr>
            <a:r>
              <a:rPr lang="es-ES" sz="1700" b="1" i="1" u="sng" dirty="0" err="1" smtClean="0"/>
              <a:t>Kanban</a:t>
            </a:r>
            <a:r>
              <a:rPr lang="es-ES" sz="1700" b="1" i="1" u="sng" dirty="0" smtClean="0"/>
              <a:t> </a:t>
            </a:r>
            <a:r>
              <a:rPr lang="es-ES" sz="1700" b="1" i="1" u="sng" dirty="0"/>
              <a:t>de </a:t>
            </a:r>
            <a:r>
              <a:rPr lang="es-ES" sz="1700" b="1" i="1" u="sng" dirty="0" smtClean="0"/>
              <a:t>producción</a:t>
            </a:r>
            <a:endParaRPr lang="es-ES" sz="1700" b="1" i="1" u="sng" dirty="0"/>
          </a:p>
          <a:p>
            <a:pPr algn="ctr">
              <a:spcBef>
                <a:spcPts val="600"/>
              </a:spcBef>
            </a:pPr>
            <a:r>
              <a:rPr lang="es-ES" sz="1700" b="1" dirty="0" smtClean="0"/>
              <a:t>Especifica </a:t>
            </a:r>
            <a:r>
              <a:rPr lang="es-ES" sz="1700" b="1" dirty="0"/>
              <a:t>la Clase y </a:t>
            </a:r>
            <a:r>
              <a:rPr lang="es-ES" sz="1700" b="1" dirty="0" err="1"/>
              <a:t>Ia</a:t>
            </a:r>
            <a:r>
              <a:rPr lang="es-ES" sz="1700" b="1" dirty="0"/>
              <a:t> cantidad de producto que un proceso </a:t>
            </a:r>
            <a:r>
              <a:rPr lang="es-ES" sz="1700" b="1" dirty="0" smtClean="0"/>
              <a:t>debe producir.</a:t>
            </a:r>
          </a:p>
        </p:txBody>
      </p:sp>
      <p:sp>
        <p:nvSpPr>
          <p:cNvPr id="36" name="24 Rectángulo"/>
          <p:cNvSpPr/>
          <p:nvPr/>
        </p:nvSpPr>
        <p:spPr>
          <a:xfrm>
            <a:off x="3846287" y="1350794"/>
            <a:ext cx="7953828" cy="1200329"/>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ES" b="1" dirty="0">
                <a:solidFill>
                  <a:srgbClr val="FFFF00"/>
                </a:solidFill>
              </a:rPr>
              <a:t>El sistema jalar (</a:t>
            </a:r>
            <a:r>
              <a:rPr lang="es-ES" b="1" dirty="0" err="1" smtClean="0">
                <a:solidFill>
                  <a:srgbClr val="FFFF00"/>
                </a:solidFill>
              </a:rPr>
              <a:t>pull</a:t>
            </a:r>
            <a:r>
              <a:rPr lang="es-ES" b="1" dirty="0" smtClean="0">
                <a:solidFill>
                  <a:srgbClr val="FFFF00"/>
                </a:solidFill>
              </a:rPr>
              <a:t> </a:t>
            </a:r>
            <a:r>
              <a:rPr lang="es-ES" b="1" dirty="0" err="1">
                <a:solidFill>
                  <a:srgbClr val="FFFF00"/>
                </a:solidFill>
              </a:rPr>
              <a:t>system</a:t>
            </a:r>
            <a:r>
              <a:rPr lang="es-ES" b="1" dirty="0">
                <a:solidFill>
                  <a:srgbClr val="FFFF00"/>
                </a:solidFill>
              </a:rPr>
              <a:t>) es un sistema de </a:t>
            </a:r>
            <a:r>
              <a:rPr lang="es-ES" b="1" dirty="0" smtClean="0">
                <a:solidFill>
                  <a:srgbClr val="FFFF00"/>
                </a:solidFill>
              </a:rPr>
              <a:t>comunicación que permite </a:t>
            </a:r>
            <a:r>
              <a:rPr lang="es-ES" b="1" dirty="0">
                <a:solidFill>
                  <a:srgbClr val="FFFF00"/>
                </a:solidFill>
              </a:rPr>
              <a:t>controlar la </a:t>
            </a:r>
            <a:r>
              <a:rPr lang="es-ES" b="1" dirty="0" smtClean="0">
                <a:solidFill>
                  <a:srgbClr val="FFFF00"/>
                </a:solidFill>
              </a:rPr>
              <a:t>producción</a:t>
            </a:r>
            <a:r>
              <a:rPr lang="es-ES" b="1" dirty="0">
                <a:solidFill>
                  <a:srgbClr val="FFFF00"/>
                </a:solidFill>
              </a:rPr>
              <a:t>, sincronizar los procesos de </a:t>
            </a:r>
            <a:r>
              <a:rPr lang="es-ES" b="1" dirty="0" smtClean="0">
                <a:solidFill>
                  <a:srgbClr val="FFFF00"/>
                </a:solidFill>
              </a:rPr>
              <a:t>manufactura con </a:t>
            </a:r>
            <a:r>
              <a:rPr lang="es-ES" b="1" dirty="0">
                <a:solidFill>
                  <a:srgbClr val="FFFF00"/>
                </a:solidFill>
              </a:rPr>
              <a:t>los requerimientos del cliente y apoyar </a:t>
            </a:r>
            <a:r>
              <a:rPr lang="es-ES" b="1" dirty="0" smtClean="0">
                <a:solidFill>
                  <a:srgbClr val="FFFF00"/>
                </a:solidFill>
              </a:rPr>
              <a:t>fuertemente la programación </a:t>
            </a:r>
            <a:r>
              <a:rPr lang="es-ES" b="1" dirty="0">
                <a:solidFill>
                  <a:srgbClr val="FFFF00"/>
                </a:solidFill>
              </a:rPr>
              <a:t>de la </a:t>
            </a:r>
            <a:r>
              <a:rPr lang="es-ES" b="1" dirty="0" smtClean="0">
                <a:solidFill>
                  <a:srgbClr val="FFFF00"/>
                </a:solidFill>
              </a:rPr>
              <a:t>producción</a:t>
            </a:r>
            <a:r>
              <a:rPr lang="es-ES" b="1" dirty="0">
                <a:solidFill>
                  <a:srgbClr val="FFFF00"/>
                </a:solidFill>
              </a:rPr>
              <a:t>.</a:t>
            </a:r>
            <a:endParaRPr lang="es-MX" b="1" dirty="0">
              <a:solidFill>
                <a:srgbClr val="FFFF00"/>
              </a:solidFill>
            </a:endParaRPr>
          </a:p>
        </p:txBody>
      </p:sp>
      <p:sp>
        <p:nvSpPr>
          <p:cNvPr id="2" name="Rectángulo 1"/>
          <p:cNvSpPr/>
          <p:nvPr/>
        </p:nvSpPr>
        <p:spPr>
          <a:xfrm>
            <a:off x="1163164" y="4902661"/>
            <a:ext cx="10753064" cy="1400383"/>
          </a:xfrm>
          <a:prstGeom prst="rect">
            <a:avLst/>
          </a:prstGeom>
          <a:solidFill>
            <a:schemeClr val="tx1">
              <a:lumMod val="75000"/>
              <a:lumOff val="25000"/>
            </a:schemeClr>
          </a:solidFill>
        </p:spPr>
        <p:txBody>
          <a:bodyPr wrap="square">
            <a:spAutoFit/>
          </a:bodyPr>
          <a:lstStyle/>
          <a:p>
            <a:r>
              <a:rPr lang="es-ES" sz="1700" b="1" dirty="0" smtClean="0">
                <a:solidFill>
                  <a:srgbClr val="FFC000"/>
                </a:solidFill>
              </a:rPr>
              <a:t>Cuando </a:t>
            </a:r>
            <a:r>
              <a:rPr lang="es-ES" sz="1700" b="1" dirty="0">
                <a:solidFill>
                  <a:srgbClr val="FFC000"/>
                </a:solidFill>
              </a:rPr>
              <a:t>es necesario estructurar el sistema de </a:t>
            </a:r>
            <a:r>
              <a:rPr lang="es-ES" sz="1700" b="1" dirty="0" smtClean="0">
                <a:solidFill>
                  <a:srgbClr val="FFC000"/>
                </a:solidFill>
              </a:rPr>
              <a:t>control de materiales </a:t>
            </a:r>
            <a:r>
              <a:rPr lang="es-ES" sz="1700" b="1" dirty="0">
                <a:solidFill>
                  <a:srgbClr val="FFC000"/>
                </a:solidFill>
              </a:rPr>
              <a:t>y </a:t>
            </a:r>
            <a:r>
              <a:rPr lang="es-ES" sz="1700" b="1" dirty="0" smtClean="0">
                <a:solidFill>
                  <a:srgbClr val="FFC000"/>
                </a:solidFill>
              </a:rPr>
              <a:t>administración </a:t>
            </a:r>
            <a:r>
              <a:rPr lang="es-ES" sz="1700" b="1" dirty="0">
                <a:solidFill>
                  <a:srgbClr val="FFC000"/>
                </a:solidFill>
              </a:rPr>
              <a:t>de la </a:t>
            </a:r>
            <a:r>
              <a:rPr lang="es-ES" sz="1700" b="1" dirty="0" smtClean="0">
                <a:solidFill>
                  <a:srgbClr val="FFC000"/>
                </a:solidFill>
              </a:rPr>
              <a:t>producción </a:t>
            </a:r>
            <a:r>
              <a:rPr lang="es-ES" sz="1700" b="1" dirty="0">
                <a:solidFill>
                  <a:srgbClr val="FFC000"/>
                </a:solidFill>
              </a:rPr>
              <a:t>debido a </a:t>
            </a:r>
            <a:r>
              <a:rPr lang="es-ES" sz="1700" b="1" dirty="0" err="1" smtClean="0">
                <a:solidFill>
                  <a:srgbClr val="FFC000"/>
                </a:solidFill>
              </a:rPr>
              <a:t>Ia</a:t>
            </a:r>
            <a:r>
              <a:rPr lang="es-ES" sz="1700" b="1" dirty="0" smtClean="0">
                <a:solidFill>
                  <a:srgbClr val="FFC000"/>
                </a:solidFill>
              </a:rPr>
              <a:t> alta </a:t>
            </a:r>
            <a:r>
              <a:rPr lang="es-ES" sz="1700" b="1" dirty="0">
                <a:solidFill>
                  <a:srgbClr val="FFC000"/>
                </a:solidFill>
              </a:rPr>
              <a:t>mezcla de productos y a los </a:t>
            </a:r>
            <a:r>
              <a:rPr lang="es-ES" sz="1700" b="1" dirty="0" smtClean="0">
                <a:solidFill>
                  <a:srgbClr val="FFC000"/>
                </a:solidFill>
              </a:rPr>
              <a:t>volúmenes </a:t>
            </a:r>
            <a:r>
              <a:rPr lang="es-ES" sz="1700" b="1" dirty="0">
                <a:solidFill>
                  <a:srgbClr val="FFC000"/>
                </a:solidFill>
              </a:rPr>
              <a:t>de </a:t>
            </a:r>
            <a:r>
              <a:rPr lang="es-ES" sz="1700" b="1" dirty="0" smtClean="0">
                <a:solidFill>
                  <a:srgbClr val="FFC000"/>
                </a:solidFill>
              </a:rPr>
              <a:t>producción que </a:t>
            </a:r>
            <a:r>
              <a:rPr lang="es-ES" sz="1700" b="1" dirty="0">
                <a:solidFill>
                  <a:srgbClr val="FFC000"/>
                </a:solidFill>
              </a:rPr>
              <a:t>tienden a ser menores,</a:t>
            </a:r>
          </a:p>
          <a:p>
            <a:r>
              <a:rPr lang="es-ES" sz="1700" b="1" dirty="0" smtClean="0">
                <a:solidFill>
                  <a:srgbClr val="FFC000"/>
                </a:solidFill>
              </a:rPr>
              <a:t>Cuando </a:t>
            </a:r>
            <a:r>
              <a:rPr lang="es-ES" sz="1700" b="1" dirty="0">
                <a:solidFill>
                  <a:srgbClr val="FFC000"/>
                </a:solidFill>
              </a:rPr>
              <a:t>se han introducido las variables de </a:t>
            </a:r>
            <a:r>
              <a:rPr lang="es-ES" sz="1700" b="1" dirty="0" smtClean="0">
                <a:solidFill>
                  <a:srgbClr val="FFC000"/>
                </a:solidFill>
              </a:rPr>
              <a:t>disponibilidad de </a:t>
            </a:r>
            <a:r>
              <a:rPr lang="es-ES" sz="1700" b="1" dirty="0">
                <a:solidFill>
                  <a:srgbClr val="FFC000"/>
                </a:solidFill>
              </a:rPr>
              <a:t>equipo, orden y l</a:t>
            </a:r>
            <a:r>
              <a:rPr lang="es-ES" sz="1700" b="1" dirty="0" smtClean="0">
                <a:solidFill>
                  <a:srgbClr val="FFC000"/>
                </a:solidFill>
              </a:rPr>
              <a:t>impieza, cambios rápidos </a:t>
            </a:r>
            <a:r>
              <a:rPr lang="es-ES" sz="1700" b="1" dirty="0">
                <a:solidFill>
                  <a:srgbClr val="FFC000"/>
                </a:solidFill>
              </a:rPr>
              <a:t>y lotes </a:t>
            </a:r>
            <a:r>
              <a:rPr lang="es-ES" sz="1700" b="1" dirty="0" smtClean="0">
                <a:solidFill>
                  <a:srgbClr val="FFC000"/>
                </a:solidFill>
              </a:rPr>
              <a:t>de producto mínimos, </a:t>
            </a:r>
            <a:r>
              <a:rPr lang="es-ES" sz="1700" b="1" dirty="0">
                <a:solidFill>
                  <a:srgbClr val="FFC000"/>
                </a:solidFill>
              </a:rPr>
              <a:t>y las condiciones se prestan para </a:t>
            </a:r>
            <a:r>
              <a:rPr lang="es-ES" sz="1700" b="1" dirty="0" smtClean="0">
                <a:solidFill>
                  <a:srgbClr val="FFC000"/>
                </a:solidFill>
              </a:rPr>
              <a:t>aplicar </a:t>
            </a:r>
            <a:r>
              <a:rPr lang="es-ES" sz="1700" b="1" dirty="0" err="1" smtClean="0">
                <a:solidFill>
                  <a:srgbClr val="FFC000"/>
                </a:solidFill>
              </a:rPr>
              <a:t>kanban</a:t>
            </a:r>
            <a:r>
              <a:rPr lang="es-ES" sz="1700" b="1" dirty="0">
                <a:solidFill>
                  <a:srgbClr val="FFC000"/>
                </a:solidFill>
              </a:rPr>
              <a:t>.</a:t>
            </a:r>
            <a:endParaRPr lang="en-US" sz="1700" b="1" dirty="0">
              <a:solidFill>
                <a:srgbClr val="FFC000"/>
              </a:solidFill>
            </a:endParaRPr>
          </a:p>
        </p:txBody>
      </p:sp>
    </p:spTree>
    <p:extLst>
      <p:ext uri="{BB962C8B-B14F-4D97-AF65-F5344CB8AC3E}">
        <p14:creationId xmlns:p14="http://schemas.microsoft.com/office/powerpoint/2010/main" val="899068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CONTROL DE MATERIALES Y DE PRODUCCIÓN</a:t>
            </a:r>
            <a:endParaRPr lang="en-US" sz="3100" dirty="0"/>
          </a:p>
        </p:txBody>
      </p:sp>
      <p:sp>
        <p:nvSpPr>
          <p:cNvPr id="16" name="6 CuadroTexto"/>
          <p:cNvSpPr txBox="1"/>
          <p:nvPr/>
        </p:nvSpPr>
        <p:spPr>
          <a:xfrm>
            <a:off x="1163165" y="1163346"/>
            <a:ext cx="2304256"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KAMBAN</a:t>
            </a:r>
            <a:endParaRPr lang="es-AR" sz="2400" b="1" dirty="0">
              <a:effectLst>
                <a:outerShdw blurRad="38100" dist="38100" dir="2700000" algn="tl">
                  <a:srgbClr val="000000">
                    <a:alpha val="43137"/>
                  </a:srgbClr>
                </a:outerShdw>
              </a:effectLst>
            </a:endParaRPr>
          </a:p>
        </p:txBody>
      </p:sp>
      <p:sp>
        <p:nvSpPr>
          <p:cNvPr id="35" name="54 Rectángulo"/>
          <p:cNvSpPr/>
          <p:nvPr/>
        </p:nvSpPr>
        <p:spPr>
          <a:xfrm>
            <a:off x="3860798" y="1713651"/>
            <a:ext cx="3352801" cy="4816703"/>
          </a:xfrm>
          <a:prstGeom prst="rect">
            <a:avLst/>
          </a:prstGeom>
          <a:solidFill>
            <a:schemeClr val="bg2">
              <a:lumMod val="75000"/>
            </a:schemeClr>
          </a:solidFill>
          <a:ln w="38100">
            <a:solidFill>
              <a:schemeClr val="accent6">
                <a:lumMod val="75000"/>
              </a:schemeClr>
            </a:solidFill>
          </a:ln>
        </p:spPr>
        <p:txBody>
          <a:bodyPr wrap="square">
            <a:spAutoFit/>
          </a:bodyPr>
          <a:lstStyle/>
          <a:p>
            <a:pPr algn="ctr">
              <a:spcBef>
                <a:spcPts val="600"/>
              </a:spcBef>
            </a:pPr>
            <a:r>
              <a:rPr lang="es-ES" sz="1700" b="1" i="1" u="sng" dirty="0" smtClean="0">
                <a:effectLst>
                  <a:outerShdw blurRad="38100" dist="38100" dir="2700000" algn="tl">
                    <a:srgbClr val="000000">
                      <a:alpha val="43137"/>
                    </a:srgbClr>
                  </a:outerShdw>
                </a:effectLst>
              </a:rPr>
              <a:t>VENTAJAS</a:t>
            </a:r>
            <a:endParaRPr lang="es-ES" sz="1700" b="1" i="1" u="sng" dirty="0">
              <a:effectLst>
                <a:outerShdw blurRad="38100" dist="38100" dir="2700000" algn="tl">
                  <a:srgbClr val="000000">
                    <a:alpha val="43137"/>
                  </a:srgbClr>
                </a:outerShdw>
              </a:effectLst>
            </a:endParaRPr>
          </a:p>
          <a:p>
            <a:pPr algn="ctr">
              <a:spcBef>
                <a:spcPts val="600"/>
              </a:spcBef>
            </a:pPr>
            <a:r>
              <a:rPr lang="es-ES" sz="1700" b="1" dirty="0"/>
              <a:t>0 Evita </a:t>
            </a:r>
            <a:r>
              <a:rPr lang="es-ES" sz="1700" b="1" dirty="0" err="1"/>
              <a:t>Ia</a:t>
            </a:r>
            <a:r>
              <a:rPr lang="es-ES" sz="1700" b="1" dirty="0"/>
              <a:t> </a:t>
            </a:r>
            <a:r>
              <a:rPr lang="es-ES" sz="1700" b="1" dirty="0" smtClean="0"/>
              <a:t>sobreproducción.</a:t>
            </a:r>
            <a:endParaRPr lang="es-ES" sz="1700" b="1" dirty="0"/>
          </a:p>
          <a:p>
            <a:pPr algn="ctr">
              <a:spcBef>
                <a:spcPts val="600"/>
              </a:spcBef>
            </a:pPr>
            <a:r>
              <a:rPr lang="es-ES" sz="1700" b="1" dirty="0"/>
              <a:t>0 Permite trabajar con bajos inventarios.</a:t>
            </a:r>
          </a:p>
          <a:p>
            <a:pPr algn="ctr">
              <a:spcBef>
                <a:spcPts val="600"/>
              </a:spcBef>
            </a:pPr>
            <a:r>
              <a:rPr lang="es-ES" sz="1700" b="1" dirty="0"/>
              <a:t>0 Da certidumbre a los clientes de recibir sus productos </a:t>
            </a:r>
            <a:r>
              <a:rPr lang="es-ES" sz="1700" b="1" dirty="0" smtClean="0"/>
              <a:t>a tiempo</a:t>
            </a:r>
            <a:r>
              <a:rPr lang="es-ES" sz="1700" b="1" dirty="0"/>
              <a:t>.</a:t>
            </a:r>
          </a:p>
          <a:p>
            <a:pPr algn="ctr">
              <a:spcBef>
                <a:spcPts val="600"/>
              </a:spcBef>
            </a:pPr>
            <a:r>
              <a:rPr lang="es-ES" sz="1700" b="1" dirty="0"/>
              <a:t>0 Permite fabricar </a:t>
            </a:r>
            <a:r>
              <a:rPr lang="es-ES" sz="1700" b="1" dirty="0" smtClean="0"/>
              <a:t>sólo </a:t>
            </a:r>
            <a:r>
              <a:rPr lang="es-ES" sz="1700" b="1" dirty="0"/>
              <a:t>lo que el cliente necesita,</a:t>
            </a:r>
          </a:p>
          <a:p>
            <a:pPr algn="ctr">
              <a:spcBef>
                <a:spcPts val="600"/>
              </a:spcBef>
            </a:pPr>
            <a:r>
              <a:rPr lang="es-ES" sz="1700" b="1" dirty="0"/>
              <a:t>0 Es un sistema visual que permite comparar lo que se </a:t>
            </a:r>
            <a:r>
              <a:rPr lang="es-ES" sz="1700" b="1" dirty="0" smtClean="0"/>
              <a:t>fabrica con </a:t>
            </a:r>
            <a:r>
              <a:rPr lang="es-ES" sz="1700" b="1" dirty="0"/>
              <a:t>lo que el cliente requiere.</a:t>
            </a:r>
          </a:p>
          <a:p>
            <a:pPr algn="ctr">
              <a:spcBef>
                <a:spcPts val="600"/>
              </a:spcBef>
            </a:pPr>
            <a:r>
              <a:rPr lang="es-ES" sz="1700" b="1" dirty="0"/>
              <a:t>0 Elimina las complejidades de </a:t>
            </a:r>
            <a:r>
              <a:rPr lang="es-ES" sz="1700" b="1" dirty="0" err="1"/>
              <a:t>Ia</a:t>
            </a:r>
            <a:r>
              <a:rPr lang="es-ES" sz="1700" b="1" dirty="0"/>
              <a:t> </a:t>
            </a:r>
            <a:r>
              <a:rPr lang="es-ES" sz="1700" b="1" dirty="0" smtClean="0"/>
              <a:t>programación de la producción</a:t>
            </a:r>
          </a:p>
        </p:txBody>
      </p:sp>
      <p:sp>
        <p:nvSpPr>
          <p:cNvPr id="36" name="24 Rectángulo"/>
          <p:cNvSpPr/>
          <p:nvPr/>
        </p:nvSpPr>
        <p:spPr>
          <a:xfrm>
            <a:off x="1146633" y="1873305"/>
            <a:ext cx="2685138" cy="4662815"/>
          </a:xfrm>
          <a:prstGeom prst="rect">
            <a:avLst/>
          </a:prstGeom>
          <a:solidFill>
            <a:schemeClr val="bg2">
              <a:lumMod val="25000"/>
            </a:schemeClr>
          </a:solidFill>
          <a:ln w="57150">
            <a:solidFill>
              <a:schemeClr val="bg2">
                <a:lumMod val="10000"/>
              </a:schemeClr>
            </a:solidFill>
          </a:ln>
        </p:spPr>
        <p:txBody>
          <a:bodyPr wrap="square">
            <a:spAutoFit/>
          </a:bodyPr>
          <a:lstStyle/>
          <a:p>
            <a:pPr algn="ctr">
              <a:spcBef>
                <a:spcPts val="600"/>
              </a:spcBef>
            </a:pPr>
            <a:r>
              <a:rPr lang="es-ES" sz="1700" b="1" i="1" u="sng" dirty="0" smtClean="0">
                <a:solidFill>
                  <a:srgbClr val="FFFF00"/>
                </a:solidFill>
              </a:rPr>
              <a:t>PROCEDIMIENTO PARA IMPLEMENTACIÓN</a:t>
            </a:r>
          </a:p>
          <a:p>
            <a:pPr algn="ctr">
              <a:spcBef>
                <a:spcPts val="600"/>
              </a:spcBef>
            </a:pPr>
            <a:r>
              <a:rPr lang="es-ES" sz="1700" b="1" dirty="0" smtClean="0">
                <a:solidFill>
                  <a:srgbClr val="FFFF00"/>
                </a:solidFill>
              </a:rPr>
              <a:t>0 Seleccionar los números de parte que se van a establecer en </a:t>
            </a:r>
            <a:r>
              <a:rPr lang="es-ES" sz="1700" b="1" dirty="0" err="1">
                <a:solidFill>
                  <a:srgbClr val="FFFF00"/>
                </a:solidFill>
              </a:rPr>
              <a:t>kanban</a:t>
            </a:r>
            <a:r>
              <a:rPr lang="es-ES" sz="1700" b="1" dirty="0">
                <a:solidFill>
                  <a:srgbClr val="FFFF00"/>
                </a:solidFill>
              </a:rPr>
              <a:t>.</a:t>
            </a:r>
          </a:p>
          <a:p>
            <a:pPr algn="ctr">
              <a:spcBef>
                <a:spcPts val="600"/>
              </a:spcBef>
            </a:pPr>
            <a:r>
              <a:rPr lang="es-ES" sz="1700" b="1" dirty="0">
                <a:solidFill>
                  <a:srgbClr val="FFFF00"/>
                </a:solidFill>
              </a:rPr>
              <a:t>0 Calcular la cantidad de piezas por </a:t>
            </a:r>
            <a:r>
              <a:rPr lang="es-ES" sz="1700" b="1" dirty="0" smtClean="0">
                <a:solidFill>
                  <a:srgbClr val="FFFF00"/>
                </a:solidFill>
              </a:rPr>
              <a:t>/</a:t>
            </a:r>
            <a:r>
              <a:rPr lang="es-ES" sz="1700" b="1" dirty="0" err="1" smtClean="0">
                <a:solidFill>
                  <a:srgbClr val="FFFF00"/>
                </a:solidFill>
              </a:rPr>
              <a:t>kanban</a:t>
            </a:r>
            <a:r>
              <a:rPr lang="es-ES" sz="1700" b="1" dirty="0">
                <a:solidFill>
                  <a:srgbClr val="FFFF00"/>
                </a:solidFill>
              </a:rPr>
              <a:t>.</a:t>
            </a:r>
          </a:p>
          <a:p>
            <a:pPr algn="ctr">
              <a:spcBef>
                <a:spcPts val="600"/>
              </a:spcBef>
            </a:pPr>
            <a:r>
              <a:rPr lang="es-ES" sz="1700" b="1" dirty="0">
                <a:solidFill>
                  <a:srgbClr val="FFFF00"/>
                </a:solidFill>
              </a:rPr>
              <a:t>0 Escoger el tipo de </a:t>
            </a:r>
            <a:r>
              <a:rPr lang="es-ES" sz="1700" b="1" dirty="0" smtClean="0">
                <a:solidFill>
                  <a:srgbClr val="FFFF00"/>
                </a:solidFill>
              </a:rPr>
              <a:t>señal </a:t>
            </a:r>
            <a:r>
              <a:rPr lang="es-ES" sz="1700" b="1" dirty="0">
                <a:solidFill>
                  <a:srgbClr val="FFFF00"/>
                </a:solidFill>
              </a:rPr>
              <a:t>y el tipo de contenedor </a:t>
            </a:r>
            <a:r>
              <a:rPr lang="es-ES" sz="1700" b="1" dirty="0" smtClean="0">
                <a:solidFill>
                  <a:srgbClr val="FFFF00"/>
                </a:solidFill>
              </a:rPr>
              <a:t>estándar</a:t>
            </a:r>
            <a:endParaRPr lang="es-ES" sz="1700" b="1" dirty="0">
              <a:solidFill>
                <a:srgbClr val="FFFF00"/>
              </a:solidFill>
            </a:endParaRPr>
          </a:p>
          <a:p>
            <a:pPr algn="ctr">
              <a:spcBef>
                <a:spcPts val="600"/>
              </a:spcBef>
            </a:pPr>
            <a:r>
              <a:rPr lang="es-ES" sz="1700" b="1" dirty="0">
                <a:solidFill>
                  <a:srgbClr val="FFFF00"/>
                </a:solidFill>
              </a:rPr>
              <a:t>0 Calcular el numero de contenedores y </a:t>
            </a:r>
            <a:r>
              <a:rPr lang="es-ES" sz="1700" b="1" dirty="0" err="1">
                <a:solidFill>
                  <a:srgbClr val="FFFF00"/>
                </a:solidFill>
              </a:rPr>
              <a:t>Ia</a:t>
            </a:r>
            <a:r>
              <a:rPr lang="es-ES" sz="1700" b="1" dirty="0">
                <a:solidFill>
                  <a:srgbClr val="FFFF00"/>
                </a:solidFill>
              </a:rPr>
              <a:t> </a:t>
            </a:r>
            <a:r>
              <a:rPr lang="es-ES" sz="1700" b="1" dirty="0" smtClean="0">
                <a:solidFill>
                  <a:srgbClr val="FFFF00"/>
                </a:solidFill>
              </a:rPr>
              <a:t>secuencia pitch</a:t>
            </a:r>
            <a:r>
              <a:rPr lang="es-ES" sz="1700" b="1" dirty="0">
                <a:solidFill>
                  <a:srgbClr val="FFFF00"/>
                </a:solidFill>
              </a:rPr>
              <a:t>.</a:t>
            </a:r>
          </a:p>
          <a:p>
            <a:pPr algn="ctr">
              <a:spcBef>
                <a:spcPts val="600"/>
              </a:spcBef>
            </a:pPr>
            <a:r>
              <a:rPr lang="es-ES" sz="1700" b="1" dirty="0">
                <a:solidFill>
                  <a:srgbClr val="FFFF00"/>
                </a:solidFill>
              </a:rPr>
              <a:t>0 Dar seguimiento (</a:t>
            </a:r>
            <a:r>
              <a:rPr lang="es-ES" sz="1700" b="1" dirty="0" smtClean="0">
                <a:solidFill>
                  <a:srgbClr val="FFFF00"/>
                </a:solidFill>
              </a:rPr>
              <a:t>WIP </a:t>
            </a:r>
            <a:r>
              <a:rPr lang="es-ES" sz="1700" b="1" dirty="0">
                <a:solidFill>
                  <a:srgbClr val="FFFF00"/>
                </a:solidFill>
              </a:rPr>
              <a:t>to </a:t>
            </a:r>
            <a:r>
              <a:rPr lang="es-ES" sz="1700" b="1" dirty="0" smtClean="0">
                <a:solidFill>
                  <a:srgbClr val="FFFF00"/>
                </a:solidFill>
              </a:rPr>
              <a:t>SWIP</a:t>
            </a:r>
            <a:r>
              <a:rPr lang="es-ES" sz="1700" b="1" dirty="0">
                <a:solidFill>
                  <a:srgbClr val="FFFF00"/>
                </a:solidFill>
              </a:rPr>
              <a:t>).</a:t>
            </a:r>
            <a:endParaRPr lang="es-MX" sz="1700" b="1" dirty="0">
              <a:solidFill>
                <a:srgbClr val="FFFF00"/>
              </a:solidFill>
            </a:endParaRPr>
          </a:p>
        </p:txBody>
      </p:sp>
      <p:sp>
        <p:nvSpPr>
          <p:cNvPr id="3" name="Rectángulo 2"/>
          <p:cNvSpPr/>
          <p:nvPr/>
        </p:nvSpPr>
        <p:spPr>
          <a:xfrm>
            <a:off x="7242630" y="1482656"/>
            <a:ext cx="4586516" cy="5078313"/>
          </a:xfrm>
          <a:prstGeom prst="rect">
            <a:avLst/>
          </a:prstGeom>
          <a:solidFill>
            <a:schemeClr val="tx1">
              <a:lumMod val="75000"/>
              <a:lumOff val="25000"/>
            </a:schemeClr>
          </a:solidFill>
        </p:spPr>
        <p:txBody>
          <a:bodyPr wrap="square">
            <a:spAutoFit/>
          </a:bodyPr>
          <a:lstStyle/>
          <a:p>
            <a:pPr algn="ctr">
              <a:spcBef>
                <a:spcPts val="600"/>
              </a:spcBef>
            </a:pPr>
            <a:r>
              <a:rPr lang="es-ES" sz="1700" b="1" i="1" u="sng" dirty="0" smtClean="0">
                <a:solidFill>
                  <a:schemeClr val="bg1"/>
                </a:solidFill>
              </a:rPr>
              <a:t>REGLAS</a:t>
            </a:r>
            <a:endParaRPr lang="es-ES" sz="1700" b="1" i="1" u="sng" dirty="0">
              <a:solidFill>
                <a:schemeClr val="bg1"/>
              </a:solidFill>
            </a:endParaRPr>
          </a:p>
          <a:p>
            <a:pPr algn="ctr">
              <a:spcBef>
                <a:spcPts val="600"/>
              </a:spcBef>
            </a:pPr>
            <a:r>
              <a:rPr lang="es-ES" sz="1700" b="1" dirty="0">
                <a:solidFill>
                  <a:schemeClr val="bg1"/>
                </a:solidFill>
              </a:rPr>
              <a:t>l. No se pasan productos defectuosos a los siguientes procesos.</a:t>
            </a:r>
          </a:p>
          <a:p>
            <a:pPr algn="ctr">
              <a:spcBef>
                <a:spcPts val="600"/>
              </a:spcBef>
            </a:pPr>
            <a:r>
              <a:rPr lang="es-ES" sz="1700" b="1" dirty="0">
                <a:solidFill>
                  <a:schemeClr val="bg1"/>
                </a:solidFill>
              </a:rPr>
              <a:t>2. Se retira un </a:t>
            </a:r>
            <a:r>
              <a:rPr lang="es-ES" sz="1700" b="1" dirty="0" err="1" smtClean="0">
                <a:solidFill>
                  <a:schemeClr val="bg1"/>
                </a:solidFill>
              </a:rPr>
              <a:t>kanban</a:t>
            </a:r>
            <a:r>
              <a:rPr lang="es-ES" sz="1700" b="1" dirty="0" smtClean="0">
                <a:solidFill>
                  <a:schemeClr val="bg1"/>
                </a:solidFill>
              </a:rPr>
              <a:t> </a:t>
            </a:r>
            <a:r>
              <a:rPr lang="es-ES" sz="1700" b="1" dirty="0">
                <a:solidFill>
                  <a:schemeClr val="bg1"/>
                </a:solidFill>
              </a:rPr>
              <a:t>cuando un proceso retira piezas del </a:t>
            </a:r>
            <a:r>
              <a:rPr lang="es-ES" sz="1700" b="1" dirty="0" smtClean="0">
                <a:solidFill>
                  <a:schemeClr val="bg1"/>
                </a:solidFill>
              </a:rPr>
              <a:t>proceso anterior</a:t>
            </a:r>
            <a:r>
              <a:rPr lang="es-ES" sz="1700" b="1" dirty="0">
                <a:solidFill>
                  <a:schemeClr val="bg1"/>
                </a:solidFill>
              </a:rPr>
              <a:t>.</a:t>
            </a:r>
          </a:p>
          <a:p>
            <a:pPr algn="ctr">
              <a:spcBef>
                <a:spcPts val="600"/>
              </a:spcBef>
            </a:pPr>
            <a:r>
              <a:rPr lang="es-ES" sz="1700" b="1" dirty="0">
                <a:solidFill>
                  <a:schemeClr val="bg1"/>
                </a:solidFill>
              </a:rPr>
              <a:t>3. Los procesos anteriores fabrican piezas en las cantidades </a:t>
            </a:r>
            <a:r>
              <a:rPr lang="es-ES" sz="1700" b="1" dirty="0" smtClean="0">
                <a:solidFill>
                  <a:schemeClr val="bg1"/>
                </a:solidFill>
              </a:rPr>
              <a:t>especificadas</a:t>
            </a:r>
            <a:endParaRPr lang="es-ES" sz="1700" b="1" dirty="0">
              <a:solidFill>
                <a:schemeClr val="bg1"/>
              </a:solidFill>
            </a:endParaRPr>
          </a:p>
          <a:p>
            <a:pPr algn="ctr">
              <a:spcBef>
                <a:spcPts val="600"/>
              </a:spcBef>
            </a:pPr>
            <a:r>
              <a:rPr lang="es-ES" sz="1700" b="1" dirty="0">
                <a:solidFill>
                  <a:schemeClr val="bg1"/>
                </a:solidFill>
              </a:rPr>
              <a:t>por el </a:t>
            </a:r>
            <a:r>
              <a:rPr lang="es-ES" sz="1700" b="1" dirty="0" err="1" smtClean="0">
                <a:solidFill>
                  <a:schemeClr val="bg1"/>
                </a:solidFill>
              </a:rPr>
              <a:t>kanban</a:t>
            </a:r>
            <a:r>
              <a:rPr lang="es-ES" sz="1700" b="1" dirty="0" smtClean="0">
                <a:solidFill>
                  <a:schemeClr val="bg1"/>
                </a:solidFill>
              </a:rPr>
              <a:t> </a:t>
            </a:r>
            <a:r>
              <a:rPr lang="es-ES" sz="1700" b="1" dirty="0">
                <a:solidFill>
                  <a:schemeClr val="bg1"/>
                </a:solidFill>
              </a:rPr>
              <a:t>retirado (el </a:t>
            </a:r>
            <a:r>
              <a:rPr lang="es-ES" sz="1700" b="1" dirty="0" err="1">
                <a:solidFill>
                  <a:schemeClr val="bg1"/>
                </a:solidFill>
              </a:rPr>
              <a:t>kanban</a:t>
            </a:r>
            <a:r>
              <a:rPr lang="es-ES" sz="1700" b="1" dirty="0">
                <a:solidFill>
                  <a:schemeClr val="bg1"/>
                </a:solidFill>
              </a:rPr>
              <a:t> les </a:t>
            </a:r>
            <a:r>
              <a:rPr lang="es-ES" sz="1700" b="1" dirty="0" smtClean="0">
                <a:solidFill>
                  <a:schemeClr val="bg1"/>
                </a:solidFill>
              </a:rPr>
              <a:t>proporciona una </a:t>
            </a:r>
            <a:r>
              <a:rPr lang="es-ES" sz="1700" b="1" dirty="0">
                <a:solidFill>
                  <a:schemeClr val="bg1"/>
                </a:solidFill>
              </a:rPr>
              <a:t>orden de </a:t>
            </a:r>
            <a:r>
              <a:rPr lang="es-ES" sz="1700" b="1" dirty="0" smtClean="0">
                <a:solidFill>
                  <a:schemeClr val="bg1"/>
                </a:solidFill>
              </a:rPr>
              <a:t>producción).</a:t>
            </a:r>
            <a:endParaRPr lang="es-ES" sz="1700" b="1" dirty="0">
              <a:solidFill>
                <a:schemeClr val="bg1"/>
              </a:solidFill>
            </a:endParaRPr>
          </a:p>
          <a:p>
            <a:pPr algn="ctr">
              <a:spcBef>
                <a:spcPts val="600"/>
              </a:spcBef>
            </a:pPr>
            <a:r>
              <a:rPr lang="es-ES" sz="1700" b="1" dirty="0" smtClean="0">
                <a:solidFill>
                  <a:schemeClr val="bg1"/>
                </a:solidFill>
              </a:rPr>
              <a:t>4</a:t>
            </a:r>
            <a:r>
              <a:rPr lang="es-ES" sz="1700" b="1" dirty="0">
                <a:solidFill>
                  <a:schemeClr val="bg1"/>
                </a:solidFill>
              </a:rPr>
              <a:t>, Nada se produce o se transporta sin </a:t>
            </a:r>
            <a:r>
              <a:rPr lang="es-ES" sz="1700" b="1" dirty="0" err="1">
                <a:solidFill>
                  <a:schemeClr val="bg1"/>
                </a:solidFill>
              </a:rPr>
              <a:t>kanban</a:t>
            </a:r>
            <a:r>
              <a:rPr lang="es-ES" sz="1700" b="1" dirty="0">
                <a:solidFill>
                  <a:schemeClr val="bg1"/>
                </a:solidFill>
              </a:rPr>
              <a:t>.</a:t>
            </a:r>
          </a:p>
          <a:p>
            <a:pPr algn="ctr">
              <a:spcBef>
                <a:spcPts val="600"/>
              </a:spcBef>
            </a:pPr>
            <a:r>
              <a:rPr lang="es-ES" sz="1700" b="1" dirty="0">
                <a:solidFill>
                  <a:schemeClr val="bg1"/>
                </a:solidFill>
              </a:rPr>
              <a:t>5. EI </a:t>
            </a:r>
            <a:r>
              <a:rPr lang="es-ES" sz="1700" b="1" dirty="0" err="1">
                <a:solidFill>
                  <a:schemeClr val="bg1"/>
                </a:solidFill>
              </a:rPr>
              <a:t>kanban</a:t>
            </a:r>
            <a:r>
              <a:rPr lang="es-ES" sz="1700" b="1" dirty="0">
                <a:solidFill>
                  <a:schemeClr val="bg1"/>
                </a:solidFill>
              </a:rPr>
              <a:t> hace la </a:t>
            </a:r>
            <a:r>
              <a:rPr lang="es-ES" sz="1700" b="1" dirty="0" smtClean="0">
                <a:solidFill>
                  <a:schemeClr val="bg1"/>
                </a:solidFill>
              </a:rPr>
              <a:t>función </a:t>
            </a:r>
            <a:r>
              <a:rPr lang="es-ES" sz="1700" b="1" dirty="0">
                <a:solidFill>
                  <a:schemeClr val="bg1"/>
                </a:solidFill>
              </a:rPr>
              <a:t>de una orden de </a:t>
            </a:r>
            <a:r>
              <a:rPr lang="es-ES" sz="1700" b="1" dirty="0" smtClean="0">
                <a:solidFill>
                  <a:schemeClr val="bg1"/>
                </a:solidFill>
              </a:rPr>
              <a:t>producción adherida a </a:t>
            </a:r>
            <a:r>
              <a:rPr lang="es-ES" sz="1700" b="1" dirty="0">
                <a:solidFill>
                  <a:schemeClr val="bg1"/>
                </a:solidFill>
              </a:rPr>
              <a:t>los </a:t>
            </a:r>
            <a:r>
              <a:rPr lang="es-ES" sz="1700" b="1" dirty="0" smtClean="0">
                <a:solidFill>
                  <a:schemeClr val="bg1"/>
                </a:solidFill>
              </a:rPr>
              <a:t>artículos.</a:t>
            </a:r>
            <a:endParaRPr lang="es-ES" sz="1700" b="1" dirty="0">
              <a:solidFill>
                <a:schemeClr val="bg1"/>
              </a:solidFill>
            </a:endParaRPr>
          </a:p>
          <a:p>
            <a:pPr algn="ctr">
              <a:spcBef>
                <a:spcPts val="600"/>
              </a:spcBef>
            </a:pPr>
            <a:r>
              <a:rPr lang="es-ES" sz="1700" b="1" dirty="0">
                <a:solidFill>
                  <a:schemeClr val="bg1"/>
                </a:solidFill>
              </a:rPr>
              <a:t>6, El </a:t>
            </a:r>
            <a:r>
              <a:rPr lang="es-ES" sz="1700" b="1" dirty="0" smtClean="0">
                <a:solidFill>
                  <a:schemeClr val="bg1"/>
                </a:solidFill>
              </a:rPr>
              <a:t>número </a:t>
            </a:r>
            <a:r>
              <a:rPr lang="es-ES" sz="1700" b="1" dirty="0">
                <a:solidFill>
                  <a:schemeClr val="bg1"/>
                </a:solidFill>
              </a:rPr>
              <a:t>de </a:t>
            </a:r>
            <a:r>
              <a:rPr lang="es-ES" sz="1700" b="1" dirty="0" err="1">
                <a:solidFill>
                  <a:schemeClr val="bg1"/>
                </a:solidFill>
              </a:rPr>
              <a:t>kanbans</a:t>
            </a:r>
            <a:r>
              <a:rPr lang="es-ES" sz="1700" b="1" dirty="0">
                <a:solidFill>
                  <a:schemeClr val="bg1"/>
                </a:solidFill>
              </a:rPr>
              <a:t> disminuye con el tiempo.</a:t>
            </a:r>
            <a:endParaRPr lang="en-US" sz="1700" b="1" dirty="0">
              <a:solidFill>
                <a:schemeClr val="bg1"/>
              </a:solidFill>
            </a:endParaRPr>
          </a:p>
        </p:txBody>
      </p:sp>
    </p:spTree>
    <p:extLst>
      <p:ext uri="{BB962C8B-B14F-4D97-AF65-F5344CB8AC3E}">
        <p14:creationId xmlns:p14="http://schemas.microsoft.com/office/powerpoint/2010/main" val="130505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CONTROL DE MATERIALES Y DE PRODUCCIÓN</a:t>
            </a:r>
            <a:endParaRPr lang="en-US" sz="3100" dirty="0"/>
          </a:p>
        </p:txBody>
      </p:sp>
      <p:sp>
        <p:nvSpPr>
          <p:cNvPr id="16" name="6 CuadroTexto"/>
          <p:cNvSpPr txBox="1"/>
          <p:nvPr/>
        </p:nvSpPr>
        <p:spPr>
          <a:xfrm>
            <a:off x="1163165" y="1256899"/>
            <a:ext cx="2304256"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HEIJUNKA</a:t>
            </a:r>
            <a:endParaRPr lang="es-AR" sz="2400" b="1" dirty="0">
              <a:effectLst>
                <a:outerShdw blurRad="38100" dist="38100" dir="2700000" algn="tl">
                  <a:srgbClr val="000000">
                    <a:alpha val="43137"/>
                  </a:srgbClr>
                </a:outerShdw>
              </a:effectLst>
            </a:endParaRPr>
          </a:p>
        </p:txBody>
      </p:sp>
      <p:sp>
        <p:nvSpPr>
          <p:cNvPr id="35" name="54 Rectángulo"/>
          <p:cNvSpPr/>
          <p:nvPr/>
        </p:nvSpPr>
        <p:spPr>
          <a:xfrm>
            <a:off x="1117599" y="2164919"/>
            <a:ext cx="7445827" cy="1985159"/>
          </a:xfrm>
          <a:prstGeom prst="rect">
            <a:avLst/>
          </a:prstGeom>
          <a:solidFill>
            <a:schemeClr val="bg2">
              <a:lumMod val="75000"/>
            </a:schemeClr>
          </a:solidFill>
          <a:ln w="38100">
            <a:solidFill>
              <a:schemeClr val="accent6">
                <a:lumMod val="75000"/>
              </a:schemeClr>
            </a:solidFill>
          </a:ln>
        </p:spPr>
        <p:txBody>
          <a:bodyPr wrap="square">
            <a:spAutoFit/>
          </a:bodyPr>
          <a:lstStyle/>
          <a:p>
            <a:pPr algn="ctr">
              <a:spcBef>
                <a:spcPts val="600"/>
              </a:spcBef>
            </a:pPr>
            <a:r>
              <a:rPr lang="es-ES" b="1" dirty="0" smtClean="0"/>
              <a:t>El </a:t>
            </a:r>
            <a:r>
              <a:rPr lang="es-ES" b="1" dirty="0"/>
              <a:t>medio para adaptar </a:t>
            </a:r>
            <a:r>
              <a:rPr lang="es-ES" b="1" dirty="0" err="1"/>
              <a:t>Ia</a:t>
            </a:r>
            <a:r>
              <a:rPr lang="es-ES" b="1" dirty="0"/>
              <a:t> </a:t>
            </a:r>
            <a:r>
              <a:rPr lang="es-ES" b="1" dirty="0" smtClean="0"/>
              <a:t>producción </a:t>
            </a:r>
            <a:r>
              <a:rPr lang="es-ES" b="1" dirty="0"/>
              <a:t>a la demanda </a:t>
            </a:r>
            <a:r>
              <a:rPr lang="es-ES" b="1" dirty="0" smtClean="0"/>
              <a:t>(PEDIDOS) se denomina nivelación </a:t>
            </a:r>
            <a:r>
              <a:rPr lang="es-ES" b="1" dirty="0"/>
              <a:t>de la </a:t>
            </a:r>
            <a:r>
              <a:rPr lang="es-ES" b="1" dirty="0" smtClean="0"/>
              <a:t>producción, reduciendo </a:t>
            </a:r>
            <a:r>
              <a:rPr lang="es-ES" b="1" dirty="0"/>
              <a:t>al </a:t>
            </a:r>
            <a:r>
              <a:rPr lang="es-ES" b="1" dirty="0" smtClean="0"/>
              <a:t>mínimo las fluctuaciones </a:t>
            </a:r>
            <a:r>
              <a:rPr lang="es-ES" b="1" dirty="0"/>
              <a:t>de las cantidades en la cadena de </a:t>
            </a:r>
            <a:r>
              <a:rPr lang="es-ES" b="1" dirty="0" smtClean="0"/>
              <a:t>producción.</a:t>
            </a:r>
            <a:endParaRPr lang="es-ES" b="1" dirty="0"/>
          </a:p>
          <a:p>
            <a:pPr algn="ctr">
              <a:spcBef>
                <a:spcPts val="600"/>
              </a:spcBef>
            </a:pPr>
            <a:r>
              <a:rPr lang="es-ES" b="1" dirty="0"/>
              <a:t>Fases de la </a:t>
            </a:r>
            <a:r>
              <a:rPr lang="es-ES" b="1" dirty="0" smtClean="0"/>
              <a:t>nivelación </a:t>
            </a:r>
            <a:r>
              <a:rPr lang="es-ES" b="1" dirty="0"/>
              <a:t>de la </a:t>
            </a:r>
            <a:r>
              <a:rPr lang="es-ES" b="1" dirty="0" smtClean="0"/>
              <a:t>producción</a:t>
            </a:r>
            <a:endParaRPr lang="es-ES" b="1" dirty="0"/>
          </a:p>
          <a:p>
            <a:pPr algn="ctr">
              <a:spcBef>
                <a:spcPts val="600"/>
              </a:spcBef>
            </a:pPr>
            <a:r>
              <a:rPr lang="es-ES" b="1" dirty="0"/>
              <a:t>0 </a:t>
            </a:r>
            <a:r>
              <a:rPr lang="es-ES" b="1" dirty="0" smtClean="0"/>
              <a:t>Nivelación </a:t>
            </a:r>
            <a:r>
              <a:rPr lang="es-ES" b="1" dirty="0"/>
              <a:t>de la cantidad total de </a:t>
            </a:r>
            <a:r>
              <a:rPr lang="es-ES" b="1" dirty="0" smtClean="0"/>
              <a:t>producción</a:t>
            </a:r>
            <a:r>
              <a:rPr lang="es-ES" b="1" dirty="0"/>
              <a:t>.</a:t>
            </a:r>
          </a:p>
          <a:p>
            <a:pPr algn="ctr">
              <a:spcBef>
                <a:spcPts val="600"/>
              </a:spcBef>
            </a:pPr>
            <a:r>
              <a:rPr lang="es-ES" b="1" dirty="0"/>
              <a:t>0 </a:t>
            </a:r>
            <a:r>
              <a:rPr lang="es-ES" b="1" dirty="0" smtClean="0"/>
              <a:t>Nivelación </a:t>
            </a:r>
            <a:r>
              <a:rPr lang="es-ES" b="1" dirty="0"/>
              <a:t>de la </a:t>
            </a:r>
            <a:r>
              <a:rPr lang="es-ES" b="1" dirty="0" smtClean="0"/>
              <a:t>producción </a:t>
            </a:r>
            <a:r>
              <a:rPr lang="es-ES" b="1" dirty="0"/>
              <a:t>de cada modelo.</a:t>
            </a:r>
          </a:p>
        </p:txBody>
      </p:sp>
      <p:sp>
        <p:nvSpPr>
          <p:cNvPr id="36" name="24 Rectángulo"/>
          <p:cNvSpPr/>
          <p:nvPr/>
        </p:nvSpPr>
        <p:spPr>
          <a:xfrm>
            <a:off x="1163165" y="4428826"/>
            <a:ext cx="10607916" cy="1892826"/>
          </a:xfrm>
          <a:prstGeom prst="rect">
            <a:avLst/>
          </a:prstGeom>
          <a:solidFill>
            <a:schemeClr val="bg2">
              <a:lumMod val="25000"/>
            </a:schemeClr>
          </a:solidFill>
          <a:ln w="57150">
            <a:solidFill>
              <a:schemeClr val="bg2">
                <a:lumMod val="10000"/>
              </a:schemeClr>
            </a:solidFill>
          </a:ln>
        </p:spPr>
        <p:txBody>
          <a:bodyPr wrap="square">
            <a:spAutoFit/>
          </a:bodyPr>
          <a:lstStyle/>
          <a:p>
            <a:pPr algn="ctr">
              <a:spcBef>
                <a:spcPts val="600"/>
              </a:spcBef>
            </a:pPr>
            <a:r>
              <a:rPr lang="es-ES" sz="1700" b="1" i="1" u="sng" dirty="0">
                <a:solidFill>
                  <a:srgbClr val="FFFF00"/>
                </a:solidFill>
              </a:rPr>
              <a:t>Antecedentes</a:t>
            </a:r>
          </a:p>
          <a:p>
            <a:pPr algn="ctr">
              <a:spcBef>
                <a:spcPts val="600"/>
              </a:spcBef>
            </a:pPr>
            <a:r>
              <a:rPr lang="es-ES" sz="1700" b="1" dirty="0">
                <a:solidFill>
                  <a:srgbClr val="FFFF00"/>
                </a:solidFill>
              </a:rPr>
              <a:t>En Toyota, el medio para adaptar </a:t>
            </a:r>
            <a:r>
              <a:rPr lang="es-ES" sz="1700" b="1" dirty="0" err="1">
                <a:solidFill>
                  <a:srgbClr val="FFFF00"/>
                </a:solidFill>
              </a:rPr>
              <a:t>Ia</a:t>
            </a:r>
            <a:r>
              <a:rPr lang="es-ES" sz="1700" b="1" dirty="0">
                <a:solidFill>
                  <a:srgbClr val="FFFF00"/>
                </a:solidFill>
              </a:rPr>
              <a:t> </a:t>
            </a:r>
            <a:r>
              <a:rPr lang="es-ES" sz="1700" b="1" dirty="0" smtClean="0">
                <a:solidFill>
                  <a:srgbClr val="FFFF00"/>
                </a:solidFill>
              </a:rPr>
              <a:t>producción </a:t>
            </a:r>
            <a:r>
              <a:rPr lang="es-ES" sz="1700" b="1" dirty="0">
                <a:solidFill>
                  <a:srgbClr val="FFFF00"/>
                </a:solidFill>
              </a:rPr>
              <a:t>a la demanda se </a:t>
            </a:r>
            <a:r>
              <a:rPr lang="es-ES" sz="1700" b="1" dirty="0" smtClean="0">
                <a:solidFill>
                  <a:srgbClr val="FFFF00"/>
                </a:solidFill>
              </a:rPr>
              <a:t>denomina nivelación </a:t>
            </a:r>
            <a:r>
              <a:rPr lang="es-ES" sz="1700" b="1" dirty="0">
                <a:solidFill>
                  <a:srgbClr val="FFFF00"/>
                </a:solidFill>
              </a:rPr>
              <a:t>de la </a:t>
            </a:r>
            <a:r>
              <a:rPr lang="es-ES" sz="1700" b="1" dirty="0" smtClean="0">
                <a:solidFill>
                  <a:srgbClr val="FFFF00"/>
                </a:solidFill>
              </a:rPr>
              <a:t>producción, </a:t>
            </a:r>
            <a:r>
              <a:rPr lang="es-ES" sz="1700" b="1" dirty="0">
                <a:solidFill>
                  <a:srgbClr val="FFFF00"/>
                </a:solidFill>
              </a:rPr>
              <a:t>y consiste en reducir al </a:t>
            </a:r>
            <a:r>
              <a:rPr lang="es-ES" sz="1700" b="1" dirty="0" smtClean="0">
                <a:solidFill>
                  <a:srgbClr val="FFFF00"/>
                </a:solidFill>
              </a:rPr>
              <a:t>mínimo las fluctuaciones </a:t>
            </a:r>
            <a:r>
              <a:rPr lang="es-ES" sz="1700" b="1" dirty="0">
                <a:solidFill>
                  <a:srgbClr val="FFFF00"/>
                </a:solidFill>
              </a:rPr>
              <a:t>de las cantidades en la cadena de </a:t>
            </a:r>
            <a:r>
              <a:rPr lang="es-ES" sz="1700" b="1" dirty="0" smtClean="0">
                <a:solidFill>
                  <a:srgbClr val="FFFF00"/>
                </a:solidFill>
              </a:rPr>
              <a:t>producción. Fases </a:t>
            </a:r>
            <a:r>
              <a:rPr lang="es-ES" sz="1700" b="1" dirty="0">
                <a:solidFill>
                  <a:srgbClr val="FFFF00"/>
                </a:solidFill>
              </a:rPr>
              <a:t>de la </a:t>
            </a:r>
            <a:r>
              <a:rPr lang="es-ES" sz="1700" b="1" dirty="0" smtClean="0">
                <a:solidFill>
                  <a:srgbClr val="FFFF00"/>
                </a:solidFill>
              </a:rPr>
              <a:t>nivelación </a:t>
            </a:r>
            <a:r>
              <a:rPr lang="es-ES" sz="1700" b="1" dirty="0">
                <a:solidFill>
                  <a:srgbClr val="FFFF00"/>
                </a:solidFill>
              </a:rPr>
              <a:t>de la </a:t>
            </a:r>
            <a:r>
              <a:rPr lang="es-ES" sz="1700" b="1" dirty="0" smtClean="0">
                <a:solidFill>
                  <a:srgbClr val="FFFF00"/>
                </a:solidFill>
              </a:rPr>
              <a:t>producción</a:t>
            </a:r>
            <a:endParaRPr lang="es-ES" sz="1700" b="1" dirty="0">
              <a:solidFill>
                <a:srgbClr val="FFFF00"/>
              </a:solidFill>
            </a:endParaRPr>
          </a:p>
          <a:p>
            <a:pPr algn="ctr">
              <a:spcBef>
                <a:spcPts val="600"/>
              </a:spcBef>
            </a:pPr>
            <a:r>
              <a:rPr lang="es-ES" sz="1700" b="1" dirty="0">
                <a:solidFill>
                  <a:srgbClr val="FFFF00"/>
                </a:solidFill>
              </a:rPr>
              <a:t>0 </a:t>
            </a:r>
            <a:r>
              <a:rPr lang="es-ES" sz="1700" b="1" dirty="0" smtClean="0">
                <a:solidFill>
                  <a:srgbClr val="FFFF00"/>
                </a:solidFill>
              </a:rPr>
              <a:t>Nivelación </a:t>
            </a:r>
            <a:r>
              <a:rPr lang="es-ES" sz="1700" b="1" dirty="0">
                <a:solidFill>
                  <a:srgbClr val="FFFF00"/>
                </a:solidFill>
              </a:rPr>
              <a:t>de la cantidad total de </a:t>
            </a:r>
            <a:r>
              <a:rPr lang="es-ES" sz="1700" b="1" dirty="0" smtClean="0">
                <a:solidFill>
                  <a:srgbClr val="FFFF00"/>
                </a:solidFill>
              </a:rPr>
              <a:t>producción.</a:t>
            </a:r>
            <a:endParaRPr lang="es-ES" sz="1700" b="1" dirty="0">
              <a:solidFill>
                <a:srgbClr val="FFFF00"/>
              </a:solidFill>
            </a:endParaRPr>
          </a:p>
          <a:p>
            <a:pPr algn="ctr">
              <a:spcBef>
                <a:spcPts val="600"/>
              </a:spcBef>
            </a:pPr>
            <a:r>
              <a:rPr lang="es-ES" sz="1700" b="1" dirty="0">
                <a:solidFill>
                  <a:srgbClr val="FFFF00"/>
                </a:solidFill>
              </a:rPr>
              <a:t>0 </a:t>
            </a:r>
            <a:r>
              <a:rPr lang="es-ES" sz="1700" b="1" dirty="0" smtClean="0">
                <a:solidFill>
                  <a:srgbClr val="FFFF00"/>
                </a:solidFill>
              </a:rPr>
              <a:t>Nivelación </a:t>
            </a:r>
            <a:r>
              <a:rPr lang="es-ES" sz="1700" b="1" dirty="0">
                <a:solidFill>
                  <a:srgbClr val="FFFF00"/>
                </a:solidFill>
              </a:rPr>
              <a:t>de la </a:t>
            </a:r>
            <a:r>
              <a:rPr lang="es-ES" sz="1700" b="1" dirty="0" smtClean="0">
                <a:solidFill>
                  <a:srgbClr val="FFFF00"/>
                </a:solidFill>
              </a:rPr>
              <a:t>producción </a:t>
            </a:r>
            <a:r>
              <a:rPr lang="es-ES" sz="1700" b="1" dirty="0">
                <a:solidFill>
                  <a:srgbClr val="FFFF00"/>
                </a:solidFill>
              </a:rPr>
              <a:t>de cada modelo.</a:t>
            </a:r>
            <a:endParaRPr lang="es-MX" sz="1700" b="1" dirty="0">
              <a:solidFill>
                <a:srgbClr val="FFFF00"/>
              </a:solidFill>
            </a:endParaRPr>
          </a:p>
        </p:txBody>
      </p:sp>
      <p:sp>
        <p:nvSpPr>
          <p:cNvPr id="3" name="Rectángulo 2"/>
          <p:cNvSpPr/>
          <p:nvPr/>
        </p:nvSpPr>
        <p:spPr>
          <a:xfrm>
            <a:off x="8723081" y="2164919"/>
            <a:ext cx="3048000" cy="1923604"/>
          </a:xfrm>
          <a:prstGeom prst="rect">
            <a:avLst/>
          </a:prstGeom>
          <a:solidFill>
            <a:schemeClr val="tx1">
              <a:lumMod val="75000"/>
              <a:lumOff val="25000"/>
            </a:schemeClr>
          </a:solidFill>
        </p:spPr>
        <p:txBody>
          <a:bodyPr wrap="square">
            <a:spAutoFit/>
          </a:bodyPr>
          <a:lstStyle/>
          <a:p>
            <a:pPr algn="ctr">
              <a:spcBef>
                <a:spcPts val="600"/>
              </a:spcBef>
            </a:pPr>
            <a:r>
              <a:rPr lang="es-ES" sz="1700" b="1" dirty="0" err="1" smtClean="0">
                <a:solidFill>
                  <a:schemeClr val="bg1"/>
                </a:solidFill>
              </a:rPr>
              <a:t>Heijunka</a:t>
            </a:r>
            <a:r>
              <a:rPr lang="es-ES" sz="1700" b="1" dirty="0" smtClean="0">
                <a:solidFill>
                  <a:schemeClr val="bg1"/>
                </a:solidFill>
              </a:rPr>
              <a:t> </a:t>
            </a:r>
            <a:r>
              <a:rPr lang="es-ES" sz="1700" b="1" dirty="0">
                <a:solidFill>
                  <a:schemeClr val="bg1"/>
                </a:solidFill>
              </a:rPr>
              <a:t>es un sistema de control </a:t>
            </a:r>
            <a:r>
              <a:rPr lang="es-ES" sz="1700" b="1" dirty="0" smtClean="0">
                <a:solidFill>
                  <a:schemeClr val="bg1"/>
                </a:solidFill>
              </a:rPr>
              <a:t>que sirve </a:t>
            </a:r>
            <a:r>
              <a:rPr lang="es-ES" sz="1700" b="1" dirty="0">
                <a:solidFill>
                  <a:schemeClr val="bg1"/>
                </a:solidFill>
              </a:rPr>
              <a:t>para nivelar </a:t>
            </a:r>
            <a:r>
              <a:rPr lang="es-ES" sz="1700" b="1" dirty="0" err="1">
                <a:solidFill>
                  <a:schemeClr val="bg1"/>
                </a:solidFill>
              </a:rPr>
              <a:t>Ia</a:t>
            </a:r>
            <a:r>
              <a:rPr lang="es-ES" sz="1700" b="1" dirty="0">
                <a:solidFill>
                  <a:schemeClr val="bg1"/>
                </a:solidFill>
              </a:rPr>
              <a:t> </a:t>
            </a:r>
            <a:r>
              <a:rPr lang="es-ES" sz="1700" b="1" dirty="0" smtClean="0">
                <a:solidFill>
                  <a:schemeClr val="bg1"/>
                </a:solidFill>
              </a:rPr>
              <a:t>producción </a:t>
            </a:r>
            <a:r>
              <a:rPr lang="es-ES" sz="1700" b="1" dirty="0">
                <a:solidFill>
                  <a:schemeClr val="bg1"/>
                </a:solidFill>
              </a:rPr>
              <a:t>al ritmo de la demanda del </a:t>
            </a:r>
            <a:r>
              <a:rPr lang="es-ES" sz="1700" b="1" dirty="0" smtClean="0">
                <a:solidFill>
                  <a:schemeClr val="bg1"/>
                </a:solidFill>
              </a:rPr>
              <a:t>cliente final</a:t>
            </a:r>
            <a:r>
              <a:rPr lang="es-ES" sz="1700" b="1" dirty="0">
                <a:solidFill>
                  <a:schemeClr val="bg1"/>
                </a:solidFill>
              </a:rPr>
              <a:t>, variando la carga de trabajo de los procesos de manufactura.</a:t>
            </a:r>
            <a:endParaRPr lang="en-US" sz="1700" b="1" dirty="0">
              <a:solidFill>
                <a:schemeClr val="bg1"/>
              </a:solidFill>
            </a:endParaRPr>
          </a:p>
        </p:txBody>
      </p:sp>
      <p:sp>
        <p:nvSpPr>
          <p:cNvPr id="7" name="24 Rectángulo"/>
          <p:cNvSpPr/>
          <p:nvPr/>
        </p:nvSpPr>
        <p:spPr>
          <a:xfrm>
            <a:off x="4893341" y="1588897"/>
            <a:ext cx="5208607" cy="400110"/>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ES" sz="2000" b="1" dirty="0" smtClean="0">
                <a:solidFill>
                  <a:srgbClr val="FFFF00"/>
                </a:solidFill>
              </a:rPr>
              <a:t>SECUENCIACIÓN DE LA PRODUCCIÓN</a:t>
            </a:r>
            <a:endParaRPr lang="es-MX" sz="2000" b="1" dirty="0">
              <a:solidFill>
                <a:srgbClr val="FFFF00"/>
              </a:solidFill>
            </a:endParaRPr>
          </a:p>
        </p:txBody>
      </p:sp>
    </p:spTree>
    <p:extLst>
      <p:ext uri="{BB962C8B-B14F-4D97-AF65-F5344CB8AC3E}">
        <p14:creationId xmlns:p14="http://schemas.microsoft.com/office/powerpoint/2010/main" val="63468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36414" y="100378"/>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PROVEEDORES</a:t>
            </a:r>
            <a:endParaRPr lang="en-US" sz="3100" dirty="0"/>
          </a:p>
        </p:txBody>
      </p:sp>
      <p:sp>
        <p:nvSpPr>
          <p:cNvPr id="3" name="10 CuadroTexto"/>
          <p:cNvSpPr txBox="1"/>
          <p:nvPr/>
        </p:nvSpPr>
        <p:spPr>
          <a:xfrm>
            <a:off x="1435691" y="1518985"/>
            <a:ext cx="2296436" cy="769441"/>
          </a:xfrm>
          <a:prstGeom prst="rect">
            <a:avLst/>
          </a:prstGeom>
          <a:solidFill>
            <a:schemeClr val="accent6">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CRITERIOS DE SELECCIÓN</a:t>
            </a:r>
            <a:endParaRPr lang="es-MX" sz="2200" b="1" i="1" dirty="0">
              <a:effectLst>
                <a:outerShdw blurRad="38100" dist="38100" dir="2700000" algn="tl">
                  <a:srgbClr val="000000">
                    <a:alpha val="43137"/>
                  </a:srgbClr>
                </a:outerShdw>
              </a:effectLst>
            </a:endParaRPr>
          </a:p>
        </p:txBody>
      </p:sp>
      <p:sp>
        <p:nvSpPr>
          <p:cNvPr id="24" name="5 Rectángulo redondeado"/>
          <p:cNvSpPr/>
          <p:nvPr/>
        </p:nvSpPr>
        <p:spPr>
          <a:xfrm>
            <a:off x="9302827" y="2996390"/>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5" name="6 Rectángulo redondeado"/>
          <p:cNvSpPr/>
          <p:nvPr/>
        </p:nvSpPr>
        <p:spPr>
          <a:xfrm>
            <a:off x="2803083" y="2954071"/>
            <a:ext cx="2232248" cy="864096"/>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6" name="7 Rectángulo redondeado"/>
          <p:cNvSpPr/>
          <p:nvPr/>
        </p:nvSpPr>
        <p:spPr>
          <a:xfrm>
            <a:off x="5287572" y="2187306"/>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27" name="8 Rectángulo redondeado"/>
          <p:cNvSpPr/>
          <p:nvPr/>
        </p:nvSpPr>
        <p:spPr>
          <a:xfrm>
            <a:off x="7931206" y="1690918"/>
            <a:ext cx="2232248" cy="916465"/>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30" name="9 Rectángulo redondeado"/>
          <p:cNvSpPr/>
          <p:nvPr/>
        </p:nvSpPr>
        <p:spPr>
          <a:xfrm>
            <a:off x="1250876" y="4319547"/>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10 Rectángulo redondeado"/>
          <p:cNvSpPr/>
          <p:nvPr/>
        </p:nvSpPr>
        <p:spPr>
          <a:xfrm>
            <a:off x="2758410" y="5649058"/>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1" name="11 Rectángulo redondeado"/>
          <p:cNvSpPr/>
          <p:nvPr/>
        </p:nvSpPr>
        <p:spPr>
          <a:xfrm>
            <a:off x="7880430" y="4407953"/>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13 CuadroTexto"/>
          <p:cNvSpPr txBox="1"/>
          <p:nvPr/>
        </p:nvSpPr>
        <p:spPr>
          <a:xfrm>
            <a:off x="2794414" y="5784123"/>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Opiniones de clientes</a:t>
            </a:r>
            <a:endParaRPr lang="es-MX" b="1" i="1" dirty="0">
              <a:solidFill>
                <a:prstClr val="black"/>
              </a:solidFill>
              <a:effectLst>
                <a:outerShdw blurRad="38100" dist="38100" dir="2700000" algn="tl">
                  <a:srgbClr val="000000">
                    <a:alpha val="43137"/>
                  </a:srgbClr>
                </a:outerShdw>
              </a:effectLst>
            </a:endParaRPr>
          </a:p>
        </p:txBody>
      </p:sp>
      <p:sp>
        <p:nvSpPr>
          <p:cNvPr id="45" name="15 CuadroTexto"/>
          <p:cNvSpPr txBox="1"/>
          <p:nvPr/>
        </p:nvSpPr>
        <p:spPr>
          <a:xfrm>
            <a:off x="2731073" y="3212159"/>
            <a:ext cx="2376264" cy="369332"/>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Calidad</a:t>
            </a:r>
            <a:endParaRPr lang="es-MX" b="1" i="1" dirty="0">
              <a:solidFill>
                <a:prstClr val="black"/>
              </a:solidFill>
              <a:effectLst>
                <a:outerShdw blurRad="38100" dist="38100" dir="2700000" algn="tl">
                  <a:srgbClr val="000000">
                    <a:alpha val="43137"/>
                  </a:srgbClr>
                </a:outerShdw>
              </a:effectLst>
            </a:endParaRPr>
          </a:p>
        </p:txBody>
      </p:sp>
      <p:sp>
        <p:nvSpPr>
          <p:cNvPr id="46" name="16 CuadroTexto"/>
          <p:cNvSpPr txBox="1"/>
          <p:nvPr/>
        </p:nvSpPr>
        <p:spPr>
          <a:xfrm>
            <a:off x="9368117" y="3271033"/>
            <a:ext cx="2160240" cy="369332"/>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Precio</a:t>
            </a:r>
            <a:endParaRPr lang="es-MX" b="1" i="1" dirty="0">
              <a:solidFill>
                <a:prstClr val="black"/>
              </a:solidFill>
              <a:effectLst>
                <a:outerShdw blurRad="38100" dist="38100" dir="2700000" algn="tl">
                  <a:srgbClr val="000000">
                    <a:alpha val="43137"/>
                  </a:srgbClr>
                </a:outerShdw>
              </a:effectLst>
            </a:endParaRPr>
          </a:p>
        </p:txBody>
      </p:sp>
      <p:sp>
        <p:nvSpPr>
          <p:cNvPr id="47" name="17 CuadroTexto"/>
          <p:cNvSpPr txBox="1"/>
          <p:nvPr/>
        </p:nvSpPr>
        <p:spPr>
          <a:xfrm>
            <a:off x="7952438" y="1961615"/>
            <a:ext cx="2160240" cy="369332"/>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Flexibilidad</a:t>
            </a:r>
            <a:endParaRPr lang="es-MX" b="1" i="1" dirty="0">
              <a:solidFill>
                <a:prstClr val="black"/>
              </a:solidFill>
              <a:effectLst>
                <a:outerShdw blurRad="38100" dist="38100" dir="2700000" algn="tl">
                  <a:srgbClr val="000000">
                    <a:alpha val="43137"/>
                  </a:srgbClr>
                </a:outerShdw>
              </a:effectLst>
            </a:endParaRPr>
          </a:p>
        </p:txBody>
      </p:sp>
      <p:sp>
        <p:nvSpPr>
          <p:cNvPr id="48" name="18 CuadroTexto"/>
          <p:cNvSpPr txBox="1"/>
          <p:nvPr/>
        </p:nvSpPr>
        <p:spPr>
          <a:xfrm>
            <a:off x="1266399" y="4465304"/>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Filosofía de la empresa</a:t>
            </a:r>
            <a:endParaRPr lang="es-MX" b="1" i="1" dirty="0">
              <a:solidFill>
                <a:prstClr val="black"/>
              </a:solidFill>
              <a:effectLst>
                <a:outerShdw blurRad="38100" dist="38100" dir="2700000" algn="tl">
                  <a:srgbClr val="000000">
                    <a:alpha val="43137"/>
                  </a:srgbClr>
                </a:outerShdw>
              </a:effectLst>
            </a:endParaRPr>
          </a:p>
        </p:txBody>
      </p:sp>
      <p:sp>
        <p:nvSpPr>
          <p:cNvPr id="49" name="19 CuadroTexto"/>
          <p:cNvSpPr txBox="1"/>
          <p:nvPr/>
        </p:nvSpPr>
        <p:spPr>
          <a:xfrm>
            <a:off x="7931206" y="4565999"/>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Reputación corporativa</a:t>
            </a:r>
            <a:endParaRPr lang="es-MX" b="1" i="1" dirty="0">
              <a:solidFill>
                <a:prstClr val="black"/>
              </a:solidFill>
              <a:effectLst>
                <a:outerShdw blurRad="38100" dist="38100" dir="2700000" algn="tl">
                  <a:srgbClr val="000000">
                    <a:alpha val="43137"/>
                  </a:srgbClr>
                </a:outerShdw>
              </a:effectLst>
            </a:endParaRPr>
          </a:p>
        </p:txBody>
      </p:sp>
      <p:sp>
        <p:nvSpPr>
          <p:cNvPr id="50" name="20 Rectángulo redondeado"/>
          <p:cNvSpPr/>
          <p:nvPr/>
        </p:nvSpPr>
        <p:spPr>
          <a:xfrm>
            <a:off x="5251006" y="4937148"/>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51" name="21 CuadroTexto"/>
          <p:cNvSpPr txBox="1"/>
          <p:nvPr/>
        </p:nvSpPr>
        <p:spPr>
          <a:xfrm>
            <a:off x="5461178" y="2324882"/>
            <a:ext cx="1876087"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Servicio posventa</a:t>
            </a:r>
            <a:endParaRPr lang="es-MX" b="1" i="1" dirty="0">
              <a:solidFill>
                <a:prstClr val="black"/>
              </a:solidFill>
              <a:effectLst>
                <a:outerShdw blurRad="38100" dist="38100" dir="2700000" algn="tl">
                  <a:srgbClr val="000000">
                    <a:alpha val="43137"/>
                  </a:srgbClr>
                </a:outerShdw>
              </a:effectLst>
            </a:endParaRPr>
          </a:p>
        </p:txBody>
      </p:sp>
      <p:sp>
        <p:nvSpPr>
          <p:cNvPr id="42" name="12 CuadroTexto"/>
          <p:cNvSpPr txBox="1"/>
          <p:nvPr/>
        </p:nvSpPr>
        <p:spPr>
          <a:xfrm>
            <a:off x="5287010" y="5089848"/>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Análisis del proveedor</a:t>
            </a:r>
            <a:endParaRPr lang="es-MX"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81681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CONTROL DE MATERIALES Y DE PRODUCCIÓN</a:t>
            </a:r>
            <a:endParaRPr lang="en-US" sz="3100" dirty="0"/>
          </a:p>
        </p:txBody>
      </p:sp>
      <p:sp>
        <p:nvSpPr>
          <p:cNvPr id="16" name="6 CuadroTexto"/>
          <p:cNvSpPr txBox="1"/>
          <p:nvPr/>
        </p:nvSpPr>
        <p:spPr>
          <a:xfrm>
            <a:off x="1163165" y="1256899"/>
            <a:ext cx="2304256" cy="461665"/>
          </a:xfrm>
          <a:prstGeom prst="rect">
            <a:avLst/>
          </a:prstGeom>
          <a:solidFill>
            <a:schemeClr val="tx2">
              <a:lumMod val="40000"/>
              <a:lumOff val="60000"/>
            </a:schemeClr>
          </a:solidFill>
          <a:ln w="57150">
            <a:solidFill>
              <a:schemeClr val="tx1"/>
            </a:solidFill>
          </a:ln>
        </p:spPr>
        <p:txBody>
          <a:bodyPr wrap="square" rtlCol="0">
            <a:spAutoFit/>
          </a:bodyPr>
          <a:lstStyle/>
          <a:p>
            <a:pPr algn="ctr"/>
            <a:r>
              <a:rPr lang="es-ES" sz="2400" b="1" dirty="0" smtClean="0">
                <a:effectLst>
                  <a:outerShdw blurRad="38100" dist="38100" dir="2700000" algn="tl">
                    <a:srgbClr val="000000">
                      <a:alpha val="43137"/>
                    </a:srgbClr>
                  </a:outerShdw>
                </a:effectLst>
              </a:rPr>
              <a:t>HEIJUNKA</a:t>
            </a:r>
            <a:endParaRPr lang="es-AR" sz="2400" b="1" dirty="0">
              <a:effectLst>
                <a:outerShdw blurRad="38100" dist="38100" dir="2700000" algn="tl">
                  <a:srgbClr val="000000">
                    <a:alpha val="43137"/>
                  </a:srgbClr>
                </a:outerShdw>
              </a:effectLst>
            </a:endParaRPr>
          </a:p>
        </p:txBody>
      </p:sp>
      <p:sp>
        <p:nvSpPr>
          <p:cNvPr id="35" name="54 Rectángulo"/>
          <p:cNvSpPr/>
          <p:nvPr/>
        </p:nvSpPr>
        <p:spPr>
          <a:xfrm>
            <a:off x="1117599" y="2164919"/>
            <a:ext cx="10406744" cy="1631216"/>
          </a:xfrm>
          <a:prstGeom prst="rect">
            <a:avLst/>
          </a:prstGeom>
          <a:solidFill>
            <a:schemeClr val="bg2">
              <a:lumMod val="75000"/>
            </a:schemeClr>
          </a:solidFill>
          <a:ln w="38100">
            <a:solidFill>
              <a:schemeClr val="accent6">
                <a:lumMod val="75000"/>
              </a:schemeClr>
            </a:solidFill>
          </a:ln>
        </p:spPr>
        <p:txBody>
          <a:bodyPr wrap="square">
            <a:spAutoFit/>
          </a:bodyPr>
          <a:lstStyle/>
          <a:p>
            <a:pPr algn="ctr">
              <a:spcBef>
                <a:spcPts val="600"/>
              </a:spcBef>
            </a:pPr>
            <a:r>
              <a:rPr lang="es-ES" b="1" u="sng" dirty="0" smtClean="0"/>
              <a:t>Nivelación </a:t>
            </a:r>
            <a:r>
              <a:rPr lang="es-ES" b="1" u="sng" dirty="0"/>
              <a:t>de la cantidad </a:t>
            </a:r>
            <a:r>
              <a:rPr lang="es-ES" b="1" u="sng" dirty="0" smtClean="0"/>
              <a:t>total de producción</a:t>
            </a:r>
            <a:endParaRPr lang="es-ES" b="1" u="sng" dirty="0"/>
          </a:p>
          <a:p>
            <a:pPr algn="ctr">
              <a:spcBef>
                <a:spcPts val="600"/>
              </a:spcBef>
            </a:pPr>
            <a:r>
              <a:rPr lang="es-ES" b="1" dirty="0"/>
              <a:t>EI objetivo es minimizar la diferencia entre la </a:t>
            </a:r>
            <a:r>
              <a:rPr lang="es-ES" b="1" dirty="0" smtClean="0"/>
              <a:t>producción </a:t>
            </a:r>
            <a:r>
              <a:rPr lang="es-ES" b="1" dirty="0"/>
              <a:t>de </a:t>
            </a:r>
            <a:r>
              <a:rPr lang="es-ES" b="1" dirty="0" smtClean="0"/>
              <a:t>un periodo al siguiente</a:t>
            </a:r>
            <a:r>
              <a:rPr lang="es-ES" b="1" dirty="0"/>
              <a:t>. </a:t>
            </a:r>
            <a:r>
              <a:rPr lang="es-ES" b="1" dirty="0" smtClean="0"/>
              <a:t>Producir </a:t>
            </a:r>
            <a:r>
              <a:rPr lang="es-ES" b="1" dirty="0"/>
              <a:t>una misma </a:t>
            </a:r>
            <a:r>
              <a:rPr lang="es-ES" b="1" dirty="0" smtClean="0"/>
              <a:t>cantidad de </a:t>
            </a:r>
            <a:r>
              <a:rPr lang="es-ES" b="1" dirty="0"/>
              <a:t>productos en cada periodo (por lo general, cada </a:t>
            </a:r>
            <a:r>
              <a:rPr lang="es-ES" b="1" dirty="0" err="1"/>
              <a:t>dia</a:t>
            </a:r>
            <a:r>
              <a:rPr lang="es-ES" b="1" dirty="0"/>
              <a:t>).</a:t>
            </a:r>
          </a:p>
          <a:p>
            <a:pPr algn="ctr">
              <a:spcBef>
                <a:spcPts val="600"/>
              </a:spcBef>
            </a:pPr>
            <a:r>
              <a:rPr lang="es-ES" b="1" dirty="0"/>
              <a:t>Aunque la demanda </a:t>
            </a:r>
            <a:r>
              <a:rPr lang="es-ES" b="1" dirty="0" smtClean="0"/>
              <a:t>cambie según </a:t>
            </a:r>
            <a:r>
              <a:rPr lang="es-ES" b="1" dirty="0"/>
              <a:t>la </a:t>
            </a:r>
            <a:r>
              <a:rPr lang="es-ES" b="1" dirty="0" smtClean="0"/>
              <a:t>estación </a:t>
            </a:r>
            <a:r>
              <a:rPr lang="es-ES" b="1" dirty="0"/>
              <a:t>lo </a:t>
            </a:r>
            <a:r>
              <a:rPr lang="es-ES" b="1" dirty="0" smtClean="0"/>
              <a:t>que </a:t>
            </a:r>
            <a:r>
              <a:rPr lang="es-ES" b="1" dirty="0"/>
              <a:t>afecta los </a:t>
            </a:r>
            <a:r>
              <a:rPr lang="es-ES" b="1" dirty="0" smtClean="0"/>
              <a:t>volúmenes </a:t>
            </a:r>
            <a:r>
              <a:rPr lang="es-ES" b="1" dirty="0"/>
              <a:t>mensuales de </a:t>
            </a:r>
            <a:r>
              <a:rPr lang="es-ES" b="1" dirty="0" smtClean="0"/>
              <a:t>producción , </a:t>
            </a:r>
            <a:r>
              <a:rPr lang="es-ES" b="1" dirty="0" err="1"/>
              <a:t>Ia</a:t>
            </a:r>
            <a:r>
              <a:rPr lang="es-ES" b="1" dirty="0"/>
              <a:t> </a:t>
            </a:r>
            <a:r>
              <a:rPr lang="es-ES" b="1" dirty="0" smtClean="0"/>
              <a:t>nivelación permite que </a:t>
            </a:r>
            <a:r>
              <a:rPr lang="es-ES" b="1" dirty="0"/>
              <a:t>los </a:t>
            </a:r>
            <a:r>
              <a:rPr lang="es-ES" b="1" dirty="0" smtClean="0"/>
              <a:t>volúmenes diarios </a:t>
            </a:r>
            <a:r>
              <a:rPr lang="es-ES" b="1" dirty="0"/>
              <a:t>permanezcan constantes.</a:t>
            </a:r>
          </a:p>
        </p:txBody>
      </p:sp>
      <p:sp>
        <p:nvSpPr>
          <p:cNvPr id="7" name="24 Rectángulo"/>
          <p:cNvSpPr/>
          <p:nvPr/>
        </p:nvSpPr>
        <p:spPr>
          <a:xfrm>
            <a:off x="4893341" y="1588897"/>
            <a:ext cx="5208607" cy="400110"/>
          </a:xfrm>
          <a:prstGeom prst="rect">
            <a:avLst/>
          </a:prstGeom>
          <a:solidFill>
            <a:schemeClr val="bg2">
              <a:lumMod val="25000"/>
            </a:schemeClr>
          </a:solidFill>
          <a:ln w="57150">
            <a:solidFill>
              <a:schemeClr val="bg2">
                <a:lumMod val="10000"/>
              </a:schemeClr>
            </a:solidFill>
          </a:ln>
        </p:spPr>
        <p:txBody>
          <a:bodyPr wrap="square">
            <a:spAutoFit/>
          </a:bodyPr>
          <a:lstStyle/>
          <a:p>
            <a:pPr algn="ctr"/>
            <a:r>
              <a:rPr lang="es-ES" sz="2000" b="1" dirty="0" smtClean="0">
                <a:solidFill>
                  <a:srgbClr val="FFFF00"/>
                </a:solidFill>
              </a:rPr>
              <a:t>SECUENCIACIÓN DE LA PRODUCCIÓN</a:t>
            </a:r>
            <a:endParaRPr lang="es-MX" sz="2000" b="1" dirty="0">
              <a:solidFill>
                <a:srgbClr val="FFFF00"/>
              </a:solidFill>
            </a:endParaRPr>
          </a:p>
        </p:txBody>
      </p:sp>
      <p:grpSp>
        <p:nvGrpSpPr>
          <p:cNvPr id="12" name="Grupo 11"/>
          <p:cNvGrpSpPr/>
          <p:nvPr/>
        </p:nvGrpSpPr>
        <p:grpSpPr>
          <a:xfrm>
            <a:off x="3322275" y="4528456"/>
            <a:ext cx="2614065" cy="1291771"/>
            <a:chOff x="3467421" y="4470400"/>
            <a:chExt cx="5707635" cy="1393377"/>
          </a:xfrm>
        </p:grpSpPr>
        <p:cxnSp>
          <p:nvCxnSpPr>
            <p:cNvPr id="4" name="Conector angular 3"/>
            <p:cNvCxnSpPr/>
            <p:nvPr/>
          </p:nvCxnSpPr>
          <p:spPr>
            <a:xfrm>
              <a:off x="3467421" y="4470400"/>
              <a:ext cx="1425920" cy="1378857"/>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3" name="Conector angular 12"/>
            <p:cNvCxnSpPr/>
            <p:nvPr/>
          </p:nvCxnSpPr>
          <p:spPr>
            <a:xfrm>
              <a:off x="4911589" y="4477660"/>
              <a:ext cx="1425920" cy="1378857"/>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4911589" y="4470400"/>
              <a:ext cx="0" cy="138611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Conector angular 16"/>
            <p:cNvCxnSpPr/>
            <p:nvPr/>
          </p:nvCxnSpPr>
          <p:spPr>
            <a:xfrm>
              <a:off x="6333996" y="4477660"/>
              <a:ext cx="1425920" cy="1378857"/>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8" name="Conector angular 17"/>
            <p:cNvCxnSpPr/>
            <p:nvPr/>
          </p:nvCxnSpPr>
          <p:spPr>
            <a:xfrm>
              <a:off x="7749136" y="4484920"/>
              <a:ext cx="1425920" cy="1378857"/>
            </a:xfrm>
            <a:prstGeom prst="bentConnector3">
              <a:avLst>
                <a:gd name="adj1" fmla="val 50000"/>
              </a:avLst>
            </a:prstGeom>
            <a:ln w="38100"/>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6312217" y="4477660"/>
              <a:ext cx="0" cy="138611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7770910" y="4470403"/>
              <a:ext cx="0" cy="1386117"/>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4" name="CuadroTexto 13"/>
          <p:cNvSpPr txBox="1"/>
          <p:nvPr/>
        </p:nvSpPr>
        <p:spPr>
          <a:xfrm>
            <a:off x="1611080" y="4325256"/>
            <a:ext cx="1814287" cy="369332"/>
          </a:xfrm>
          <a:prstGeom prst="rect">
            <a:avLst/>
          </a:prstGeom>
          <a:noFill/>
        </p:spPr>
        <p:txBody>
          <a:bodyPr wrap="square" rtlCol="0">
            <a:spAutoFit/>
          </a:bodyPr>
          <a:lstStyle/>
          <a:p>
            <a:r>
              <a:rPr lang="es-ES" b="1" i="1" dirty="0" smtClean="0"/>
              <a:t>Producto A</a:t>
            </a:r>
            <a:endParaRPr lang="en-US" b="1" i="1" dirty="0"/>
          </a:p>
        </p:txBody>
      </p:sp>
      <p:sp>
        <p:nvSpPr>
          <p:cNvPr id="22" name="CuadroTexto 21"/>
          <p:cNvSpPr txBox="1"/>
          <p:nvPr/>
        </p:nvSpPr>
        <p:spPr>
          <a:xfrm>
            <a:off x="1589312" y="5609770"/>
            <a:ext cx="1814287" cy="369332"/>
          </a:xfrm>
          <a:prstGeom prst="rect">
            <a:avLst/>
          </a:prstGeom>
          <a:noFill/>
        </p:spPr>
        <p:txBody>
          <a:bodyPr wrap="square" rtlCol="0">
            <a:spAutoFit/>
          </a:bodyPr>
          <a:lstStyle/>
          <a:p>
            <a:r>
              <a:rPr lang="es-ES" b="1" i="1" dirty="0" smtClean="0"/>
              <a:t>Producto B</a:t>
            </a:r>
            <a:endParaRPr lang="en-US" b="1" i="1" dirty="0"/>
          </a:p>
        </p:txBody>
      </p:sp>
      <p:grpSp>
        <p:nvGrpSpPr>
          <p:cNvPr id="29" name="Grupo 28"/>
          <p:cNvGrpSpPr/>
          <p:nvPr/>
        </p:nvGrpSpPr>
        <p:grpSpPr>
          <a:xfrm>
            <a:off x="6328230" y="4528456"/>
            <a:ext cx="5109029" cy="1291771"/>
            <a:chOff x="6415314" y="4470400"/>
            <a:chExt cx="5109029" cy="1291771"/>
          </a:xfrm>
        </p:grpSpPr>
        <p:cxnSp>
          <p:nvCxnSpPr>
            <p:cNvPr id="21" name="Conector angular 20"/>
            <p:cNvCxnSpPr/>
            <p:nvPr/>
          </p:nvCxnSpPr>
          <p:spPr>
            <a:xfrm>
              <a:off x="6415314" y="4483861"/>
              <a:ext cx="3585029" cy="1278310"/>
            </a:xfrm>
            <a:prstGeom prst="bentConnector3">
              <a:avLst>
                <a:gd name="adj1" fmla="val 50000"/>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flipH="1" flipV="1">
              <a:off x="9985829" y="4470400"/>
              <a:ext cx="14514" cy="1291771"/>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9985829" y="4483861"/>
              <a:ext cx="1538514" cy="0"/>
            </a:xfrm>
            <a:prstGeom prst="line">
              <a:avLst/>
            </a:prstGeom>
            <a:ln w="381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sp>
        <p:nvSpPr>
          <p:cNvPr id="32" name="CuadroTexto 31"/>
          <p:cNvSpPr txBox="1"/>
          <p:nvPr/>
        </p:nvSpPr>
        <p:spPr>
          <a:xfrm>
            <a:off x="3534224" y="3969654"/>
            <a:ext cx="2256976" cy="369332"/>
          </a:xfrm>
          <a:prstGeom prst="rect">
            <a:avLst/>
          </a:prstGeom>
          <a:noFill/>
        </p:spPr>
        <p:txBody>
          <a:bodyPr wrap="square" rtlCol="0">
            <a:spAutoFit/>
          </a:bodyPr>
          <a:lstStyle/>
          <a:p>
            <a:r>
              <a:rPr lang="es-ES" b="1" i="1" dirty="0" smtClean="0"/>
              <a:t>Sistema </a:t>
            </a:r>
            <a:r>
              <a:rPr lang="es-ES" b="1" i="1" dirty="0" err="1" smtClean="0"/>
              <a:t>Heijunka</a:t>
            </a:r>
            <a:endParaRPr lang="en-US" b="1" i="1" dirty="0"/>
          </a:p>
        </p:txBody>
      </p:sp>
      <p:sp>
        <p:nvSpPr>
          <p:cNvPr id="33" name="CuadroTexto 32"/>
          <p:cNvSpPr txBox="1"/>
          <p:nvPr/>
        </p:nvSpPr>
        <p:spPr>
          <a:xfrm>
            <a:off x="7866737" y="3976914"/>
            <a:ext cx="2554520" cy="369332"/>
          </a:xfrm>
          <a:prstGeom prst="rect">
            <a:avLst/>
          </a:prstGeom>
          <a:noFill/>
        </p:spPr>
        <p:txBody>
          <a:bodyPr wrap="square" rtlCol="0">
            <a:spAutoFit/>
          </a:bodyPr>
          <a:lstStyle/>
          <a:p>
            <a:r>
              <a:rPr lang="es-ES" b="1" i="1" dirty="0" smtClean="0"/>
              <a:t>Sistema Tradicional</a:t>
            </a:r>
            <a:endParaRPr lang="en-US" b="1" i="1" dirty="0"/>
          </a:p>
        </p:txBody>
      </p:sp>
      <p:sp>
        <p:nvSpPr>
          <p:cNvPr id="30" name="Rectángulo 29"/>
          <p:cNvSpPr/>
          <p:nvPr/>
        </p:nvSpPr>
        <p:spPr>
          <a:xfrm>
            <a:off x="1117600" y="6080039"/>
            <a:ext cx="10406744" cy="584775"/>
          </a:xfrm>
          <a:prstGeom prst="rect">
            <a:avLst/>
          </a:prstGeom>
          <a:solidFill>
            <a:schemeClr val="accent1">
              <a:lumMod val="60000"/>
              <a:lumOff val="40000"/>
            </a:schemeClr>
          </a:solidFill>
          <a:ln w="38100">
            <a:solidFill>
              <a:srgbClr val="002060"/>
            </a:solidFill>
          </a:ln>
        </p:spPr>
        <p:txBody>
          <a:bodyPr wrap="square">
            <a:spAutoFit/>
          </a:bodyPr>
          <a:lstStyle/>
          <a:p>
            <a:pPr algn="ctr"/>
            <a:r>
              <a:rPr lang="es-ES" sz="1600" b="1" i="1" dirty="0" smtClean="0">
                <a:solidFill>
                  <a:srgbClr val="002060"/>
                </a:solidFill>
              </a:rPr>
              <a:t>En la </a:t>
            </a:r>
            <a:r>
              <a:rPr lang="es-ES" sz="1600" b="1" i="1" dirty="0">
                <a:solidFill>
                  <a:srgbClr val="002060"/>
                </a:solidFill>
              </a:rPr>
              <a:t>manufacture </a:t>
            </a:r>
            <a:r>
              <a:rPr lang="es-ES" sz="1600" b="1" i="1" dirty="0" smtClean="0">
                <a:solidFill>
                  <a:srgbClr val="002060"/>
                </a:solidFill>
              </a:rPr>
              <a:t>tradicional se establecen </a:t>
            </a:r>
            <a:r>
              <a:rPr lang="es-ES" sz="1600" b="1" i="1" dirty="0">
                <a:solidFill>
                  <a:srgbClr val="002060"/>
                </a:solidFill>
              </a:rPr>
              <a:t>prioridades de </a:t>
            </a:r>
            <a:r>
              <a:rPr lang="es-ES" sz="1600" b="1" i="1" dirty="0" smtClean="0">
                <a:solidFill>
                  <a:srgbClr val="002060"/>
                </a:solidFill>
              </a:rPr>
              <a:t>producción </a:t>
            </a:r>
            <a:r>
              <a:rPr lang="es-ES" sz="1600" b="1" i="1" dirty="0">
                <a:solidFill>
                  <a:srgbClr val="002060"/>
                </a:solidFill>
              </a:rPr>
              <a:t>a largo plazo </a:t>
            </a:r>
            <a:r>
              <a:rPr lang="es-ES" sz="1600" b="1" i="1" dirty="0" smtClean="0">
                <a:solidFill>
                  <a:srgbClr val="002060"/>
                </a:solidFill>
              </a:rPr>
              <a:t>según la demanda </a:t>
            </a:r>
            <a:r>
              <a:rPr lang="es-ES" sz="1600" b="1" i="1" dirty="0">
                <a:solidFill>
                  <a:srgbClr val="002060"/>
                </a:solidFill>
              </a:rPr>
              <a:t>sin que necesariamente sea el ritmo de la venta.</a:t>
            </a:r>
            <a:endParaRPr lang="en-US" sz="1600" b="1" i="1" dirty="0">
              <a:solidFill>
                <a:srgbClr val="002060"/>
              </a:solidFill>
            </a:endParaRPr>
          </a:p>
        </p:txBody>
      </p:sp>
    </p:spTree>
    <p:extLst>
      <p:ext uri="{BB962C8B-B14F-4D97-AF65-F5344CB8AC3E}">
        <p14:creationId xmlns:p14="http://schemas.microsoft.com/office/powerpoint/2010/main" val="9293167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Marcador de contenido 4" descr="Diagrama&#10;&#10;Descripción generada automáticamente">
            <a:extLst>
              <a:ext uri="{FF2B5EF4-FFF2-40B4-BE49-F238E27FC236}">
                <a16:creationId xmlns:a16="http://schemas.microsoft.com/office/drawing/2014/main" id="{FF480D63-8D6A-4FBC-8CCC-0867F2CA9030}"/>
              </a:ext>
            </a:extLst>
          </p:cNvPr>
          <p:cNvPicPr>
            <a:picLocks noChangeAspect="1"/>
          </p:cNvPicPr>
          <p:nvPr/>
        </p:nvPicPr>
        <p:blipFill>
          <a:blip r:embed="rId2"/>
          <a:stretch>
            <a:fillRect/>
          </a:stretch>
        </p:blipFill>
        <p:spPr>
          <a:xfrm>
            <a:off x="4288506" y="1611087"/>
            <a:ext cx="7903494" cy="4815047"/>
          </a:xfrm>
          <a:prstGeom prst="roundRect">
            <a:avLst>
              <a:gd name="adj" fmla="val 1858"/>
            </a:avLst>
          </a:prstGeom>
          <a:effectLst>
            <a:outerShdw blurRad="50800" dist="50800" dir="5400000" algn="tl" rotWithShape="0">
              <a:srgbClr val="000000">
                <a:alpha val="43000"/>
              </a:srgbClr>
            </a:outerShdw>
          </a:effectLst>
        </p:spPr>
      </p:pic>
      <p:sp>
        <p:nvSpPr>
          <p:cNvPr id="3" name="Rectángulo 2"/>
          <p:cNvSpPr/>
          <p:nvPr/>
        </p:nvSpPr>
        <p:spPr>
          <a:xfrm>
            <a:off x="1137791" y="1770750"/>
            <a:ext cx="3651928" cy="468810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SISTEMAS PUSCH Y PULL</a:t>
            </a:r>
            <a:endParaRPr lang="en-US" sz="3100" dirty="0"/>
          </a:p>
        </p:txBody>
      </p:sp>
      <p:sp>
        <p:nvSpPr>
          <p:cNvPr id="23" name="Título 1">
            <a:extLst>
              <a:ext uri="{FF2B5EF4-FFF2-40B4-BE49-F238E27FC236}">
                <a16:creationId xmlns:a16="http://schemas.microsoft.com/office/drawing/2014/main" id="{536534C7-96B5-0B97-2224-25036196AC11}"/>
              </a:ext>
            </a:extLst>
          </p:cNvPr>
          <p:cNvSpPr txBox="1">
            <a:spLocks/>
          </p:cNvSpPr>
          <p:nvPr/>
        </p:nvSpPr>
        <p:spPr>
          <a:xfrm>
            <a:off x="1000372" y="1342592"/>
            <a:ext cx="3034580" cy="54426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s-ES" sz="2400" b="1" dirty="0" smtClean="0">
                <a:solidFill>
                  <a:schemeClr val="tx1"/>
                </a:solidFill>
              </a:rPr>
              <a:t>Método </a:t>
            </a:r>
            <a:r>
              <a:rPr lang="es-ES" sz="2400" b="1" dirty="0" err="1" smtClean="0">
                <a:solidFill>
                  <a:schemeClr val="tx1"/>
                </a:solidFill>
              </a:rPr>
              <a:t>Push</a:t>
            </a:r>
            <a:endParaRPr lang="es-ES" sz="2400" b="1" dirty="0" smtClean="0">
              <a:solidFill>
                <a:schemeClr val="tx1"/>
              </a:solidFill>
            </a:endParaRPr>
          </a:p>
          <a:p>
            <a:pPr algn="r"/>
            <a:endParaRPr lang="es-AR" sz="2400" b="1" dirty="0">
              <a:solidFill>
                <a:schemeClr val="tx1"/>
              </a:solidFill>
            </a:endParaRPr>
          </a:p>
        </p:txBody>
      </p:sp>
      <p:sp>
        <p:nvSpPr>
          <p:cNvPr id="2" name="Marcador de contenido 1"/>
          <p:cNvSpPr>
            <a:spLocks noGrp="1"/>
          </p:cNvSpPr>
          <p:nvPr>
            <p:ph idx="1"/>
          </p:nvPr>
        </p:nvSpPr>
        <p:spPr>
          <a:xfrm>
            <a:off x="1137791" y="1828806"/>
            <a:ext cx="3477756" cy="3777622"/>
          </a:xfrm>
        </p:spPr>
        <p:txBody>
          <a:bodyPr>
            <a:noAutofit/>
          </a:bodyPr>
          <a:lstStyle/>
          <a:p>
            <a:pPr algn="ctr"/>
            <a:r>
              <a:rPr lang="es-ES" sz="1600" b="1" dirty="0"/>
              <a:t>El trabajo comienza con una orden de (aprovisionamiento / producción) en el centro de trabajo inicial. Las órdenes se emiten conforme a la demanda prevista o estimada y a un programa maestro de producción. Una vez que la tarea es completada en la primera estación de trabajo, se mueve a la siguiente y este proceso continúa hasta el final de las estaciones. El trabajo es disparado al completarse y no con respecto a las necesidades de la siguiente estación.</a:t>
            </a:r>
          </a:p>
          <a:p>
            <a:endParaRPr lang="en-US" sz="1600" b="1" dirty="0"/>
          </a:p>
        </p:txBody>
      </p:sp>
    </p:spTree>
    <p:extLst>
      <p:ext uri="{BB962C8B-B14F-4D97-AF65-F5344CB8AC3E}">
        <p14:creationId xmlns:p14="http://schemas.microsoft.com/office/powerpoint/2010/main" val="605009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SISTEMAS PUSCH Y PULL</a:t>
            </a:r>
            <a:endParaRPr lang="en-US" sz="3100" dirty="0"/>
          </a:p>
        </p:txBody>
      </p:sp>
      <p:sp>
        <p:nvSpPr>
          <p:cNvPr id="23" name="Título 1">
            <a:extLst>
              <a:ext uri="{FF2B5EF4-FFF2-40B4-BE49-F238E27FC236}">
                <a16:creationId xmlns:a16="http://schemas.microsoft.com/office/drawing/2014/main" id="{536534C7-96B5-0B97-2224-25036196AC11}"/>
              </a:ext>
            </a:extLst>
          </p:cNvPr>
          <p:cNvSpPr txBox="1">
            <a:spLocks/>
          </p:cNvSpPr>
          <p:nvPr/>
        </p:nvSpPr>
        <p:spPr>
          <a:xfrm>
            <a:off x="550433" y="1342592"/>
            <a:ext cx="3034580" cy="544266"/>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s-ES" sz="2400" b="1" dirty="0" smtClean="0">
                <a:solidFill>
                  <a:schemeClr val="tx1"/>
                </a:solidFill>
              </a:rPr>
              <a:t>Método </a:t>
            </a:r>
            <a:r>
              <a:rPr lang="es-ES" sz="2400" b="1" dirty="0" err="1" smtClean="0">
                <a:solidFill>
                  <a:schemeClr val="tx1"/>
                </a:solidFill>
              </a:rPr>
              <a:t>Pull</a:t>
            </a:r>
            <a:endParaRPr lang="es-ES" sz="2400" b="1" dirty="0" smtClean="0">
              <a:solidFill>
                <a:schemeClr val="tx1"/>
              </a:solidFill>
            </a:endParaRPr>
          </a:p>
          <a:p>
            <a:pPr algn="r"/>
            <a:endParaRPr lang="es-AR" sz="2400" b="1" dirty="0">
              <a:solidFill>
                <a:schemeClr val="tx1"/>
              </a:solidFill>
            </a:endParaRPr>
          </a:p>
        </p:txBody>
      </p:sp>
      <p:pic>
        <p:nvPicPr>
          <p:cNvPr id="7" name="Marcador de contenido 4">
            <a:extLst>
              <a:ext uri="{FF2B5EF4-FFF2-40B4-BE49-F238E27FC236}">
                <a16:creationId xmlns:a16="http://schemas.microsoft.com/office/drawing/2014/main" id="{5512C479-0935-EEB4-A2F7-DF883720819C}"/>
              </a:ext>
            </a:extLst>
          </p:cNvPr>
          <p:cNvPicPr>
            <a:picLocks noChangeAspect="1"/>
          </p:cNvPicPr>
          <p:nvPr/>
        </p:nvPicPr>
        <p:blipFill rotWithShape="1">
          <a:blip r:embed="rId2"/>
          <a:srcRect r="-1" b="1680"/>
          <a:stretch/>
        </p:blipFill>
        <p:spPr>
          <a:xfrm>
            <a:off x="1803701" y="2032001"/>
            <a:ext cx="10388299" cy="4826000"/>
          </a:xfrm>
          <a:prstGeom prst="rect">
            <a:avLst/>
          </a:prstGeom>
          <a:effectLst>
            <a:outerShdw blurRad="50800" dist="50800" dir="5400000" algn="tl" rotWithShape="0">
              <a:srgbClr val="000000">
                <a:alpha val="43000"/>
              </a:srgbClr>
            </a:outerShdw>
          </a:effectLst>
        </p:spPr>
      </p:pic>
      <p:sp>
        <p:nvSpPr>
          <p:cNvPr id="3" name="Rectángulo 2"/>
          <p:cNvSpPr/>
          <p:nvPr/>
        </p:nvSpPr>
        <p:spPr>
          <a:xfrm>
            <a:off x="1124295" y="1769293"/>
            <a:ext cx="4144391" cy="1323439"/>
          </a:xfrm>
          <a:prstGeom prst="rect">
            <a:avLst/>
          </a:prstGeom>
          <a:solidFill>
            <a:schemeClr val="accent5">
              <a:lumMod val="20000"/>
              <a:lumOff val="80000"/>
            </a:schemeClr>
          </a:solidFill>
        </p:spPr>
        <p:txBody>
          <a:bodyPr wrap="square">
            <a:spAutoFit/>
          </a:bodyPr>
          <a:lstStyle/>
          <a:p>
            <a:pPr lvl="0"/>
            <a:r>
              <a:rPr lang="es-ES" sz="1600" b="1" dirty="0"/>
              <a:t>Las referencias de producción conocidas como </a:t>
            </a:r>
            <a:r>
              <a:rPr lang="es-ES" sz="1600" b="1" dirty="0" err="1"/>
              <a:t>Kanban</a:t>
            </a:r>
            <a:r>
              <a:rPr lang="es-ES" sz="1600" b="1" dirty="0"/>
              <a:t> (etiquetas o tarjetas que reemplazan a las órdenes tradicionales) provienen de la próxima o subsiguiente estación de trabajo.</a:t>
            </a:r>
            <a:endParaRPr lang="en-US" sz="1600" b="1" dirty="0"/>
          </a:p>
        </p:txBody>
      </p:sp>
      <p:sp>
        <p:nvSpPr>
          <p:cNvPr id="4" name="Rectángulo 3"/>
          <p:cNvSpPr/>
          <p:nvPr/>
        </p:nvSpPr>
        <p:spPr>
          <a:xfrm>
            <a:off x="5711920" y="1769293"/>
            <a:ext cx="5384800" cy="584775"/>
          </a:xfrm>
          <a:prstGeom prst="rect">
            <a:avLst/>
          </a:prstGeom>
          <a:solidFill>
            <a:schemeClr val="bg2"/>
          </a:solidFill>
        </p:spPr>
        <p:txBody>
          <a:bodyPr wrap="square">
            <a:spAutoFit/>
          </a:bodyPr>
          <a:lstStyle/>
          <a:p>
            <a:pPr lvl="0"/>
            <a:r>
              <a:rPr lang="es-ES" sz="1600" b="1" dirty="0"/>
              <a:t>Los </a:t>
            </a:r>
            <a:r>
              <a:rPr lang="es-ES" sz="1600" b="1" dirty="0" err="1"/>
              <a:t>Kanban</a:t>
            </a:r>
            <a:r>
              <a:rPr lang="es-ES" sz="1600" b="1" dirty="0"/>
              <a:t> se utilizan como señales para indicar la necesidad de entregar o fabricar más productos.</a:t>
            </a:r>
            <a:endParaRPr lang="en-US" sz="1600" b="1" dirty="0"/>
          </a:p>
        </p:txBody>
      </p:sp>
    </p:spTree>
    <p:extLst>
      <p:ext uri="{BB962C8B-B14F-4D97-AF65-F5344CB8AC3E}">
        <p14:creationId xmlns:p14="http://schemas.microsoft.com/office/powerpoint/2010/main" val="3424359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90260" y="6170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SISTEMAS PUSCH Y PULL</a:t>
            </a:r>
            <a:endParaRPr lang="en-US" sz="3100" dirty="0"/>
          </a:p>
        </p:txBody>
      </p:sp>
      <p:sp>
        <p:nvSpPr>
          <p:cNvPr id="2" name="Rectángulo 1"/>
          <p:cNvSpPr/>
          <p:nvPr/>
        </p:nvSpPr>
        <p:spPr>
          <a:xfrm>
            <a:off x="1669139" y="1820488"/>
            <a:ext cx="9956800" cy="4585871"/>
          </a:xfrm>
          <a:prstGeom prst="rect">
            <a:avLst/>
          </a:prstGeom>
        </p:spPr>
        <p:txBody>
          <a:bodyPr wrap="square">
            <a:spAutoFit/>
          </a:bodyPr>
          <a:lstStyle/>
          <a:p>
            <a:pPr marL="285750" indent="-285750">
              <a:spcBef>
                <a:spcPts val="600"/>
              </a:spcBef>
              <a:buFont typeface="Arial" panose="020B0604020202020204" pitchFamily="34" charset="0"/>
              <a:buChar char="•"/>
            </a:pPr>
            <a:r>
              <a:rPr lang="es-ES" sz="1700" b="1" dirty="0"/>
              <a:t>Los </a:t>
            </a:r>
            <a:r>
              <a:rPr lang="es-ES" sz="1700" b="1" dirty="0" err="1"/>
              <a:t>Kanban</a:t>
            </a:r>
            <a:r>
              <a:rPr lang="es-ES" sz="1700" b="1" dirty="0"/>
              <a:t> se emiten en función de la demanda real (fabricación a pedido).</a:t>
            </a:r>
          </a:p>
          <a:p>
            <a:pPr marL="285750" indent="-285750">
              <a:spcBef>
                <a:spcPts val="600"/>
              </a:spcBef>
              <a:buFont typeface="Arial" panose="020B0604020202020204" pitchFamily="34" charset="0"/>
              <a:buChar char="•"/>
            </a:pPr>
            <a:r>
              <a:rPr lang="es-ES" sz="1700" b="1" dirty="0"/>
              <a:t>Esta orientación implica comenzar desde el final de la cadena de producción e ir hacia atrás incluyendo a los proveedores.</a:t>
            </a:r>
          </a:p>
          <a:p>
            <a:pPr marL="285750" indent="-285750">
              <a:spcBef>
                <a:spcPts val="600"/>
              </a:spcBef>
              <a:buFont typeface="Arial" panose="020B0604020202020204" pitchFamily="34" charset="0"/>
              <a:buChar char="•"/>
            </a:pPr>
            <a:r>
              <a:rPr lang="es-ES" sz="1700" b="1" dirty="0"/>
              <a:t>Con los </a:t>
            </a:r>
            <a:r>
              <a:rPr lang="es-ES" sz="1700" b="1" dirty="0" err="1"/>
              <a:t>Kanban</a:t>
            </a:r>
            <a:r>
              <a:rPr lang="es-ES" sz="1700" b="1" dirty="0"/>
              <a:t> la estación de trabajo precedente o anterior se informa de la exacta cantidad que debe sacar de las partes disponible para ensamblar o agregar al producto.</a:t>
            </a:r>
          </a:p>
          <a:p>
            <a:pPr marL="285750" indent="-285750">
              <a:spcBef>
                <a:spcPts val="600"/>
              </a:spcBef>
              <a:buFont typeface="Arial" panose="020B0604020202020204" pitchFamily="34" charset="0"/>
              <a:buChar char="•"/>
            </a:pPr>
            <a:r>
              <a:rPr lang="es-ES" sz="1700" b="1" dirty="0"/>
              <a:t>En el </a:t>
            </a:r>
            <a:r>
              <a:rPr lang="es-ES" sz="1700" b="1" dirty="0" err="1"/>
              <a:t>push</a:t>
            </a:r>
            <a:r>
              <a:rPr lang="es-ES" sz="1700" b="1" dirty="0"/>
              <a:t> se elabora un programa que establece la labor a realizar por cada una de las estaciones de trabajo. Una vez terminada la tarea en una estación el producto es empujado hacia la siguiente etapa a diferencia del sistema </a:t>
            </a:r>
            <a:r>
              <a:rPr lang="es-ES" sz="1700" b="1" dirty="0" err="1"/>
              <a:t>pull</a:t>
            </a:r>
            <a:r>
              <a:rPr lang="es-ES" sz="1700" b="1" dirty="0"/>
              <a:t> en el que los trabajadores retroceden hasta la estación anterior para retirar de ella los materiales y partes que necesitan para procesarlos inmediatamente.</a:t>
            </a:r>
          </a:p>
          <a:p>
            <a:pPr marL="285750" indent="-285750">
              <a:spcBef>
                <a:spcPts val="600"/>
              </a:spcBef>
              <a:buFont typeface="Arial" panose="020B0604020202020204" pitchFamily="34" charset="0"/>
              <a:buChar char="•"/>
            </a:pPr>
            <a:r>
              <a:rPr lang="es-ES" sz="1700" b="1" dirty="0"/>
              <a:t>Cuando se retira el material, los trabajadores de la estación previa saben que ha llegado el momento de comenzar a producir para reemplazar la producción retirada por la siguiente estación. Si la producción no se retira los empleados de la estación previa detienen su labor. De este modo se evita tanto el exceso como el defecto de la producción. Se produce solo lo necesario, entendiendo como tal no lo que viene establecido en un programa maestro sino lo que los consumidores demandan.</a:t>
            </a:r>
          </a:p>
        </p:txBody>
      </p:sp>
    </p:spTree>
    <p:extLst>
      <p:ext uri="{BB962C8B-B14F-4D97-AF65-F5344CB8AC3E}">
        <p14:creationId xmlns:p14="http://schemas.microsoft.com/office/powerpoint/2010/main" val="40987900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a:t>
            </a:r>
            <a:r>
              <a:rPr lang="es-ES" sz="3100" b="1" i="1" dirty="0" smtClean="0">
                <a:effectLst>
                  <a:outerShdw blurRad="38100" dist="38100" dir="2700000" algn="tl">
                    <a:srgbClr val="000000">
                      <a:alpha val="43137"/>
                    </a:srgbClr>
                  </a:outerShdw>
                </a:effectLst>
              </a:rPr>
              <a:t>DE INVENTARIOS</a:t>
            </a:r>
            <a:endParaRPr lang="en-US" sz="3100" dirty="0"/>
          </a:p>
        </p:txBody>
      </p:sp>
      <p:sp>
        <p:nvSpPr>
          <p:cNvPr id="3" name="Marcador de contenido 2"/>
          <p:cNvSpPr>
            <a:spLocks noGrp="1"/>
          </p:cNvSpPr>
          <p:nvPr>
            <p:ph idx="1"/>
          </p:nvPr>
        </p:nvSpPr>
        <p:spPr>
          <a:xfrm>
            <a:off x="1248221" y="1117599"/>
            <a:ext cx="10479321" cy="5660571"/>
          </a:xfrm>
        </p:spPr>
        <p:txBody>
          <a:bodyPr>
            <a:noAutofit/>
          </a:bodyPr>
          <a:lstStyle/>
          <a:p>
            <a:pPr marL="0" indent="0" algn="ctr">
              <a:buNone/>
            </a:pPr>
            <a:r>
              <a:rPr lang="en-US" sz="2400" b="1" dirty="0" smtClean="0">
                <a:solidFill>
                  <a:schemeClr val="tx1"/>
                </a:solidFill>
              </a:rPr>
              <a:t>IDEAS </a:t>
            </a:r>
            <a:r>
              <a:rPr lang="en-US" sz="2400" b="1" dirty="0">
                <a:solidFill>
                  <a:schemeClr val="tx1"/>
                </a:solidFill>
              </a:rPr>
              <a:t>CLAVE </a:t>
            </a:r>
            <a:endParaRPr lang="en-US" sz="2400" b="1" dirty="0" smtClean="0">
              <a:solidFill>
                <a:schemeClr val="tx1"/>
              </a:solidFill>
            </a:endParaRPr>
          </a:p>
          <a:p>
            <a:r>
              <a:rPr lang="es-ES" sz="1700" dirty="0">
                <a:solidFill>
                  <a:schemeClr val="tx1"/>
                </a:solidFill>
              </a:rPr>
              <a:t>Los costos presentes en la gestión de almacenes se relacionan a aspectos </a:t>
            </a:r>
            <a:r>
              <a:rPr lang="es-ES" sz="1700" dirty="0" smtClean="0">
                <a:solidFill>
                  <a:schemeClr val="tx1"/>
                </a:solidFill>
              </a:rPr>
              <a:t>presentes en el ciclo logístico; infraestructura</a:t>
            </a:r>
            <a:r>
              <a:rPr lang="es-ES" sz="1700" dirty="0">
                <a:solidFill>
                  <a:schemeClr val="tx1"/>
                </a:solidFill>
              </a:rPr>
              <a:t>, </a:t>
            </a:r>
            <a:r>
              <a:rPr lang="es-ES" sz="1700" dirty="0" smtClean="0">
                <a:solidFill>
                  <a:schemeClr val="tx1"/>
                </a:solidFill>
              </a:rPr>
              <a:t>instalaciones, mantenimiento</a:t>
            </a:r>
            <a:r>
              <a:rPr lang="es-ES" sz="1700" dirty="0">
                <a:solidFill>
                  <a:schemeClr val="tx1"/>
                </a:solidFill>
              </a:rPr>
              <a:t>, operación, gestión, mantenimiento del stock y por </a:t>
            </a:r>
            <a:r>
              <a:rPr lang="es-ES" sz="1700" dirty="0" smtClean="0">
                <a:solidFill>
                  <a:schemeClr val="tx1"/>
                </a:solidFill>
              </a:rPr>
              <a:t>sus efectos; excesos </a:t>
            </a:r>
            <a:r>
              <a:rPr lang="es-ES" sz="1700" dirty="0">
                <a:solidFill>
                  <a:schemeClr val="tx1"/>
                </a:solidFill>
              </a:rPr>
              <a:t>o faltantes de mercaderías.</a:t>
            </a:r>
          </a:p>
          <a:p>
            <a:r>
              <a:rPr lang="es-ES" sz="1700" dirty="0" smtClean="0">
                <a:solidFill>
                  <a:schemeClr val="tx1"/>
                </a:solidFill>
              </a:rPr>
              <a:t>El </a:t>
            </a:r>
            <a:r>
              <a:rPr lang="es-ES" sz="1700" dirty="0">
                <a:solidFill>
                  <a:schemeClr val="tx1"/>
                </a:solidFill>
              </a:rPr>
              <a:t>control de stocks trata de planificar, coordinar y supervisar los artículos que entran </a:t>
            </a:r>
            <a:r>
              <a:rPr lang="es-ES" sz="1700" dirty="0" smtClean="0">
                <a:solidFill>
                  <a:schemeClr val="tx1"/>
                </a:solidFill>
              </a:rPr>
              <a:t>y salen </a:t>
            </a:r>
            <a:r>
              <a:rPr lang="es-ES" sz="1700" dirty="0">
                <a:solidFill>
                  <a:schemeClr val="tx1"/>
                </a:solidFill>
              </a:rPr>
              <a:t>del almacén. Se trata de hacer un balance entre lo que se ha vendido y lo que se </a:t>
            </a:r>
            <a:r>
              <a:rPr lang="es-ES" sz="1700" dirty="0" smtClean="0">
                <a:solidFill>
                  <a:schemeClr val="tx1"/>
                </a:solidFill>
              </a:rPr>
              <a:t>ha adquirido </a:t>
            </a:r>
            <a:r>
              <a:rPr lang="es-ES" sz="1700" dirty="0">
                <a:solidFill>
                  <a:schemeClr val="tx1"/>
                </a:solidFill>
              </a:rPr>
              <a:t>para saber lo que se tiene disponible.</a:t>
            </a:r>
          </a:p>
          <a:p>
            <a:r>
              <a:rPr lang="es-ES" sz="1700" dirty="0" smtClean="0">
                <a:solidFill>
                  <a:schemeClr val="tx1"/>
                </a:solidFill>
              </a:rPr>
              <a:t>La </a:t>
            </a:r>
            <a:r>
              <a:rPr lang="es-ES" sz="1700" dirty="0">
                <a:solidFill>
                  <a:schemeClr val="tx1"/>
                </a:solidFill>
              </a:rPr>
              <a:t>gestión de stocks abarca todas las operaciones que se encargan de organizar la </a:t>
            </a:r>
            <a:r>
              <a:rPr lang="es-ES" sz="1700" dirty="0" smtClean="0">
                <a:solidFill>
                  <a:schemeClr val="tx1"/>
                </a:solidFill>
              </a:rPr>
              <a:t>circulación de </a:t>
            </a:r>
            <a:r>
              <a:rPr lang="es-ES" sz="1700" dirty="0">
                <a:solidFill>
                  <a:schemeClr val="tx1"/>
                </a:solidFill>
              </a:rPr>
              <a:t>materias primas o productos finales dentro de una empresa. Su objetivo es </a:t>
            </a:r>
            <a:r>
              <a:rPr lang="es-ES" sz="1700" dirty="0" smtClean="0">
                <a:solidFill>
                  <a:schemeClr val="tx1"/>
                </a:solidFill>
              </a:rPr>
              <a:t>que los </a:t>
            </a:r>
            <a:r>
              <a:rPr lang="es-ES" sz="1700" dirty="0">
                <a:solidFill>
                  <a:schemeClr val="tx1"/>
                </a:solidFill>
              </a:rPr>
              <a:t>costes de mantenimiento de inventario sean lo más bajos posibles sin que el </a:t>
            </a:r>
            <a:r>
              <a:rPr lang="es-ES" sz="1700" dirty="0" smtClean="0">
                <a:solidFill>
                  <a:schemeClr val="tx1"/>
                </a:solidFill>
              </a:rPr>
              <a:t>servicio al </a:t>
            </a:r>
            <a:r>
              <a:rPr lang="es-ES" sz="1700" dirty="0">
                <a:solidFill>
                  <a:schemeClr val="tx1"/>
                </a:solidFill>
              </a:rPr>
              <a:t>cliente se vea afectado.</a:t>
            </a:r>
          </a:p>
          <a:p>
            <a:r>
              <a:rPr lang="es-ES" sz="1700" dirty="0" smtClean="0">
                <a:solidFill>
                  <a:schemeClr val="tx1"/>
                </a:solidFill>
              </a:rPr>
              <a:t>La </a:t>
            </a:r>
            <a:r>
              <a:rPr lang="es-ES" sz="1700" dirty="0">
                <a:solidFill>
                  <a:schemeClr val="tx1"/>
                </a:solidFill>
              </a:rPr>
              <a:t>optimización de stocks se encarga de mejorar la productividad del stock dentro del almacén</a:t>
            </a:r>
            <a:r>
              <a:rPr lang="es-ES" sz="1700" dirty="0" smtClean="0">
                <a:solidFill>
                  <a:schemeClr val="tx1"/>
                </a:solidFill>
              </a:rPr>
              <a:t>. </a:t>
            </a:r>
            <a:endParaRPr lang="es-ES" sz="1700" dirty="0">
              <a:solidFill>
                <a:schemeClr val="tx1"/>
              </a:solidFill>
            </a:endParaRPr>
          </a:p>
          <a:p>
            <a:r>
              <a:rPr lang="es-ES" sz="1700" dirty="0" smtClean="0">
                <a:solidFill>
                  <a:schemeClr val="tx1"/>
                </a:solidFill>
              </a:rPr>
              <a:t>El inventario o stock es el conjunto de materiales que una empresa almacena en un espacio, ya sean materias primas para usar en el proceso de fabricación o productos acabados para la entrega al cliente final y su aplicación se gestiona a través de los modelos de gestión de stocks.</a:t>
            </a:r>
            <a:endParaRPr lang="es-ES" sz="1700" dirty="0">
              <a:solidFill>
                <a:schemeClr val="tx1"/>
              </a:solidFill>
            </a:endParaRPr>
          </a:p>
        </p:txBody>
      </p:sp>
    </p:spTree>
    <p:extLst>
      <p:ext uri="{BB962C8B-B14F-4D97-AF65-F5344CB8AC3E}">
        <p14:creationId xmlns:p14="http://schemas.microsoft.com/office/powerpoint/2010/main" val="24515696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a:t>
            </a:r>
            <a:r>
              <a:rPr lang="es-ES" sz="3100" b="1" i="1" dirty="0" smtClean="0">
                <a:effectLst>
                  <a:outerShdw blurRad="38100" dist="38100" dir="2700000" algn="tl">
                    <a:srgbClr val="000000">
                      <a:alpha val="43137"/>
                    </a:srgbClr>
                  </a:outerShdw>
                </a:effectLst>
              </a:rPr>
              <a:t>DE INVENTARIOS</a:t>
            </a:r>
            <a:endParaRPr lang="en-US" sz="3100" dirty="0"/>
          </a:p>
        </p:txBody>
      </p:sp>
      <p:sp>
        <p:nvSpPr>
          <p:cNvPr id="3" name="Marcador de contenido 2"/>
          <p:cNvSpPr>
            <a:spLocks noGrp="1"/>
          </p:cNvSpPr>
          <p:nvPr>
            <p:ph idx="1"/>
          </p:nvPr>
        </p:nvSpPr>
        <p:spPr>
          <a:xfrm>
            <a:off x="1248221" y="1117599"/>
            <a:ext cx="10479321" cy="5660571"/>
          </a:xfrm>
        </p:spPr>
        <p:txBody>
          <a:bodyPr>
            <a:noAutofit/>
          </a:bodyPr>
          <a:lstStyle/>
          <a:p>
            <a:pPr marL="0" indent="0" algn="ctr">
              <a:buNone/>
            </a:pPr>
            <a:r>
              <a:rPr lang="en-US" sz="2400" b="1" dirty="0" smtClean="0">
                <a:solidFill>
                  <a:schemeClr val="tx1"/>
                </a:solidFill>
              </a:rPr>
              <a:t>IDEAS </a:t>
            </a:r>
            <a:r>
              <a:rPr lang="en-US" sz="2400" b="1" dirty="0">
                <a:solidFill>
                  <a:schemeClr val="tx1"/>
                </a:solidFill>
              </a:rPr>
              <a:t>CLAVE </a:t>
            </a:r>
            <a:endParaRPr lang="en-US" sz="2400" b="1" dirty="0" smtClean="0">
              <a:solidFill>
                <a:schemeClr val="tx1"/>
              </a:solidFill>
            </a:endParaRPr>
          </a:p>
          <a:p>
            <a:r>
              <a:rPr lang="es-ES" sz="1700" dirty="0" smtClean="0">
                <a:solidFill>
                  <a:schemeClr val="tx1"/>
                </a:solidFill>
              </a:rPr>
              <a:t>El </a:t>
            </a:r>
            <a:r>
              <a:rPr lang="es-ES" sz="1700" dirty="0">
                <a:solidFill>
                  <a:schemeClr val="tx1"/>
                </a:solidFill>
              </a:rPr>
              <a:t>origen del método ABC está en la famosa regla 80 / 20, también conocida como </a:t>
            </a:r>
            <a:r>
              <a:rPr lang="es-ES" sz="1700" dirty="0" smtClean="0">
                <a:solidFill>
                  <a:schemeClr val="tx1"/>
                </a:solidFill>
              </a:rPr>
              <a:t>principio de </a:t>
            </a:r>
            <a:r>
              <a:rPr lang="es-ES" sz="1700" dirty="0">
                <a:solidFill>
                  <a:schemeClr val="tx1"/>
                </a:solidFill>
              </a:rPr>
              <a:t>Pareto, que explica que una pequeña parte del total de los artículos son los </a:t>
            </a:r>
            <a:r>
              <a:rPr lang="es-ES" sz="1700" dirty="0" smtClean="0">
                <a:solidFill>
                  <a:schemeClr val="tx1"/>
                </a:solidFill>
              </a:rPr>
              <a:t>que generan </a:t>
            </a:r>
            <a:r>
              <a:rPr lang="es-ES" sz="1700" dirty="0">
                <a:solidFill>
                  <a:schemeClr val="tx1"/>
                </a:solidFill>
              </a:rPr>
              <a:t>mayores ingresos. En definitiva, el 20 % de los artículos de que dispone </a:t>
            </a:r>
            <a:r>
              <a:rPr lang="es-ES" sz="1700" dirty="0" smtClean="0">
                <a:solidFill>
                  <a:schemeClr val="tx1"/>
                </a:solidFill>
              </a:rPr>
              <a:t>una empresa </a:t>
            </a:r>
            <a:r>
              <a:rPr lang="es-ES" sz="1700" dirty="0">
                <a:solidFill>
                  <a:schemeClr val="tx1"/>
                </a:solidFill>
              </a:rPr>
              <a:t>aportan el 80 % de sus ingresos</a:t>
            </a:r>
            <a:r>
              <a:rPr lang="es-ES" sz="1700" dirty="0" smtClean="0">
                <a:solidFill>
                  <a:schemeClr val="tx1"/>
                </a:solidFill>
              </a:rPr>
              <a:t>.</a:t>
            </a:r>
          </a:p>
          <a:p>
            <a:r>
              <a:rPr lang="es-ES" sz="1700" dirty="0" smtClean="0">
                <a:solidFill>
                  <a:schemeClr val="tx1"/>
                </a:solidFill>
              </a:rPr>
              <a:t>En todo modelo de gestión de stocks, es determinante para su funcionalidad y utilidad la determinación de los stocks de seguridad determinados mediante análisis estadístico, siendo su impacto más relevante a partir del punto de </a:t>
            </a:r>
            <a:r>
              <a:rPr lang="es-ES" sz="1700" dirty="0" err="1" smtClean="0">
                <a:solidFill>
                  <a:schemeClr val="tx1"/>
                </a:solidFill>
              </a:rPr>
              <a:t>reorden</a:t>
            </a:r>
            <a:r>
              <a:rPr lang="es-ES" sz="1700" dirty="0" smtClean="0">
                <a:solidFill>
                  <a:schemeClr val="tx1"/>
                </a:solidFill>
              </a:rPr>
              <a:t>.</a:t>
            </a:r>
            <a:endParaRPr lang="es-ES" sz="1700" dirty="0">
              <a:solidFill>
                <a:schemeClr val="tx1"/>
              </a:solidFill>
            </a:endParaRPr>
          </a:p>
          <a:p>
            <a:r>
              <a:rPr lang="es-ES" sz="1700" dirty="0">
                <a:solidFill>
                  <a:schemeClr val="tx1"/>
                </a:solidFill>
              </a:rPr>
              <a:t>El modelo </a:t>
            </a:r>
            <a:r>
              <a:rPr lang="es-ES" sz="1700" dirty="0" err="1">
                <a:solidFill>
                  <a:schemeClr val="tx1"/>
                </a:solidFill>
              </a:rPr>
              <a:t>Just</a:t>
            </a:r>
            <a:r>
              <a:rPr lang="es-ES" sz="1700" dirty="0">
                <a:solidFill>
                  <a:schemeClr val="tx1"/>
                </a:solidFill>
              </a:rPr>
              <a:t> in time (justo a tiempo) consiste en ofrecer productos bajo demanda. Es decir, cuando un cliente necesita un producto se pone en marcha su fabricación y se le entrega.</a:t>
            </a:r>
          </a:p>
          <a:p>
            <a:r>
              <a:rPr lang="es-ES" sz="1700" dirty="0">
                <a:solidFill>
                  <a:schemeClr val="tx1"/>
                </a:solidFill>
              </a:rPr>
              <a:t>El sistema jalar (</a:t>
            </a:r>
            <a:r>
              <a:rPr lang="es-ES" sz="1700" dirty="0" err="1">
                <a:solidFill>
                  <a:schemeClr val="tx1"/>
                </a:solidFill>
              </a:rPr>
              <a:t>pull</a:t>
            </a:r>
            <a:r>
              <a:rPr lang="es-ES" sz="1700" dirty="0">
                <a:solidFill>
                  <a:schemeClr val="tx1"/>
                </a:solidFill>
              </a:rPr>
              <a:t> </a:t>
            </a:r>
            <a:r>
              <a:rPr lang="es-ES" sz="1700" dirty="0" err="1">
                <a:solidFill>
                  <a:schemeClr val="tx1"/>
                </a:solidFill>
              </a:rPr>
              <a:t>system</a:t>
            </a:r>
            <a:r>
              <a:rPr lang="es-ES" sz="1700" dirty="0">
                <a:solidFill>
                  <a:schemeClr val="tx1"/>
                </a:solidFill>
              </a:rPr>
              <a:t>) es un sistema de comunicación que permite controlar la producción, sincronizar los procesos de manufactura con los requerimientos del cliente y apoyar fuertemente la programación de la producción. </a:t>
            </a:r>
            <a:endParaRPr lang="es-ES" sz="1700" dirty="0" smtClean="0">
              <a:solidFill>
                <a:schemeClr val="tx1"/>
              </a:solidFill>
            </a:endParaRPr>
          </a:p>
          <a:p>
            <a:r>
              <a:rPr lang="es-ES" sz="1700" dirty="0" err="1" smtClean="0">
                <a:solidFill>
                  <a:schemeClr val="tx1"/>
                </a:solidFill>
              </a:rPr>
              <a:t>Kamban</a:t>
            </a:r>
            <a:r>
              <a:rPr lang="es-ES" sz="1700" dirty="0" smtClean="0">
                <a:solidFill>
                  <a:schemeClr val="tx1"/>
                </a:solidFill>
              </a:rPr>
              <a:t>, </a:t>
            </a:r>
            <a:r>
              <a:rPr lang="es-ES" sz="1700" dirty="0">
                <a:solidFill>
                  <a:schemeClr val="tx1"/>
                </a:solidFill>
              </a:rPr>
              <a:t>es un sistema visual que permite comparar lo que se fabrica con lo que el cliente </a:t>
            </a:r>
            <a:r>
              <a:rPr lang="es-ES" sz="1700" dirty="0" smtClean="0">
                <a:solidFill>
                  <a:schemeClr val="tx1"/>
                </a:solidFill>
              </a:rPr>
              <a:t>requiere, permite </a:t>
            </a:r>
            <a:r>
              <a:rPr lang="es-ES" sz="1700" dirty="0">
                <a:solidFill>
                  <a:schemeClr val="tx1"/>
                </a:solidFill>
              </a:rPr>
              <a:t>fabricar sólo lo que el cliente </a:t>
            </a:r>
            <a:r>
              <a:rPr lang="es-ES" sz="1700" dirty="0" smtClean="0">
                <a:solidFill>
                  <a:schemeClr val="tx1"/>
                </a:solidFill>
              </a:rPr>
              <a:t>necesita. En su etapa avanzada de implementación permite la aplicación del sistema </a:t>
            </a:r>
            <a:r>
              <a:rPr lang="es-ES" sz="1700" dirty="0" err="1" smtClean="0">
                <a:solidFill>
                  <a:schemeClr val="tx1"/>
                </a:solidFill>
              </a:rPr>
              <a:t>Heijunka</a:t>
            </a:r>
            <a:r>
              <a:rPr lang="es-ES" sz="1700" dirty="0" smtClean="0">
                <a:solidFill>
                  <a:schemeClr val="tx1"/>
                </a:solidFill>
              </a:rPr>
              <a:t> de control que </a:t>
            </a:r>
            <a:r>
              <a:rPr lang="es-ES" sz="1700" dirty="0">
                <a:solidFill>
                  <a:schemeClr val="tx1"/>
                </a:solidFill>
              </a:rPr>
              <a:t>sirve para nivelar </a:t>
            </a:r>
            <a:r>
              <a:rPr lang="es-ES" sz="1700" dirty="0" err="1">
                <a:solidFill>
                  <a:schemeClr val="tx1"/>
                </a:solidFill>
              </a:rPr>
              <a:t>Ia</a:t>
            </a:r>
            <a:r>
              <a:rPr lang="es-ES" sz="1700" dirty="0">
                <a:solidFill>
                  <a:schemeClr val="tx1"/>
                </a:solidFill>
              </a:rPr>
              <a:t> producción al ritmo de la demanda del cliente final, variando la carga de trabajo de los procesos de </a:t>
            </a:r>
            <a:r>
              <a:rPr lang="es-ES" sz="1700" dirty="0" smtClean="0">
                <a:solidFill>
                  <a:schemeClr val="tx1"/>
                </a:solidFill>
              </a:rPr>
              <a:t>manufactura.</a:t>
            </a:r>
            <a:endParaRPr lang="es-ES" sz="1700" dirty="0">
              <a:solidFill>
                <a:schemeClr val="tx1"/>
              </a:solidFill>
            </a:endParaRPr>
          </a:p>
        </p:txBody>
      </p:sp>
    </p:spTree>
    <p:extLst>
      <p:ext uri="{BB962C8B-B14F-4D97-AF65-F5344CB8AC3E}">
        <p14:creationId xmlns:p14="http://schemas.microsoft.com/office/powerpoint/2010/main" val="26380851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11359" y="1969736"/>
            <a:ext cx="10256104" cy="3777622"/>
          </a:xfrm>
        </p:spPr>
        <p:txBody>
          <a:bodyPr>
            <a:noAutofit/>
          </a:bodyPr>
          <a:lstStyle/>
          <a:p>
            <a:pPr>
              <a:spcBef>
                <a:spcPts val="1800"/>
              </a:spcBef>
            </a:pPr>
            <a:r>
              <a:rPr lang="en-US" sz="2200" b="1" dirty="0">
                <a:solidFill>
                  <a:schemeClr val="tx1"/>
                </a:solidFill>
              </a:rPr>
              <a:t>OBJETIVOS </a:t>
            </a:r>
            <a:endParaRPr lang="en-US" sz="2200" b="1" dirty="0" smtClean="0">
              <a:solidFill>
                <a:schemeClr val="tx1"/>
              </a:solidFill>
            </a:endParaRPr>
          </a:p>
          <a:p>
            <a:pPr marL="0" indent="0">
              <a:spcBef>
                <a:spcPts val="1800"/>
              </a:spcBef>
              <a:buNone/>
            </a:pPr>
            <a:r>
              <a:rPr lang="es-ES" sz="2000" b="1" dirty="0">
                <a:solidFill>
                  <a:schemeClr val="tx1"/>
                </a:solidFill>
              </a:rPr>
              <a:t>• Identificar los modelos logísticos de distribución y saber qué variables hay que tener </a:t>
            </a:r>
            <a:r>
              <a:rPr lang="es-ES" sz="2000" b="1" dirty="0" smtClean="0">
                <a:solidFill>
                  <a:schemeClr val="tx1"/>
                </a:solidFill>
              </a:rPr>
              <a:t>en cuenta </a:t>
            </a:r>
            <a:r>
              <a:rPr lang="es-ES" sz="2000" b="1" dirty="0">
                <a:solidFill>
                  <a:schemeClr val="tx1"/>
                </a:solidFill>
              </a:rPr>
              <a:t>para escoger el mejor modelo.</a:t>
            </a:r>
          </a:p>
          <a:p>
            <a:pPr marL="0" indent="0">
              <a:spcBef>
                <a:spcPts val="1800"/>
              </a:spcBef>
              <a:buNone/>
            </a:pPr>
            <a:r>
              <a:rPr lang="es-ES" sz="2000" b="1" dirty="0">
                <a:solidFill>
                  <a:schemeClr val="tx1"/>
                </a:solidFill>
              </a:rPr>
              <a:t>• Conocer los diferentes modos de transporte que existen.</a:t>
            </a:r>
          </a:p>
          <a:p>
            <a:pPr marL="0" indent="0">
              <a:spcBef>
                <a:spcPts val="1800"/>
              </a:spcBef>
              <a:buNone/>
            </a:pPr>
            <a:r>
              <a:rPr lang="es-ES" sz="2000" b="1" dirty="0">
                <a:solidFill>
                  <a:schemeClr val="tx1"/>
                </a:solidFill>
              </a:rPr>
              <a:t>• Entender los costes logísticos de transporte.</a:t>
            </a:r>
          </a:p>
          <a:p>
            <a:pPr marL="0" indent="0">
              <a:spcBef>
                <a:spcPts val="1800"/>
              </a:spcBef>
              <a:buNone/>
            </a:pPr>
            <a:r>
              <a:rPr lang="es-ES" sz="2000" b="1" dirty="0">
                <a:solidFill>
                  <a:schemeClr val="tx1"/>
                </a:solidFill>
              </a:rPr>
              <a:t>• Entender el concepto de un software TMS, sus funciones y beneficios.</a:t>
            </a:r>
          </a:p>
          <a:p>
            <a:pPr marL="0" indent="0">
              <a:spcBef>
                <a:spcPts val="1800"/>
              </a:spcBef>
              <a:buNone/>
            </a:pPr>
            <a:r>
              <a:rPr lang="es-ES" sz="2000" b="1" dirty="0">
                <a:solidFill>
                  <a:schemeClr val="tx1"/>
                </a:solidFill>
              </a:rPr>
              <a:t>• Explicar los diferentes tipos de </a:t>
            </a:r>
            <a:r>
              <a:rPr lang="es-ES" sz="2000" b="1" dirty="0" err="1">
                <a:solidFill>
                  <a:schemeClr val="tx1"/>
                </a:solidFill>
              </a:rPr>
              <a:t>incoterms</a:t>
            </a:r>
            <a:r>
              <a:rPr lang="es-ES" sz="2000" b="1" dirty="0">
                <a:solidFill>
                  <a:schemeClr val="tx1"/>
                </a:solidFill>
              </a:rPr>
              <a:t> que existen y qué función tiene cada uno.</a:t>
            </a:r>
            <a:endParaRPr lang="en-US" sz="1900" b="1" dirty="0">
              <a:solidFill>
                <a:schemeClr val="tx1"/>
              </a:solidFill>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MODELOS LOGÍSTICOS</a:t>
            </a:r>
            <a:endParaRPr lang="en-US" sz="3100" dirty="0"/>
          </a:p>
        </p:txBody>
      </p:sp>
    </p:spTree>
    <p:extLst>
      <p:ext uri="{BB962C8B-B14F-4D97-AF65-F5344CB8AC3E}">
        <p14:creationId xmlns:p14="http://schemas.microsoft.com/office/powerpoint/2010/main" val="7656905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77379"/>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919106" y="1505445"/>
            <a:ext cx="2348093"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LOGÍSTICA DE DISTRIBUCIÓN</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1919106" y="3367316"/>
            <a:ext cx="4996490" cy="3033486"/>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i="1" u="sng" dirty="0" smtClean="0">
                <a:solidFill>
                  <a:schemeClr val="tx1"/>
                </a:solidFill>
                <a:effectLst>
                  <a:outerShdw blurRad="38100" dist="38100" dir="2700000" algn="tl">
                    <a:srgbClr val="000000">
                      <a:alpha val="43137"/>
                    </a:srgbClr>
                  </a:outerShdw>
                </a:effectLst>
              </a:rPr>
              <a:t>MODELOS</a:t>
            </a:r>
            <a:endParaRPr lang="en-US" sz="2000" b="1" i="1" u="sng" dirty="0">
              <a:solidFill>
                <a:schemeClr val="tx1"/>
              </a:solidFill>
              <a:effectLst>
                <a:outerShdw blurRad="38100" dist="38100" dir="2700000" algn="tl">
                  <a:srgbClr val="000000">
                    <a:alpha val="43137"/>
                  </a:srgbClr>
                </a:outerShdw>
              </a:effectLst>
            </a:endParaRPr>
          </a:p>
          <a:p>
            <a:pPr marL="342900" indent="-342900" algn="ctr">
              <a:spcBef>
                <a:spcPts val="600"/>
              </a:spcBef>
              <a:buFont typeface="Arial" panose="020B0604020202020204" pitchFamily="34" charset="0"/>
              <a:buChar char="•"/>
            </a:pPr>
            <a:r>
              <a:rPr lang="en-US" sz="2000" b="1" i="1" dirty="0" smtClean="0">
                <a:solidFill>
                  <a:schemeClr val="tx1"/>
                </a:solidFill>
                <a:effectLst>
                  <a:outerShdw blurRad="38100" dist="38100" dir="2700000" algn="tl">
                    <a:srgbClr val="000000">
                      <a:alpha val="43137"/>
                    </a:srgbClr>
                  </a:outerShdw>
                </a:effectLst>
              </a:rPr>
              <a:t>De </a:t>
            </a:r>
            <a:r>
              <a:rPr lang="en-US" sz="2000" b="1" i="1" dirty="0" err="1">
                <a:solidFill>
                  <a:schemeClr val="tx1"/>
                </a:solidFill>
                <a:effectLst>
                  <a:outerShdw blurRad="38100" dist="38100" dir="2700000" algn="tl">
                    <a:srgbClr val="000000">
                      <a:alpha val="43137"/>
                    </a:srgbClr>
                  </a:outerShdw>
                </a:effectLst>
              </a:rPr>
              <a:t>distribución</a:t>
            </a:r>
            <a:r>
              <a:rPr lang="en-US" sz="2000" b="1" i="1" dirty="0">
                <a:solidFill>
                  <a:schemeClr val="tx1"/>
                </a:solidFill>
                <a:effectLst>
                  <a:outerShdw blurRad="38100" dist="38100" dir="2700000" algn="tl">
                    <a:srgbClr val="000000">
                      <a:alpha val="43137"/>
                    </a:srgbClr>
                  </a:outerShdw>
                </a:effectLst>
              </a:rPr>
              <a:t> </a:t>
            </a:r>
            <a:r>
              <a:rPr lang="en-US" sz="2000" b="1" i="1" dirty="0" err="1">
                <a:solidFill>
                  <a:schemeClr val="tx1"/>
                </a:solidFill>
                <a:effectLst>
                  <a:outerShdw blurRad="38100" dist="38100" dir="2700000" algn="tl">
                    <a:srgbClr val="000000">
                      <a:alpha val="43137"/>
                    </a:srgbClr>
                  </a:outerShdw>
                </a:effectLst>
              </a:rPr>
              <a:t>centralizada</a:t>
            </a:r>
            <a:r>
              <a:rPr lang="en-US" sz="2000" b="1" i="1" dirty="0">
                <a:solidFill>
                  <a:schemeClr val="tx1"/>
                </a:solidFill>
                <a:effectLst>
                  <a:outerShdw blurRad="38100" dist="38100" dir="2700000" algn="tl">
                    <a:srgbClr val="000000">
                      <a:alpha val="43137"/>
                    </a:srgbClr>
                  </a:outerShdw>
                </a:effectLst>
              </a:rPr>
              <a:t>. </a:t>
            </a:r>
          </a:p>
          <a:p>
            <a:pPr marL="342900" indent="-342900" algn="ctr">
              <a:spcBef>
                <a:spcPts val="600"/>
              </a:spcBef>
              <a:buFont typeface="Arial" panose="020B0604020202020204" pitchFamily="34" charset="0"/>
              <a:buChar char="•"/>
            </a:pPr>
            <a:r>
              <a:rPr lang="en-US" sz="2000" b="1" i="1" dirty="0" smtClean="0">
                <a:solidFill>
                  <a:schemeClr val="tx1"/>
                </a:solidFill>
                <a:effectLst>
                  <a:outerShdw blurRad="38100" dist="38100" dir="2700000" algn="tl">
                    <a:srgbClr val="000000">
                      <a:alpha val="43137"/>
                    </a:srgbClr>
                  </a:outerShdw>
                </a:effectLst>
              </a:rPr>
              <a:t>De </a:t>
            </a:r>
            <a:r>
              <a:rPr lang="en-US" sz="2000" b="1" i="1" dirty="0" err="1">
                <a:solidFill>
                  <a:schemeClr val="tx1"/>
                </a:solidFill>
                <a:effectLst>
                  <a:outerShdw blurRad="38100" dist="38100" dir="2700000" algn="tl">
                    <a:srgbClr val="000000">
                      <a:alpha val="43137"/>
                    </a:srgbClr>
                  </a:outerShdw>
                </a:effectLst>
              </a:rPr>
              <a:t>distribución</a:t>
            </a:r>
            <a:r>
              <a:rPr lang="en-US" sz="2000" b="1" i="1" dirty="0">
                <a:solidFill>
                  <a:schemeClr val="tx1"/>
                </a:solidFill>
                <a:effectLst>
                  <a:outerShdw blurRad="38100" dist="38100" dir="2700000" algn="tl">
                    <a:srgbClr val="000000">
                      <a:alpha val="43137"/>
                    </a:srgbClr>
                  </a:outerShdw>
                </a:effectLst>
              </a:rPr>
              <a:t> </a:t>
            </a:r>
            <a:r>
              <a:rPr lang="en-US" sz="2000" b="1" i="1" dirty="0" err="1">
                <a:solidFill>
                  <a:schemeClr val="tx1"/>
                </a:solidFill>
                <a:effectLst>
                  <a:outerShdw blurRad="38100" dist="38100" dir="2700000" algn="tl">
                    <a:srgbClr val="000000">
                      <a:alpha val="43137"/>
                    </a:srgbClr>
                  </a:outerShdw>
                </a:effectLst>
              </a:rPr>
              <a:t>descentralizada</a:t>
            </a:r>
            <a:r>
              <a:rPr lang="en-US" sz="2000" b="1" i="1" dirty="0">
                <a:solidFill>
                  <a:schemeClr val="tx1"/>
                </a:solidFill>
                <a:effectLst>
                  <a:outerShdw blurRad="38100" dist="38100" dir="2700000" algn="tl">
                    <a:srgbClr val="000000">
                      <a:alpha val="43137"/>
                    </a:srgbClr>
                  </a:outerShdw>
                </a:effectLst>
              </a:rPr>
              <a:t>. </a:t>
            </a:r>
          </a:p>
          <a:p>
            <a:pPr marL="342900" indent="-342900" algn="ctr">
              <a:spcBef>
                <a:spcPts val="600"/>
              </a:spcBef>
              <a:buFont typeface="Arial" panose="020B0604020202020204" pitchFamily="34" charset="0"/>
              <a:buChar char="•"/>
            </a:pPr>
            <a:r>
              <a:rPr lang="en-US" sz="2000" b="1" i="1" dirty="0" err="1">
                <a:solidFill>
                  <a:schemeClr val="tx1"/>
                </a:solidFill>
                <a:effectLst>
                  <a:outerShdw blurRad="38100" dist="38100" dir="2700000" algn="tl">
                    <a:srgbClr val="000000">
                      <a:alpha val="43137"/>
                    </a:srgbClr>
                  </a:outerShdw>
                </a:effectLst>
              </a:rPr>
              <a:t>Distribución</a:t>
            </a:r>
            <a:r>
              <a:rPr lang="en-US" sz="2000" b="1" i="1" dirty="0">
                <a:solidFill>
                  <a:schemeClr val="tx1"/>
                </a:solidFill>
                <a:effectLst>
                  <a:outerShdw blurRad="38100" dist="38100" dir="2700000" algn="tl">
                    <a:srgbClr val="000000">
                      <a:alpha val="43137"/>
                    </a:srgbClr>
                  </a:outerShdw>
                </a:effectLst>
              </a:rPr>
              <a:t> </a:t>
            </a:r>
            <a:r>
              <a:rPr lang="en-US" sz="2000" b="1" i="1" dirty="0" err="1">
                <a:solidFill>
                  <a:schemeClr val="tx1"/>
                </a:solidFill>
                <a:effectLst>
                  <a:outerShdw blurRad="38100" dist="38100" dir="2700000" algn="tl">
                    <a:srgbClr val="000000">
                      <a:alpha val="43137"/>
                    </a:srgbClr>
                  </a:outerShdw>
                </a:effectLst>
              </a:rPr>
              <a:t>escalonada</a:t>
            </a:r>
            <a:r>
              <a:rPr lang="en-US" sz="2000" b="1" i="1" dirty="0">
                <a:solidFill>
                  <a:schemeClr val="tx1"/>
                </a:solidFill>
                <a:effectLst>
                  <a:outerShdw blurRad="38100" dist="38100" dir="2700000" algn="tl">
                    <a:srgbClr val="000000">
                      <a:alpha val="43137"/>
                    </a:srgbClr>
                  </a:outerShdw>
                </a:effectLst>
              </a:rPr>
              <a:t>. </a:t>
            </a:r>
          </a:p>
          <a:p>
            <a:pPr marL="342900" indent="-342900" algn="ctr">
              <a:spcBef>
                <a:spcPts val="600"/>
              </a:spcBef>
              <a:buFont typeface="Arial" panose="020B0604020202020204" pitchFamily="34" charset="0"/>
              <a:buChar char="•"/>
            </a:pPr>
            <a:r>
              <a:rPr lang="en-US" sz="2000" b="1" i="1" dirty="0" err="1">
                <a:solidFill>
                  <a:schemeClr val="tx1"/>
                </a:solidFill>
                <a:effectLst>
                  <a:outerShdw blurRad="38100" dist="38100" dir="2700000" algn="tl">
                    <a:srgbClr val="000000">
                      <a:alpha val="43137"/>
                    </a:srgbClr>
                  </a:outerShdw>
                </a:effectLst>
              </a:rPr>
              <a:t>Producción</a:t>
            </a:r>
            <a:r>
              <a:rPr lang="en-US" sz="2000" b="1" i="1" dirty="0">
                <a:solidFill>
                  <a:schemeClr val="tx1"/>
                </a:solidFill>
                <a:effectLst>
                  <a:outerShdw blurRad="38100" dist="38100" dir="2700000" algn="tl">
                    <a:srgbClr val="000000">
                      <a:alpha val="43137"/>
                    </a:srgbClr>
                  </a:outerShdw>
                </a:effectLst>
              </a:rPr>
              <a:t> contra stock. </a:t>
            </a:r>
          </a:p>
          <a:p>
            <a:pPr marL="342900" indent="-342900" algn="ctr">
              <a:spcBef>
                <a:spcPts val="600"/>
              </a:spcBef>
              <a:buFont typeface="Arial" panose="020B0604020202020204" pitchFamily="34" charset="0"/>
              <a:buChar char="•"/>
            </a:pPr>
            <a:r>
              <a:rPr lang="en-US" sz="2000" b="1" i="1" dirty="0" smtClean="0">
                <a:solidFill>
                  <a:schemeClr val="tx1"/>
                </a:solidFill>
                <a:effectLst>
                  <a:outerShdw blurRad="38100" dist="38100" dir="2700000" algn="tl">
                    <a:srgbClr val="000000">
                      <a:alpha val="43137"/>
                    </a:srgbClr>
                  </a:outerShdw>
                </a:effectLst>
              </a:rPr>
              <a:t>Cross-docking</a:t>
            </a:r>
            <a:r>
              <a:rPr lang="en-US" sz="2000" b="1" i="1" dirty="0">
                <a:solidFill>
                  <a:schemeClr val="tx1"/>
                </a:solidFill>
                <a:effectLst>
                  <a:outerShdw blurRad="38100" dist="38100" dir="2700000" algn="tl">
                    <a:srgbClr val="000000">
                      <a:alpha val="43137"/>
                    </a:srgbClr>
                  </a:outerShdw>
                </a:effectLst>
              </a:rPr>
              <a:t>. </a:t>
            </a:r>
          </a:p>
          <a:p>
            <a:pPr marL="342900" indent="-342900" algn="ctr">
              <a:spcBef>
                <a:spcPts val="600"/>
              </a:spcBef>
              <a:buFont typeface="Arial" panose="020B0604020202020204" pitchFamily="34" charset="0"/>
              <a:buChar char="•"/>
            </a:pPr>
            <a:r>
              <a:rPr lang="en-US" sz="2000" b="1" i="1" dirty="0" err="1">
                <a:solidFill>
                  <a:schemeClr val="tx1"/>
                </a:solidFill>
                <a:effectLst>
                  <a:outerShdw blurRad="38100" dist="38100" dir="2700000" algn="tl">
                    <a:srgbClr val="000000">
                      <a:alpha val="43137"/>
                    </a:srgbClr>
                  </a:outerShdw>
                </a:effectLst>
              </a:rPr>
              <a:t>Consolidación</a:t>
            </a:r>
            <a:r>
              <a:rPr lang="en-US" sz="2000" b="1" i="1" dirty="0">
                <a:solidFill>
                  <a:schemeClr val="tx1"/>
                </a:solidFill>
                <a:effectLst>
                  <a:outerShdw blurRad="38100" dist="38100" dir="2700000" algn="tl">
                    <a:srgbClr val="000000">
                      <a:alpha val="43137"/>
                    </a:srgbClr>
                  </a:outerShdw>
                </a:effectLst>
              </a:rPr>
              <a:t>. </a:t>
            </a:r>
          </a:p>
        </p:txBody>
      </p:sp>
      <p:sp>
        <p:nvSpPr>
          <p:cNvPr id="11" name="22 Rectángulo redondeado"/>
          <p:cNvSpPr/>
          <p:nvPr/>
        </p:nvSpPr>
        <p:spPr>
          <a:xfrm>
            <a:off x="5196114" y="1487787"/>
            <a:ext cx="6201836" cy="1200329"/>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6 CuadroTexto"/>
          <p:cNvSpPr txBox="1"/>
          <p:nvPr/>
        </p:nvSpPr>
        <p:spPr>
          <a:xfrm>
            <a:off x="5196114" y="1487787"/>
            <a:ext cx="6201836" cy="1200329"/>
          </a:xfrm>
          <a:prstGeom prst="rect">
            <a:avLst/>
          </a:prstGeom>
          <a:noFill/>
        </p:spPr>
        <p:txBody>
          <a:bodyPr wrap="square" rtlCol="0">
            <a:spAutoFit/>
          </a:bodyPr>
          <a:lstStyle/>
          <a:p>
            <a:pPr algn="ctr">
              <a:spcBef>
                <a:spcPts val="600"/>
              </a:spcBef>
            </a:pPr>
            <a:r>
              <a:rPr lang="es-ES" b="1" i="1" dirty="0" smtClean="0">
                <a:effectLst>
                  <a:outerShdw blurRad="38100" dist="38100" dir="2700000" algn="tl">
                    <a:srgbClr val="000000">
                      <a:alpha val="43137"/>
                    </a:srgbClr>
                  </a:outerShdw>
                </a:effectLst>
              </a:rPr>
              <a:t>Son todas </a:t>
            </a:r>
            <a:r>
              <a:rPr lang="es-ES" b="1" i="1" dirty="0">
                <a:effectLst>
                  <a:outerShdw blurRad="38100" dist="38100" dir="2700000" algn="tl">
                    <a:srgbClr val="000000">
                      <a:alpha val="43137"/>
                    </a:srgbClr>
                  </a:outerShdw>
                </a:effectLst>
              </a:rPr>
              <a:t>las operaciones llevadas a cabo para hacer </a:t>
            </a:r>
            <a:r>
              <a:rPr lang="es-ES" b="1" i="1" dirty="0" smtClean="0">
                <a:effectLst>
                  <a:outerShdw blurRad="38100" dist="38100" dir="2700000" algn="tl">
                    <a:srgbClr val="000000">
                      <a:alpha val="43137"/>
                    </a:srgbClr>
                  </a:outerShdw>
                </a:effectLst>
              </a:rPr>
              <a:t>posible que </a:t>
            </a:r>
            <a:r>
              <a:rPr lang="es-ES" b="1" i="1" dirty="0">
                <a:effectLst>
                  <a:outerShdw blurRad="38100" dist="38100" dir="2700000" algn="tl">
                    <a:srgbClr val="000000">
                      <a:alpha val="43137"/>
                    </a:srgbClr>
                  </a:outerShdw>
                </a:effectLst>
              </a:rPr>
              <a:t>un producto llegue al consumidor desde el lugar donde </a:t>
            </a:r>
            <a:r>
              <a:rPr lang="es-ES" b="1" i="1" dirty="0" smtClean="0">
                <a:effectLst>
                  <a:outerShdw blurRad="38100" dist="38100" dir="2700000" algn="tl">
                    <a:srgbClr val="000000">
                      <a:alpha val="43137"/>
                    </a:srgbClr>
                  </a:outerShdw>
                </a:effectLst>
              </a:rPr>
              <a:t>se obtienen </a:t>
            </a:r>
            <a:r>
              <a:rPr lang="es-ES" b="1" i="1" dirty="0">
                <a:effectLst>
                  <a:outerShdw blurRad="38100" dist="38100" dir="2700000" algn="tl">
                    <a:srgbClr val="000000">
                      <a:alpha val="43137"/>
                    </a:srgbClr>
                  </a:outerShdw>
                </a:effectLst>
              </a:rPr>
              <a:t>las materias primas, pasando por el lugar de su p</a:t>
            </a:r>
            <a:r>
              <a:rPr lang="es-ES" b="1" i="1" dirty="0" smtClean="0">
                <a:effectLst>
                  <a:outerShdw blurRad="38100" dist="38100" dir="2700000" algn="tl">
                    <a:srgbClr val="000000">
                      <a:alpha val="43137"/>
                    </a:srgbClr>
                  </a:outerShdw>
                </a:effectLst>
              </a:rPr>
              <a:t>roducción</a:t>
            </a:r>
            <a:endParaRPr lang="es-MX" b="1" i="1" dirty="0">
              <a:effectLst>
                <a:outerShdw blurRad="38100" dist="38100" dir="2700000" algn="tl">
                  <a:srgbClr val="000000">
                    <a:alpha val="43137"/>
                  </a:srgbClr>
                </a:outerShdw>
              </a:effectLst>
            </a:endParaRPr>
          </a:p>
        </p:txBody>
      </p:sp>
      <p:sp>
        <p:nvSpPr>
          <p:cNvPr id="13" name="37 Rectángulo redondeado"/>
          <p:cNvSpPr/>
          <p:nvPr/>
        </p:nvSpPr>
        <p:spPr>
          <a:xfrm>
            <a:off x="7228114" y="3327609"/>
            <a:ext cx="4194628" cy="3058681"/>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31 CuadroTexto"/>
          <p:cNvSpPr txBox="1"/>
          <p:nvPr/>
        </p:nvSpPr>
        <p:spPr>
          <a:xfrm>
            <a:off x="7246384" y="3414694"/>
            <a:ext cx="4087830" cy="2862322"/>
          </a:xfrm>
          <a:prstGeom prst="rect">
            <a:avLst/>
          </a:prstGeom>
          <a:noFill/>
        </p:spPr>
        <p:txBody>
          <a:bodyPr wrap="square" rtlCol="0">
            <a:spAutoFit/>
          </a:bodyPr>
          <a:lstStyle/>
          <a:p>
            <a:pPr algn="ctr">
              <a:spcBef>
                <a:spcPts val="600"/>
              </a:spcBef>
            </a:pPr>
            <a:r>
              <a:rPr lang="es-ES" b="1" i="1" dirty="0">
                <a:effectLst>
                  <a:outerShdw blurRad="38100" dist="38100" dir="2700000" algn="tl">
                    <a:srgbClr val="000000">
                      <a:alpha val="43137"/>
                    </a:srgbClr>
                  </a:outerShdw>
                </a:effectLst>
              </a:rPr>
              <a:t>La logística de distribución o también llamada logística de salida es aquel proceso dentro de la </a:t>
            </a:r>
            <a:r>
              <a:rPr lang="es-ES" b="1" i="1" dirty="0" smtClean="0">
                <a:effectLst>
                  <a:outerShdw blurRad="38100" dist="38100" dir="2700000" algn="tl">
                    <a:srgbClr val="000000">
                      <a:alpha val="43137"/>
                    </a:srgbClr>
                  </a:outerShdw>
                </a:effectLst>
              </a:rPr>
              <a:t>cadena de </a:t>
            </a:r>
            <a:r>
              <a:rPr lang="es-ES" b="1" i="1" dirty="0">
                <a:effectLst>
                  <a:outerShdw blurRad="38100" dist="38100" dir="2700000" algn="tl">
                    <a:srgbClr val="000000">
                      <a:alpha val="43137"/>
                    </a:srgbClr>
                  </a:outerShdw>
                </a:effectLst>
              </a:rPr>
              <a:t>suministro que se ocupa de gestionar las actividades de distribución de los artículos </a:t>
            </a:r>
            <a:r>
              <a:rPr lang="es-ES" b="1" i="1" dirty="0" smtClean="0">
                <a:effectLst>
                  <a:outerShdw blurRad="38100" dist="38100" dir="2700000" algn="tl">
                    <a:srgbClr val="000000">
                      <a:alpha val="43137"/>
                    </a:srgbClr>
                  </a:outerShdw>
                </a:effectLst>
              </a:rPr>
              <a:t>hasta los </a:t>
            </a:r>
            <a:r>
              <a:rPr lang="es-ES" b="1" i="1" dirty="0">
                <a:effectLst>
                  <a:outerShdw blurRad="38100" dist="38100" dir="2700000" algn="tl">
                    <a:srgbClr val="000000">
                      <a:alpha val="43137"/>
                    </a:srgbClr>
                  </a:outerShdw>
                </a:effectLst>
              </a:rPr>
              <a:t>clientes, entre estas actividades también se incluye el almacenaje de los artículos y la entrega</a:t>
            </a:r>
            <a:endParaRPr lang="es-MX"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290747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77379"/>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919106" y="1505445"/>
            <a:ext cx="2507751"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MODELO DE DISTRIBUCIÓN CENTRALIZADA</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1919106" y="2975429"/>
            <a:ext cx="4996490" cy="3425373"/>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i="1" u="sng" dirty="0">
                <a:solidFill>
                  <a:schemeClr val="tx1"/>
                </a:solidFill>
                <a:effectLst>
                  <a:outerShdw blurRad="38100" dist="38100" dir="2700000" algn="tl">
                    <a:srgbClr val="000000">
                      <a:alpha val="43137"/>
                    </a:srgbClr>
                  </a:outerShdw>
                </a:effectLst>
              </a:rPr>
              <a:t>VENTAJAS</a:t>
            </a:r>
          </a:p>
          <a:p>
            <a:pPr algn="ctr"/>
            <a:r>
              <a:rPr lang="es-ES" sz="2000" b="1" dirty="0">
                <a:solidFill>
                  <a:schemeClr val="tx1"/>
                </a:solidFill>
                <a:effectLst>
                  <a:outerShdw blurRad="38100" dist="38100" dir="2700000" algn="tl">
                    <a:srgbClr val="000000">
                      <a:alpha val="43137"/>
                    </a:srgbClr>
                  </a:outerShdw>
                </a:effectLst>
              </a:rPr>
              <a:t>• Consigue reducir los costes de distribución.</a:t>
            </a:r>
          </a:p>
          <a:p>
            <a:pPr algn="ctr"/>
            <a:r>
              <a:rPr lang="es-ES" sz="2000" b="1" dirty="0">
                <a:solidFill>
                  <a:schemeClr val="tx1"/>
                </a:solidFill>
                <a:effectLst>
                  <a:outerShdw blurRad="38100" dist="38100" dir="2700000" algn="tl">
                    <a:srgbClr val="000000">
                      <a:alpha val="43137"/>
                    </a:srgbClr>
                  </a:outerShdw>
                </a:effectLst>
              </a:rPr>
              <a:t>• Se puede acceder al mercado sin la necesidad de contar con una distribución </a:t>
            </a:r>
            <a:r>
              <a:rPr lang="es-ES" sz="2000" b="1" dirty="0" smtClean="0">
                <a:solidFill>
                  <a:schemeClr val="tx1"/>
                </a:solidFill>
                <a:effectLst>
                  <a:outerShdw blurRad="38100" dist="38100" dir="2700000" algn="tl">
                    <a:srgbClr val="000000">
                      <a:alpha val="43137"/>
                    </a:srgbClr>
                  </a:outerShdw>
                </a:effectLst>
              </a:rPr>
              <a:t>descentralizada (</a:t>
            </a:r>
            <a:r>
              <a:rPr lang="es-ES" sz="2000" b="1" dirty="0">
                <a:solidFill>
                  <a:schemeClr val="tx1"/>
                </a:solidFill>
                <a:effectLst>
                  <a:outerShdw blurRad="38100" dist="38100" dir="2700000" algn="tl">
                    <a:srgbClr val="000000">
                      <a:alpha val="43137"/>
                    </a:srgbClr>
                  </a:outerShdw>
                </a:effectLst>
              </a:rPr>
              <a:t>para casos de pequeñas y medianas empresas).</a:t>
            </a:r>
          </a:p>
          <a:p>
            <a:pPr algn="ctr"/>
            <a:r>
              <a:rPr lang="es-ES" sz="2000" b="1" dirty="0">
                <a:solidFill>
                  <a:schemeClr val="tx1"/>
                </a:solidFill>
                <a:effectLst>
                  <a:outerShdw blurRad="38100" dist="38100" dir="2700000" algn="tl">
                    <a:srgbClr val="000000">
                      <a:alpha val="43137"/>
                    </a:srgbClr>
                  </a:outerShdw>
                </a:effectLst>
              </a:rPr>
              <a:t>• Se ahorra en costes de </a:t>
            </a:r>
            <a:r>
              <a:rPr lang="es-ES" sz="2000" b="1" dirty="0" smtClean="0">
                <a:solidFill>
                  <a:schemeClr val="tx1"/>
                </a:solidFill>
                <a:effectLst>
                  <a:outerShdw blurRad="38100" dist="38100" dir="2700000" algn="tl">
                    <a:srgbClr val="000000">
                      <a:alpha val="43137"/>
                    </a:srgbClr>
                  </a:outerShdw>
                </a:effectLst>
              </a:rPr>
              <a:t>almacenamiento</a:t>
            </a:r>
            <a:r>
              <a:rPr lang="es-ES" sz="2000" b="1" dirty="0">
                <a:solidFill>
                  <a:schemeClr val="tx1"/>
                </a:solidFill>
                <a:effectLst>
                  <a:outerShdw blurRad="38100" dist="38100" dir="2700000" algn="tl">
                    <a:srgbClr val="000000">
                      <a:alpha val="43137"/>
                    </a:srgbClr>
                  </a:outerShdw>
                </a:effectLst>
              </a:rPr>
              <a:t>.</a:t>
            </a:r>
            <a:endParaRPr lang="en-US" sz="2000" b="1" dirty="0">
              <a:solidFill>
                <a:schemeClr val="tx1"/>
              </a:solidFill>
              <a:effectLst>
                <a:outerShdw blurRad="38100" dist="38100" dir="2700000" algn="tl">
                  <a:srgbClr val="000000">
                    <a:alpha val="43137"/>
                  </a:srgbClr>
                </a:outerShdw>
              </a:effectLst>
            </a:endParaRPr>
          </a:p>
        </p:txBody>
      </p:sp>
      <p:sp>
        <p:nvSpPr>
          <p:cNvPr id="11" name="22 Rectángulo redondeado"/>
          <p:cNvSpPr/>
          <p:nvPr/>
        </p:nvSpPr>
        <p:spPr>
          <a:xfrm>
            <a:off x="5196114" y="1487787"/>
            <a:ext cx="6201836" cy="1200329"/>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6 CuadroTexto"/>
          <p:cNvSpPr txBox="1"/>
          <p:nvPr/>
        </p:nvSpPr>
        <p:spPr>
          <a:xfrm>
            <a:off x="5196114" y="1487787"/>
            <a:ext cx="6201836" cy="1200329"/>
          </a:xfrm>
          <a:prstGeom prst="rect">
            <a:avLst/>
          </a:prstGeom>
          <a:noFill/>
        </p:spPr>
        <p:txBody>
          <a:bodyPr wrap="square" rtlCol="0">
            <a:spAutoFit/>
          </a:bodyPr>
          <a:lstStyle/>
          <a:p>
            <a:pPr algn="ctr">
              <a:spcBef>
                <a:spcPts val="600"/>
              </a:spcBef>
            </a:pPr>
            <a:r>
              <a:rPr lang="es-ES" b="1" i="1" dirty="0" smtClean="0">
                <a:effectLst>
                  <a:outerShdw blurRad="38100" dist="38100" dir="2700000" algn="tl">
                    <a:srgbClr val="000000">
                      <a:alpha val="43137"/>
                    </a:srgbClr>
                  </a:outerShdw>
                </a:effectLst>
              </a:rPr>
              <a:t>Una </a:t>
            </a:r>
            <a:r>
              <a:rPr lang="es-ES" b="1" i="1" dirty="0">
                <a:effectLst>
                  <a:outerShdw blurRad="38100" dist="38100" dir="2700000" algn="tl">
                    <a:srgbClr val="000000">
                      <a:alpha val="43137"/>
                    </a:srgbClr>
                  </a:outerShdw>
                </a:effectLst>
              </a:rPr>
              <a:t>vez los productos han salido </a:t>
            </a:r>
            <a:r>
              <a:rPr lang="es-ES" b="1" i="1" dirty="0" smtClean="0">
                <a:effectLst>
                  <a:outerShdw blurRad="38100" dist="38100" dir="2700000" algn="tl">
                    <a:srgbClr val="000000">
                      <a:alpha val="43137"/>
                    </a:srgbClr>
                  </a:outerShdw>
                </a:effectLst>
              </a:rPr>
              <a:t>de fábrica</a:t>
            </a:r>
            <a:r>
              <a:rPr lang="es-ES" b="1" i="1" dirty="0">
                <a:effectLst>
                  <a:outerShdw blurRad="38100" dist="38100" dir="2700000" algn="tl">
                    <a:srgbClr val="000000">
                      <a:alpha val="43137"/>
                    </a:srgbClr>
                  </a:outerShdw>
                </a:effectLst>
              </a:rPr>
              <a:t>, se usan medios de </a:t>
            </a:r>
            <a:r>
              <a:rPr lang="es-ES" b="1" i="1" dirty="0" smtClean="0">
                <a:effectLst>
                  <a:outerShdw blurRad="38100" dist="38100" dir="2700000" algn="tl">
                    <a:srgbClr val="000000">
                      <a:alpha val="43137"/>
                    </a:srgbClr>
                  </a:outerShdw>
                </a:effectLst>
              </a:rPr>
              <a:t>almacenamiento y transporte </a:t>
            </a:r>
            <a:r>
              <a:rPr lang="es-ES" b="1" i="1" dirty="0">
                <a:effectLst>
                  <a:outerShdw blurRad="38100" dist="38100" dir="2700000" algn="tl">
                    <a:srgbClr val="000000">
                      <a:alpha val="43137"/>
                    </a:srgbClr>
                  </a:outerShdw>
                </a:effectLst>
              </a:rPr>
              <a:t>para hacer la distribución al cliente final, y así </a:t>
            </a:r>
            <a:r>
              <a:rPr lang="es-ES" b="1" i="1" dirty="0" smtClean="0">
                <a:effectLst>
                  <a:outerShdw blurRad="38100" dist="38100" dir="2700000" algn="tl">
                    <a:srgbClr val="000000">
                      <a:alpha val="43137"/>
                    </a:srgbClr>
                  </a:outerShdw>
                </a:effectLst>
              </a:rPr>
              <a:t>reducir los </a:t>
            </a:r>
            <a:r>
              <a:rPr lang="es-ES" b="1" i="1" dirty="0">
                <a:effectLst>
                  <a:outerShdw blurRad="38100" dist="38100" dir="2700000" algn="tl">
                    <a:srgbClr val="000000">
                      <a:alpha val="43137"/>
                    </a:srgbClr>
                  </a:outerShdw>
                </a:effectLst>
              </a:rPr>
              <a:t>costes y conseguir mejorar los plazos de entrega.</a:t>
            </a:r>
            <a:endParaRPr lang="es-MX" b="1" i="1" dirty="0">
              <a:effectLst>
                <a:outerShdw blurRad="38100" dist="38100" dir="2700000" algn="tl">
                  <a:srgbClr val="000000">
                    <a:alpha val="43137"/>
                  </a:srgbClr>
                </a:outerShdw>
              </a:effectLst>
            </a:endParaRPr>
          </a:p>
        </p:txBody>
      </p:sp>
      <p:sp>
        <p:nvSpPr>
          <p:cNvPr id="13" name="37 Rectángulo redondeado"/>
          <p:cNvSpPr/>
          <p:nvPr/>
        </p:nvSpPr>
        <p:spPr>
          <a:xfrm>
            <a:off x="7228114" y="3327609"/>
            <a:ext cx="4194628" cy="3058681"/>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31 CuadroTexto"/>
          <p:cNvSpPr txBox="1"/>
          <p:nvPr/>
        </p:nvSpPr>
        <p:spPr>
          <a:xfrm>
            <a:off x="7246384" y="3603376"/>
            <a:ext cx="4087830" cy="2400657"/>
          </a:xfrm>
          <a:prstGeom prst="rect">
            <a:avLst/>
          </a:prstGeom>
          <a:noFill/>
        </p:spPr>
        <p:txBody>
          <a:bodyPr wrap="square" rtlCol="0">
            <a:spAutoFit/>
          </a:bodyPr>
          <a:lstStyle/>
          <a:p>
            <a:pPr algn="ctr">
              <a:spcBef>
                <a:spcPts val="600"/>
              </a:spcBef>
            </a:pPr>
            <a:r>
              <a:rPr lang="es-ES" sz="2000" b="1" i="1" u="sng" dirty="0">
                <a:effectLst>
                  <a:outerShdw blurRad="38100" dist="38100" dir="2700000" algn="tl">
                    <a:srgbClr val="000000">
                      <a:alpha val="43137"/>
                    </a:srgbClr>
                  </a:outerShdw>
                </a:effectLst>
              </a:rPr>
              <a:t>DESVENTAJAS</a:t>
            </a:r>
          </a:p>
          <a:p>
            <a:pPr algn="ctr">
              <a:spcBef>
                <a:spcPts val="600"/>
              </a:spcBef>
            </a:pPr>
            <a:r>
              <a:rPr lang="es-ES" sz="2000" b="1" i="1" dirty="0">
                <a:effectLst>
                  <a:outerShdw blurRad="38100" dist="38100" dir="2700000" algn="tl">
                    <a:srgbClr val="000000">
                      <a:alpha val="43137"/>
                    </a:srgbClr>
                  </a:outerShdw>
                </a:effectLst>
              </a:rPr>
              <a:t>• Pérdida de control al delegar el proceso de distribución a otra empresa.</a:t>
            </a:r>
          </a:p>
          <a:p>
            <a:pPr algn="ctr">
              <a:spcBef>
                <a:spcPts val="600"/>
              </a:spcBef>
            </a:pPr>
            <a:r>
              <a:rPr lang="es-ES" sz="2000" b="1" i="1" dirty="0">
                <a:effectLst>
                  <a:outerShdw blurRad="38100" dist="38100" dir="2700000" algn="tl">
                    <a:srgbClr val="000000">
                      <a:alpha val="43137"/>
                    </a:srgbClr>
                  </a:outerShdw>
                </a:effectLst>
              </a:rPr>
              <a:t>• Grandes costes de envíos por parte de las empresas de transporte.</a:t>
            </a:r>
            <a:endParaRPr lang="es-MX" sz="20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64412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77379"/>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919106" y="1273221"/>
            <a:ext cx="2964490"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MODELO DE DISTRIBUCIÓN DESCENTRALIZADA</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1556251" y="3062515"/>
            <a:ext cx="3030263" cy="325120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i="1" u="sng" dirty="0" smtClean="0">
                <a:solidFill>
                  <a:schemeClr val="tx1"/>
                </a:solidFill>
                <a:effectLst>
                  <a:outerShdw blurRad="38100" dist="38100" dir="2700000" algn="tl">
                    <a:srgbClr val="000000">
                      <a:alpha val="43137"/>
                    </a:srgbClr>
                  </a:outerShdw>
                </a:effectLst>
              </a:rPr>
              <a:t>VENTAJAS</a:t>
            </a:r>
          </a:p>
          <a:p>
            <a:pPr algn="ctr">
              <a:spcBef>
                <a:spcPts val="600"/>
              </a:spcBef>
            </a:pPr>
            <a:r>
              <a:rPr lang="es-ES" sz="2000" b="1" dirty="0" smtClean="0">
                <a:solidFill>
                  <a:schemeClr val="tx1"/>
                </a:solidFill>
                <a:effectLst>
                  <a:outerShdw blurRad="38100" dist="38100" dir="2700000" algn="tl">
                    <a:srgbClr val="000000">
                      <a:alpha val="43137"/>
                    </a:srgbClr>
                  </a:outerShdw>
                </a:effectLst>
              </a:rPr>
              <a:t>• </a:t>
            </a:r>
            <a:r>
              <a:rPr lang="es-ES" sz="2000" b="1" dirty="0">
                <a:solidFill>
                  <a:schemeClr val="tx1"/>
                </a:solidFill>
                <a:effectLst>
                  <a:outerShdw blurRad="38100" dist="38100" dir="2700000" algn="tl">
                    <a:srgbClr val="000000">
                      <a:alpha val="43137"/>
                    </a:srgbClr>
                  </a:outerShdw>
                </a:effectLst>
              </a:rPr>
              <a:t>Al estar más cerca de los clientes, consiguen un gran ahorro del tiempo.</a:t>
            </a:r>
          </a:p>
          <a:p>
            <a:pPr algn="ctr"/>
            <a:r>
              <a:rPr lang="es-ES" sz="2000" b="1" dirty="0">
                <a:solidFill>
                  <a:schemeClr val="tx1"/>
                </a:solidFill>
                <a:effectLst>
                  <a:outerShdw blurRad="38100" dist="38100" dir="2700000" algn="tl">
                    <a:srgbClr val="000000">
                      <a:alpha val="43137"/>
                    </a:srgbClr>
                  </a:outerShdw>
                </a:effectLst>
              </a:rPr>
              <a:t>• Solucionan los problemas con mayor rapidez.</a:t>
            </a:r>
            <a:endParaRPr lang="en-US" sz="2000" b="1" dirty="0">
              <a:solidFill>
                <a:schemeClr val="tx1"/>
              </a:solidFill>
              <a:effectLst>
                <a:outerShdw blurRad="38100" dist="38100" dir="2700000" algn="tl">
                  <a:srgbClr val="000000">
                    <a:alpha val="43137"/>
                  </a:srgbClr>
                </a:outerShdw>
              </a:effectLst>
            </a:endParaRPr>
          </a:p>
        </p:txBody>
      </p:sp>
      <p:sp>
        <p:nvSpPr>
          <p:cNvPr id="11" name="22 Rectángulo redondeado"/>
          <p:cNvSpPr/>
          <p:nvPr/>
        </p:nvSpPr>
        <p:spPr>
          <a:xfrm>
            <a:off x="5196114" y="1313619"/>
            <a:ext cx="6201836" cy="2139308"/>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6 CuadroTexto"/>
          <p:cNvSpPr txBox="1"/>
          <p:nvPr/>
        </p:nvSpPr>
        <p:spPr>
          <a:xfrm>
            <a:off x="5196114" y="1316054"/>
            <a:ext cx="6201836" cy="2031325"/>
          </a:xfrm>
          <a:prstGeom prst="rect">
            <a:avLst/>
          </a:prstGeom>
          <a:noFill/>
        </p:spPr>
        <p:txBody>
          <a:bodyPr wrap="square" rtlCol="0">
            <a:spAutoFit/>
          </a:bodyPr>
          <a:lstStyle/>
          <a:p>
            <a:pPr algn="ctr">
              <a:spcBef>
                <a:spcPts val="600"/>
              </a:spcBef>
            </a:pPr>
            <a:r>
              <a:rPr lang="es-ES" b="1" i="1" dirty="0" smtClean="0">
                <a:effectLst>
                  <a:outerShdw blurRad="38100" dist="38100" dir="2700000" algn="tl">
                    <a:srgbClr val="000000">
                      <a:alpha val="43137"/>
                    </a:srgbClr>
                  </a:outerShdw>
                </a:effectLst>
              </a:rPr>
              <a:t>Una </a:t>
            </a:r>
            <a:r>
              <a:rPr lang="es-ES" b="1" i="1" dirty="0">
                <a:effectLst>
                  <a:outerShdw blurRad="38100" dist="38100" dir="2700000" algn="tl">
                    <a:srgbClr val="000000">
                      <a:alpha val="43137"/>
                    </a:srgbClr>
                  </a:outerShdw>
                </a:effectLst>
              </a:rPr>
              <a:t>vez el producto ha salido de la zona de producción, la mercancía se </a:t>
            </a:r>
            <a:r>
              <a:rPr lang="es-ES" b="1" i="1" dirty="0" smtClean="0">
                <a:effectLst>
                  <a:outerShdw blurRad="38100" dist="38100" dir="2700000" algn="tl">
                    <a:srgbClr val="000000">
                      <a:alpha val="43137"/>
                    </a:srgbClr>
                  </a:outerShdw>
                </a:effectLst>
              </a:rPr>
              <a:t>mueve directamente </a:t>
            </a:r>
            <a:r>
              <a:rPr lang="es-ES" b="1" i="1" dirty="0">
                <a:effectLst>
                  <a:outerShdw blurRad="38100" dist="38100" dir="2700000" algn="tl">
                    <a:srgbClr val="000000">
                      <a:alpha val="43137"/>
                    </a:srgbClr>
                  </a:outerShdw>
                </a:effectLst>
              </a:rPr>
              <a:t>a un almacén central </a:t>
            </a:r>
            <a:r>
              <a:rPr lang="es-ES" b="1" i="1" dirty="0" smtClean="0">
                <a:effectLst>
                  <a:outerShdw blurRad="38100" dist="38100" dir="2700000" algn="tl">
                    <a:srgbClr val="000000">
                      <a:alpha val="43137"/>
                    </a:srgbClr>
                  </a:outerShdw>
                </a:effectLst>
              </a:rPr>
              <a:t>(“</a:t>
            </a:r>
            <a:r>
              <a:rPr lang="es-ES" b="1" i="1" dirty="0">
                <a:effectLst>
                  <a:outerShdw blurRad="38100" dist="38100" dir="2700000" algn="tl">
                    <a:srgbClr val="000000">
                      <a:alpha val="43137"/>
                    </a:srgbClr>
                  </a:outerShdw>
                </a:effectLst>
              </a:rPr>
              <a:t>almacén regulador”) donde </a:t>
            </a:r>
            <a:r>
              <a:rPr lang="es-ES" b="1" i="1" dirty="0" smtClean="0">
                <a:effectLst>
                  <a:outerShdw blurRad="38100" dist="38100" dir="2700000" algn="tl">
                    <a:srgbClr val="000000">
                      <a:alpha val="43137"/>
                    </a:srgbClr>
                  </a:outerShdw>
                </a:effectLst>
              </a:rPr>
              <a:t>consolidan y </a:t>
            </a:r>
            <a:r>
              <a:rPr lang="es-ES" b="1" i="1" dirty="0">
                <a:effectLst>
                  <a:outerShdw blurRad="38100" dist="38100" dir="2700000" algn="tl">
                    <a:srgbClr val="000000">
                      <a:alpha val="43137"/>
                    </a:srgbClr>
                  </a:outerShdw>
                </a:effectLst>
              </a:rPr>
              <a:t>dividen la mercancía a otros </a:t>
            </a:r>
            <a:r>
              <a:rPr lang="es-ES" b="1" i="1" dirty="0" smtClean="0">
                <a:effectLst>
                  <a:outerShdw blurRad="38100" dist="38100" dir="2700000" algn="tl">
                    <a:srgbClr val="000000">
                      <a:alpha val="43137"/>
                    </a:srgbClr>
                  </a:outerShdw>
                </a:effectLst>
              </a:rPr>
              <a:t>almacenes (</a:t>
            </a:r>
            <a:r>
              <a:rPr lang="es-ES" b="1" i="1" dirty="0">
                <a:effectLst>
                  <a:outerShdw blurRad="38100" dist="38100" dir="2700000" algn="tl">
                    <a:srgbClr val="000000">
                      <a:alpha val="43137"/>
                    </a:srgbClr>
                  </a:outerShdw>
                </a:effectLst>
              </a:rPr>
              <a:t>“</a:t>
            </a:r>
            <a:r>
              <a:rPr lang="es-ES" b="1" i="1" dirty="0" smtClean="0">
                <a:effectLst>
                  <a:outerShdw blurRad="38100" dist="38100" dir="2700000" algn="tl">
                    <a:srgbClr val="000000">
                      <a:alpha val="43137"/>
                    </a:srgbClr>
                  </a:outerShdw>
                </a:effectLst>
              </a:rPr>
              <a:t>almacenes </a:t>
            </a:r>
            <a:r>
              <a:rPr lang="es-ES" b="1" i="1" dirty="0">
                <a:effectLst>
                  <a:outerShdw blurRad="38100" dist="38100" dir="2700000" algn="tl">
                    <a:srgbClr val="000000">
                      <a:alpha val="43137"/>
                    </a:srgbClr>
                  </a:outerShdw>
                </a:effectLst>
              </a:rPr>
              <a:t>de </a:t>
            </a:r>
            <a:r>
              <a:rPr lang="es-ES" b="1" i="1" dirty="0" smtClean="0">
                <a:effectLst>
                  <a:outerShdw blurRad="38100" dist="38100" dir="2700000" algn="tl">
                    <a:srgbClr val="000000">
                      <a:alpha val="43137"/>
                    </a:srgbClr>
                  </a:outerShdw>
                </a:effectLst>
              </a:rPr>
              <a:t>proximidad“), para acercar </a:t>
            </a:r>
            <a:r>
              <a:rPr lang="es-ES" b="1" i="1" dirty="0">
                <a:effectLst>
                  <a:outerShdw blurRad="38100" dist="38100" dir="2700000" algn="tl">
                    <a:srgbClr val="000000">
                      <a:alpha val="43137"/>
                    </a:srgbClr>
                  </a:outerShdw>
                </a:effectLst>
              </a:rPr>
              <a:t>la mercancía a los puntos de venta/clientes y así </a:t>
            </a:r>
            <a:r>
              <a:rPr lang="es-ES" b="1" i="1" dirty="0" smtClean="0">
                <a:effectLst>
                  <a:outerShdw blurRad="38100" dist="38100" dir="2700000" algn="tl">
                    <a:srgbClr val="000000">
                      <a:alpha val="43137"/>
                    </a:srgbClr>
                  </a:outerShdw>
                </a:effectLst>
              </a:rPr>
              <a:t>poder </a:t>
            </a:r>
            <a:r>
              <a:rPr lang="es-ES" b="1" i="1" dirty="0">
                <a:effectLst>
                  <a:outerShdw blurRad="38100" dist="38100" dir="2700000" algn="tl">
                    <a:srgbClr val="000000">
                      <a:alpha val="43137"/>
                    </a:srgbClr>
                  </a:outerShdw>
                </a:effectLst>
              </a:rPr>
              <a:t>hacer las entregas con mayor rapidez.</a:t>
            </a:r>
            <a:endParaRPr lang="es-MX" b="1" i="1" dirty="0">
              <a:effectLst>
                <a:outerShdw blurRad="38100" dist="38100" dir="2700000" algn="tl">
                  <a:srgbClr val="000000">
                    <a:alpha val="43137"/>
                  </a:srgbClr>
                </a:outerShdw>
              </a:effectLst>
            </a:endParaRPr>
          </a:p>
        </p:txBody>
      </p:sp>
      <p:sp>
        <p:nvSpPr>
          <p:cNvPr id="13" name="37 Rectángulo redondeado"/>
          <p:cNvSpPr/>
          <p:nvPr/>
        </p:nvSpPr>
        <p:spPr>
          <a:xfrm>
            <a:off x="4789714" y="3487267"/>
            <a:ext cx="6662057" cy="3261885"/>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31 CuadroTexto"/>
          <p:cNvSpPr txBox="1"/>
          <p:nvPr/>
        </p:nvSpPr>
        <p:spPr>
          <a:xfrm>
            <a:off x="4789714" y="3777556"/>
            <a:ext cx="6573529" cy="2785378"/>
          </a:xfrm>
          <a:prstGeom prst="rect">
            <a:avLst/>
          </a:prstGeom>
          <a:noFill/>
        </p:spPr>
        <p:txBody>
          <a:bodyPr wrap="square" rtlCol="0">
            <a:spAutoFit/>
          </a:bodyPr>
          <a:lstStyle/>
          <a:p>
            <a:pPr algn="ctr">
              <a:spcBef>
                <a:spcPts val="600"/>
              </a:spcBef>
            </a:pPr>
            <a:r>
              <a:rPr lang="es-ES" sz="2000" b="1" i="1" u="sng" dirty="0">
                <a:effectLst>
                  <a:outerShdw blurRad="38100" dist="38100" dir="2700000" algn="tl">
                    <a:srgbClr val="000000">
                      <a:alpha val="43137"/>
                    </a:srgbClr>
                  </a:outerShdw>
                </a:effectLst>
              </a:rPr>
              <a:t>DESVENTAJAS</a:t>
            </a:r>
          </a:p>
          <a:p>
            <a:pPr algn="ctr">
              <a:spcBef>
                <a:spcPts val="600"/>
              </a:spcBef>
            </a:pPr>
            <a:r>
              <a:rPr lang="es-ES" sz="2000" b="1" dirty="0" smtClean="0">
                <a:effectLst>
                  <a:outerShdw blurRad="38100" dist="38100" dir="2700000" algn="tl">
                    <a:srgbClr val="000000">
                      <a:alpha val="43137"/>
                    </a:srgbClr>
                  </a:outerShdw>
                </a:effectLst>
              </a:rPr>
              <a:t>• </a:t>
            </a:r>
            <a:r>
              <a:rPr lang="es-ES" sz="2000" b="1" dirty="0">
                <a:effectLst>
                  <a:outerShdw blurRad="38100" dist="38100" dir="2700000" algn="tl">
                    <a:srgbClr val="000000">
                      <a:alpha val="43137"/>
                    </a:srgbClr>
                  </a:outerShdw>
                </a:effectLst>
              </a:rPr>
              <a:t>Necesita una gran infraestructura, ya que necesitan tener varios almacenes repartidos </a:t>
            </a:r>
            <a:r>
              <a:rPr lang="es-ES" sz="2000" b="1" dirty="0" smtClean="0">
                <a:effectLst>
                  <a:outerShdw blurRad="38100" dist="38100" dir="2700000" algn="tl">
                    <a:srgbClr val="000000">
                      <a:alpha val="43137"/>
                    </a:srgbClr>
                  </a:outerShdw>
                </a:effectLst>
              </a:rPr>
              <a:t>por diferentes </a:t>
            </a:r>
            <a:r>
              <a:rPr lang="es-ES" sz="2000" b="1" dirty="0">
                <a:effectLst>
                  <a:outerShdw blurRad="38100" dist="38100" dir="2700000" algn="tl">
                    <a:srgbClr val="000000">
                      <a:alpha val="43137"/>
                    </a:srgbClr>
                  </a:outerShdw>
                </a:effectLst>
              </a:rPr>
              <a:t>regiones</a:t>
            </a:r>
            <a:r>
              <a:rPr lang="es-ES" sz="2000" b="1" dirty="0" smtClean="0">
                <a:effectLst>
                  <a:outerShdw blurRad="38100" dist="38100" dir="2700000" algn="tl">
                    <a:srgbClr val="000000">
                      <a:alpha val="43137"/>
                    </a:srgbClr>
                  </a:outerShdw>
                </a:effectLst>
              </a:rPr>
              <a:t>. </a:t>
            </a:r>
          </a:p>
          <a:p>
            <a:pPr algn="ctr">
              <a:spcBef>
                <a:spcPts val="600"/>
              </a:spcBef>
            </a:pPr>
            <a:r>
              <a:rPr lang="es-ES" sz="2000" b="1" dirty="0" smtClean="0">
                <a:effectLst>
                  <a:outerShdw blurRad="38100" dist="38100" dir="2700000" algn="tl">
                    <a:srgbClr val="000000">
                      <a:alpha val="43137"/>
                    </a:srgbClr>
                  </a:outerShdw>
                </a:effectLst>
              </a:rPr>
              <a:t>• </a:t>
            </a:r>
            <a:r>
              <a:rPr lang="es-ES" sz="2000" b="1" dirty="0">
                <a:effectLst>
                  <a:outerShdw blurRad="38100" dist="38100" dir="2700000" algn="tl">
                    <a:srgbClr val="000000">
                      <a:alpha val="43137"/>
                    </a:srgbClr>
                  </a:outerShdw>
                </a:effectLst>
              </a:rPr>
              <a:t>Esa gran infraestructura genera costes más elevados.</a:t>
            </a:r>
          </a:p>
          <a:p>
            <a:pPr algn="ctr">
              <a:spcBef>
                <a:spcPts val="600"/>
              </a:spcBef>
            </a:pPr>
            <a:r>
              <a:rPr lang="es-ES" sz="2000" b="1" dirty="0">
                <a:effectLst>
                  <a:outerShdw blurRad="38100" dist="38100" dir="2700000" algn="tl">
                    <a:srgbClr val="000000">
                      <a:alpha val="43137"/>
                    </a:srgbClr>
                  </a:outerShdw>
                </a:effectLst>
              </a:rPr>
              <a:t>• Mayor cantidad de personas que están involucradas en la manipulación de los productos.</a:t>
            </a:r>
            <a:endParaRPr lang="es-MX"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07547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36414" y="100378"/>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PROVEEDORES</a:t>
            </a:r>
            <a:endParaRPr lang="en-US" sz="3100" dirty="0"/>
          </a:p>
        </p:txBody>
      </p:sp>
      <p:sp>
        <p:nvSpPr>
          <p:cNvPr id="3" name="10 CuadroTexto"/>
          <p:cNvSpPr txBox="1"/>
          <p:nvPr/>
        </p:nvSpPr>
        <p:spPr>
          <a:xfrm>
            <a:off x="1435691" y="1518985"/>
            <a:ext cx="2296436" cy="430887"/>
          </a:xfrm>
          <a:prstGeom prst="rect">
            <a:avLst/>
          </a:prstGeom>
          <a:solidFill>
            <a:schemeClr val="accent6">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EVALUACIÓN</a:t>
            </a:r>
            <a:endParaRPr lang="es-MX" sz="2200" b="1" i="1" dirty="0">
              <a:effectLst>
                <a:outerShdw blurRad="38100" dist="38100" dir="2700000" algn="tl">
                  <a:srgbClr val="000000">
                    <a:alpha val="43137"/>
                  </a:srgbClr>
                </a:outerShdw>
              </a:effectLst>
            </a:endParaRPr>
          </a:p>
        </p:txBody>
      </p:sp>
      <p:sp>
        <p:nvSpPr>
          <p:cNvPr id="27" name="8 Rectángulo redondeado"/>
          <p:cNvSpPr/>
          <p:nvPr/>
        </p:nvSpPr>
        <p:spPr>
          <a:xfrm>
            <a:off x="1872343" y="2489199"/>
            <a:ext cx="9535886" cy="1194027"/>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prstClr val="white"/>
              </a:solidFill>
            </a:endParaRPr>
          </a:p>
        </p:txBody>
      </p:sp>
      <p:sp>
        <p:nvSpPr>
          <p:cNvPr id="30" name="9 Rectángulo redondeado"/>
          <p:cNvSpPr/>
          <p:nvPr/>
        </p:nvSpPr>
        <p:spPr>
          <a:xfrm>
            <a:off x="1250876" y="4319547"/>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10 Rectángulo redondeado"/>
          <p:cNvSpPr/>
          <p:nvPr/>
        </p:nvSpPr>
        <p:spPr>
          <a:xfrm>
            <a:off x="2758410" y="5649058"/>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1" name="11 Rectángulo redondeado"/>
          <p:cNvSpPr/>
          <p:nvPr/>
        </p:nvSpPr>
        <p:spPr>
          <a:xfrm>
            <a:off x="7880430" y="4407953"/>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13 CuadroTexto"/>
          <p:cNvSpPr txBox="1"/>
          <p:nvPr/>
        </p:nvSpPr>
        <p:spPr>
          <a:xfrm>
            <a:off x="2794414" y="5784123"/>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Calidad de la prestación</a:t>
            </a:r>
            <a:endParaRPr lang="es-MX" b="1" i="1" dirty="0">
              <a:solidFill>
                <a:prstClr val="black"/>
              </a:solidFill>
              <a:effectLst>
                <a:outerShdw blurRad="38100" dist="38100" dir="2700000" algn="tl">
                  <a:srgbClr val="000000">
                    <a:alpha val="43137"/>
                  </a:srgbClr>
                </a:outerShdw>
              </a:effectLst>
            </a:endParaRPr>
          </a:p>
        </p:txBody>
      </p:sp>
      <p:sp>
        <p:nvSpPr>
          <p:cNvPr id="47" name="17 CuadroTexto"/>
          <p:cNvSpPr txBox="1"/>
          <p:nvPr/>
        </p:nvSpPr>
        <p:spPr>
          <a:xfrm>
            <a:off x="1872343" y="2571214"/>
            <a:ext cx="9535886" cy="1015663"/>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La </a:t>
            </a:r>
            <a:r>
              <a:rPr lang="es-ES" sz="2000" b="1" i="1" dirty="0">
                <a:solidFill>
                  <a:prstClr val="black"/>
                </a:solidFill>
                <a:effectLst>
                  <a:outerShdw blurRad="38100" dist="38100" dir="2700000" algn="tl">
                    <a:srgbClr val="000000">
                      <a:alpha val="43137"/>
                    </a:srgbClr>
                  </a:outerShdw>
                </a:effectLst>
              </a:rPr>
              <a:t>empresa debe medir el cumplimento periódico del proveedor. </a:t>
            </a:r>
            <a:endParaRPr lang="es-ES" sz="2000" b="1" i="1" dirty="0" smtClean="0">
              <a:solidFill>
                <a:prstClr val="black"/>
              </a:solidFill>
              <a:effectLst>
                <a:outerShdw blurRad="38100" dist="38100" dir="2700000" algn="tl">
                  <a:srgbClr val="000000">
                    <a:alpha val="43137"/>
                  </a:srgbClr>
                </a:outerShdw>
              </a:effectLst>
            </a:endParaRPr>
          </a:p>
          <a:p>
            <a:pPr algn="ctr"/>
            <a:r>
              <a:rPr lang="es-ES" sz="2000" b="1" i="1" dirty="0" smtClean="0">
                <a:solidFill>
                  <a:prstClr val="black"/>
                </a:solidFill>
                <a:effectLst>
                  <a:outerShdw blurRad="38100" dist="38100" dir="2700000" algn="tl">
                    <a:srgbClr val="000000">
                      <a:alpha val="43137"/>
                    </a:srgbClr>
                  </a:outerShdw>
                </a:effectLst>
              </a:rPr>
              <a:t>La propia organización </a:t>
            </a:r>
            <a:r>
              <a:rPr lang="es-ES" sz="2000" b="1" i="1" dirty="0">
                <a:solidFill>
                  <a:prstClr val="black"/>
                </a:solidFill>
                <a:effectLst>
                  <a:outerShdw blurRad="38100" dist="38100" dir="2700000" algn="tl">
                    <a:srgbClr val="000000">
                      <a:alpha val="43137"/>
                    </a:srgbClr>
                  </a:outerShdw>
                </a:effectLst>
              </a:rPr>
              <a:t>será la encargada de elegir el tiempo en el cual se quiera medir el desempeño</a:t>
            </a:r>
            <a:r>
              <a:rPr lang="es-ES" sz="2000" b="1" i="1" dirty="0" smtClean="0">
                <a:solidFill>
                  <a:prstClr val="black"/>
                </a:solidFill>
                <a:effectLst>
                  <a:outerShdw blurRad="38100" dist="38100" dir="2700000" algn="tl">
                    <a:srgbClr val="000000">
                      <a:alpha val="43137"/>
                    </a:srgbClr>
                  </a:outerShdw>
                </a:effectLst>
              </a:rPr>
              <a:t>, así </a:t>
            </a:r>
            <a:r>
              <a:rPr lang="es-ES" sz="2000" b="1" i="1" dirty="0">
                <a:solidFill>
                  <a:prstClr val="black"/>
                </a:solidFill>
                <a:effectLst>
                  <a:outerShdw blurRad="38100" dist="38100" dir="2700000" algn="tl">
                    <a:srgbClr val="000000">
                      <a:alpha val="43137"/>
                    </a:srgbClr>
                  </a:outerShdw>
                </a:effectLst>
              </a:rPr>
              <a:t>como los criterios de evaluación. </a:t>
            </a:r>
            <a:endParaRPr lang="es-ES" sz="2000" b="1" i="1" dirty="0" smtClean="0">
              <a:solidFill>
                <a:prstClr val="black"/>
              </a:solidFill>
              <a:effectLst>
                <a:outerShdw blurRad="38100" dist="38100" dir="2700000" algn="tl">
                  <a:srgbClr val="000000">
                    <a:alpha val="43137"/>
                  </a:srgbClr>
                </a:outerShdw>
              </a:effectLst>
            </a:endParaRPr>
          </a:p>
        </p:txBody>
      </p:sp>
      <p:sp>
        <p:nvSpPr>
          <p:cNvPr id="48" name="18 CuadroTexto"/>
          <p:cNvSpPr txBox="1"/>
          <p:nvPr/>
        </p:nvSpPr>
        <p:spPr>
          <a:xfrm>
            <a:off x="1266399" y="4465304"/>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Cumplimiento de plazos</a:t>
            </a:r>
            <a:endParaRPr lang="es-MX" b="1" i="1" dirty="0">
              <a:solidFill>
                <a:prstClr val="black"/>
              </a:solidFill>
              <a:effectLst>
                <a:outerShdw blurRad="38100" dist="38100" dir="2700000" algn="tl">
                  <a:srgbClr val="000000">
                    <a:alpha val="43137"/>
                  </a:srgbClr>
                </a:outerShdw>
              </a:effectLst>
            </a:endParaRPr>
          </a:p>
        </p:txBody>
      </p:sp>
      <p:sp>
        <p:nvSpPr>
          <p:cNvPr id="49" name="19 CuadroTexto"/>
          <p:cNvSpPr txBox="1"/>
          <p:nvPr/>
        </p:nvSpPr>
        <p:spPr>
          <a:xfrm>
            <a:off x="7931206" y="4565999"/>
            <a:ext cx="2160240" cy="646331"/>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Procesos de comunicación</a:t>
            </a:r>
            <a:endParaRPr lang="es-MX" b="1" i="1" dirty="0">
              <a:solidFill>
                <a:prstClr val="black"/>
              </a:solidFill>
              <a:effectLst>
                <a:outerShdw blurRad="38100" dist="38100" dir="2700000" algn="tl">
                  <a:srgbClr val="000000">
                    <a:alpha val="43137"/>
                  </a:srgbClr>
                </a:outerShdw>
              </a:effectLst>
            </a:endParaRPr>
          </a:p>
        </p:txBody>
      </p:sp>
      <p:sp>
        <p:nvSpPr>
          <p:cNvPr id="50" name="20 Rectángulo redondeado"/>
          <p:cNvSpPr/>
          <p:nvPr/>
        </p:nvSpPr>
        <p:spPr>
          <a:xfrm>
            <a:off x="5251006" y="4937148"/>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2" name="12 CuadroTexto"/>
          <p:cNvSpPr txBox="1"/>
          <p:nvPr/>
        </p:nvSpPr>
        <p:spPr>
          <a:xfrm>
            <a:off x="5290088" y="5194672"/>
            <a:ext cx="2160240" cy="369332"/>
          </a:xfrm>
          <a:prstGeom prst="rect">
            <a:avLst/>
          </a:prstGeom>
          <a:noFill/>
        </p:spPr>
        <p:txBody>
          <a:bodyPr wrap="square" rtlCol="0">
            <a:spAutoFit/>
          </a:bodyPr>
          <a:lstStyle/>
          <a:p>
            <a:pPr algn="ctr"/>
            <a:r>
              <a:rPr lang="es-MX" b="1" i="1" dirty="0" smtClean="0">
                <a:solidFill>
                  <a:prstClr val="black"/>
                </a:solidFill>
                <a:effectLst>
                  <a:outerShdw blurRad="38100" dist="38100" dir="2700000" algn="tl">
                    <a:srgbClr val="000000">
                      <a:alpha val="43137"/>
                    </a:srgbClr>
                  </a:outerShdw>
                </a:effectLst>
              </a:rPr>
              <a:t>Flexibilidad</a:t>
            </a:r>
            <a:endParaRPr lang="es-MX"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01709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77379"/>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640680" y="1273221"/>
            <a:ext cx="2662345"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MODELO DE DISTRIBUCIÓN ESCALONADA</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1556251" y="3062515"/>
            <a:ext cx="3030263" cy="325120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i="1" u="sng" dirty="0">
                <a:solidFill>
                  <a:schemeClr val="tx1"/>
                </a:solidFill>
                <a:effectLst>
                  <a:outerShdw blurRad="38100" dist="38100" dir="2700000" algn="tl">
                    <a:srgbClr val="000000">
                      <a:alpha val="43137"/>
                    </a:srgbClr>
                  </a:outerShdw>
                </a:effectLst>
              </a:rPr>
              <a:t>VENTAJAS</a:t>
            </a:r>
          </a:p>
          <a:p>
            <a:pPr algn="ctr">
              <a:spcBef>
                <a:spcPts val="600"/>
              </a:spcBef>
            </a:pPr>
            <a:r>
              <a:rPr lang="es-ES" sz="2000" b="1" dirty="0">
                <a:solidFill>
                  <a:schemeClr val="tx1"/>
                </a:solidFill>
              </a:rPr>
              <a:t>• Al contar con stock en almacenes más cercanos al cliente, el servicio al cliente es </a:t>
            </a:r>
            <a:r>
              <a:rPr lang="es-ES" sz="2000" b="1" dirty="0" smtClean="0">
                <a:solidFill>
                  <a:schemeClr val="tx1"/>
                </a:solidFill>
              </a:rPr>
              <a:t>mucho más </a:t>
            </a:r>
            <a:r>
              <a:rPr lang="es-ES" sz="2000" b="1" dirty="0">
                <a:solidFill>
                  <a:schemeClr val="tx1"/>
                </a:solidFill>
              </a:rPr>
              <a:t>rápido.</a:t>
            </a:r>
          </a:p>
          <a:p>
            <a:pPr algn="ctr">
              <a:spcBef>
                <a:spcPts val="600"/>
              </a:spcBef>
            </a:pPr>
            <a:r>
              <a:rPr lang="es-ES" sz="2000" b="1" dirty="0">
                <a:solidFill>
                  <a:schemeClr val="tx1"/>
                </a:solidFill>
              </a:rPr>
              <a:t>• Coste de transporte bajo</a:t>
            </a:r>
            <a:r>
              <a:rPr lang="es-ES" sz="2000" b="1" dirty="0" smtClean="0">
                <a:solidFill>
                  <a:schemeClr val="tx1"/>
                </a:solidFill>
              </a:rPr>
              <a:t>.</a:t>
            </a:r>
            <a:endParaRPr lang="en-US" sz="2000" b="1" dirty="0">
              <a:solidFill>
                <a:schemeClr val="tx1"/>
              </a:solidFill>
            </a:endParaRPr>
          </a:p>
        </p:txBody>
      </p:sp>
      <p:sp>
        <p:nvSpPr>
          <p:cNvPr id="11" name="22 Rectángulo redondeado"/>
          <p:cNvSpPr/>
          <p:nvPr/>
        </p:nvSpPr>
        <p:spPr>
          <a:xfrm>
            <a:off x="5196114" y="1313619"/>
            <a:ext cx="6201836" cy="1987430"/>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6 CuadroTexto"/>
          <p:cNvSpPr txBox="1"/>
          <p:nvPr/>
        </p:nvSpPr>
        <p:spPr>
          <a:xfrm>
            <a:off x="5196114" y="1296261"/>
            <a:ext cx="6201836" cy="2108269"/>
          </a:xfrm>
          <a:prstGeom prst="rect">
            <a:avLst/>
          </a:prstGeom>
          <a:noFill/>
        </p:spPr>
        <p:txBody>
          <a:bodyPr wrap="square" rtlCol="0">
            <a:spAutoFit/>
          </a:bodyPr>
          <a:lstStyle/>
          <a:p>
            <a:pPr algn="ctr">
              <a:spcBef>
                <a:spcPts val="600"/>
              </a:spcBef>
            </a:pPr>
            <a:r>
              <a:rPr lang="es-ES" b="1" i="1" dirty="0">
                <a:effectLst>
                  <a:outerShdw blurRad="38100" dist="38100" dir="2700000" algn="tl">
                    <a:srgbClr val="000000">
                      <a:alpha val="43137"/>
                    </a:srgbClr>
                  </a:outerShdw>
                </a:effectLst>
              </a:rPr>
              <a:t>L</a:t>
            </a:r>
            <a:r>
              <a:rPr lang="es-ES" b="1" i="1" dirty="0" smtClean="0">
                <a:effectLst>
                  <a:outerShdw blurRad="38100" dist="38100" dir="2700000" algn="tl">
                    <a:srgbClr val="000000">
                      <a:alpha val="43137"/>
                    </a:srgbClr>
                  </a:outerShdw>
                </a:effectLst>
              </a:rPr>
              <a:t>leva </a:t>
            </a:r>
            <a:r>
              <a:rPr lang="es-ES" b="1" i="1" dirty="0">
                <a:effectLst>
                  <a:outerShdw blurRad="38100" dist="38100" dir="2700000" algn="tl">
                    <a:srgbClr val="000000">
                      <a:alpha val="43137"/>
                    </a:srgbClr>
                  </a:outerShdw>
                </a:effectLst>
              </a:rPr>
              <a:t>el producto al cliente final desde unos almacenes regionales</a:t>
            </a:r>
            <a:r>
              <a:rPr lang="es-ES" b="1" i="1" dirty="0" smtClean="0">
                <a:effectLst>
                  <a:outerShdw blurRad="38100" dist="38100" dir="2700000" algn="tl">
                    <a:srgbClr val="000000">
                      <a:alpha val="43137"/>
                    </a:srgbClr>
                  </a:outerShdw>
                </a:effectLst>
              </a:rPr>
              <a:t>. La </a:t>
            </a:r>
            <a:r>
              <a:rPr lang="es-ES" b="1" i="1" dirty="0">
                <a:effectLst>
                  <a:outerShdw blurRad="38100" dist="38100" dir="2700000" algn="tl">
                    <a:srgbClr val="000000">
                      <a:alpha val="43137"/>
                    </a:srgbClr>
                  </a:outerShdw>
                </a:effectLst>
              </a:rPr>
              <a:t>empresa pone a disposición la mercancía acabada en uno o varios almacenes </a:t>
            </a:r>
            <a:r>
              <a:rPr lang="es-ES" b="1" i="1" dirty="0" smtClean="0">
                <a:effectLst>
                  <a:outerShdw blurRad="38100" dist="38100" dir="2700000" algn="tl">
                    <a:srgbClr val="000000">
                      <a:alpha val="43137"/>
                    </a:srgbClr>
                  </a:outerShdw>
                </a:effectLst>
              </a:rPr>
              <a:t>reguladores, luego </a:t>
            </a:r>
            <a:r>
              <a:rPr lang="es-ES" b="1" i="1" dirty="0">
                <a:effectLst>
                  <a:outerShdw blurRad="38100" dist="38100" dir="2700000" algn="tl">
                    <a:srgbClr val="000000">
                      <a:alpha val="43137"/>
                    </a:srgbClr>
                  </a:outerShdw>
                </a:effectLst>
              </a:rPr>
              <a:t>esta mercancía </a:t>
            </a:r>
            <a:r>
              <a:rPr lang="es-ES" b="1" i="1" dirty="0" smtClean="0">
                <a:effectLst>
                  <a:outerShdw blurRad="38100" dist="38100" dir="2700000" algn="tl">
                    <a:srgbClr val="000000">
                      <a:alpha val="43137"/>
                    </a:srgbClr>
                  </a:outerShdw>
                </a:effectLst>
              </a:rPr>
              <a:t>se envía </a:t>
            </a:r>
            <a:r>
              <a:rPr lang="es-ES" b="1" i="1" dirty="0">
                <a:effectLst>
                  <a:outerShdw blurRad="38100" dist="38100" dir="2700000" algn="tl">
                    <a:srgbClr val="000000">
                      <a:alpha val="43137"/>
                    </a:srgbClr>
                  </a:outerShdw>
                </a:effectLst>
              </a:rPr>
              <a:t>a unos almacenes regionales. Lo suelen utilizar empresas fabricantes que se </a:t>
            </a:r>
            <a:r>
              <a:rPr lang="es-ES" b="1" i="1" dirty="0" smtClean="0">
                <a:effectLst>
                  <a:outerShdw blurRad="38100" dist="38100" dir="2700000" algn="tl">
                    <a:srgbClr val="000000">
                      <a:alpha val="43137"/>
                    </a:srgbClr>
                  </a:outerShdw>
                </a:effectLst>
              </a:rPr>
              <a:t> encuentran lejos </a:t>
            </a:r>
            <a:r>
              <a:rPr lang="es-ES" b="1" i="1" dirty="0">
                <a:effectLst>
                  <a:outerShdw blurRad="38100" dist="38100" dir="2700000" algn="tl">
                    <a:srgbClr val="000000">
                      <a:alpha val="43137"/>
                    </a:srgbClr>
                  </a:outerShdw>
                </a:effectLst>
              </a:rPr>
              <a:t>de la zona de consumo.</a:t>
            </a:r>
            <a:endParaRPr lang="es-MX" b="1" i="1" dirty="0">
              <a:effectLst>
                <a:outerShdw blurRad="38100" dist="38100" dir="2700000" algn="tl">
                  <a:srgbClr val="000000">
                    <a:alpha val="43137"/>
                  </a:srgbClr>
                </a:outerShdw>
              </a:effectLst>
            </a:endParaRPr>
          </a:p>
        </p:txBody>
      </p:sp>
      <p:sp>
        <p:nvSpPr>
          <p:cNvPr id="13" name="37 Rectángulo redondeado"/>
          <p:cNvSpPr/>
          <p:nvPr/>
        </p:nvSpPr>
        <p:spPr>
          <a:xfrm>
            <a:off x="4789714" y="3487267"/>
            <a:ext cx="6662057" cy="2416395"/>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31 CuadroTexto"/>
          <p:cNvSpPr txBox="1"/>
          <p:nvPr/>
        </p:nvSpPr>
        <p:spPr>
          <a:xfrm>
            <a:off x="4789714" y="3777556"/>
            <a:ext cx="6573529" cy="1785104"/>
          </a:xfrm>
          <a:prstGeom prst="rect">
            <a:avLst/>
          </a:prstGeom>
          <a:noFill/>
        </p:spPr>
        <p:txBody>
          <a:bodyPr wrap="square" rtlCol="0">
            <a:spAutoFit/>
          </a:bodyPr>
          <a:lstStyle/>
          <a:p>
            <a:pPr algn="ctr">
              <a:spcBef>
                <a:spcPts val="600"/>
              </a:spcBef>
            </a:pPr>
            <a:r>
              <a:rPr lang="es-ES" sz="2000" b="1" i="1" u="sng" dirty="0">
                <a:effectLst>
                  <a:outerShdw blurRad="38100" dist="38100" dir="2700000" algn="tl">
                    <a:srgbClr val="000000">
                      <a:alpha val="43137"/>
                    </a:srgbClr>
                  </a:outerShdw>
                </a:effectLst>
              </a:rPr>
              <a:t>DESVENTAJAS</a:t>
            </a:r>
          </a:p>
          <a:p>
            <a:pPr algn="ctr">
              <a:spcBef>
                <a:spcPts val="600"/>
              </a:spcBef>
            </a:pPr>
            <a:r>
              <a:rPr lang="es-ES" sz="2000" b="1" dirty="0" smtClean="0">
                <a:effectLst>
                  <a:outerShdw blurRad="38100" dist="38100" dir="2700000" algn="tl">
                    <a:srgbClr val="000000">
                      <a:alpha val="43137"/>
                    </a:srgbClr>
                  </a:outerShdw>
                </a:effectLst>
              </a:rPr>
              <a:t>• </a:t>
            </a:r>
            <a:r>
              <a:rPr lang="es-ES" sz="2000" b="1" dirty="0">
                <a:effectLst>
                  <a:outerShdw blurRad="38100" dist="38100" dir="2700000" algn="tl">
                    <a:srgbClr val="000000">
                      <a:alpha val="43137"/>
                    </a:srgbClr>
                  </a:outerShdw>
                </a:effectLst>
              </a:rPr>
              <a:t>Alto coste al contar con almacenes centrales y regionales.</a:t>
            </a:r>
          </a:p>
          <a:p>
            <a:pPr algn="ctr">
              <a:spcBef>
                <a:spcPts val="600"/>
              </a:spcBef>
            </a:pPr>
            <a:r>
              <a:rPr lang="es-ES" sz="2000" b="1" dirty="0">
                <a:effectLst>
                  <a:outerShdw blurRad="38100" dist="38100" dir="2700000" algn="tl">
                    <a:srgbClr val="000000">
                      <a:alpha val="43137"/>
                    </a:srgbClr>
                  </a:outerShdw>
                </a:effectLst>
              </a:rPr>
              <a:t>• Aumento de stock al necesitar tener stock de seguridad en varias zonas.</a:t>
            </a:r>
            <a:endParaRPr lang="es-MX"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645060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77379"/>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640680" y="1273221"/>
            <a:ext cx="2662345"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MODELO DE CROSS -DOCKING</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1068949" y="2888344"/>
            <a:ext cx="3875313" cy="3715663"/>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i="1" u="sng" dirty="0">
                <a:solidFill>
                  <a:schemeClr val="tx1"/>
                </a:solidFill>
                <a:effectLst>
                  <a:outerShdw blurRad="38100" dist="38100" dir="2700000" algn="tl">
                    <a:srgbClr val="000000">
                      <a:alpha val="43137"/>
                    </a:srgbClr>
                  </a:outerShdw>
                </a:effectLst>
              </a:rPr>
              <a:t>VENTAJAS</a:t>
            </a:r>
          </a:p>
          <a:p>
            <a:pPr algn="ctr">
              <a:spcBef>
                <a:spcPts val="600"/>
              </a:spcBef>
            </a:pPr>
            <a:r>
              <a:rPr lang="es-ES" sz="2000" b="1" dirty="0">
                <a:solidFill>
                  <a:schemeClr val="tx1"/>
                </a:solidFill>
                <a:effectLst>
                  <a:outerShdw blurRad="38100" dist="38100" dir="2700000" algn="tl">
                    <a:srgbClr val="000000">
                      <a:alpha val="43137"/>
                    </a:srgbClr>
                  </a:outerShdw>
                </a:effectLst>
              </a:rPr>
              <a:t>• Se ahorra en espacio ocupado en el almacén de la empresa fabricante.</a:t>
            </a:r>
          </a:p>
          <a:p>
            <a:pPr algn="ctr">
              <a:spcBef>
                <a:spcPts val="600"/>
              </a:spcBef>
            </a:pPr>
            <a:r>
              <a:rPr lang="es-ES" sz="2000" b="1" dirty="0">
                <a:solidFill>
                  <a:schemeClr val="tx1"/>
                </a:solidFill>
                <a:effectLst>
                  <a:outerShdw blurRad="38100" dist="38100" dir="2700000" algn="tl">
                    <a:srgbClr val="000000">
                      <a:alpha val="43137"/>
                    </a:srgbClr>
                  </a:outerShdw>
                </a:effectLst>
              </a:rPr>
              <a:t>• Se reduce la manipulación, ya que se evita el almacenamiento y el proceso de </a:t>
            </a:r>
            <a:r>
              <a:rPr lang="es-ES" sz="2000" b="1" dirty="0" err="1">
                <a:solidFill>
                  <a:schemeClr val="tx1"/>
                </a:solidFill>
                <a:effectLst>
                  <a:outerShdw blurRad="38100" dist="38100" dir="2700000" algn="tl">
                    <a:srgbClr val="000000">
                      <a:alpha val="43137"/>
                    </a:srgbClr>
                  </a:outerShdw>
                </a:effectLst>
              </a:rPr>
              <a:t>picking</a:t>
            </a:r>
            <a:r>
              <a:rPr lang="es-ES" sz="2000" b="1" dirty="0">
                <a:solidFill>
                  <a:schemeClr val="tx1"/>
                </a:solidFill>
                <a:effectLst>
                  <a:outerShdw blurRad="38100" dist="38100" dir="2700000" algn="tl">
                    <a:srgbClr val="000000">
                      <a:alpha val="43137"/>
                    </a:srgbClr>
                  </a:outerShdw>
                </a:effectLst>
              </a:rPr>
              <a:t>.</a:t>
            </a:r>
          </a:p>
          <a:p>
            <a:pPr algn="ctr">
              <a:spcBef>
                <a:spcPts val="600"/>
              </a:spcBef>
            </a:pPr>
            <a:r>
              <a:rPr lang="es-ES" sz="2000" b="1" dirty="0">
                <a:solidFill>
                  <a:schemeClr val="tx1"/>
                </a:solidFill>
                <a:effectLst>
                  <a:outerShdw blurRad="38100" dist="38100" dir="2700000" algn="tl">
                    <a:srgbClr val="000000">
                      <a:alpha val="43137"/>
                    </a:srgbClr>
                  </a:outerShdw>
                </a:effectLst>
              </a:rPr>
              <a:t>• Disminuyen los costes de almacenamiento</a:t>
            </a:r>
            <a:r>
              <a:rPr lang="es-ES" sz="2000" b="1" i="1" u="sng" dirty="0">
                <a:solidFill>
                  <a:schemeClr val="tx1"/>
                </a:solidFill>
                <a:effectLst>
                  <a:outerShdw blurRad="38100" dist="38100" dir="2700000" algn="tl">
                    <a:srgbClr val="000000">
                      <a:alpha val="43137"/>
                    </a:srgbClr>
                  </a:outerShdw>
                </a:effectLst>
              </a:rPr>
              <a:t>.</a:t>
            </a:r>
            <a:endParaRPr lang="en-US" sz="2000" b="1" dirty="0">
              <a:solidFill>
                <a:schemeClr val="tx1"/>
              </a:solidFill>
            </a:endParaRPr>
          </a:p>
        </p:txBody>
      </p:sp>
      <p:sp>
        <p:nvSpPr>
          <p:cNvPr id="11" name="22 Rectángulo redondeado"/>
          <p:cNvSpPr/>
          <p:nvPr/>
        </p:nvSpPr>
        <p:spPr>
          <a:xfrm>
            <a:off x="5196113" y="1313618"/>
            <a:ext cx="6429833" cy="2337479"/>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6 CuadroTexto"/>
          <p:cNvSpPr txBox="1"/>
          <p:nvPr/>
        </p:nvSpPr>
        <p:spPr>
          <a:xfrm>
            <a:off x="5080002" y="1397267"/>
            <a:ext cx="6676460" cy="2385268"/>
          </a:xfrm>
          <a:prstGeom prst="rect">
            <a:avLst/>
          </a:prstGeom>
          <a:noFill/>
        </p:spPr>
        <p:txBody>
          <a:bodyPr wrap="square" rtlCol="0">
            <a:spAutoFit/>
          </a:bodyPr>
          <a:lstStyle/>
          <a:p>
            <a:pPr algn="ctr">
              <a:spcBef>
                <a:spcPts val="600"/>
              </a:spcBef>
            </a:pPr>
            <a:r>
              <a:rPr lang="es-ES" b="1" i="1" dirty="0" smtClean="0">
                <a:effectLst>
                  <a:outerShdw blurRad="38100" dist="38100" dir="2700000" algn="tl">
                    <a:srgbClr val="000000">
                      <a:alpha val="43137"/>
                    </a:srgbClr>
                  </a:outerShdw>
                </a:effectLst>
              </a:rPr>
              <a:t>Está </a:t>
            </a:r>
            <a:r>
              <a:rPr lang="es-ES" b="1" i="1" dirty="0">
                <a:effectLst>
                  <a:outerShdw blurRad="38100" dist="38100" dir="2700000" algn="tl">
                    <a:srgbClr val="000000">
                      <a:alpha val="43137"/>
                    </a:srgbClr>
                  </a:outerShdw>
                </a:effectLst>
              </a:rPr>
              <a:t>ligado al modelo descentralizado, pero en vez de tener los almacenes </a:t>
            </a:r>
            <a:r>
              <a:rPr lang="es-ES" b="1" i="1" dirty="0" smtClean="0">
                <a:effectLst>
                  <a:outerShdw blurRad="38100" dist="38100" dir="2700000" algn="tl">
                    <a:srgbClr val="000000">
                      <a:alpha val="43137"/>
                    </a:srgbClr>
                  </a:outerShdw>
                </a:effectLst>
              </a:rPr>
              <a:t>de proximidad</a:t>
            </a:r>
            <a:r>
              <a:rPr lang="es-ES" b="1" i="1" dirty="0">
                <a:effectLst>
                  <a:outerShdw blurRad="38100" dist="38100" dir="2700000" algn="tl">
                    <a:srgbClr val="000000">
                      <a:alpha val="43137"/>
                    </a:srgbClr>
                  </a:outerShdw>
                </a:effectLst>
              </a:rPr>
              <a:t>, se tienen </a:t>
            </a:r>
            <a:r>
              <a:rPr lang="es-ES" b="1" i="1" dirty="0" err="1">
                <a:effectLst>
                  <a:outerShdw blurRad="38100" dist="38100" dir="2700000" algn="tl">
                    <a:srgbClr val="000000">
                      <a:alpha val="43137"/>
                    </a:srgbClr>
                  </a:outerShdw>
                </a:effectLst>
              </a:rPr>
              <a:t>cross-docking</a:t>
            </a:r>
            <a:r>
              <a:rPr lang="es-ES" b="1" i="1" dirty="0">
                <a:effectLst>
                  <a:outerShdw blurRad="38100" dist="38100" dir="2700000" algn="tl">
                    <a:srgbClr val="000000">
                      <a:alpha val="43137"/>
                    </a:srgbClr>
                  </a:outerShdw>
                </a:effectLst>
              </a:rPr>
              <a:t> (plataformas de carga y descarga o sitios de entrada </a:t>
            </a:r>
            <a:r>
              <a:rPr lang="es-ES" b="1" i="1" dirty="0" smtClean="0">
                <a:effectLst>
                  <a:outerShdw blurRad="38100" dist="38100" dir="2700000" algn="tl">
                    <a:srgbClr val="000000">
                      <a:alpha val="43137"/>
                    </a:srgbClr>
                  </a:outerShdw>
                </a:effectLst>
              </a:rPr>
              <a:t>y reexpedición </a:t>
            </a:r>
            <a:r>
              <a:rPr lang="es-ES" b="1" i="1" dirty="0">
                <a:effectLst>
                  <a:outerShdw blurRad="38100" dist="38100" dir="2700000" algn="tl">
                    <a:srgbClr val="000000">
                      <a:alpha val="43137"/>
                    </a:srgbClr>
                  </a:outerShdw>
                </a:effectLst>
              </a:rPr>
              <a:t>de mercancía). Cross-</a:t>
            </a:r>
            <a:r>
              <a:rPr lang="es-ES" b="1" i="1" dirty="0" err="1">
                <a:effectLst>
                  <a:outerShdw blurRad="38100" dist="38100" dir="2700000" algn="tl">
                    <a:srgbClr val="000000">
                      <a:alpha val="43137"/>
                    </a:srgbClr>
                  </a:outerShdw>
                </a:effectLst>
              </a:rPr>
              <a:t>docking</a:t>
            </a:r>
            <a:r>
              <a:rPr lang="es-ES" b="1" i="1" dirty="0">
                <a:effectLst>
                  <a:outerShdw blurRad="38100" dist="38100" dir="2700000" algn="tl">
                    <a:srgbClr val="000000">
                      <a:alpha val="43137"/>
                    </a:srgbClr>
                  </a:outerShdw>
                </a:effectLst>
              </a:rPr>
              <a:t> significa que se recibe la mercancía por parte </a:t>
            </a:r>
            <a:r>
              <a:rPr lang="es-ES" b="1" i="1" dirty="0" smtClean="0">
                <a:effectLst>
                  <a:outerShdw blurRad="38100" dist="38100" dir="2700000" algn="tl">
                    <a:srgbClr val="000000">
                      <a:alpha val="43137"/>
                    </a:srgbClr>
                  </a:outerShdw>
                </a:effectLst>
              </a:rPr>
              <a:t>del fabricante </a:t>
            </a:r>
            <a:r>
              <a:rPr lang="es-ES" b="1" i="1" dirty="0">
                <a:effectLst>
                  <a:outerShdw blurRad="38100" dist="38100" dir="2700000" algn="tl">
                    <a:srgbClr val="000000">
                      <a:alpha val="43137"/>
                    </a:srgbClr>
                  </a:outerShdw>
                </a:effectLst>
              </a:rPr>
              <a:t>a la plataforma y en menos de 24 horas se reexpide, por lo que no llega a </a:t>
            </a:r>
            <a:r>
              <a:rPr lang="es-ES" b="1" i="1" dirty="0" smtClean="0">
                <a:effectLst>
                  <a:outerShdw blurRad="38100" dist="38100" dir="2700000" algn="tl">
                    <a:srgbClr val="000000">
                      <a:alpha val="43137"/>
                    </a:srgbClr>
                  </a:outerShdw>
                </a:effectLst>
              </a:rPr>
              <a:t>almacenarse como </a:t>
            </a:r>
            <a:r>
              <a:rPr lang="es-ES" b="1" i="1" dirty="0">
                <a:effectLst>
                  <a:outerShdw blurRad="38100" dist="38100" dir="2700000" algn="tl">
                    <a:srgbClr val="000000">
                      <a:alpha val="43137"/>
                    </a:srgbClr>
                  </a:outerShdw>
                </a:effectLst>
              </a:rPr>
              <a:t>en el modelo descentralizado.</a:t>
            </a:r>
            <a:endParaRPr lang="es-MX" b="1" i="1" dirty="0">
              <a:effectLst>
                <a:outerShdw blurRad="38100" dist="38100" dir="2700000" algn="tl">
                  <a:srgbClr val="000000">
                    <a:alpha val="43137"/>
                  </a:srgbClr>
                </a:outerShdw>
              </a:effectLst>
            </a:endParaRPr>
          </a:p>
        </p:txBody>
      </p:sp>
      <p:sp>
        <p:nvSpPr>
          <p:cNvPr id="13" name="37 Rectángulo redondeado"/>
          <p:cNvSpPr/>
          <p:nvPr/>
        </p:nvSpPr>
        <p:spPr>
          <a:xfrm>
            <a:off x="5617697" y="3782535"/>
            <a:ext cx="6008241" cy="2792432"/>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31 CuadroTexto"/>
          <p:cNvSpPr txBox="1"/>
          <p:nvPr/>
        </p:nvSpPr>
        <p:spPr>
          <a:xfrm>
            <a:off x="5617698" y="3995266"/>
            <a:ext cx="5919713" cy="2092881"/>
          </a:xfrm>
          <a:prstGeom prst="rect">
            <a:avLst/>
          </a:prstGeom>
          <a:noFill/>
        </p:spPr>
        <p:txBody>
          <a:bodyPr wrap="square" rtlCol="0">
            <a:spAutoFit/>
          </a:bodyPr>
          <a:lstStyle/>
          <a:p>
            <a:pPr algn="ctr">
              <a:spcBef>
                <a:spcPts val="600"/>
              </a:spcBef>
            </a:pPr>
            <a:r>
              <a:rPr lang="es-ES" sz="2000" b="1" i="1" u="sng" dirty="0">
                <a:effectLst>
                  <a:outerShdw blurRad="38100" dist="38100" dir="2700000" algn="tl">
                    <a:srgbClr val="000000">
                      <a:alpha val="43137"/>
                    </a:srgbClr>
                  </a:outerShdw>
                </a:effectLst>
              </a:rPr>
              <a:t>DESVENTAJAS</a:t>
            </a:r>
          </a:p>
          <a:p>
            <a:pPr algn="ctr">
              <a:spcBef>
                <a:spcPts val="600"/>
              </a:spcBef>
            </a:pPr>
            <a:r>
              <a:rPr lang="es-ES" sz="2000" b="1" dirty="0">
                <a:effectLst>
                  <a:outerShdw blurRad="38100" dist="38100" dir="2700000" algn="tl">
                    <a:srgbClr val="000000">
                      <a:alpha val="43137"/>
                    </a:srgbClr>
                  </a:outerShdw>
                </a:effectLst>
              </a:rPr>
              <a:t>• Requiere que todas las partes implicadas de la cadena de suministro </a:t>
            </a:r>
            <a:r>
              <a:rPr lang="es-ES" sz="2000" b="1" dirty="0" smtClean="0">
                <a:effectLst>
                  <a:outerShdw blurRad="38100" dist="38100" dir="2700000" algn="tl">
                    <a:srgbClr val="000000">
                      <a:alpha val="43137"/>
                    </a:srgbClr>
                  </a:outerShdw>
                </a:effectLst>
              </a:rPr>
              <a:t>funcionen correctamente</a:t>
            </a:r>
            <a:r>
              <a:rPr lang="es-ES" sz="2000" b="1" dirty="0">
                <a:effectLst>
                  <a:outerShdw blurRad="38100" dist="38100" dir="2700000" algn="tl">
                    <a:srgbClr val="000000">
                      <a:alpha val="43137"/>
                    </a:srgbClr>
                  </a:outerShdw>
                </a:effectLst>
              </a:rPr>
              <a:t>.</a:t>
            </a:r>
          </a:p>
          <a:p>
            <a:pPr algn="ctr">
              <a:spcBef>
                <a:spcPts val="600"/>
              </a:spcBef>
            </a:pPr>
            <a:r>
              <a:rPr lang="es-ES" sz="2000" b="1" dirty="0">
                <a:effectLst>
                  <a:outerShdw blurRad="38100" dist="38100" dir="2700000" algn="tl">
                    <a:srgbClr val="000000">
                      <a:alpha val="43137"/>
                    </a:srgbClr>
                  </a:outerShdw>
                </a:effectLst>
              </a:rPr>
              <a:t>• Se necesita un gran control de toda la mercancía que entra y sale del </a:t>
            </a:r>
            <a:r>
              <a:rPr lang="es-ES" sz="2000" b="1" dirty="0" err="1">
                <a:effectLst>
                  <a:outerShdw blurRad="38100" dist="38100" dir="2700000" algn="tl">
                    <a:srgbClr val="000000">
                      <a:alpha val="43137"/>
                    </a:srgbClr>
                  </a:outerShdw>
                </a:effectLst>
              </a:rPr>
              <a:t>cross-docking</a:t>
            </a:r>
            <a:endParaRPr lang="es-MX"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06933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589213" y="2529114"/>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221251" y="4791893"/>
            <a:ext cx="8727875"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smtClean="0">
                <a:solidFill>
                  <a:schemeClr val="accent2">
                    <a:lumMod val="50000"/>
                  </a:schemeClr>
                </a:solidFill>
                <a:effectLst>
                  <a:outerShdw blurRad="38100" dist="38100" dir="2700000" algn="tl">
                    <a:srgbClr val="000000">
                      <a:alpha val="43137"/>
                    </a:srgbClr>
                  </a:outerShdw>
                </a:effectLst>
              </a:rPr>
              <a:t>ADMINISTRACIÓN DE LAS OPERACIONES</a:t>
            </a:r>
            <a:r>
              <a:rPr lang="en-US" b="1" smtClean="0">
                <a:effectLst>
                  <a:outerShdw blurRad="38100" dist="38100" dir="2700000" algn="tl">
                    <a:srgbClr val="000000">
                      <a:alpha val="43137"/>
                    </a:srgbClr>
                  </a:outerShdw>
                </a:effectLst>
              </a:rPr>
              <a:t/>
            </a:r>
            <a:br>
              <a:rPr lang="en-US" b="1" smtClean="0">
                <a:effectLst>
                  <a:outerShdw blurRad="38100" dist="38100" dir="2700000" algn="tl">
                    <a:srgbClr val="000000">
                      <a:alpha val="43137"/>
                    </a:srgbClr>
                  </a:outerShdw>
                </a:effectLst>
              </a:rPr>
            </a:br>
            <a:r>
              <a:rPr lang="es-ES" sz="3100" b="1" i="1" smtClean="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640680" y="1287735"/>
            <a:ext cx="2800691"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DECISIONES DE SELECCIÓN</a:t>
            </a:r>
            <a:endParaRPr lang="es-MX" sz="2400" b="1" i="1" dirty="0">
              <a:effectLst>
                <a:outerShdw blurRad="38100" dist="38100" dir="2700000" algn="tl">
                  <a:srgbClr val="000000">
                    <a:alpha val="43137"/>
                  </a:srgbClr>
                </a:outerShdw>
              </a:effectLst>
            </a:endParaRPr>
          </a:p>
        </p:txBody>
      </p:sp>
      <p:sp>
        <p:nvSpPr>
          <p:cNvPr id="9" name="20 Rectángulo redondeado"/>
          <p:cNvSpPr/>
          <p:nvPr/>
        </p:nvSpPr>
        <p:spPr>
          <a:xfrm>
            <a:off x="2199481" y="5560227"/>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a:solidFill>
                  <a:schemeClr val="tx1"/>
                </a:solidFill>
              </a:rPr>
              <a:t>Nivel de servicios.</a:t>
            </a:r>
            <a:endParaRPr lang="en-US" sz="2000" b="1" dirty="0">
              <a:solidFill>
                <a:schemeClr val="tx1"/>
              </a:solidFill>
            </a:endParaRPr>
          </a:p>
        </p:txBody>
      </p:sp>
      <p:sp>
        <p:nvSpPr>
          <p:cNvPr id="11" name="22 Rectángulo redondeado"/>
          <p:cNvSpPr/>
          <p:nvPr/>
        </p:nvSpPr>
        <p:spPr>
          <a:xfrm>
            <a:off x="4666344" y="3603471"/>
            <a:ext cx="2917372" cy="1132277"/>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400" dirty="0"/>
          </a:p>
        </p:txBody>
      </p:sp>
      <p:sp>
        <p:nvSpPr>
          <p:cNvPr id="12" name="16 CuadroTexto"/>
          <p:cNvSpPr txBox="1"/>
          <p:nvPr/>
        </p:nvSpPr>
        <p:spPr>
          <a:xfrm>
            <a:off x="4666345" y="3730662"/>
            <a:ext cx="2917372" cy="830997"/>
          </a:xfrm>
          <a:prstGeom prst="rect">
            <a:avLst/>
          </a:prstGeom>
          <a:noFill/>
        </p:spPr>
        <p:txBody>
          <a:bodyPr wrap="square" rtlCol="0">
            <a:spAutoFit/>
          </a:bodyPr>
          <a:lstStyle/>
          <a:p>
            <a:pPr algn="ctr">
              <a:spcBef>
                <a:spcPts val="600"/>
              </a:spcBef>
            </a:pPr>
            <a:r>
              <a:rPr lang="es-ES" sz="2400" b="1" i="1" dirty="0" smtClean="0">
                <a:effectLst>
                  <a:outerShdw blurRad="38100" dist="38100" dir="2700000" algn="tl">
                    <a:srgbClr val="000000">
                      <a:alpha val="43137"/>
                    </a:srgbClr>
                  </a:outerShdw>
                </a:effectLst>
              </a:rPr>
              <a:t>MODELO LOGÍSTICO</a:t>
            </a:r>
            <a:endParaRPr lang="es-MX" sz="2400" b="1" i="1" dirty="0">
              <a:effectLst>
                <a:outerShdw blurRad="38100" dist="38100" dir="2700000" algn="tl">
                  <a:srgbClr val="000000">
                    <a:alpha val="43137"/>
                  </a:srgbClr>
                </a:outerShdw>
              </a:effectLst>
            </a:endParaRPr>
          </a:p>
        </p:txBody>
      </p:sp>
      <p:sp>
        <p:nvSpPr>
          <p:cNvPr id="15" name="20 Rectángulo redondeado"/>
          <p:cNvSpPr/>
          <p:nvPr/>
        </p:nvSpPr>
        <p:spPr>
          <a:xfrm>
            <a:off x="1029393" y="2950393"/>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a:solidFill>
                  <a:schemeClr val="tx1"/>
                </a:solidFill>
              </a:rPr>
              <a:t>Medios de transporte</a:t>
            </a:r>
            <a:endParaRPr lang="en-US" sz="2000" b="1" dirty="0">
              <a:solidFill>
                <a:schemeClr val="tx1"/>
              </a:solidFill>
            </a:endParaRPr>
          </a:p>
        </p:txBody>
      </p:sp>
      <p:sp>
        <p:nvSpPr>
          <p:cNvPr id="16" name="20 Rectángulo redondeado"/>
          <p:cNvSpPr/>
          <p:nvPr/>
        </p:nvSpPr>
        <p:spPr>
          <a:xfrm>
            <a:off x="4809333" y="1819004"/>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a:solidFill>
                  <a:schemeClr val="tx1"/>
                </a:solidFill>
              </a:rPr>
              <a:t>Requerimientos técnicos de los productos</a:t>
            </a:r>
            <a:endParaRPr lang="en-US" sz="2000" b="1" dirty="0">
              <a:solidFill>
                <a:schemeClr val="tx1"/>
              </a:solidFill>
            </a:endParaRPr>
          </a:p>
        </p:txBody>
      </p:sp>
      <p:sp>
        <p:nvSpPr>
          <p:cNvPr id="17" name="20 Rectángulo redondeado"/>
          <p:cNvSpPr/>
          <p:nvPr/>
        </p:nvSpPr>
        <p:spPr>
          <a:xfrm>
            <a:off x="8390381" y="3071945"/>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dirty="0" err="1">
                <a:solidFill>
                  <a:schemeClr val="tx1"/>
                </a:solidFill>
              </a:rPr>
              <a:t>Ubicación</a:t>
            </a:r>
            <a:r>
              <a:rPr lang="en-US" sz="2000" b="1" dirty="0">
                <a:solidFill>
                  <a:schemeClr val="tx1"/>
                </a:solidFill>
              </a:rPr>
              <a:t> </a:t>
            </a:r>
            <a:r>
              <a:rPr lang="en-US" sz="2000" b="1" dirty="0" err="1">
                <a:solidFill>
                  <a:schemeClr val="tx1"/>
                </a:solidFill>
              </a:rPr>
              <a:t>geográfica</a:t>
            </a:r>
            <a:endParaRPr lang="en-US" sz="2000" b="1" dirty="0">
              <a:solidFill>
                <a:schemeClr val="tx1"/>
              </a:solidFill>
            </a:endParaRPr>
          </a:p>
        </p:txBody>
      </p:sp>
      <p:sp>
        <p:nvSpPr>
          <p:cNvPr id="18" name="20 Rectángulo redondeado"/>
          <p:cNvSpPr/>
          <p:nvPr/>
        </p:nvSpPr>
        <p:spPr>
          <a:xfrm>
            <a:off x="7220926" y="5547331"/>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a:solidFill>
                  <a:schemeClr val="tx1"/>
                </a:solidFill>
              </a:rPr>
              <a:t>Tamaño del mercado que se quiere abastecer</a:t>
            </a:r>
            <a:endParaRPr lang="en-US" sz="2000" b="1" dirty="0">
              <a:solidFill>
                <a:schemeClr val="tx1"/>
              </a:solidFill>
            </a:endParaRPr>
          </a:p>
        </p:txBody>
      </p:sp>
    </p:spTree>
    <p:extLst>
      <p:ext uri="{BB962C8B-B14F-4D97-AF65-F5344CB8AC3E}">
        <p14:creationId xmlns:p14="http://schemas.microsoft.com/office/powerpoint/2010/main" val="33696078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smtClean="0">
                <a:solidFill>
                  <a:schemeClr val="accent2">
                    <a:lumMod val="50000"/>
                  </a:schemeClr>
                </a:solidFill>
                <a:effectLst>
                  <a:outerShdw blurRad="38100" dist="38100" dir="2700000" algn="tl">
                    <a:srgbClr val="000000">
                      <a:alpha val="43137"/>
                    </a:srgbClr>
                  </a:outerShdw>
                </a:effectLst>
              </a:rPr>
              <a:t>ADMINISTRACIÓN DE LAS OPERACIONES</a:t>
            </a:r>
            <a:r>
              <a:rPr lang="en-US" b="1" smtClean="0">
                <a:effectLst>
                  <a:outerShdw blurRad="38100" dist="38100" dir="2700000" algn="tl">
                    <a:srgbClr val="000000">
                      <a:alpha val="43137"/>
                    </a:srgbClr>
                  </a:outerShdw>
                </a:effectLst>
              </a:rPr>
              <a:t/>
            </a:r>
            <a:br>
              <a:rPr lang="en-US" b="1" smtClean="0">
                <a:effectLst>
                  <a:outerShdw blurRad="38100" dist="38100" dir="2700000" algn="tl">
                    <a:srgbClr val="000000">
                      <a:alpha val="43137"/>
                    </a:srgbClr>
                  </a:outerShdw>
                </a:effectLst>
              </a:rPr>
            </a:br>
            <a:r>
              <a:rPr lang="es-ES" sz="3100" b="1" i="1" smtClean="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640680" y="1273221"/>
            <a:ext cx="2800691"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MODOS DE TRANSPORTE</a:t>
            </a:r>
            <a:endParaRPr lang="es-MX" sz="2400" b="1" i="1" dirty="0">
              <a:effectLst>
                <a:outerShdw blurRad="38100" dist="38100" dir="2700000" algn="tl">
                  <a:srgbClr val="000000">
                    <a:alpha val="43137"/>
                  </a:srgbClr>
                </a:outerShdw>
              </a:effectLst>
            </a:endParaRPr>
          </a:p>
        </p:txBody>
      </p:sp>
      <p:graphicFrame>
        <p:nvGraphicFramePr>
          <p:cNvPr id="3" name="Tabla 2"/>
          <p:cNvGraphicFramePr>
            <a:graphicFrameLocks noGrp="1"/>
          </p:cNvGraphicFramePr>
          <p:nvPr>
            <p:extLst>
              <p:ext uri="{D42A27DB-BD31-4B8C-83A1-F6EECF244321}">
                <p14:modId xmlns:p14="http://schemas.microsoft.com/office/powerpoint/2010/main" val="3609777498"/>
              </p:ext>
            </p:extLst>
          </p:nvPr>
        </p:nvGraphicFramePr>
        <p:xfrm>
          <a:off x="1407885" y="2554109"/>
          <a:ext cx="10305144" cy="3736865"/>
        </p:xfrm>
        <a:graphic>
          <a:graphicData uri="http://schemas.openxmlformats.org/drawingml/2006/table">
            <a:tbl>
              <a:tblPr firstRow="1" bandRow="1">
                <a:tableStyleId>{5C22544A-7EE6-4342-B048-85BDC9FD1C3A}</a:tableStyleId>
              </a:tblPr>
              <a:tblGrid>
                <a:gridCol w="2351315">
                  <a:extLst>
                    <a:ext uri="{9D8B030D-6E8A-4147-A177-3AD203B41FA5}">
                      <a16:colId xmlns:a16="http://schemas.microsoft.com/office/drawing/2014/main" val="3311916190"/>
                    </a:ext>
                  </a:extLst>
                </a:gridCol>
                <a:gridCol w="1915886">
                  <a:extLst>
                    <a:ext uri="{9D8B030D-6E8A-4147-A177-3AD203B41FA5}">
                      <a16:colId xmlns:a16="http://schemas.microsoft.com/office/drawing/2014/main" val="187372036"/>
                    </a:ext>
                  </a:extLst>
                </a:gridCol>
                <a:gridCol w="1915885">
                  <a:extLst>
                    <a:ext uri="{9D8B030D-6E8A-4147-A177-3AD203B41FA5}">
                      <a16:colId xmlns:a16="http://schemas.microsoft.com/office/drawing/2014/main" val="2809066420"/>
                    </a:ext>
                  </a:extLst>
                </a:gridCol>
                <a:gridCol w="2061029">
                  <a:extLst>
                    <a:ext uri="{9D8B030D-6E8A-4147-A177-3AD203B41FA5}">
                      <a16:colId xmlns:a16="http://schemas.microsoft.com/office/drawing/2014/main" val="2696852004"/>
                    </a:ext>
                  </a:extLst>
                </a:gridCol>
                <a:gridCol w="2061029">
                  <a:extLst>
                    <a:ext uri="{9D8B030D-6E8A-4147-A177-3AD203B41FA5}">
                      <a16:colId xmlns:a16="http://schemas.microsoft.com/office/drawing/2014/main" val="939589086"/>
                    </a:ext>
                  </a:extLst>
                </a:gridCol>
              </a:tblGrid>
              <a:tr h="958950">
                <a:tc>
                  <a:txBody>
                    <a:bodyPr/>
                    <a:lstStyle/>
                    <a:p>
                      <a:pPr algn="ctr"/>
                      <a:r>
                        <a:rPr lang="es-ES" sz="2200" dirty="0" smtClean="0"/>
                        <a:t>Características</a:t>
                      </a:r>
                      <a:endParaRPr lang="en-US" sz="2200" dirty="0"/>
                    </a:p>
                  </a:txBody>
                  <a:tcPr/>
                </a:tc>
                <a:tc>
                  <a:txBody>
                    <a:bodyPr/>
                    <a:lstStyle/>
                    <a:p>
                      <a:pPr algn="ctr"/>
                      <a:r>
                        <a:rPr lang="es-ES" sz="2200" dirty="0" smtClean="0"/>
                        <a:t>Coste</a:t>
                      </a:r>
                      <a:endParaRPr lang="en-US" sz="2200" dirty="0"/>
                    </a:p>
                  </a:txBody>
                  <a:tcPr/>
                </a:tc>
                <a:tc>
                  <a:txBody>
                    <a:bodyPr/>
                    <a:lstStyle/>
                    <a:p>
                      <a:pPr algn="ctr"/>
                      <a:r>
                        <a:rPr lang="es-ES" sz="2200" dirty="0" smtClean="0"/>
                        <a:t>Velocidad</a:t>
                      </a:r>
                      <a:endParaRPr lang="en-US" sz="2200" dirty="0"/>
                    </a:p>
                  </a:txBody>
                  <a:tcPr/>
                </a:tc>
                <a:tc>
                  <a:txBody>
                    <a:bodyPr/>
                    <a:lstStyle/>
                    <a:p>
                      <a:pPr algn="ctr"/>
                      <a:r>
                        <a:rPr lang="es-ES" sz="2200" dirty="0" smtClean="0"/>
                        <a:t>Accesibilidad</a:t>
                      </a:r>
                      <a:endParaRPr lang="en-US" sz="2200" dirty="0"/>
                    </a:p>
                  </a:txBody>
                  <a:tcPr/>
                </a:tc>
                <a:tc>
                  <a:txBody>
                    <a:bodyPr/>
                    <a:lstStyle/>
                    <a:p>
                      <a:pPr algn="ctr"/>
                      <a:r>
                        <a:rPr lang="es-ES" sz="2200" dirty="0" smtClean="0"/>
                        <a:t>Frecuencia/</a:t>
                      </a:r>
                    </a:p>
                    <a:p>
                      <a:pPr algn="ctr"/>
                      <a:r>
                        <a:rPr lang="es-ES" sz="2200" dirty="0" smtClean="0"/>
                        <a:t>flexibilidad</a:t>
                      </a:r>
                    </a:p>
                  </a:txBody>
                  <a:tcPr/>
                </a:tc>
                <a:extLst>
                  <a:ext uri="{0D108BD9-81ED-4DB2-BD59-A6C34878D82A}">
                    <a16:rowId xmlns:a16="http://schemas.microsoft.com/office/drawing/2014/main" val="1247112131"/>
                  </a:ext>
                </a:extLst>
              </a:tr>
              <a:tr h="555583">
                <a:tc>
                  <a:txBody>
                    <a:bodyPr/>
                    <a:lstStyle/>
                    <a:p>
                      <a:r>
                        <a:rPr lang="es-ES" sz="2200" b="1" i="1" dirty="0" smtClean="0">
                          <a:solidFill>
                            <a:srgbClr val="FF0000"/>
                          </a:solidFill>
                        </a:rPr>
                        <a:t>Terrestre</a:t>
                      </a:r>
                      <a:endParaRPr lang="en-US" sz="2200" b="1" i="1" dirty="0">
                        <a:solidFill>
                          <a:srgbClr val="FF0000"/>
                        </a:solidFill>
                      </a:endParaRPr>
                    </a:p>
                  </a:txBody>
                  <a:tcPr/>
                </a:tc>
                <a:tc>
                  <a:txBody>
                    <a:bodyPr/>
                    <a:lstStyle/>
                    <a:p>
                      <a:r>
                        <a:rPr lang="es-ES" sz="2200" b="1" dirty="0" smtClean="0"/>
                        <a:t>Bajo/medio</a:t>
                      </a:r>
                      <a:endParaRPr lang="en-US" sz="2200" b="1" dirty="0"/>
                    </a:p>
                  </a:txBody>
                  <a:tcPr/>
                </a:tc>
                <a:tc>
                  <a:txBody>
                    <a:bodyPr/>
                    <a:lstStyle/>
                    <a:p>
                      <a:r>
                        <a:rPr lang="es-ES" sz="2200" b="1" dirty="0" smtClean="0"/>
                        <a:t>Media</a:t>
                      </a:r>
                      <a:endParaRPr lang="en-US" sz="2200" b="1" dirty="0"/>
                    </a:p>
                  </a:txBody>
                  <a:tcPr/>
                </a:tc>
                <a:tc>
                  <a:txBody>
                    <a:bodyPr/>
                    <a:lstStyle/>
                    <a:p>
                      <a:r>
                        <a:rPr lang="es-ES" sz="2200" b="1" dirty="0" smtClean="0"/>
                        <a:t>Alta</a:t>
                      </a:r>
                      <a:endParaRPr lang="en-US" sz="22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2200" b="1" dirty="0" smtClean="0"/>
                        <a:t>Alta</a:t>
                      </a:r>
                    </a:p>
                  </a:txBody>
                  <a:tcPr/>
                </a:tc>
                <a:extLst>
                  <a:ext uri="{0D108BD9-81ED-4DB2-BD59-A6C34878D82A}">
                    <a16:rowId xmlns:a16="http://schemas.microsoft.com/office/drawing/2014/main" val="2176908257"/>
                  </a:ext>
                </a:extLst>
              </a:tr>
              <a:tr h="555583">
                <a:tc>
                  <a:txBody>
                    <a:bodyPr/>
                    <a:lstStyle/>
                    <a:p>
                      <a:r>
                        <a:rPr lang="es-ES" sz="2200" b="1" i="1" dirty="0" smtClean="0">
                          <a:solidFill>
                            <a:srgbClr val="FF0000"/>
                          </a:solidFill>
                        </a:rPr>
                        <a:t>Aéreo</a:t>
                      </a:r>
                      <a:endParaRPr lang="en-US" sz="2200" b="1" i="1" dirty="0">
                        <a:solidFill>
                          <a:srgbClr val="FF0000"/>
                        </a:solidFill>
                      </a:endParaRPr>
                    </a:p>
                  </a:txBody>
                  <a:tcPr/>
                </a:tc>
                <a:tc>
                  <a:txBody>
                    <a:bodyPr/>
                    <a:lstStyle/>
                    <a:p>
                      <a:r>
                        <a:rPr lang="es-ES" sz="2200" b="1" dirty="0" smtClean="0"/>
                        <a:t>Alto</a:t>
                      </a:r>
                      <a:endParaRPr lang="en-US" sz="2200" b="1" dirty="0"/>
                    </a:p>
                  </a:txBody>
                  <a:tcPr/>
                </a:tc>
                <a:tc>
                  <a:txBody>
                    <a:bodyPr/>
                    <a:lstStyle/>
                    <a:p>
                      <a:r>
                        <a:rPr lang="es-ES" sz="2200" b="1" dirty="0" smtClean="0"/>
                        <a:t>Rápida</a:t>
                      </a:r>
                      <a:endParaRPr lang="en-US" sz="2200" b="1" dirty="0"/>
                    </a:p>
                  </a:txBody>
                  <a:tcPr/>
                </a:tc>
                <a:tc>
                  <a:txBody>
                    <a:bodyPr/>
                    <a:lstStyle/>
                    <a:p>
                      <a:r>
                        <a:rPr lang="es-ES" sz="2200" b="1" dirty="0" smtClean="0"/>
                        <a:t>Media </a:t>
                      </a:r>
                      <a:endParaRPr lang="en-US" sz="22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2200" b="1" dirty="0" smtClean="0"/>
                        <a:t>Medio alta</a:t>
                      </a:r>
                    </a:p>
                  </a:txBody>
                  <a:tcPr/>
                </a:tc>
                <a:extLst>
                  <a:ext uri="{0D108BD9-81ED-4DB2-BD59-A6C34878D82A}">
                    <a16:rowId xmlns:a16="http://schemas.microsoft.com/office/drawing/2014/main" val="586331231"/>
                  </a:ext>
                </a:extLst>
              </a:tr>
              <a:tr h="555583">
                <a:tc>
                  <a:txBody>
                    <a:bodyPr/>
                    <a:lstStyle/>
                    <a:p>
                      <a:r>
                        <a:rPr lang="es-ES" sz="2200" b="1" i="1" dirty="0" smtClean="0">
                          <a:solidFill>
                            <a:srgbClr val="FF0000"/>
                          </a:solidFill>
                        </a:rPr>
                        <a:t>Marítimo</a:t>
                      </a:r>
                      <a:endParaRPr lang="en-US" sz="2200" b="1" i="1" dirty="0">
                        <a:solidFill>
                          <a:srgbClr val="FF0000"/>
                        </a:solidFill>
                      </a:endParaRPr>
                    </a:p>
                  </a:txBody>
                  <a:tcPr/>
                </a:tc>
                <a:tc>
                  <a:txBody>
                    <a:bodyPr/>
                    <a:lstStyle/>
                    <a:p>
                      <a:r>
                        <a:rPr lang="es-ES" sz="2200" b="1" dirty="0" smtClean="0"/>
                        <a:t>Bajo/medio</a:t>
                      </a:r>
                      <a:endParaRPr lang="en-US" sz="2200" b="1" dirty="0"/>
                    </a:p>
                  </a:txBody>
                  <a:tcPr/>
                </a:tc>
                <a:tc>
                  <a:txBody>
                    <a:bodyPr/>
                    <a:lstStyle/>
                    <a:p>
                      <a:r>
                        <a:rPr lang="es-ES" sz="2200" b="1" dirty="0" smtClean="0"/>
                        <a:t>Lenta </a:t>
                      </a:r>
                      <a:endParaRPr lang="en-US" sz="2200" b="1" dirty="0"/>
                    </a:p>
                  </a:txBody>
                  <a:tcPr/>
                </a:tc>
                <a:tc>
                  <a:txBody>
                    <a:bodyPr/>
                    <a:lstStyle/>
                    <a:p>
                      <a:r>
                        <a:rPr lang="es-ES" sz="2200" b="1" dirty="0" smtClean="0"/>
                        <a:t>Baja</a:t>
                      </a:r>
                      <a:endParaRPr lang="en-US" sz="22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2200" b="1" dirty="0" smtClean="0"/>
                        <a:t>Baja</a:t>
                      </a:r>
                    </a:p>
                  </a:txBody>
                  <a:tcPr/>
                </a:tc>
                <a:extLst>
                  <a:ext uri="{0D108BD9-81ED-4DB2-BD59-A6C34878D82A}">
                    <a16:rowId xmlns:a16="http://schemas.microsoft.com/office/drawing/2014/main" val="4169820713"/>
                  </a:ext>
                </a:extLst>
              </a:tr>
              <a:tr h="555583">
                <a:tc>
                  <a:txBody>
                    <a:bodyPr/>
                    <a:lstStyle/>
                    <a:p>
                      <a:r>
                        <a:rPr lang="es-ES" sz="2200" b="1" i="1" dirty="0" smtClean="0">
                          <a:solidFill>
                            <a:srgbClr val="FF0000"/>
                          </a:solidFill>
                        </a:rPr>
                        <a:t>Ferrocarril</a:t>
                      </a:r>
                      <a:endParaRPr lang="en-US" sz="2200" b="1" i="1" dirty="0">
                        <a:solidFill>
                          <a:srgbClr val="FF0000"/>
                        </a:solidFill>
                      </a:endParaRPr>
                    </a:p>
                  </a:txBody>
                  <a:tcPr/>
                </a:tc>
                <a:tc>
                  <a:txBody>
                    <a:bodyPr/>
                    <a:lstStyle/>
                    <a:p>
                      <a:r>
                        <a:rPr lang="es-ES" sz="2200" b="1" dirty="0" smtClean="0"/>
                        <a:t>Medio</a:t>
                      </a:r>
                      <a:endParaRPr lang="en-US" sz="2200" b="1" dirty="0"/>
                    </a:p>
                  </a:txBody>
                  <a:tcPr/>
                </a:tc>
                <a:tc>
                  <a:txBody>
                    <a:bodyPr/>
                    <a:lstStyle/>
                    <a:p>
                      <a:r>
                        <a:rPr lang="es-ES" sz="2200" b="1" dirty="0" smtClean="0"/>
                        <a:t>Media</a:t>
                      </a:r>
                      <a:endParaRPr lang="en-US" sz="2200" b="1" dirty="0"/>
                    </a:p>
                  </a:txBody>
                  <a:tcPr/>
                </a:tc>
                <a:tc>
                  <a:txBody>
                    <a:bodyPr/>
                    <a:lstStyle/>
                    <a:p>
                      <a:r>
                        <a:rPr lang="es-ES" sz="2200" b="1" dirty="0" smtClean="0"/>
                        <a:t>Media</a:t>
                      </a:r>
                      <a:endParaRPr lang="en-US" sz="22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2200" b="1" dirty="0" smtClean="0"/>
                        <a:t>Media</a:t>
                      </a:r>
                    </a:p>
                  </a:txBody>
                  <a:tcPr/>
                </a:tc>
                <a:extLst>
                  <a:ext uri="{0D108BD9-81ED-4DB2-BD59-A6C34878D82A}">
                    <a16:rowId xmlns:a16="http://schemas.microsoft.com/office/drawing/2014/main" val="1430891233"/>
                  </a:ext>
                </a:extLst>
              </a:tr>
              <a:tr h="555583">
                <a:tc>
                  <a:txBody>
                    <a:bodyPr/>
                    <a:lstStyle/>
                    <a:p>
                      <a:r>
                        <a:rPr lang="es-ES" sz="2200" b="1" i="1" dirty="0" smtClean="0">
                          <a:solidFill>
                            <a:srgbClr val="FF0000"/>
                          </a:solidFill>
                        </a:rPr>
                        <a:t>Fluvial</a:t>
                      </a:r>
                      <a:endParaRPr lang="en-US" sz="2200" b="1" i="1" dirty="0">
                        <a:solidFill>
                          <a:srgbClr val="FF0000"/>
                        </a:solidFill>
                      </a:endParaRPr>
                    </a:p>
                  </a:txBody>
                  <a:tcPr/>
                </a:tc>
                <a:tc>
                  <a:txBody>
                    <a:bodyPr/>
                    <a:lstStyle/>
                    <a:p>
                      <a:r>
                        <a:rPr lang="es-ES" sz="2200" b="1" dirty="0" smtClean="0"/>
                        <a:t>Bajo/medio</a:t>
                      </a:r>
                      <a:endParaRPr lang="en-US" sz="2200" b="1" dirty="0"/>
                    </a:p>
                  </a:txBody>
                  <a:tcPr/>
                </a:tc>
                <a:tc>
                  <a:txBody>
                    <a:bodyPr/>
                    <a:lstStyle/>
                    <a:p>
                      <a:r>
                        <a:rPr lang="es-ES" sz="2200" b="1" dirty="0" smtClean="0"/>
                        <a:t>Lenta</a:t>
                      </a:r>
                      <a:endParaRPr lang="en-US" sz="2200" b="1" dirty="0"/>
                    </a:p>
                  </a:txBody>
                  <a:tcPr/>
                </a:tc>
                <a:tc>
                  <a:txBody>
                    <a:bodyPr/>
                    <a:lstStyle/>
                    <a:p>
                      <a:r>
                        <a:rPr lang="es-ES" sz="2200" b="1" dirty="0" smtClean="0"/>
                        <a:t>Baja</a:t>
                      </a:r>
                      <a:endParaRPr lang="en-US" sz="22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2200" b="1" dirty="0" smtClean="0"/>
                        <a:t>Baja</a:t>
                      </a:r>
                      <a:endParaRPr lang="en-US" sz="2200" b="1" dirty="0" smtClean="0"/>
                    </a:p>
                  </a:txBody>
                  <a:tcPr/>
                </a:tc>
                <a:extLst>
                  <a:ext uri="{0D108BD9-81ED-4DB2-BD59-A6C34878D82A}">
                    <a16:rowId xmlns:a16="http://schemas.microsoft.com/office/drawing/2014/main" val="43594181"/>
                  </a:ext>
                </a:extLst>
              </a:tr>
            </a:tbl>
          </a:graphicData>
        </a:graphic>
      </p:graphicFrame>
    </p:spTree>
    <p:extLst>
      <p:ext uri="{BB962C8B-B14F-4D97-AF65-F5344CB8AC3E}">
        <p14:creationId xmlns:p14="http://schemas.microsoft.com/office/powerpoint/2010/main" val="296194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smtClean="0">
                <a:solidFill>
                  <a:schemeClr val="accent2">
                    <a:lumMod val="50000"/>
                  </a:schemeClr>
                </a:solidFill>
                <a:effectLst>
                  <a:outerShdw blurRad="38100" dist="38100" dir="2700000" algn="tl">
                    <a:srgbClr val="000000">
                      <a:alpha val="43137"/>
                    </a:srgbClr>
                  </a:outerShdw>
                </a:effectLst>
              </a:rPr>
              <a:t>ADMINISTRACIÓN DE LAS OPERACIONES</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640680" y="1273221"/>
            <a:ext cx="2800691" cy="1200329"/>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COSTOS LOGISTICOS DE TRANSPORTE</a:t>
            </a:r>
            <a:endParaRPr lang="es-MX" sz="2400" b="1" i="1" dirty="0">
              <a:effectLst>
                <a:outerShdw blurRad="38100" dist="38100" dir="2700000" algn="tl">
                  <a:srgbClr val="000000">
                    <a:alpha val="43137"/>
                  </a:srgbClr>
                </a:outerShdw>
              </a:effectLst>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6" name="20 Rectángulo redondeado"/>
          <p:cNvSpPr/>
          <p:nvPr/>
        </p:nvSpPr>
        <p:spPr>
          <a:xfrm>
            <a:off x="2199481" y="5545713"/>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a:solidFill>
                  <a:schemeClr val="tx1"/>
                </a:solidFill>
              </a:rPr>
              <a:t>Coste de transporte</a:t>
            </a:r>
            <a:endParaRPr lang="en-US" sz="2000" b="1" dirty="0">
              <a:solidFill>
                <a:schemeClr val="tx1"/>
              </a:solidFill>
            </a:endParaRPr>
          </a:p>
        </p:txBody>
      </p:sp>
      <p:sp>
        <p:nvSpPr>
          <p:cNvPr id="9" name="22 Rectángulo redondeado"/>
          <p:cNvSpPr/>
          <p:nvPr/>
        </p:nvSpPr>
        <p:spPr>
          <a:xfrm>
            <a:off x="4938106" y="3380244"/>
            <a:ext cx="2917372" cy="1132277"/>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400" dirty="0"/>
          </a:p>
        </p:txBody>
      </p:sp>
      <p:sp>
        <p:nvSpPr>
          <p:cNvPr id="10" name="16 CuadroTexto"/>
          <p:cNvSpPr txBox="1"/>
          <p:nvPr/>
        </p:nvSpPr>
        <p:spPr>
          <a:xfrm>
            <a:off x="4938107" y="3507435"/>
            <a:ext cx="2917372" cy="830997"/>
          </a:xfrm>
          <a:prstGeom prst="rect">
            <a:avLst/>
          </a:prstGeom>
          <a:noFill/>
        </p:spPr>
        <p:txBody>
          <a:bodyPr wrap="square" rtlCol="0">
            <a:spAutoFit/>
          </a:bodyPr>
          <a:lstStyle/>
          <a:p>
            <a:pPr algn="ctr">
              <a:spcBef>
                <a:spcPts val="600"/>
              </a:spcBef>
            </a:pPr>
            <a:r>
              <a:rPr lang="es-ES" sz="2400" b="1" i="1" dirty="0" smtClean="0">
                <a:effectLst>
                  <a:outerShdw blurRad="38100" dist="38100" dir="2700000" algn="tl">
                    <a:srgbClr val="000000">
                      <a:alpha val="43137"/>
                    </a:srgbClr>
                  </a:outerShdw>
                </a:effectLst>
              </a:rPr>
              <a:t>COSTOS FIJOS Y VARIABLES</a:t>
            </a:r>
            <a:endParaRPr lang="es-MX" sz="2400" b="1" i="1" dirty="0">
              <a:effectLst>
                <a:outerShdw blurRad="38100" dist="38100" dir="2700000" algn="tl">
                  <a:srgbClr val="000000">
                    <a:alpha val="43137"/>
                  </a:srgbClr>
                </a:outerShdw>
              </a:effectLst>
            </a:endParaRPr>
          </a:p>
        </p:txBody>
      </p:sp>
      <p:sp>
        <p:nvSpPr>
          <p:cNvPr id="11" name="20 Rectángulo redondeado"/>
          <p:cNvSpPr/>
          <p:nvPr/>
        </p:nvSpPr>
        <p:spPr>
          <a:xfrm>
            <a:off x="1124018" y="4155095"/>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a:solidFill>
                  <a:schemeClr val="tx1"/>
                </a:solidFill>
              </a:rPr>
              <a:t>Coste de personal</a:t>
            </a:r>
            <a:endParaRPr lang="en-US" sz="2000" b="1" dirty="0">
              <a:solidFill>
                <a:schemeClr val="tx1"/>
              </a:solidFill>
            </a:endParaRPr>
          </a:p>
        </p:txBody>
      </p:sp>
      <p:sp>
        <p:nvSpPr>
          <p:cNvPr id="12" name="20 Rectángulo redondeado"/>
          <p:cNvSpPr/>
          <p:nvPr/>
        </p:nvSpPr>
        <p:spPr>
          <a:xfrm>
            <a:off x="1552113" y="2706310"/>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dirty="0">
                <a:solidFill>
                  <a:schemeClr val="tx1"/>
                </a:solidFill>
              </a:rPr>
              <a:t>Coste de gestión de inventario</a:t>
            </a:r>
            <a:endParaRPr lang="en-US" sz="2000" b="1" dirty="0">
              <a:solidFill>
                <a:schemeClr val="tx1"/>
              </a:solidFill>
            </a:endParaRPr>
          </a:p>
        </p:txBody>
      </p:sp>
      <p:sp>
        <p:nvSpPr>
          <p:cNvPr id="13" name="20 Rectángulo redondeado"/>
          <p:cNvSpPr/>
          <p:nvPr/>
        </p:nvSpPr>
        <p:spPr>
          <a:xfrm>
            <a:off x="8427791" y="4513050"/>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dirty="0" err="1">
                <a:solidFill>
                  <a:schemeClr val="tx1"/>
                </a:solidFill>
              </a:rPr>
              <a:t>Coste</a:t>
            </a:r>
            <a:r>
              <a:rPr lang="en-US" sz="2000" b="1" dirty="0">
                <a:solidFill>
                  <a:schemeClr val="tx1"/>
                </a:solidFill>
              </a:rPr>
              <a:t> de </a:t>
            </a:r>
            <a:r>
              <a:rPr lang="en-US" sz="2000" b="1" dirty="0" err="1">
                <a:solidFill>
                  <a:schemeClr val="tx1"/>
                </a:solidFill>
              </a:rPr>
              <a:t>almacenamiento</a:t>
            </a:r>
            <a:endParaRPr lang="en-US" sz="2000" b="1" dirty="0">
              <a:solidFill>
                <a:schemeClr val="tx1"/>
              </a:solidFill>
            </a:endParaRPr>
          </a:p>
        </p:txBody>
      </p:sp>
      <p:sp>
        <p:nvSpPr>
          <p:cNvPr id="14" name="20 Rectángulo redondeado"/>
          <p:cNvSpPr/>
          <p:nvPr/>
        </p:nvSpPr>
        <p:spPr>
          <a:xfrm>
            <a:off x="5435669" y="5549014"/>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dirty="0">
                <a:solidFill>
                  <a:schemeClr val="tx1"/>
                </a:solidFill>
              </a:rPr>
              <a:t>Coste de embalaje</a:t>
            </a:r>
            <a:endParaRPr lang="en-US" sz="2000" b="1" dirty="0">
              <a:solidFill>
                <a:schemeClr val="tx1"/>
              </a:solidFill>
            </a:endParaRPr>
          </a:p>
        </p:txBody>
      </p:sp>
      <p:sp>
        <p:nvSpPr>
          <p:cNvPr id="15" name="20 Rectángulo redondeado"/>
          <p:cNvSpPr/>
          <p:nvPr/>
        </p:nvSpPr>
        <p:spPr>
          <a:xfrm>
            <a:off x="8427791" y="2944582"/>
            <a:ext cx="2830286" cy="1009838"/>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dirty="0" err="1">
                <a:solidFill>
                  <a:schemeClr val="tx1"/>
                </a:solidFill>
              </a:rPr>
              <a:t>Coste</a:t>
            </a:r>
            <a:r>
              <a:rPr lang="en-US" sz="2000" b="1" dirty="0">
                <a:solidFill>
                  <a:schemeClr val="tx1"/>
                </a:solidFill>
              </a:rPr>
              <a:t> de </a:t>
            </a:r>
            <a:r>
              <a:rPr lang="en-US" sz="2000" b="1" dirty="0" smtClean="0">
                <a:solidFill>
                  <a:schemeClr val="tx1"/>
                </a:solidFill>
              </a:rPr>
              <a:t>mal </a:t>
            </a:r>
            <a:r>
              <a:rPr lang="en-US" sz="2000" b="1" dirty="0" err="1" smtClean="0">
                <a:solidFill>
                  <a:schemeClr val="tx1"/>
                </a:solidFill>
              </a:rPr>
              <a:t>funcionamiento</a:t>
            </a:r>
            <a:endParaRPr lang="en-US" sz="2000" b="1" dirty="0">
              <a:solidFill>
                <a:schemeClr val="tx1"/>
              </a:solidFill>
            </a:endParaRPr>
          </a:p>
        </p:txBody>
      </p:sp>
      <p:sp>
        <p:nvSpPr>
          <p:cNvPr id="16" name="20 Rectángulo redondeado"/>
          <p:cNvSpPr/>
          <p:nvPr/>
        </p:nvSpPr>
        <p:spPr>
          <a:xfrm>
            <a:off x="5104723" y="1238048"/>
            <a:ext cx="2830286" cy="1009838"/>
          </a:xfrm>
          <a:prstGeom prst="roundRect">
            <a:avLst/>
          </a:prstGeom>
          <a:solidFill>
            <a:schemeClr val="accent2">
              <a:lumMod val="40000"/>
              <a:lumOff val="60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dirty="0" err="1" smtClean="0">
                <a:solidFill>
                  <a:schemeClr val="tx1"/>
                </a:solidFill>
              </a:rPr>
              <a:t>Tarifas</a:t>
            </a:r>
            <a:r>
              <a:rPr lang="en-US" sz="2000" b="1" dirty="0" smtClean="0">
                <a:solidFill>
                  <a:schemeClr val="tx1"/>
                </a:solidFill>
              </a:rPr>
              <a:t> </a:t>
            </a:r>
            <a:r>
              <a:rPr lang="en-US" sz="2000" b="1" dirty="0" err="1" smtClean="0">
                <a:solidFill>
                  <a:schemeClr val="tx1"/>
                </a:solidFill>
              </a:rPr>
              <a:t>en</a:t>
            </a:r>
            <a:r>
              <a:rPr lang="en-US" sz="2000" b="1" dirty="0" smtClean="0">
                <a:solidFill>
                  <a:schemeClr val="tx1"/>
                </a:solidFill>
              </a:rPr>
              <a:t> </a:t>
            </a:r>
            <a:r>
              <a:rPr lang="en-US" sz="2000" b="1" dirty="0" err="1" smtClean="0">
                <a:solidFill>
                  <a:schemeClr val="tx1"/>
                </a:solidFill>
              </a:rPr>
              <a:t>función</a:t>
            </a:r>
            <a:r>
              <a:rPr lang="en-US" sz="2000" b="1" dirty="0" smtClean="0">
                <a:solidFill>
                  <a:schemeClr val="tx1"/>
                </a:solidFill>
              </a:rPr>
              <a:t> del </a:t>
            </a:r>
            <a:r>
              <a:rPr lang="en-US" sz="2000" b="1" dirty="0" err="1" smtClean="0">
                <a:solidFill>
                  <a:schemeClr val="tx1"/>
                </a:solidFill>
              </a:rPr>
              <a:t>volumen</a:t>
            </a:r>
            <a:endParaRPr lang="en-US" sz="2000" b="1" dirty="0">
              <a:solidFill>
                <a:schemeClr val="tx1"/>
              </a:solidFill>
            </a:endParaRPr>
          </a:p>
        </p:txBody>
      </p:sp>
      <p:sp>
        <p:nvSpPr>
          <p:cNvPr id="17" name="20 Rectángulo redondeado"/>
          <p:cNvSpPr/>
          <p:nvPr/>
        </p:nvSpPr>
        <p:spPr>
          <a:xfrm>
            <a:off x="8461154" y="1567166"/>
            <a:ext cx="2830286" cy="1009838"/>
          </a:xfrm>
          <a:prstGeom prst="roundRect">
            <a:avLst/>
          </a:prstGeom>
          <a:solidFill>
            <a:schemeClr val="accent2">
              <a:lumMod val="40000"/>
              <a:lumOff val="60000"/>
            </a:schemeClr>
          </a:soli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2000" b="1" dirty="0" err="1" smtClean="0">
                <a:solidFill>
                  <a:schemeClr val="tx1"/>
                </a:solidFill>
              </a:rPr>
              <a:t>Tarifas</a:t>
            </a:r>
            <a:r>
              <a:rPr lang="en-US" sz="2000" b="1" dirty="0" smtClean="0">
                <a:solidFill>
                  <a:schemeClr val="tx1"/>
                </a:solidFill>
              </a:rPr>
              <a:t> </a:t>
            </a:r>
            <a:r>
              <a:rPr lang="en-US" sz="2000" b="1" dirty="0" err="1" smtClean="0">
                <a:solidFill>
                  <a:schemeClr val="tx1"/>
                </a:solidFill>
              </a:rPr>
              <a:t>en</a:t>
            </a:r>
            <a:r>
              <a:rPr lang="en-US" sz="2000" b="1" dirty="0" smtClean="0">
                <a:solidFill>
                  <a:schemeClr val="tx1"/>
                </a:solidFill>
              </a:rPr>
              <a:t> </a:t>
            </a:r>
            <a:r>
              <a:rPr lang="en-US" sz="2000" b="1" dirty="0" err="1" smtClean="0">
                <a:solidFill>
                  <a:schemeClr val="tx1"/>
                </a:solidFill>
              </a:rPr>
              <a:t>función</a:t>
            </a:r>
            <a:r>
              <a:rPr lang="en-US" sz="2000" b="1" dirty="0" smtClean="0">
                <a:solidFill>
                  <a:schemeClr val="tx1"/>
                </a:solidFill>
              </a:rPr>
              <a:t> de la </a:t>
            </a:r>
            <a:r>
              <a:rPr lang="en-US" sz="2000" b="1" dirty="0" err="1" smtClean="0">
                <a:solidFill>
                  <a:schemeClr val="tx1"/>
                </a:solidFill>
              </a:rPr>
              <a:t>distancia</a:t>
            </a:r>
            <a:endParaRPr lang="en-US" sz="2000" b="1" dirty="0">
              <a:solidFill>
                <a:schemeClr val="tx1"/>
              </a:solidFill>
            </a:endParaRPr>
          </a:p>
        </p:txBody>
      </p:sp>
    </p:spTree>
    <p:extLst>
      <p:ext uri="{BB962C8B-B14F-4D97-AF65-F5344CB8AC3E}">
        <p14:creationId xmlns:p14="http://schemas.microsoft.com/office/powerpoint/2010/main" val="2367843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smtClean="0">
                <a:solidFill>
                  <a:schemeClr val="accent2">
                    <a:lumMod val="50000"/>
                  </a:schemeClr>
                </a:solidFill>
                <a:effectLst>
                  <a:outerShdw blurRad="38100" dist="38100" dir="2700000" algn="tl">
                    <a:srgbClr val="000000">
                      <a:alpha val="43137"/>
                    </a:srgbClr>
                  </a:outerShdw>
                </a:effectLst>
              </a:rPr>
              <a:t>ADMINISTRACIÓN DE LAS OPERACIONES</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MODELOS LOGÍSTICOS</a:t>
            </a:r>
            <a:endParaRPr lang="en-US" sz="3100" dirty="0"/>
          </a:p>
        </p:txBody>
      </p:sp>
      <p:sp>
        <p:nvSpPr>
          <p:cNvPr id="7" name="10 CuadroTexto"/>
          <p:cNvSpPr txBox="1"/>
          <p:nvPr/>
        </p:nvSpPr>
        <p:spPr>
          <a:xfrm>
            <a:off x="1640680" y="1273221"/>
            <a:ext cx="2800691"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GESTIÓN DEL TRANSPORTE</a:t>
            </a:r>
            <a:endParaRPr lang="es-MX" sz="2400" b="1" i="1" dirty="0">
              <a:effectLst>
                <a:outerShdw blurRad="38100" dist="38100" dir="2700000" algn="tl">
                  <a:srgbClr val="000000">
                    <a:alpha val="43137"/>
                  </a:srgbClr>
                </a:outerShdw>
              </a:effectLst>
            </a:endParaRPr>
          </a:p>
        </p:txBody>
      </p:sp>
      <p:sp>
        <p:nvSpPr>
          <p:cNvPr id="11" name="22 Rectángulo redondeado"/>
          <p:cNvSpPr/>
          <p:nvPr/>
        </p:nvSpPr>
        <p:spPr>
          <a:xfrm>
            <a:off x="6196500" y="1335677"/>
            <a:ext cx="5050763" cy="1131748"/>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400" dirty="0"/>
          </a:p>
        </p:txBody>
      </p:sp>
      <p:sp>
        <p:nvSpPr>
          <p:cNvPr id="12" name="16 CuadroTexto"/>
          <p:cNvSpPr txBox="1"/>
          <p:nvPr/>
        </p:nvSpPr>
        <p:spPr>
          <a:xfrm>
            <a:off x="6179986" y="1422023"/>
            <a:ext cx="5123539" cy="907941"/>
          </a:xfrm>
          <a:prstGeom prst="rect">
            <a:avLst/>
          </a:prstGeom>
          <a:noFill/>
        </p:spPr>
        <p:txBody>
          <a:bodyPr wrap="square" rtlCol="0">
            <a:spAutoFit/>
          </a:bodyPr>
          <a:lstStyle/>
          <a:p>
            <a:pPr algn="ctr">
              <a:spcBef>
                <a:spcPts val="600"/>
              </a:spcBef>
            </a:pPr>
            <a:r>
              <a:rPr lang="es-ES" sz="2400" b="1" i="1" dirty="0">
                <a:effectLst>
                  <a:outerShdw blurRad="38100" dist="38100" dir="2700000" algn="tl">
                    <a:srgbClr val="000000">
                      <a:alpha val="43137"/>
                    </a:srgbClr>
                  </a:outerShdw>
                </a:effectLst>
              </a:rPr>
              <a:t>Sistema </a:t>
            </a:r>
            <a:r>
              <a:rPr lang="es-ES" sz="2400" b="1" i="1" dirty="0" smtClean="0">
                <a:effectLst>
                  <a:outerShdw blurRad="38100" dist="38100" dir="2700000" algn="tl">
                    <a:srgbClr val="000000">
                      <a:alpha val="43137"/>
                    </a:srgbClr>
                  </a:outerShdw>
                </a:effectLst>
              </a:rPr>
              <a:t>TMS </a:t>
            </a:r>
          </a:p>
          <a:p>
            <a:pPr algn="ctr">
              <a:spcBef>
                <a:spcPts val="600"/>
              </a:spcBef>
            </a:pPr>
            <a:r>
              <a:rPr lang="es-ES" sz="2400" b="1" i="1" dirty="0" err="1" smtClean="0">
                <a:effectLst>
                  <a:outerShdw blurRad="38100" dist="38100" dir="2700000" algn="tl">
                    <a:srgbClr val="000000">
                      <a:alpha val="43137"/>
                    </a:srgbClr>
                  </a:outerShdw>
                </a:effectLst>
              </a:rPr>
              <a:t>Transport</a:t>
            </a:r>
            <a:r>
              <a:rPr lang="es-ES" sz="2400" b="1" i="1" dirty="0" smtClean="0">
                <a:effectLst>
                  <a:outerShdw blurRad="38100" dist="38100" dir="2700000" algn="tl">
                    <a:srgbClr val="000000">
                      <a:alpha val="43137"/>
                    </a:srgbClr>
                  </a:outerShdw>
                </a:effectLst>
              </a:rPr>
              <a:t> Management </a:t>
            </a:r>
            <a:r>
              <a:rPr lang="es-ES" sz="2400" b="1" i="1" dirty="0" err="1" smtClean="0">
                <a:effectLst>
                  <a:outerShdw blurRad="38100" dist="38100" dir="2700000" algn="tl">
                    <a:srgbClr val="000000">
                      <a:alpha val="43137"/>
                    </a:srgbClr>
                  </a:outerShdw>
                </a:effectLst>
              </a:rPr>
              <a:t>Sistem</a:t>
            </a:r>
            <a:endParaRPr lang="es-MX" sz="2400" b="1" i="1" dirty="0">
              <a:effectLst>
                <a:outerShdw blurRad="38100" dist="38100" dir="2700000" algn="tl">
                  <a:srgbClr val="000000">
                    <a:alpha val="43137"/>
                  </a:srgbClr>
                </a:outerShdw>
              </a:effectLst>
            </a:endParaRPr>
          </a:p>
        </p:txBody>
      </p:sp>
      <p:sp>
        <p:nvSpPr>
          <p:cNvPr id="17" name="20 Rectángulo redondeado"/>
          <p:cNvSpPr/>
          <p:nvPr/>
        </p:nvSpPr>
        <p:spPr>
          <a:xfrm>
            <a:off x="755025" y="3207278"/>
            <a:ext cx="4572000" cy="259846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dirty="0" smtClean="0">
                <a:solidFill>
                  <a:schemeClr val="tx1"/>
                </a:solidFill>
              </a:rPr>
              <a:t>FUNCIONES</a:t>
            </a:r>
          </a:p>
          <a:p>
            <a:pPr algn="ctr">
              <a:spcBef>
                <a:spcPts val="600"/>
              </a:spcBef>
            </a:pPr>
            <a:r>
              <a:rPr lang="es-ES" sz="2000" b="1" dirty="0" smtClean="0">
                <a:solidFill>
                  <a:schemeClr val="tx1"/>
                </a:solidFill>
              </a:rPr>
              <a:t> Planificación del transporte</a:t>
            </a:r>
          </a:p>
          <a:p>
            <a:pPr algn="ctr">
              <a:spcBef>
                <a:spcPts val="600"/>
              </a:spcBef>
            </a:pPr>
            <a:r>
              <a:rPr lang="en-US" sz="2000" b="1" dirty="0" err="1" smtClean="0">
                <a:solidFill>
                  <a:schemeClr val="tx1"/>
                </a:solidFill>
              </a:rPr>
              <a:t>Seguimiento</a:t>
            </a:r>
            <a:r>
              <a:rPr lang="en-US" sz="2000" b="1" dirty="0" smtClean="0">
                <a:solidFill>
                  <a:schemeClr val="tx1"/>
                </a:solidFill>
              </a:rPr>
              <a:t> de la </a:t>
            </a:r>
            <a:r>
              <a:rPr lang="en-US" sz="2000" b="1" dirty="0" err="1" smtClean="0">
                <a:solidFill>
                  <a:schemeClr val="tx1"/>
                </a:solidFill>
              </a:rPr>
              <a:t>mercancía</a:t>
            </a:r>
            <a:endParaRPr lang="en-US" sz="2000" b="1" dirty="0" smtClean="0">
              <a:solidFill>
                <a:schemeClr val="tx1"/>
              </a:solidFill>
            </a:endParaRPr>
          </a:p>
          <a:p>
            <a:pPr algn="ctr">
              <a:spcBef>
                <a:spcPts val="600"/>
              </a:spcBef>
            </a:pPr>
            <a:r>
              <a:rPr lang="es-ES" sz="2000" b="1" dirty="0">
                <a:solidFill>
                  <a:schemeClr val="tx1"/>
                </a:solidFill>
              </a:rPr>
              <a:t>Ejecución del plan de </a:t>
            </a:r>
            <a:r>
              <a:rPr lang="es-ES" sz="2000" b="1" dirty="0" smtClean="0">
                <a:solidFill>
                  <a:schemeClr val="tx1"/>
                </a:solidFill>
              </a:rPr>
              <a:t>transporte</a:t>
            </a:r>
          </a:p>
          <a:p>
            <a:pPr algn="ctr">
              <a:spcBef>
                <a:spcPts val="600"/>
              </a:spcBef>
            </a:pPr>
            <a:r>
              <a:rPr lang="en-US" sz="2000" b="1" dirty="0" err="1">
                <a:solidFill>
                  <a:schemeClr val="tx1"/>
                </a:solidFill>
              </a:rPr>
              <a:t>Optimización</a:t>
            </a:r>
            <a:r>
              <a:rPr lang="en-US" sz="2000" b="1" dirty="0">
                <a:solidFill>
                  <a:schemeClr val="tx1"/>
                </a:solidFill>
              </a:rPr>
              <a:t> del </a:t>
            </a:r>
            <a:r>
              <a:rPr lang="en-US" sz="2000" b="1" dirty="0" err="1" smtClean="0">
                <a:solidFill>
                  <a:schemeClr val="tx1"/>
                </a:solidFill>
              </a:rPr>
              <a:t>transporte</a:t>
            </a:r>
            <a:endParaRPr lang="en-US" sz="2000" b="1" dirty="0">
              <a:solidFill>
                <a:schemeClr val="tx1"/>
              </a:solidFill>
            </a:endParaRPr>
          </a:p>
        </p:txBody>
      </p:sp>
      <p:sp>
        <p:nvSpPr>
          <p:cNvPr id="18" name="20 Rectángulo redondeado"/>
          <p:cNvSpPr/>
          <p:nvPr/>
        </p:nvSpPr>
        <p:spPr>
          <a:xfrm>
            <a:off x="5588003" y="2656118"/>
            <a:ext cx="6125029" cy="4027714"/>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s-ES" sz="2000" b="1" dirty="0" smtClean="0">
                <a:solidFill>
                  <a:schemeClr val="tx1"/>
                </a:solidFill>
              </a:rPr>
              <a:t>VENTAJAS</a:t>
            </a:r>
          </a:p>
          <a:p>
            <a:pPr algn="ctr">
              <a:spcBef>
                <a:spcPts val="600"/>
              </a:spcBef>
            </a:pPr>
            <a:r>
              <a:rPr lang="es-ES" sz="2000" b="1" dirty="0">
                <a:solidFill>
                  <a:schemeClr val="tx1"/>
                </a:solidFill>
              </a:rPr>
              <a:t>Visibilidad de la cadena de </a:t>
            </a:r>
            <a:r>
              <a:rPr lang="es-ES" sz="2000" b="1" dirty="0" smtClean="0">
                <a:solidFill>
                  <a:schemeClr val="tx1"/>
                </a:solidFill>
              </a:rPr>
              <a:t>suministro</a:t>
            </a:r>
          </a:p>
          <a:p>
            <a:pPr algn="ctr">
              <a:spcBef>
                <a:spcPts val="600"/>
              </a:spcBef>
            </a:pPr>
            <a:r>
              <a:rPr lang="es-ES" sz="2000" b="1" dirty="0">
                <a:solidFill>
                  <a:schemeClr val="tx1"/>
                </a:solidFill>
              </a:rPr>
              <a:t>Mejor control del </a:t>
            </a:r>
            <a:r>
              <a:rPr lang="es-ES" sz="2000" b="1" dirty="0" smtClean="0">
                <a:solidFill>
                  <a:schemeClr val="tx1"/>
                </a:solidFill>
              </a:rPr>
              <a:t>inventario</a:t>
            </a:r>
          </a:p>
          <a:p>
            <a:pPr algn="ctr">
              <a:spcBef>
                <a:spcPts val="600"/>
              </a:spcBef>
            </a:pPr>
            <a:r>
              <a:rPr lang="es-ES" sz="2000" b="1" dirty="0" smtClean="0">
                <a:solidFill>
                  <a:schemeClr val="tx1"/>
                </a:solidFill>
              </a:rPr>
              <a:t>Información automatizada</a:t>
            </a:r>
          </a:p>
          <a:p>
            <a:pPr algn="ctr">
              <a:spcBef>
                <a:spcPts val="600"/>
              </a:spcBef>
            </a:pPr>
            <a:r>
              <a:rPr lang="es-ES" sz="2000" b="1" dirty="0" smtClean="0">
                <a:solidFill>
                  <a:schemeClr val="tx1"/>
                </a:solidFill>
              </a:rPr>
              <a:t>Optimización de costes de transporte</a:t>
            </a:r>
          </a:p>
          <a:p>
            <a:pPr algn="ctr">
              <a:spcBef>
                <a:spcPts val="600"/>
              </a:spcBef>
            </a:pPr>
            <a:r>
              <a:rPr lang="es-ES" sz="2000" b="1" dirty="0" smtClean="0">
                <a:solidFill>
                  <a:schemeClr val="tx1"/>
                </a:solidFill>
              </a:rPr>
              <a:t>Optimización de costes del proceso logístico</a:t>
            </a:r>
          </a:p>
          <a:p>
            <a:pPr algn="ctr">
              <a:spcBef>
                <a:spcPts val="600"/>
              </a:spcBef>
            </a:pPr>
            <a:r>
              <a:rPr lang="es-ES" sz="2000" b="1" dirty="0" smtClean="0">
                <a:solidFill>
                  <a:schemeClr val="tx1"/>
                </a:solidFill>
              </a:rPr>
              <a:t>Reducción de tiempos de procesamiento y control de información</a:t>
            </a:r>
          </a:p>
          <a:p>
            <a:pPr algn="ctr">
              <a:spcBef>
                <a:spcPts val="600"/>
              </a:spcBef>
            </a:pPr>
            <a:r>
              <a:rPr lang="es-ES" sz="2000" b="1" dirty="0" smtClean="0">
                <a:solidFill>
                  <a:schemeClr val="tx1"/>
                </a:solidFill>
              </a:rPr>
              <a:t>Mayor </a:t>
            </a:r>
            <a:r>
              <a:rPr lang="es-ES" sz="2000" b="1" dirty="0">
                <a:solidFill>
                  <a:schemeClr val="tx1"/>
                </a:solidFill>
              </a:rPr>
              <a:t>visibilidad, </a:t>
            </a:r>
            <a:r>
              <a:rPr lang="es-ES" sz="2000" b="1" dirty="0" smtClean="0">
                <a:solidFill>
                  <a:schemeClr val="tx1"/>
                </a:solidFill>
              </a:rPr>
              <a:t>eficiencia, </a:t>
            </a:r>
            <a:r>
              <a:rPr lang="es-ES" sz="2000" b="1" dirty="0">
                <a:solidFill>
                  <a:schemeClr val="tx1"/>
                </a:solidFill>
              </a:rPr>
              <a:t>mejora la</a:t>
            </a:r>
          </a:p>
          <a:p>
            <a:pPr algn="ctr">
              <a:spcBef>
                <a:spcPts val="600"/>
              </a:spcBef>
            </a:pPr>
            <a:r>
              <a:rPr lang="es-ES" sz="2000" b="1" dirty="0">
                <a:solidFill>
                  <a:schemeClr val="tx1"/>
                </a:solidFill>
              </a:rPr>
              <a:t>calidad del servicio al cliente</a:t>
            </a:r>
            <a:r>
              <a:rPr lang="es-ES" sz="2000" b="1" dirty="0" smtClean="0">
                <a:solidFill>
                  <a:schemeClr val="tx1"/>
                </a:solidFill>
              </a:rPr>
              <a:t>.</a:t>
            </a:r>
          </a:p>
        </p:txBody>
      </p:sp>
    </p:spTree>
    <p:extLst>
      <p:ext uri="{BB962C8B-B14F-4D97-AF65-F5344CB8AC3E}">
        <p14:creationId xmlns:p14="http://schemas.microsoft.com/office/powerpoint/2010/main" val="21422074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n-US" sz="3100" b="1" i="1" dirty="0" smtClean="0">
                <a:effectLst>
                  <a:outerShdw blurRad="38100" dist="38100" dir="2700000" algn="tl">
                    <a:srgbClr val="000000">
                      <a:alpha val="43137"/>
                    </a:srgbClr>
                  </a:outerShdw>
                </a:effectLst>
              </a:rPr>
              <a:t>ADMINISTRACIÓN Y GESTIÓN </a:t>
            </a:r>
            <a:r>
              <a:rPr lang="es-ES" sz="3100" b="1" i="1" dirty="0" smtClean="0">
                <a:effectLst>
                  <a:outerShdw blurRad="38100" dist="38100" dir="2700000" algn="tl">
                    <a:srgbClr val="000000">
                      <a:alpha val="43137"/>
                    </a:srgbClr>
                  </a:outerShdw>
                </a:effectLst>
              </a:rPr>
              <a:t>DE INVENTARIOS</a:t>
            </a:r>
            <a:endParaRPr lang="en-US" sz="3100" dirty="0"/>
          </a:p>
        </p:txBody>
      </p:sp>
      <p:sp>
        <p:nvSpPr>
          <p:cNvPr id="3" name="Marcador de contenido 2"/>
          <p:cNvSpPr>
            <a:spLocks noGrp="1"/>
          </p:cNvSpPr>
          <p:nvPr>
            <p:ph idx="1"/>
          </p:nvPr>
        </p:nvSpPr>
        <p:spPr>
          <a:xfrm>
            <a:off x="1248221" y="1117599"/>
            <a:ext cx="10479321" cy="5660571"/>
          </a:xfrm>
        </p:spPr>
        <p:txBody>
          <a:bodyPr>
            <a:noAutofit/>
          </a:bodyPr>
          <a:lstStyle/>
          <a:p>
            <a:pPr marL="0" indent="0" algn="ctr">
              <a:buNone/>
            </a:pPr>
            <a:r>
              <a:rPr lang="en-US" sz="2400" b="1" dirty="0" smtClean="0">
                <a:solidFill>
                  <a:schemeClr val="tx1"/>
                </a:solidFill>
              </a:rPr>
              <a:t>IDEAS </a:t>
            </a:r>
            <a:r>
              <a:rPr lang="en-US" sz="2400" b="1" dirty="0">
                <a:solidFill>
                  <a:schemeClr val="tx1"/>
                </a:solidFill>
              </a:rPr>
              <a:t>CLAVE </a:t>
            </a:r>
            <a:endParaRPr lang="en-US" sz="2400" b="1" dirty="0" smtClean="0">
              <a:solidFill>
                <a:schemeClr val="tx1"/>
              </a:solidFill>
            </a:endParaRPr>
          </a:p>
          <a:p>
            <a:pPr marL="0" indent="0" algn="ctr">
              <a:buNone/>
            </a:pPr>
            <a:endParaRPr lang="en-US" sz="2400" b="1" dirty="0" smtClean="0">
              <a:solidFill>
                <a:schemeClr val="tx1"/>
              </a:solidFill>
            </a:endParaRPr>
          </a:p>
          <a:p>
            <a:r>
              <a:rPr lang="es-ES" sz="1700" dirty="0" smtClean="0">
                <a:solidFill>
                  <a:schemeClr val="tx1"/>
                </a:solidFill>
              </a:rPr>
              <a:t>La </a:t>
            </a:r>
            <a:r>
              <a:rPr lang="es-ES" sz="1700" dirty="0">
                <a:solidFill>
                  <a:schemeClr val="tx1"/>
                </a:solidFill>
              </a:rPr>
              <a:t>logística son todas las operaciones llevadas a cabo para hacer posible que un </a:t>
            </a:r>
            <a:r>
              <a:rPr lang="es-ES" sz="1700" dirty="0" smtClean="0">
                <a:solidFill>
                  <a:schemeClr val="tx1"/>
                </a:solidFill>
              </a:rPr>
              <a:t>producto llegue </a:t>
            </a:r>
            <a:r>
              <a:rPr lang="es-ES" sz="1700" dirty="0">
                <a:solidFill>
                  <a:schemeClr val="tx1"/>
                </a:solidFill>
              </a:rPr>
              <a:t>al consumidor desde el lugar donde se obtienen las materias primas, pasando </a:t>
            </a:r>
            <a:r>
              <a:rPr lang="es-ES" sz="1700" dirty="0" smtClean="0">
                <a:solidFill>
                  <a:schemeClr val="tx1"/>
                </a:solidFill>
              </a:rPr>
              <a:t>por el </a:t>
            </a:r>
            <a:r>
              <a:rPr lang="es-ES" sz="1700" dirty="0">
                <a:solidFill>
                  <a:schemeClr val="tx1"/>
                </a:solidFill>
              </a:rPr>
              <a:t>lugar de su producción.</a:t>
            </a:r>
          </a:p>
          <a:p>
            <a:r>
              <a:rPr lang="es-ES" sz="1700" dirty="0" smtClean="0">
                <a:solidFill>
                  <a:schemeClr val="tx1"/>
                </a:solidFill>
              </a:rPr>
              <a:t>La </a:t>
            </a:r>
            <a:r>
              <a:rPr lang="es-ES" sz="1700" dirty="0">
                <a:solidFill>
                  <a:schemeClr val="tx1"/>
                </a:solidFill>
              </a:rPr>
              <a:t>logística de distribución o también llamada logística de salida es aquel proceso </a:t>
            </a:r>
            <a:r>
              <a:rPr lang="es-ES" sz="1700" dirty="0" smtClean="0">
                <a:solidFill>
                  <a:schemeClr val="tx1"/>
                </a:solidFill>
              </a:rPr>
              <a:t>dentro de </a:t>
            </a:r>
            <a:r>
              <a:rPr lang="es-ES" sz="1700" dirty="0">
                <a:solidFill>
                  <a:schemeClr val="tx1"/>
                </a:solidFill>
              </a:rPr>
              <a:t>la cadena de suministro que se ocupa de gestionar las actividades de distribución </a:t>
            </a:r>
            <a:r>
              <a:rPr lang="es-ES" sz="1700" dirty="0" smtClean="0">
                <a:solidFill>
                  <a:schemeClr val="tx1"/>
                </a:solidFill>
              </a:rPr>
              <a:t>de los </a:t>
            </a:r>
            <a:r>
              <a:rPr lang="es-ES" sz="1700" dirty="0">
                <a:solidFill>
                  <a:schemeClr val="tx1"/>
                </a:solidFill>
              </a:rPr>
              <a:t>artículos hasta los clientes, entre estas actividades también se incluye el </a:t>
            </a:r>
            <a:r>
              <a:rPr lang="es-ES" sz="1700" dirty="0" smtClean="0">
                <a:solidFill>
                  <a:schemeClr val="tx1"/>
                </a:solidFill>
              </a:rPr>
              <a:t>almacenaje de </a:t>
            </a:r>
            <a:r>
              <a:rPr lang="es-ES" sz="1700" dirty="0">
                <a:solidFill>
                  <a:schemeClr val="tx1"/>
                </a:solidFill>
              </a:rPr>
              <a:t>los artículos y la entrega.</a:t>
            </a:r>
          </a:p>
          <a:p>
            <a:r>
              <a:rPr lang="es-ES" sz="1700" dirty="0" smtClean="0">
                <a:solidFill>
                  <a:schemeClr val="tx1"/>
                </a:solidFill>
              </a:rPr>
              <a:t>El </a:t>
            </a:r>
            <a:r>
              <a:rPr lang="es-ES" sz="1700" dirty="0">
                <a:solidFill>
                  <a:schemeClr val="tx1"/>
                </a:solidFill>
              </a:rPr>
              <a:t>modelo de distribución centralizada se basa en que una vez los productos han </a:t>
            </a:r>
            <a:r>
              <a:rPr lang="es-ES" sz="1700" dirty="0" smtClean="0">
                <a:solidFill>
                  <a:schemeClr val="tx1"/>
                </a:solidFill>
              </a:rPr>
              <a:t>salido de </a:t>
            </a:r>
            <a:r>
              <a:rPr lang="es-ES" sz="1700" dirty="0">
                <a:solidFill>
                  <a:schemeClr val="tx1"/>
                </a:solidFill>
              </a:rPr>
              <a:t>fábrica, se usan medios de transporte para hacer la distribución al cliente final, y </a:t>
            </a:r>
            <a:r>
              <a:rPr lang="es-ES" sz="1700" dirty="0" smtClean="0">
                <a:solidFill>
                  <a:schemeClr val="tx1"/>
                </a:solidFill>
              </a:rPr>
              <a:t>así reducir </a:t>
            </a:r>
            <a:r>
              <a:rPr lang="es-ES" sz="1700" dirty="0">
                <a:solidFill>
                  <a:schemeClr val="tx1"/>
                </a:solidFill>
              </a:rPr>
              <a:t>los costes y conseguir mejorar los plazos de entrega.</a:t>
            </a:r>
          </a:p>
          <a:p>
            <a:r>
              <a:rPr lang="es-ES" sz="1700" dirty="0" smtClean="0">
                <a:solidFill>
                  <a:schemeClr val="tx1"/>
                </a:solidFill>
              </a:rPr>
              <a:t>Un </a:t>
            </a:r>
            <a:r>
              <a:rPr lang="es-ES" sz="1700" dirty="0">
                <a:solidFill>
                  <a:schemeClr val="tx1"/>
                </a:solidFill>
              </a:rPr>
              <a:t>TMS, conocido como </a:t>
            </a:r>
            <a:r>
              <a:rPr lang="es-ES" sz="1700" dirty="0" err="1">
                <a:solidFill>
                  <a:schemeClr val="tx1"/>
                </a:solidFill>
              </a:rPr>
              <a:t>transport</a:t>
            </a:r>
            <a:r>
              <a:rPr lang="es-ES" sz="1700" dirty="0">
                <a:solidFill>
                  <a:schemeClr val="tx1"/>
                </a:solidFill>
              </a:rPr>
              <a:t> </a:t>
            </a:r>
            <a:r>
              <a:rPr lang="es-ES" sz="1700" dirty="0" err="1">
                <a:solidFill>
                  <a:schemeClr val="tx1"/>
                </a:solidFill>
              </a:rPr>
              <a:t>management</a:t>
            </a:r>
            <a:r>
              <a:rPr lang="es-ES" sz="1700" dirty="0">
                <a:solidFill>
                  <a:schemeClr val="tx1"/>
                </a:solidFill>
              </a:rPr>
              <a:t> </a:t>
            </a:r>
            <a:r>
              <a:rPr lang="es-ES" sz="1700" dirty="0" err="1">
                <a:solidFill>
                  <a:schemeClr val="tx1"/>
                </a:solidFill>
              </a:rPr>
              <a:t>system</a:t>
            </a:r>
            <a:r>
              <a:rPr lang="es-ES" sz="1700" dirty="0">
                <a:solidFill>
                  <a:schemeClr val="tx1"/>
                </a:solidFill>
              </a:rPr>
              <a:t> en inglés y traducido al </a:t>
            </a:r>
            <a:r>
              <a:rPr lang="es-ES" sz="1700" dirty="0" smtClean="0">
                <a:solidFill>
                  <a:schemeClr val="tx1"/>
                </a:solidFill>
              </a:rPr>
              <a:t>castellano como </a:t>
            </a:r>
            <a:r>
              <a:rPr lang="es-ES" sz="1700" dirty="0">
                <a:solidFill>
                  <a:schemeClr val="tx1"/>
                </a:solidFill>
              </a:rPr>
              <a:t>sistema de gestión de transportes es un software que ayuda a las empresas a </a:t>
            </a:r>
            <a:r>
              <a:rPr lang="es-ES" sz="1700" dirty="0" smtClean="0">
                <a:solidFill>
                  <a:schemeClr val="tx1"/>
                </a:solidFill>
              </a:rPr>
              <a:t>planificar y </a:t>
            </a:r>
            <a:r>
              <a:rPr lang="es-ES" sz="1700" dirty="0">
                <a:solidFill>
                  <a:schemeClr val="tx1"/>
                </a:solidFill>
              </a:rPr>
              <a:t>gestionar sus actividades logísticas, el transporte y los envíos y su optimización.</a:t>
            </a:r>
          </a:p>
        </p:txBody>
      </p:sp>
    </p:spTree>
    <p:extLst>
      <p:ext uri="{BB962C8B-B14F-4D97-AF65-F5344CB8AC3E}">
        <p14:creationId xmlns:p14="http://schemas.microsoft.com/office/powerpoint/2010/main" val="14307045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11359" y="1969736"/>
            <a:ext cx="10256104" cy="3777622"/>
          </a:xfrm>
        </p:spPr>
        <p:txBody>
          <a:bodyPr>
            <a:noAutofit/>
          </a:bodyPr>
          <a:lstStyle/>
          <a:p>
            <a:pPr>
              <a:spcBef>
                <a:spcPts val="1800"/>
              </a:spcBef>
            </a:pPr>
            <a:r>
              <a:rPr lang="en-US" sz="2200" b="1" dirty="0">
                <a:solidFill>
                  <a:schemeClr val="tx1"/>
                </a:solidFill>
              </a:rPr>
              <a:t>OBJETIVOS </a:t>
            </a:r>
            <a:endParaRPr lang="en-US" sz="2200" b="1" dirty="0" smtClean="0">
              <a:solidFill>
                <a:schemeClr val="tx1"/>
              </a:solidFill>
            </a:endParaRPr>
          </a:p>
          <a:p>
            <a:pPr marL="0" indent="0">
              <a:spcBef>
                <a:spcPts val="1800"/>
              </a:spcBef>
              <a:buNone/>
            </a:pPr>
            <a:r>
              <a:rPr lang="es-ES" sz="2000" b="1" dirty="0" smtClean="0">
                <a:solidFill>
                  <a:schemeClr val="tx1"/>
                </a:solidFill>
              </a:rPr>
              <a:t>• </a:t>
            </a:r>
            <a:r>
              <a:rPr lang="es-ES" sz="2000" b="1" dirty="0">
                <a:solidFill>
                  <a:schemeClr val="tx1"/>
                </a:solidFill>
              </a:rPr>
              <a:t>Entender el significado de logística inversa.</a:t>
            </a:r>
          </a:p>
          <a:p>
            <a:pPr marL="0" indent="0">
              <a:spcBef>
                <a:spcPts val="1800"/>
              </a:spcBef>
              <a:buNone/>
            </a:pPr>
            <a:r>
              <a:rPr lang="es-ES" sz="2000" b="1" dirty="0">
                <a:solidFill>
                  <a:schemeClr val="tx1"/>
                </a:solidFill>
              </a:rPr>
              <a:t>• Explicar las diferencias entre logística inversa y logística directa.</a:t>
            </a:r>
          </a:p>
          <a:p>
            <a:pPr marL="0" indent="0">
              <a:spcBef>
                <a:spcPts val="1800"/>
              </a:spcBef>
              <a:buNone/>
            </a:pPr>
            <a:r>
              <a:rPr lang="es-ES" sz="2000" b="1" dirty="0">
                <a:solidFill>
                  <a:schemeClr val="tx1"/>
                </a:solidFill>
              </a:rPr>
              <a:t>• Conocer los diferentes tipos de logística inversa.</a:t>
            </a:r>
          </a:p>
          <a:p>
            <a:pPr marL="0" indent="0">
              <a:spcBef>
                <a:spcPts val="1800"/>
              </a:spcBef>
              <a:buNone/>
            </a:pPr>
            <a:r>
              <a:rPr lang="es-ES" sz="2000" b="1" dirty="0">
                <a:solidFill>
                  <a:schemeClr val="tx1"/>
                </a:solidFill>
              </a:rPr>
              <a:t>• Identificar las ventajas y desventajas de la logística inversa.</a:t>
            </a:r>
            <a:endParaRPr lang="en-US" sz="1900" b="1" dirty="0">
              <a:solidFill>
                <a:schemeClr val="tx1"/>
              </a:solidFill>
            </a:endParaRPr>
          </a:p>
        </p:txBody>
      </p:sp>
      <p:sp>
        <p:nvSpPr>
          <p:cNvPr id="4"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5"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Tree>
    <p:extLst>
      <p:ext uri="{BB962C8B-B14F-4D97-AF65-F5344CB8AC3E}">
        <p14:creationId xmlns:p14="http://schemas.microsoft.com/office/powerpoint/2010/main" val="40098892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
        <p:nvSpPr>
          <p:cNvPr id="4" name="22 Rectángulo redondeado"/>
          <p:cNvSpPr/>
          <p:nvPr/>
        </p:nvSpPr>
        <p:spPr>
          <a:xfrm>
            <a:off x="6560457" y="1973563"/>
            <a:ext cx="5355772" cy="2160899"/>
          </a:xfrm>
          <a:prstGeom prst="roundRec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13 CuadroTexto"/>
          <p:cNvSpPr txBox="1"/>
          <p:nvPr/>
        </p:nvSpPr>
        <p:spPr>
          <a:xfrm>
            <a:off x="6763655" y="2103137"/>
            <a:ext cx="4963888" cy="2031325"/>
          </a:xfrm>
          <a:prstGeom prst="rect">
            <a:avLst/>
          </a:prstGeom>
          <a:noFill/>
        </p:spPr>
        <p:txBody>
          <a:bodyPr wrap="square" rtlCol="0">
            <a:spAutoFit/>
          </a:bodyPr>
          <a:lstStyle/>
          <a:p>
            <a:pPr algn="ctr"/>
            <a:r>
              <a:rPr lang="es-ES" b="1" i="1" dirty="0">
                <a:effectLst>
                  <a:outerShdw blurRad="38100" dist="38100" dir="2700000" algn="tl">
                    <a:srgbClr val="000000">
                      <a:alpha val="43137"/>
                    </a:srgbClr>
                  </a:outerShdw>
                </a:effectLst>
              </a:rPr>
              <a:t>La logística directa tiene como objetivo la entrega de los productos o materias primas </a:t>
            </a:r>
            <a:r>
              <a:rPr lang="es-ES" b="1" i="1" dirty="0" smtClean="0">
                <a:effectLst>
                  <a:outerShdw blurRad="38100" dist="38100" dir="2700000" algn="tl">
                    <a:srgbClr val="000000">
                      <a:alpha val="43137"/>
                    </a:srgbClr>
                  </a:outerShdw>
                </a:effectLst>
              </a:rPr>
              <a:t>desde el </a:t>
            </a:r>
            <a:r>
              <a:rPr lang="es-ES" b="1" i="1" dirty="0">
                <a:effectLst>
                  <a:outerShdw blurRad="38100" dist="38100" dir="2700000" algn="tl">
                    <a:srgbClr val="000000">
                      <a:alpha val="43137"/>
                    </a:srgbClr>
                  </a:outerShdw>
                </a:effectLst>
              </a:rPr>
              <a:t>origen (ya sea el </a:t>
            </a:r>
            <a:r>
              <a:rPr lang="es-ES" b="1" i="1" dirty="0" smtClean="0">
                <a:effectLst>
                  <a:outerShdw blurRad="38100" dist="38100" dir="2700000" algn="tl">
                    <a:srgbClr val="000000">
                      <a:alpha val="43137"/>
                    </a:srgbClr>
                  </a:outerShdw>
                </a:effectLst>
              </a:rPr>
              <a:t>fabricante</a:t>
            </a:r>
            <a:r>
              <a:rPr lang="es-ES" b="1" i="1" dirty="0">
                <a:effectLst>
                  <a:outerShdw blurRad="38100" dist="38100" dir="2700000" algn="tl">
                    <a:srgbClr val="000000">
                      <a:alpha val="43137"/>
                    </a:srgbClr>
                  </a:outerShdw>
                </a:effectLst>
              </a:rPr>
              <a:t>, proveedor o distribuidor) al punto de consumo final (el </a:t>
            </a:r>
            <a:r>
              <a:rPr lang="es-ES" b="1" i="1" dirty="0" smtClean="0">
                <a:effectLst>
                  <a:outerShdw blurRad="38100" dist="38100" dir="2700000" algn="tl">
                    <a:srgbClr val="000000">
                      <a:alpha val="43137"/>
                    </a:srgbClr>
                  </a:outerShdw>
                </a:effectLst>
              </a:rPr>
              <a:t>cliente final</a:t>
            </a:r>
            <a:r>
              <a:rPr lang="es-ES" b="1" i="1" dirty="0">
                <a:effectLst>
                  <a:outerShdw blurRad="38100" dist="38100" dir="2700000" algn="tl">
                    <a:srgbClr val="000000">
                      <a:alpha val="43137"/>
                    </a:srgbClr>
                  </a:outerShdw>
                </a:effectLst>
              </a:rPr>
              <a:t>) en el momento acordado, al contrario que la logística inversa</a:t>
            </a:r>
            <a:endParaRPr lang="es-MX" b="1" dirty="0" smtClean="0"/>
          </a:p>
        </p:txBody>
      </p:sp>
      <p:sp>
        <p:nvSpPr>
          <p:cNvPr id="10" name="12 Rectángulo redondeado"/>
          <p:cNvSpPr/>
          <p:nvPr/>
        </p:nvSpPr>
        <p:spPr>
          <a:xfrm>
            <a:off x="1190170" y="2509910"/>
            <a:ext cx="4949373" cy="1574013"/>
          </a:xfrm>
          <a:prstGeom prst="roundRect">
            <a:avLst/>
          </a:prstGeom>
          <a:gradFill flip="none" rotWithShape="1">
            <a:gsLst>
              <a:gs pos="0">
                <a:schemeClr val="accent2">
                  <a:lumMod val="60000"/>
                  <a:lumOff val="40000"/>
                  <a:shade val="30000"/>
                  <a:satMod val="115000"/>
                </a:schemeClr>
              </a:gs>
              <a:gs pos="50000">
                <a:schemeClr val="accent2">
                  <a:lumMod val="60000"/>
                  <a:lumOff val="40000"/>
                  <a:shade val="67500"/>
                  <a:satMod val="115000"/>
                </a:schemeClr>
              </a:gs>
              <a:gs pos="100000">
                <a:schemeClr val="accent2">
                  <a:lumMod val="60000"/>
                  <a:lumOff val="40000"/>
                  <a:shade val="100000"/>
                  <a:satMod val="115000"/>
                </a:schemeClr>
              </a:gs>
            </a:gsLst>
            <a:lin ang="13500000" scaled="1"/>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3 Rectángulo"/>
          <p:cNvSpPr/>
          <p:nvPr/>
        </p:nvSpPr>
        <p:spPr>
          <a:xfrm>
            <a:off x="1262739" y="2577567"/>
            <a:ext cx="4862287" cy="1477328"/>
          </a:xfrm>
          <a:prstGeom prst="rect">
            <a:avLst/>
          </a:prstGeom>
        </p:spPr>
        <p:txBody>
          <a:bodyPr wrap="square">
            <a:spAutoFit/>
          </a:bodyPr>
          <a:lstStyle/>
          <a:p>
            <a:pPr algn="ctr"/>
            <a:r>
              <a:rPr lang="es-ES" b="1" i="1" dirty="0">
                <a:effectLst>
                  <a:outerShdw blurRad="38100" dist="38100" dir="2700000" algn="tl">
                    <a:srgbClr val="000000">
                      <a:alpha val="43137"/>
                    </a:srgbClr>
                  </a:outerShdw>
                </a:effectLst>
              </a:rPr>
              <a:t>El proceso de logística inversa no solo implica la recogida de </a:t>
            </a:r>
            <a:r>
              <a:rPr lang="es-ES" b="1" i="1" dirty="0" smtClean="0">
                <a:effectLst>
                  <a:outerShdw blurRad="38100" dist="38100" dir="2700000" algn="tl">
                    <a:srgbClr val="000000">
                      <a:alpha val="43137"/>
                    </a:srgbClr>
                  </a:outerShdw>
                </a:effectLst>
              </a:rPr>
              <a:t>productos o </a:t>
            </a:r>
            <a:r>
              <a:rPr lang="es-ES" b="1" i="1" dirty="0">
                <a:effectLst>
                  <a:outerShdw blurRad="38100" dist="38100" dir="2700000" algn="tl">
                    <a:srgbClr val="000000">
                      <a:alpha val="43137"/>
                    </a:srgbClr>
                  </a:outerShdw>
                </a:effectLst>
              </a:rPr>
              <a:t>residuos, sino que es más complejo, ya </a:t>
            </a:r>
            <a:r>
              <a:rPr lang="es-ES" b="1" i="1" dirty="0" smtClean="0">
                <a:effectLst>
                  <a:outerShdw blurRad="38100" dist="38100" dir="2700000" algn="tl">
                    <a:srgbClr val="000000">
                      <a:alpha val="43137"/>
                    </a:srgbClr>
                  </a:outerShdw>
                </a:effectLst>
              </a:rPr>
              <a:t>que </a:t>
            </a:r>
            <a:r>
              <a:rPr lang="es-ES" b="1" i="1" dirty="0">
                <a:effectLst>
                  <a:outerShdw blurRad="38100" dist="38100" dir="2700000" algn="tl">
                    <a:srgbClr val="000000">
                      <a:alpha val="43137"/>
                    </a:srgbClr>
                  </a:outerShdw>
                </a:effectLst>
              </a:rPr>
              <a:t>conlleva más </a:t>
            </a:r>
            <a:r>
              <a:rPr lang="es-ES" b="1" i="1" dirty="0" smtClean="0">
                <a:effectLst>
                  <a:outerShdw blurRad="38100" dist="38100" dir="2700000" algn="tl">
                    <a:srgbClr val="000000">
                      <a:alpha val="43137"/>
                    </a:srgbClr>
                  </a:outerShdw>
                </a:effectLst>
              </a:rPr>
              <a:t>actividades como </a:t>
            </a:r>
            <a:r>
              <a:rPr lang="es-ES" b="1" i="1" dirty="0">
                <a:effectLst>
                  <a:outerShdw blurRad="38100" dist="38100" dir="2700000" algn="tl">
                    <a:srgbClr val="000000">
                      <a:alpha val="43137"/>
                    </a:srgbClr>
                  </a:outerShdw>
                </a:effectLst>
              </a:rPr>
              <a:t>el proceso de las seis “r”.</a:t>
            </a:r>
            <a:endParaRPr lang="es-MX" b="1" dirty="0"/>
          </a:p>
        </p:txBody>
      </p:sp>
      <p:sp>
        <p:nvSpPr>
          <p:cNvPr id="2" name="Rectángulo 1"/>
          <p:cNvSpPr/>
          <p:nvPr/>
        </p:nvSpPr>
        <p:spPr>
          <a:xfrm>
            <a:off x="1784032" y="5996510"/>
            <a:ext cx="9653225" cy="584775"/>
          </a:xfrm>
          <a:prstGeom prst="rect">
            <a:avLst/>
          </a:prstGeom>
          <a:solidFill>
            <a:schemeClr val="tx1">
              <a:lumMod val="75000"/>
              <a:lumOff val="25000"/>
            </a:schemeClr>
          </a:solidFill>
          <a:ln w="57150">
            <a:solidFill>
              <a:schemeClr val="tx1"/>
            </a:solidFill>
          </a:ln>
        </p:spPr>
        <p:txBody>
          <a:bodyPr wrap="square">
            <a:spAutoFit/>
          </a:bodyPr>
          <a:lstStyle/>
          <a:p>
            <a:pPr algn="ctr"/>
            <a:r>
              <a:rPr lang="es-ES" sz="1600" b="1" i="1" dirty="0">
                <a:solidFill>
                  <a:srgbClr val="FFFF00"/>
                </a:solidFill>
                <a:effectLst>
                  <a:outerShdw blurRad="38100" dist="38100" dir="2700000" algn="tl">
                    <a:srgbClr val="000000">
                      <a:alpha val="43137"/>
                    </a:srgbClr>
                  </a:outerShdw>
                </a:effectLst>
              </a:rPr>
              <a:t>En la logística directa, el valor del bien va aumentando cada vez que este se va acercando</a:t>
            </a:r>
          </a:p>
          <a:p>
            <a:pPr algn="ctr"/>
            <a:r>
              <a:rPr lang="es-ES" sz="1600" b="1" i="1" dirty="0">
                <a:solidFill>
                  <a:srgbClr val="FFFF00"/>
                </a:solidFill>
                <a:effectLst>
                  <a:outerShdw blurRad="38100" dist="38100" dir="2700000" algn="tl">
                    <a:srgbClr val="000000">
                      <a:alpha val="43137"/>
                    </a:srgbClr>
                  </a:outerShdw>
                </a:effectLst>
              </a:rPr>
              <a:t>más al cliente final, pero pasa al contrario en la logística inversa</a:t>
            </a:r>
            <a:endParaRPr lang="en-US" sz="1600" b="1" i="1" dirty="0">
              <a:solidFill>
                <a:srgbClr val="FFFF00"/>
              </a:solidFill>
              <a:effectLst>
                <a:outerShdw blurRad="38100" dist="38100" dir="2700000" algn="tl">
                  <a:srgbClr val="000000">
                    <a:alpha val="43137"/>
                  </a:srgbClr>
                </a:outerShdw>
              </a:effectLst>
            </a:endParaRPr>
          </a:p>
        </p:txBody>
      </p:sp>
      <p:sp>
        <p:nvSpPr>
          <p:cNvPr id="6" name="Rectángulo 5"/>
          <p:cNvSpPr/>
          <p:nvPr/>
        </p:nvSpPr>
        <p:spPr>
          <a:xfrm>
            <a:off x="1784032" y="4310198"/>
            <a:ext cx="9653225" cy="1554272"/>
          </a:xfrm>
          <a:prstGeom prst="rect">
            <a:avLst/>
          </a:prstGeom>
          <a:solidFill>
            <a:schemeClr val="accent5">
              <a:lumMod val="40000"/>
              <a:lumOff val="60000"/>
            </a:schemeClr>
          </a:solidFill>
          <a:ln w="57150">
            <a:solidFill>
              <a:srgbClr val="C00000"/>
            </a:solidFill>
          </a:ln>
        </p:spPr>
        <p:txBody>
          <a:bodyPr wrap="square">
            <a:spAutoFit/>
          </a:bodyPr>
          <a:lstStyle/>
          <a:p>
            <a:pPr algn="just"/>
            <a:r>
              <a:rPr lang="es-ES" sz="2000" b="1" dirty="0" smtClean="0">
                <a:solidFill>
                  <a:srgbClr val="3B3B3A"/>
                </a:solidFill>
                <a:effectLst>
                  <a:outerShdw blurRad="38100" dist="38100" dir="2700000" algn="tl">
                    <a:srgbClr val="000000">
                      <a:alpha val="43137"/>
                    </a:srgbClr>
                  </a:outerShdw>
                </a:effectLst>
                <a:latin typeface="Arial" panose="020B0604020202020204" pitchFamily="34" charset="0"/>
              </a:rPr>
              <a:t>Ambas logísticas </a:t>
            </a:r>
            <a:r>
              <a:rPr lang="es-ES" sz="2000" b="1" dirty="0">
                <a:solidFill>
                  <a:srgbClr val="3B3B3A"/>
                </a:solidFill>
                <a:effectLst>
                  <a:outerShdw blurRad="38100" dist="38100" dir="2700000" algn="tl">
                    <a:srgbClr val="000000">
                      <a:alpha val="43137"/>
                    </a:srgbClr>
                  </a:outerShdw>
                </a:effectLst>
                <a:latin typeface="Arial" panose="020B0604020202020204" pitchFamily="34" charset="0"/>
              </a:rPr>
              <a:t>tienen ciertas similitudes, </a:t>
            </a:r>
            <a:r>
              <a:rPr lang="es-ES" sz="2000" b="1" dirty="0" smtClean="0">
                <a:solidFill>
                  <a:srgbClr val="3B3B3A"/>
                </a:solidFill>
                <a:effectLst>
                  <a:outerShdw blurRad="38100" dist="38100" dir="2700000" algn="tl">
                    <a:srgbClr val="000000">
                      <a:alpha val="43137"/>
                    </a:srgbClr>
                  </a:outerShdw>
                </a:effectLst>
                <a:latin typeface="Arial" panose="020B0604020202020204" pitchFamily="34" charset="0"/>
              </a:rPr>
              <a:t>como por ejemplo buscan: </a:t>
            </a:r>
            <a:endParaRPr lang="es-ES" sz="2000" b="1" dirty="0">
              <a:solidFill>
                <a:srgbClr val="3B3B3A"/>
              </a:solidFill>
              <a:effectLst>
                <a:outerShdw blurRad="38100" dist="38100" dir="2700000" algn="tl">
                  <a:srgbClr val="000000">
                    <a:alpha val="43137"/>
                  </a:srgbClr>
                </a:outerShdw>
              </a:effectLst>
              <a:latin typeface="Arial" panose="020B0604020202020204" pitchFamily="34" charset="0"/>
            </a:endParaRPr>
          </a:p>
          <a:p>
            <a:pPr marL="285750" indent="-285750" algn="ctr">
              <a:spcBef>
                <a:spcPts val="600"/>
              </a:spcBef>
              <a:buFont typeface="Arial" panose="020B0604020202020204" pitchFamily="34" charset="0"/>
              <a:buChar char="•"/>
            </a:pPr>
            <a:r>
              <a:rPr lang="en-US" sz="2000" b="1" i="1" dirty="0" err="1" smtClean="0">
                <a:effectLst>
                  <a:outerShdw blurRad="38100" dist="38100" dir="2700000" algn="tl">
                    <a:srgbClr val="000000">
                      <a:alpha val="43137"/>
                    </a:srgbClr>
                  </a:outerShdw>
                </a:effectLst>
                <a:latin typeface="Arial" panose="020B0604020202020204" pitchFamily="34" charset="0"/>
              </a:rPr>
              <a:t>Ser</a:t>
            </a:r>
            <a:r>
              <a:rPr lang="en-US" sz="2000" b="1" i="1" dirty="0" smtClean="0">
                <a:effectLst>
                  <a:outerShdw blurRad="38100" dist="38100" dir="2700000" algn="tl">
                    <a:srgbClr val="000000">
                      <a:alpha val="43137"/>
                    </a:srgbClr>
                  </a:outerShdw>
                </a:effectLst>
                <a:latin typeface="Arial" panose="020B0604020202020204" pitchFamily="34" charset="0"/>
              </a:rPr>
              <a:t> </a:t>
            </a:r>
            <a:r>
              <a:rPr lang="en-US" sz="2000" b="1" i="1" dirty="0" err="1">
                <a:effectLst>
                  <a:outerShdw blurRad="38100" dist="38100" dir="2700000" algn="tl">
                    <a:srgbClr val="000000">
                      <a:alpha val="43137"/>
                    </a:srgbClr>
                  </a:outerShdw>
                </a:effectLst>
                <a:latin typeface="Arial" panose="020B0604020202020204" pitchFamily="34" charset="0"/>
              </a:rPr>
              <a:t>más</a:t>
            </a:r>
            <a:r>
              <a:rPr lang="en-US" sz="2000" b="1" i="1" dirty="0">
                <a:effectLst>
                  <a:outerShdw blurRad="38100" dist="38100" dir="2700000" algn="tl">
                    <a:srgbClr val="000000">
                      <a:alpha val="43137"/>
                    </a:srgbClr>
                  </a:outerShdw>
                </a:effectLst>
                <a:latin typeface="Arial" panose="020B0604020202020204" pitchFamily="34" charset="0"/>
              </a:rPr>
              <a:t> </a:t>
            </a:r>
            <a:r>
              <a:rPr lang="en-US" sz="2000" b="1" i="1" dirty="0" err="1">
                <a:effectLst>
                  <a:outerShdw blurRad="38100" dist="38100" dir="2700000" algn="tl">
                    <a:srgbClr val="000000">
                      <a:alpha val="43137"/>
                    </a:srgbClr>
                  </a:outerShdw>
                </a:effectLst>
                <a:latin typeface="Arial" panose="020B0604020202020204" pitchFamily="34" charset="0"/>
              </a:rPr>
              <a:t>eficientes</a:t>
            </a:r>
            <a:r>
              <a:rPr lang="en-US" sz="2000" b="1" i="1" dirty="0">
                <a:effectLst>
                  <a:outerShdw blurRad="38100" dist="38100" dir="2700000" algn="tl">
                    <a:srgbClr val="000000">
                      <a:alpha val="43137"/>
                    </a:srgbClr>
                  </a:outerShdw>
                </a:effectLst>
                <a:latin typeface="Arial" panose="020B0604020202020204" pitchFamily="34" charset="0"/>
              </a:rPr>
              <a:t>. </a:t>
            </a:r>
          </a:p>
          <a:p>
            <a:pPr marL="285750" indent="-285750" algn="ctr">
              <a:spcBef>
                <a:spcPts val="600"/>
              </a:spcBef>
              <a:buFont typeface="Arial" panose="020B0604020202020204" pitchFamily="34" charset="0"/>
              <a:buChar char="•"/>
            </a:pPr>
            <a:r>
              <a:rPr lang="es-ES" sz="2000" b="1" i="1" dirty="0" smtClean="0">
                <a:effectLst>
                  <a:outerShdw blurRad="38100" dist="38100" dir="2700000" algn="tl">
                    <a:srgbClr val="000000">
                      <a:alpha val="43137"/>
                    </a:srgbClr>
                  </a:outerShdw>
                </a:effectLst>
                <a:latin typeface="Arial" panose="020B0604020202020204" pitchFamily="34" charset="0"/>
              </a:rPr>
              <a:t>Reducir </a:t>
            </a:r>
            <a:r>
              <a:rPr lang="es-ES" sz="2000" b="1" i="1" dirty="0">
                <a:effectLst>
                  <a:outerShdw blurRad="38100" dist="38100" dir="2700000" algn="tl">
                    <a:srgbClr val="000000">
                      <a:alpha val="43137"/>
                    </a:srgbClr>
                  </a:outerShdw>
                </a:effectLst>
                <a:latin typeface="Arial" panose="020B0604020202020204" pitchFamily="34" charset="0"/>
              </a:rPr>
              <a:t>los costes para ser más económicas. </a:t>
            </a:r>
          </a:p>
          <a:p>
            <a:pPr marL="285750" indent="-285750" algn="ctr">
              <a:spcBef>
                <a:spcPts val="600"/>
              </a:spcBef>
              <a:buFont typeface="Arial" panose="020B0604020202020204" pitchFamily="34" charset="0"/>
              <a:buChar char="•"/>
            </a:pPr>
            <a:r>
              <a:rPr lang="es-ES" sz="2000" b="1" i="1" dirty="0" smtClean="0">
                <a:effectLst>
                  <a:outerShdw blurRad="38100" dist="38100" dir="2700000" algn="tl">
                    <a:srgbClr val="000000">
                      <a:alpha val="43137"/>
                    </a:srgbClr>
                  </a:outerShdw>
                </a:effectLst>
                <a:latin typeface="Arial" panose="020B0604020202020204" pitchFamily="34" charset="0"/>
              </a:rPr>
              <a:t>Aportar </a:t>
            </a:r>
            <a:r>
              <a:rPr lang="es-ES" sz="2000" b="1" i="1" dirty="0">
                <a:effectLst>
                  <a:outerShdw blurRad="38100" dist="38100" dir="2700000" algn="tl">
                    <a:srgbClr val="000000">
                      <a:alpha val="43137"/>
                    </a:srgbClr>
                  </a:outerShdw>
                </a:effectLst>
                <a:latin typeface="Arial" panose="020B0604020202020204" pitchFamily="34" charset="0"/>
              </a:rPr>
              <a:t>beneficios en la sociedad. </a:t>
            </a:r>
          </a:p>
        </p:txBody>
      </p:sp>
      <p:sp>
        <p:nvSpPr>
          <p:cNvPr id="12" name="10 CuadroTexto"/>
          <p:cNvSpPr txBox="1"/>
          <p:nvPr/>
        </p:nvSpPr>
        <p:spPr>
          <a:xfrm>
            <a:off x="1392146" y="1297243"/>
            <a:ext cx="4340994"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Diferencias entre logística directa e inversa</a:t>
            </a:r>
            <a:endParaRPr lang="es-MX" sz="24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11302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
        <p:nvSpPr>
          <p:cNvPr id="12" name="10 CuadroTexto"/>
          <p:cNvSpPr txBox="1"/>
          <p:nvPr/>
        </p:nvSpPr>
        <p:spPr>
          <a:xfrm>
            <a:off x="1392145" y="1297243"/>
            <a:ext cx="8129225" cy="461665"/>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Diferencias entre logística directa e inversa</a:t>
            </a:r>
            <a:endParaRPr lang="es-MX" sz="2400" b="1" i="1" dirty="0">
              <a:effectLst>
                <a:outerShdw blurRad="38100" dist="38100" dir="2700000" algn="tl">
                  <a:srgbClr val="000000">
                    <a:alpha val="43137"/>
                  </a:srgbClr>
                </a:outerShdw>
              </a:effectLst>
            </a:endParaRPr>
          </a:p>
        </p:txBody>
      </p:sp>
      <p:graphicFrame>
        <p:nvGraphicFramePr>
          <p:cNvPr id="3" name="Tabla 2"/>
          <p:cNvGraphicFramePr>
            <a:graphicFrameLocks noGrp="1"/>
          </p:cNvGraphicFramePr>
          <p:nvPr>
            <p:extLst>
              <p:ext uri="{D42A27DB-BD31-4B8C-83A1-F6EECF244321}">
                <p14:modId xmlns:p14="http://schemas.microsoft.com/office/powerpoint/2010/main" val="1972528799"/>
              </p:ext>
            </p:extLst>
          </p:nvPr>
        </p:nvGraphicFramePr>
        <p:xfrm>
          <a:off x="1364339" y="1930400"/>
          <a:ext cx="10406744" cy="4653349"/>
        </p:xfrm>
        <a:graphic>
          <a:graphicData uri="http://schemas.openxmlformats.org/drawingml/2006/table">
            <a:tbl>
              <a:tblPr firstRow="1" bandRow="1">
                <a:tableStyleId>{5C22544A-7EE6-4342-B048-85BDC9FD1C3A}</a:tableStyleId>
              </a:tblPr>
              <a:tblGrid>
                <a:gridCol w="5203372">
                  <a:extLst>
                    <a:ext uri="{9D8B030D-6E8A-4147-A177-3AD203B41FA5}">
                      <a16:colId xmlns:a16="http://schemas.microsoft.com/office/drawing/2014/main" val="1368303194"/>
                    </a:ext>
                  </a:extLst>
                </a:gridCol>
                <a:gridCol w="5203372">
                  <a:extLst>
                    <a:ext uri="{9D8B030D-6E8A-4147-A177-3AD203B41FA5}">
                      <a16:colId xmlns:a16="http://schemas.microsoft.com/office/drawing/2014/main" val="2615988627"/>
                    </a:ext>
                  </a:extLst>
                </a:gridCol>
              </a:tblGrid>
              <a:tr h="569029">
                <a:tc>
                  <a:txBody>
                    <a:bodyPr/>
                    <a:lstStyle/>
                    <a:p>
                      <a:pPr algn="ctr"/>
                      <a:endParaRPr lang="en-US" sz="800" b="1" dirty="0" smtClean="0"/>
                    </a:p>
                    <a:p>
                      <a:pPr algn="ctr"/>
                      <a:r>
                        <a:rPr lang="en-US" b="1" dirty="0" smtClean="0"/>
                        <a:t>LOGÍSTICA DIRECTA</a:t>
                      </a:r>
                    </a:p>
                    <a:p>
                      <a:pPr algn="ctr"/>
                      <a:endParaRPr lang="en-US" sz="800" b="1" dirty="0"/>
                    </a:p>
                  </a:txBody>
                  <a:tcPr/>
                </a:tc>
                <a:tc>
                  <a:txBody>
                    <a:bodyPr/>
                    <a:lstStyle/>
                    <a:p>
                      <a:pPr algn="ctr"/>
                      <a:endParaRPr lang="en-US" sz="800" b="1" dirty="0" smtClean="0"/>
                    </a:p>
                    <a:p>
                      <a:pPr algn="ctr"/>
                      <a:r>
                        <a:rPr lang="en-US" b="1" dirty="0" smtClean="0"/>
                        <a:t>LOGÍSTICA INVERSA</a:t>
                      </a:r>
                      <a:endParaRPr lang="en-US" b="1" dirty="0"/>
                    </a:p>
                  </a:txBody>
                  <a:tcPr/>
                </a:tc>
                <a:extLst>
                  <a:ext uri="{0D108BD9-81ED-4DB2-BD59-A6C34878D82A}">
                    <a16:rowId xmlns:a16="http://schemas.microsoft.com/office/drawing/2014/main" val="2163396297"/>
                  </a:ext>
                </a:extLst>
              </a:tr>
              <a:tr h="569029">
                <a:tc>
                  <a:txBody>
                    <a:bodyPr/>
                    <a:lstStyle/>
                    <a:p>
                      <a:r>
                        <a:rPr lang="es-ES" b="1" dirty="0" smtClean="0"/>
                        <a:t>El transporte va dirigido desde un único origen a muchos destinos</a:t>
                      </a:r>
                      <a:endParaRPr lang="en-US" b="1" dirty="0"/>
                    </a:p>
                  </a:txBody>
                  <a:tcPr/>
                </a:tc>
                <a:tc>
                  <a:txBody>
                    <a:bodyPr/>
                    <a:lstStyle/>
                    <a:p>
                      <a:r>
                        <a:rPr lang="es-ES" b="1" dirty="0" smtClean="0"/>
                        <a:t>El transporte va dirigido desde muchos</a:t>
                      </a:r>
                    </a:p>
                    <a:p>
                      <a:r>
                        <a:rPr lang="es-ES" b="1" dirty="0" smtClean="0"/>
                        <a:t>destinos a un único origen.</a:t>
                      </a:r>
                      <a:endParaRPr lang="en-US" b="1" dirty="0"/>
                    </a:p>
                  </a:txBody>
                  <a:tcPr/>
                </a:tc>
                <a:extLst>
                  <a:ext uri="{0D108BD9-81ED-4DB2-BD59-A6C34878D82A}">
                    <a16:rowId xmlns:a16="http://schemas.microsoft.com/office/drawing/2014/main" val="2648386510"/>
                  </a:ext>
                </a:extLst>
              </a:tr>
              <a:tr h="569029">
                <a:tc>
                  <a:txBody>
                    <a:bodyPr/>
                    <a:lstStyle/>
                    <a:p>
                      <a:r>
                        <a:rPr lang="es-ES" b="1" dirty="0" smtClean="0"/>
                        <a:t>Previsión sencilla de la demanda (ya que se tienen las órdenes de pedidos)</a:t>
                      </a:r>
                      <a:endParaRPr lang="en-US" b="1" dirty="0"/>
                    </a:p>
                  </a:txBody>
                  <a:tcPr/>
                </a:tc>
                <a:tc>
                  <a:txBody>
                    <a:bodyPr/>
                    <a:lstStyle/>
                    <a:p>
                      <a:r>
                        <a:rPr lang="es-ES" b="1" dirty="0" smtClean="0"/>
                        <a:t>Previsión compleja de la demanda (incertidumbre a la hora de saber cuánta cantidad será devuelta).</a:t>
                      </a:r>
                      <a:endParaRPr lang="en-US" b="1" dirty="0"/>
                    </a:p>
                  </a:txBody>
                  <a:tcPr/>
                </a:tc>
                <a:extLst>
                  <a:ext uri="{0D108BD9-81ED-4DB2-BD59-A6C34878D82A}">
                    <a16:rowId xmlns:a16="http://schemas.microsoft.com/office/drawing/2014/main" val="2610587992"/>
                  </a:ext>
                </a:extLst>
              </a:tr>
              <a:tr h="569029">
                <a:tc>
                  <a:txBody>
                    <a:bodyPr/>
                    <a:lstStyle/>
                    <a:p>
                      <a:r>
                        <a:rPr lang="es-ES" b="1" dirty="0" smtClean="0"/>
                        <a:t>Rapidez en la entrega. </a:t>
                      </a:r>
                      <a:endParaRPr lang="en-US" b="1" dirty="0"/>
                    </a:p>
                  </a:txBody>
                  <a:tcPr/>
                </a:tc>
                <a:tc>
                  <a:txBody>
                    <a:bodyPr/>
                    <a:lstStyle/>
                    <a:p>
                      <a:r>
                        <a:rPr lang="es-ES" b="1" dirty="0" smtClean="0"/>
                        <a:t>No tiene como prioridad la rapidez en las</a:t>
                      </a:r>
                    </a:p>
                    <a:p>
                      <a:r>
                        <a:rPr lang="es-ES" b="1" dirty="0" smtClean="0"/>
                        <a:t>recogidas.</a:t>
                      </a:r>
                    </a:p>
                  </a:txBody>
                  <a:tcPr/>
                </a:tc>
                <a:extLst>
                  <a:ext uri="{0D108BD9-81ED-4DB2-BD59-A6C34878D82A}">
                    <a16:rowId xmlns:a16="http://schemas.microsoft.com/office/drawing/2014/main" val="1784216993"/>
                  </a:ext>
                </a:extLst>
              </a:tr>
              <a:tr h="569029">
                <a:tc>
                  <a:txBody>
                    <a:bodyPr/>
                    <a:lstStyle/>
                    <a:p>
                      <a:r>
                        <a:rPr lang="es-ES" b="1" dirty="0" smtClean="0"/>
                        <a:t>Calidad del producto uniforme. </a:t>
                      </a:r>
                    </a:p>
                  </a:txBody>
                  <a:tcPr/>
                </a:tc>
                <a:tc>
                  <a:txBody>
                    <a:bodyPr/>
                    <a:lstStyle/>
                    <a:p>
                      <a:r>
                        <a:rPr lang="es-ES" b="1" dirty="0" smtClean="0"/>
                        <a:t>Calidad del producto no uniforme.</a:t>
                      </a:r>
                      <a:endParaRPr lang="en-US" b="1" dirty="0"/>
                    </a:p>
                  </a:txBody>
                  <a:tcPr/>
                </a:tc>
                <a:extLst>
                  <a:ext uri="{0D108BD9-81ED-4DB2-BD59-A6C34878D82A}">
                    <a16:rowId xmlns:a16="http://schemas.microsoft.com/office/drawing/2014/main" val="4212356263"/>
                  </a:ext>
                </a:extLst>
              </a:tr>
              <a:tr h="569029">
                <a:tc>
                  <a:txBody>
                    <a:bodyPr/>
                    <a:lstStyle/>
                    <a:p>
                      <a:r>
                        <a:rPr lang="en-US" b="1" dirty="0" err="1" smtClean="0"/>
                        <a:t>Costes</a:t>
                      </a:r>
                      <a:r>
                        <a:rPr lang="en-US" b="1" dirty="0" smtClean="0"/>
                        <a:t> </a:t>
                      </a:r>
                      <a:r>
                        <a:rPr lang="en-US" b="1" dirty="0" err="1" smtClean="0"/>
                        <a:t>más</a:t>
                      </a:r>
                      <a:r>
                        <a:rPr lang="en-US" b="1" dirty="0" smtClean="0"/>
                        <a:t> </a:t>
                      </a:r>
                      <a:r>
                        <a:rPr lang="en-US" b="1" dirty="0" err="1" smtClean="0"/>
                        <a:t>definidos</a:t>
                      </a:r>
                      <a:r>
                        <a:rPr lang="en-US" b="1" dirty="0" smtClean="0"/>
                        <a:t>. </a:t>
                      </a:r>
                      <a:endParaRPr lang="en-US" b="1" dirty="0"/>
                    </a:p>
                  </a:txBody>
                  <a:tcPr/>
                </a:tc>
                <a:tc>
                  <a:txBody>
                    <a:bodyPr/>
                    <a:lstStyle/>
                    <a:p>
                      <a:r>
                        <a:rPr lang="en-US" b="1" dirty="0" err="1" smtClean="0"/>
                        <a:t>Costes</a:t>
                      </a:r>
                      <a:r>
                        <a:rPr lang="en-US" b="1" dirty="0" smtClean="0"/>
                        <a:t> </a:t>
                      </a:r>
                      <a:r>
                        <a:rPr lang="en-US" b="1" dirty="0" err="1" smtClean="0"/>
                        <a:t>menos</a:t>
                      </a:r>
                      <a:r>
                        <a:rPr lang="en-US" b="1" dirty="0" smtClean="0"/>
                        <a:t> </a:t>
                      </a:r>
                      <a:r>
                        <a:rPr lang="en-US" b="1" dirty="0" err="1" smtClean="0"/>
                        <a:t>visibles</a:t>
                      </a:r>
                      <a:r>
                        <a:rPr lang="en-US" b="1" dirty="0" smtClean="0"/>
                        <a:t>.</a:t>
                      </a:r>
                    </a:p>
                    <a:p>
                      <a:endParaRPr lang="en-US" b="1" dirty="0"/>
                    </a:p>
                  </a:txBody>
                  <a:tcPr/>
                </a:tc>
                <a:extLst>
                  <a:ext uri="{0D108BD9-81ED-4DB2-BD59-A6C34878D82A}">
                    <a16:rowId xmlns:a16="http://schemas.microsoft.com/office/drawing/2014/main" val="4181687214"/>
                  </a:ext>
                </a:extLst>
              </a:tr>
              <a:tr h="569029">
                <a:tc>
                  <a:txBody>
                    <a:bodyPr/>
                    <a:lstStyle/>
                    <a:p>
                      <a:r>
                        <a:rPr lang="es-ES" b="1" dirty="0" smtClean="0"/>
                        <a:t>Coste de transporte más económico. </a:t>
                      </a:r>
                      <a:endParaRPr lang="en-US" b="1" dirty="0"/>
                    </a:p>
                  </a:txBody>
                  <a:tcPr/>
                </a:tc>
                <a:tc>
                  <a:txBody>
                    <a:bodyPr/>
                    <a:lstStyle/>
                    <a:p>
                      <a:r>
                        <a:rPr lang="es-ES" b="1" dirty="0" smtClean="0"/>
                        <a:t>Coste de transporte más alto.</a:t>
                      </a:r>
                    </a:p>
                    <a:p>
                      <a:endParaRPr lang="en-US" b="1" dirty="0"/>
                    </a:p>
                  </a:txBody>
                  <a:tcPr/>
                </a:tc>
                <a:extLst>
                  <a:ext uri="{0D108BD9-81ED-4DB2-BD59-A6C34878D82A}">
                    <a16:rowId xmlns:a16="http://schemas.microsoft.com/office/drawing/2014/main" val="4118571706"/>
                  </a:ext>
                </a:extLst>
              </a:tr>
            </a:tbl>
          </a:graphicData>
        </a:graphic>
      </p:graphicFrame>
    </p:spTree>
    <p:extLst>
      <p:ext uri="{BB962C8B-B14F-4D97-AF65-F5344CB8AC3E}">
        <p14:creationId xmlns:p14="http://schemas.microsoft.com/office/powerpoint/2010/main" val="703922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36414" y="100378"/>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PROVEEDORES</a:t>
            </a:r>
            <a:endParaRPr lang="en-US" sz="3100" dirty="0"/>
          </a:p>
        </p:txBody>
      </p:sp>
      <p:sp>
        <p:nvSpPr>
          <p:cNvPr id="3" name="10 CuadroTexto"/>
          <p:cNvSpPr txBox="1"/>
          <p:nvPr/>
        </p:nvSpPr>
        <p:spPr>
          <a:xfrm>
            <a:off x="1435691" y="1518985"/>
            <a:ext cx="2296436" cy="769441"/>
          </a:xfrm>
          <a:prstGeom prst="rect">
            <a:avLst/>
          </a:prstGeom>
          <a:solidFill>
            <a:schemeClr val="accent6">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NEGOCIACIÓN Y CONTRATOS</a:t>
            </a:r>
            <a:endParaRPr lang="es-MX" sz="2200" b="1" i="1" dirty="0">
              <a:effectLst>
                <a:outerShdw blurRad="38100" dist="38100" dir="2700000" algn="tl">
                  <a:srgbClr val="000000">
                    <a:alpha val="43137"/>
                  </a:srgbClr>
                </a:outerShdw>
              </a:effectLst>
            </a:endParaRPr>
          </a:p>
        </p:txBody>
      </p:sp>
      <p:sp>
        <p:nvSpPr>
          <p:cNvPr id="27" name="8 Rectángulo redondeado"/>
          <p:cNvSpPr/>
          <p:nvPr/>
        </p:nvSpPr>
        <p:spPr>
          <a:xfrm>
            <a:off x="1393373" y="2489199"/>
            <a:ext cx="2859314" cy="398417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prstClr val="white"/>
              </a:solidFill>
            </a:endParaRPr>
          </a:p>
        </p:txBody>
      </p:sp>
      <p:sp>
        <p:nvSpPr>
          <p:cNvPr id="30" name="9 Rectángulo redondeado"/>
          <p:cNvSpPr/>
          <p:nvPr/>
        </p:nvSpPr>
        <p:spPr>
          <a:xfrm>
            <a:off x="4643270" y="3493633"/>
            <a:ext cx="2671930" cy="1150937"/>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10 Rectángulo redondeado"/>
          <p:cNvSpPr/>
          <p:nvPr/>
        </p:nvSpPr>
        <p:spPr>
          <a:xfrm>
            <a:off x="8800953" y="3454661"/>
            <a:ext cx="2784072" cy="1175392"/>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1" name="11 Rectángulo redondeado"/>
          <p:cNvSpPr/>
          <p:nvPr/>
        </p:nvSpPr>
        <p:spPr>
          <a:xfrm>
            <a:off x="6720114" y="1984856"/>
            <a:ext cx="2728686" cy="1149120"/>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13 CuadroTexto"/>
          <p:cNvSpPr txBox="1"/>
          <p:nvPr/>
        </p:nvSpPr>
        <p:spPr>
          <a:xfrm>
            <a:off x="9083695" y="3676810"/>
            <a:ext cx="2160240"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Firma del documento</a:t>
            </a:r>
            <a:endParaRPr lang="es-MX" sz="2000" b="1" i="1" dirty="0">
              <a:solidFill>
                <a:prstClr val="black"/>
              </a:solidFill>
              <a:effectLst>
                <a:outerShdw blurRad="38100" dist="38100" dir="2700000" algn="tl">
                  <a:srgbClr val="000000">
                    <a:alpha val="43137"/>
                  </a:srgbClr>
                </a:outerShdw>
              </a:effectLst>
            </a:endParaRPr>
          </a:p>
        </p:txBody>
      </p:sp>
      <p:sp>
        <p:nvSpPr>
          <p:cNvPr id="47" name="17 CuadroTexto"/>
          <p:cNvSpPr txBox="1"/>
          <p:nvPr/>
        </p:nvSpPr>
        <p:spPr>
          <a:xfrm>
            <a:off x="1393372" y="2571214"/>
            <a:ext cx="2859314" cy="3785652"/>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Es </a:t>
            </a:r>
            <a:r>
              <a:rPr lang="es-ES" sz="2000" b="1" i="1" dirty="0">
                <a:solidFill>
                  <a:prstClr val="black"/>
                </a:solidFill>
                <a:effectLst>
                  <a:outerShdw blurRad="38100" dist="38100" dir="2700000" algn="tl">
                    <a:srgbClr val="000000">
                      <a:alpha val="43137"/>
                    </a:srgbClr>
                  </a:outerShdw>
                </a:effectLst>
              </a:rPr>
              <a:t>necesario establecer los términos y los KPI (indicadores clave de rendimiento</a:t>
            </a:r>
            <a:r>
              <a:rPr lang="es-ES" sz="2000" b="1" i="1" dirty="0" smtClean="0">
                <a:solidFill>
                  <a:prstClr val="black"/>
                </a:solidFill>
                <a:effectLst>
                  <a:outerShdw blurRad="38100" dist="38100" dir="2700000" algn="tl">
                    <a:srgbClr val="000000">
                      <a:alpha val="43137"/>
                    </a:srgbClr>
                  </a:outerShdw>
                </a:effectLst>
              </a:rPr>
              <a:t>) de </a:t>
            </a:r>
            <a:r>
              <a:rPr lang="es-ES" sz="2000" b="1" i="1" dirty="0">
                <a:solidFill>
                  <a:prstClr val="black"/>
                </a:solidFill>
                <a:effectLst>
                  <a:outerShdw blurRad="38100" dist="38100" dir="2700000" algn="tl">
                    <a:srgbClr val="000000">
                      <a:alpha val="43137"/>
                    </a:srgbClr>
                  </a:outerShdw>
                </a:effectLst>
              </a:rPr>
              <a:t>riesgo para cada uno de los proveedores, para así reducir los riesgos </a:t>
            </a:r>
            <a:r>
              <a:rPr lang="es-ES" sz="2000" b="1" i="1" dirty="0" smtClean="0">
                <a:solidFill>
                  <a:prstClr val="black"/>
                </a:solidFill>
                <a:effectLst>
                  <a:outerShdw blurRad="38100" dist="38100" dir="2700000" algn="tl">
                    <a:srgbClr val="000000">
                      <a:alpha val="43137"/>
                    </a:srgbClr>
                  </a:outerShdw>
                </a:effectLst>
              </a:rPr>
              <a:t>financieros y </a:t>
            </a:r>
            <a:r>
              <a:rPr lang="es-ES" sz="2000" b="1" i="1" dirty="0">
                <a:solidFill>
                  <a:prstClr val="black"/>
                </a:solidFill>
                <a:effectLst>
                  <a:outerShdw blurRad="38100" dist="38100" dir="2700000" algn="tl">
                    <a:srgbClr val="000000">
                      <a:alpha val="43137"/>
                    </a:srgbClr>
                  </a:outerShdw>
                </a:effectLst>
              </a:rPr>
              <a:t>maximizar el rendimiento</a:t>
            </a:r>
            <a:endParaRPr lang="es-ES" sz="2000" b="1" i="1" dirty="0" smtClean="0">
              <a:solidFill>
                <a:prstClr val="black"/>
              </a:solidFill>
              <a:effectLst>
                <a:outerShdw blurRad="38100" dist="38100" dir="2700000" algn="tl">
                  <a:srgbClr val="000000">
                    <a:alpha val="43137"/>
                  </a:srgbClr>
                </a:outerShdw>
              </a:effectLst>
            </a:endParaRPr>
          </a:p>
        </p:txBody>
      </p:sp>
      <p:sp>
        <p:nvSpPr>
          <p:cNvPr id="48" name="18 CuadroTexto"/>
          <p:cNvSpPr txBox="1"/>
          <p:nvPr/>
        </p:nvSpPr>
        <p:spPr>
          <a:xfrm>
            <a:off x="4673306" y="3552307"/>
            <a:ext cx="2641893" cy="1015663"/>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Proceso de Negociación </a:t>
            </a:r>
            <a:r>
              <a:rPr lang="es-MX" sz="2000" b="1" i="1" dirty="0">
                <a:solidFill>
                  <a:prstClr val="black"/>
                </a:solidFill>
                <a:effectLst>
                  <a:outerShdw blurRad="38100" dist="38100" dir="2700000" algn="tl">
                    <a:srgbClr val="000000">
                      <a:alpha val="43137"/>
                    </a:srgbClr>
                  </a:outerShdw>
                </a:effectLst>
              </a:rPr>
              <a:t>con los proveedores.</a:t>
            </a:r>
          </a:p>
        </p:txBody>
      </p:sp>
      <p:sp>
        <p:nvSpPr>
          <p:cNvPr id="49" name="19 CuadroTexto"/>
          <p:cNvSpPr txBox="1"/>
          <p:nvPr/>
        </p:nvSpPr>
        <p:spPr>
          <a:xfrm>
            <a:off x="6720113" y="2026790"/>
            <a:ext cx="2728687" cy="1015663"/>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Procesos de discusión de cláusulas</a:t>
            </a:r>
            <a:endParaRPr lang="es-MX" sz="2000" b="1" i="1" dirty="0">
              <a:solidFill>
                <a:prstClr val="black"/>
              </a:solidFill>
              <a:effectLst>
                <a:outerShdw blurRad="38100" dist="38100" dir="2700000" algn="tl">
                  <a:srgbClr val="000000">
                    <a:alpha val="43137"/>
                  </a:srgbClr>
                </a:outerShdw>
              </a:effectLst>
            </a:endParaRPr>
          </a:p>
        </p:txBody>
      </p:sp>
      <p:sp>
        <p:nvSpPr>
          <p:cNvPr id="15" name="32 Rectángulo redondeado"/>
          <p:cNvSpPr/>
          <p:nvPr/>
        </p:nvSpPr>
        <p:spPr>
          <a:xfrm>
            <a:off x="8203196" y="4779756"/>
            <a:ext cx="3381829" cy="1318178"/>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Rectángulo 1"/>
          <p:cNvSpPr/>
          <p:nvPr/>
        </p:nvSpPr>
        <p:spPr>
          <a:xfrm>
            <a:off x="8362346" y="4854063"/>
            <a:ext cx="3048000" cy="1200329"/>
          </a:xfrm>
          <a:prstGeom prst="rect">
            <a:avLst/>
          </a:prstGeom>
        </p:spPr>
        <p:txBody>
          <a:bodyPr wrap="square">
            <a:spAutoFit/>
          </a:bodyPr>
          <a:lstStyle/>
          <a:p>
            <a:pPr algn="ctr"/>
            <a:r>
              <a:rPr lang="es-ES" b="1" dirty="0" smtClean="0">
                <a:solidFill>
                  <a:srgbClr val="002060"/>
                </a:solidFill>
                <a:latin typeface="Arial" panose="020B0604020202020204" pitchFamily="34" charset="0"/>
              </a:rPr>
              <a:t>Objeto </a:t>
            </a:r>
            <a:r>
              <a:rPr lang="es-ES" b="1" dirty="0">
                <a:solidFill>
                  <a:srgbClr val="002060"/>
                </a:solidFill>
                <a:latin typeface="Arial" panose="020B0604020202020204" pitchFamily="34" charset="0"/>
              </a:rPr>
              <a:t>del </a:t>
            </a:r>
            <a:r>
              <a:rPr lang="es-ES" b="1" dirty="0" smtClean="0">
                <a:solidFill>
                  <a:srgbClr val="002060"/>
                </a:solidFill>
                <a:latin typeface="Arial" panose="020B0604020202020204" pitchFamily="34" charset="0"/>
              </a:rPr>
              <a:t>contrato</a:t>
            </a:r>
          </a:p>
          <a:p>
            <a:pPr algn="ctr"/>
            <a:r>
              <a:rPr lang="es-ES" b="1" dirty="0" smtClean="0">
                <a:solidFill>
                  <a:srgbClr val="002060"/>
                </a:solidFill>
                <a:latin typeface="Arial" panose="020B0604020202020204" pitchFamily="34" charset="0"/>
              </a:rPr>
              <a:t>Condiciones económicas</a:t>
            </a:r>
          </a:p>
          <a:p>
            <a:pPr algn="ctr"/>
            <a:r>
              <a:rPr lang="es-ES" b="1" dirty="0" smtClean="0">
                <a:solidFill>
                  <a:srgbClr val="002060"/>
                </a:solidFill>
                <a:latin typeface="Arial" panose="020B0604020202020204" pitchFamily="34" charset="0"/>
              </a:rPr>
              <a:t>Responsabilidades</a:t>
            </a:r>
          </a:p>
          <a:p>
            <a:pPr algn="ctr"/>
            <a:r>
              <a:rPr lang="es-ES" b="1" dirty="0" smtClean="0">
                <a:solidFill>
                  <a:srgbClr val="002060"/>
                </a:solidFill>
                <a:latin typeface="Arial" panose="020B0604020202020204" pitchFamily="34" charset="0"/>
              </a:rPr>
              <a:t>Condiciones </a:t>
            </a:r>
            <a:r>
              <a:rPr lang="es-ES" b="1" dirty="0">
                <a:solidFill>
                  <a:srgbClr val="002060"/>
                </a:solidFill>
                <a:latin typeface="Arial" panose="020B0604020202020204" pitchFamily="34" charset="0"/>
              </a:rPr>
              <a:t>de </a:t>
            </a:r>
            <a:r>
              <a:rPr lang="es-ES" b="1" dirty="0" smtClean="0">
                <a:solidFill>
                  <a:srgbClr val="002060"/>
                </a:solidFill>
                <a:latin typeface="Arial" panose="020B0604020202020204" pitchFamily="34" charset="0"/>
              </a:rPr>
              <a:t>ejecución</a:t>
            </a:r>
            <a:endParaRPr lang="es-ES" dirty="0">
              <a:solidFill>
                <a:srgbClr val="002060"/>
              </a:solidFill>
              <a:latin typeface="Arial" panose="020B0604020202020204" pitchFamily="34" charset="0"/>
            </a:endParaRPr>
          </a:p>
        </p:txBody>
      </p:sp>
    </p:spTree>
    <p:extLst>
      <p:ext uri="{BB962C8B-B14F-4D97-AF65-F5344CB8AC3E}">
        <p14:creationId xmlns:p14="http://schemas.microsoft.com/office/powerpoint/2010/main" val="37269691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
        <p:nvSpPr>
          <p:cNvPr id="12" name="10 CuadroTexto"/>
          <p:cNvSpPr txBox="1"/>
          <p:nvPr/>
        </p:nvSpPr>
        <p:spPr>
          <a:xfrm>
            <a:off x="1769517" y="1456898"/>
            <a:ext cx="2787969"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Las seis ´R´ de la logística inversa</a:t>
            </a:r>
            <a:endParaRPr lang="es-MX" sz="2400" b="1" i="1" dirty="0">
              <a:effectLst>
                <a:outerShdw blurRad="38100" dist="38100" dir="2700000" algn="tl">
                  <a:srgbClr val="000000">
                    <a:alpha val="43137"/>
                  </a:srgbClr>
                </a:outerShdw>
              </a:effectLst>
            </a:endParaRPr>
          </a:p>
        </p:txBody>
      </p:sp>
      <p:sp>
        <p:nvSpPr>
          <p:cNvPr id="5" name="Hexágono 4"/>
          <p:cNvSpPr/>
          <p:nvPr/>
        </p:nvSpPr>
        <p:spPr>
          <a:xfrm>
            <a:off x="4847770" y="4368803"/>
            <a:ext cx="2425193" cy="1901372"/>
          </a:xfrm>
          <a:prstGeom prst="hexagon">
            <a:avLst>
              <a:gd name="adj" fmla="val 23734"/>
              <a:gd name="vf" fmla="val 115470"/>
            </a:avLst>
          </a:prstGeom>
          <a:solidFill>
            <a:schemeClr val="accent5">
              <a:lumMod val="60000"/>
              <a:lumOff val="4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ágono 8"/>
          <p:cNvSpPr/>
          <p:nvPr/>
        </p:nvSpPr>
        <p:spPr>
          <a:xfrm>
            <a:off x="4833260" y="2467424"/>
            <a:ext cx="2425193" cy="1901372"/>
          </a:xfrm>
          <a:prstGeom prst="hexagon">
            <a:avLst>
              <a:gd name="adj" fmla="val 23734"/>
              <a:gd name="vf" fmla="val 115470"/>
            </a:avLst>
          </a:prstGeom>
          <a:solidFill>
            <a:schemeClr val="accent5">
              <a:lumMod val="60000"/>
              <a:lumOff val="4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ágono 9"/>
          <p:cNvSpPr/>
          <p:nvPr/>
        </p:nvSpPr>
        <p:spPr>
          <a:xfrm>
            <a:off x="6805893" y="3410856"/>
            <a:ext cx="2425193" cy="1901372"/>
          </a:xfrm>
          <a:prstGeom prst="hexagon">
            <a:avLst>
              <a:gd name="adj" fmla="val 23734"/>
              <a:gd name="vf" fmla="val 115470"/>
            </a:avLst>
          </a:prstGeom>
          <a:solidFill>
            <a:schemeClr val="accent5">
              <a:lumMod val="60000"/>
              <a:lumOff val="4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ágono 10"/>
          <p:cNvSpPr/>
          <p:nvPr/>
        </p:nvSpPr>
        <p:spPr>
          <a:xfrm>
            <a:off x="2866570" y="3403601"/>
            <a:ext cx="2425193" cy="1901372"/>
          </a:xfrm>
          <a:prstGeom prst="hexagon">
            <a:avLst>
              <a:gd name="adj" fmla="val 23734"/>
              <a:gd name="vf" fmla="val 115470"/>
            </a:avLst>
          </a:prstGeom>
          <a:solidFill>
            <a:schemeClr val="accent5">
              <a:lumMod val="60000"/>
              <a:lumOff val="4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Hexágono 12"/>
          <p:cNvSpPr/>
          <p:nvPr/>
        </p:nvSpPr>
        <p:spPr>
          <a:xfrm>
            <a:off x="8801605" y="4347034"/>
            <a:ext cx="2425193" cy="1901372"/>
          </a:xfrm>
          <a:prstGeom prst="hexagon">
            <a:avLst>
              <a:gd name="adj" fmla="val 23734"/>
              <a:gd name="vf" fmla="val 115470"/>
            </a:avLst>
          </a:prstGeom>
          <a:solidFill>
            <a:schemeClr val="accent5">
              <a:lumMod val="60000"/>
              <a:lumOff val="4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Hexágono 13"/>
          <p:cNvSpPr/>
          <p:nvPr/>
        </p:nvSpPr>
        <p:spPr>
          <a:xfrm>
            <a:off x="8765322" y="2467430"/>
            <a:ext cx="2425193" cy="1901372"/>
          </a:xfrm>
          <a:prstGeom prst="hexagon">
            <a:avLst>
              <a:gd name="adj" fmla="val 23734"/>
              <a:gd name="vf" fmla="val 115470"/>
            </a:avLst>
          </a:prstGeom>
          <a:solidFill>
            <a:schemeClr val="accent5">
              <a:lumMod val="60000"/>
              <a:lumOff val="4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adroTexto 6"/>
          <p:cNvSpPr txBox="1"/>
          <p:nvPr/>
        </p:nvSpPr>
        <p:spPr>
          <a:xfrm>
            <a:off x="3323771" y="4136572"/>
            <a:ext cx="1553027" cy="430887"/>
          </a:xfrm>
          <a:prstGeom prst="rect">
            <a:avLst/>
          </a:prstGeom>
          <a:noFill/>
        </p:spPr>
        <p:txBody>
          <a:bodyPr wrap="square" rtlCol="0">
            <a:spAutoFit/>
          </a:bodyPr>
          <a:lstStyle/>
          <a:p>
            <a:r>
              <a:rPr lang="es-ES" sz="2200" b="1" dirty="0" smtClean="0">
                <a:effectLst>
                  <a:outerShdw blurRad="38100" dist="38100" dir="2700000" algn="tl">
                    <a:srgbClr val="000000">
                      <a:alpha val="43137"/>
                    </a:srgbClr>
                  </a:outerShdw>
                </a:effectLst>
              </a:rPr>
              <a:t>RECICLAR</a:t>
            </a:r>
            <a:endParaRPr lang="en-US" sz="2200" b="1" dirty="0">
              <a:effectLst>
                <a:outerShdw blurRad="38100" dist="38100" dir="2700000" algn="tl">
                  <a:srgbClr val="000000">
                    <a:alpha val="43137"/>
                  </a:srgbClr>
                </a:outerShdw>
              </a:effectLst>
            </a:endParaRPr>
          </a:p>
        </p:txBody>
      </p:sp>
      <p:sp>
        <p:nvSpPr>
          <p:cNvPr id="15" name="CuadroTexto 14"/>
          <p:cNvSpPr txBox="1"/>
          <p:nvPr/>
        </p:nvSpPr>
        <p:spPr>
          <a:xfrm>
            <a:off x="5300037" y="3177085"/>
            <a:ext cx="1928074" cy="430887"/>
          </a:xfrm>
          <a:prstGeom prst="rect">
            <a:avLst/>
          </a:prstGeom>
          <a:noFill/>
        </p:spPr>
        <p:txBody>
          <a:bodyPr wrap="square" rtlCol="0">
            <a:spAutoFit/>
          </a:bodyPr>
          <a:lstStyle/>
          <a:p>
            <a:r>
              <a:rPr lang="es-ES" sz="2200" b="1" dirty="0" smtClean="0">
                <a:effectLst>
                  <a:outerShdw blurRad="38100" dist="38100" dir="2700000" algn="tl">
                    <a:srgbClr val="000000">
                      <a:alpha val="43137"/>
                    </a:srgbClr>
                  </a:outerShdw>
                </a:effectLst>
              </a:rPr>
              <a:t>REUTILIZAR</a:t>
            </a:r>
            <a:endParaRPr lang="en-US" sz="2200" b="1" dirty="0">
              <a:effectLst>
                <a:outerShdw blurRad="38100" dist="38100" dir="2700000" algn="tl">
                  <a:srgbClr val="000000">
                    <a:alpha val="43137"/>
                  </a:srgbClr>
                </a:outerShdw>
              </a:effectLst>
            </a:endParaRPr>
          </a:p>
        </p:txBody>
      </p:sp>
      <p:sp>
        <p:nvSpPr>
          <p:cNvPr id="16" name="CuadroTexto 15"/>
          <p:cNvSpPr txBox="1"/>
          <p:nvPr/>
        </p:nvSpPr>
        <p:spPr>
          <a:xfrm>
            <a:off x="5328046" y="5067759"/>
            <a:ext cx="1553027" cy="430887"/>
          </a:xfrm>
          <a:prstGeom prst="rect">
            <a:avLst/>
          </a:prstGeom>
          <a:noFill/>
        </p:spPr>
        <p:txBody>
          <a:bodyPr wrap="square" rtlCol="0">
            <a:spAutoFit/>
          </a:bodyPr>
          <a:lstStyle/>
          <a:p>
            <a:r>
              <a:rPr lang="es-ES" sz="2200" b="1" dirty="0" smtClean="0">
                <a:effectLst>
                  <a:outerShdw blurRad="38100" dist="38100" dir="2700000" algn="tl">
                    <a:srgbClr val="000000">
                      <a:alpha val="43137"/>
                    </a:srgbClr>
                  </a:outerShdw>
                </a:effectLst>
              </a:rPr>
              <a:t>REPARAR</a:t>
            </a:r>
            <a:endParaRPr lang="en-US" sz="2200" b="1" dirty="0">
              <a:effectLst>
                <a:outerShdw blurRad="38100" dist="38100" dir="2700000" algn="tl">
                  <a:srgbClr val="000000">
                    <a:alpha val="43137"/>
                  </a:srgbClr>
                </a:outerShdw>
              </a:effectLst>
            </a:endParaRPr>
          </a:p>
        </p:txBody>
      </p:sp>
      <p:sp>
        <p:nvSpPr>
          <p:cNvPr id="17" name="CuadroTexto 16"/>
          <p:cNvSpPr txBox="1"/>
          <p:nvPr/>
        </p:nvSpPr>
        <p:spPr>
          <a:xfrm>
            <a:off x="7258443" y="4131590"/>
            <a:ext cx="1986789" cy="430887"/>
          </a:xfrm>
          <a:prstGeom prst="rect">
            <a:avLst/>
          </a:prstGeom>
          <a:noFill/>
        </p:spPr>
        <p:txBody>
          <a:bodyPr wrap="square" rtlCol="0">
            <a:spAutoFit/>
          </a:bodyPr>
          <a:lstStyle/>
          <a:p>
            <a:r>
              <a:rPr lang="es-ES" sz="2200" b="1" dirty="0" smtClean="0">
                <a:effectLst>
                  <a:outerShdw blurRad="38100" dist="38100" dir="2700000" algn="tl">
                    <a:srgbClr val="000000">
                      <a:alpha val="43137"/>
                    </a:srgbClr>
                  </a:outerShdw>
                </a:effectLst>
              </a:rPr>
              <a:t>RESTAURAR</a:t>
            </a:r>
            <a:endParaRPr lang="en-US" sz="2200" b="1" dirty="0">
              <a:effectLst>
                <a:outerShdw blurRad="38100" dist="38100" dir="2700000" algn="tl">
                  <a:srgbClr val="000000">
                    <a:alpha val="43137"/>
                  </a:srgbClr>
                </a:outerShdw>
              </a:effectLst>
            </a:endParaRPr>
          </a:p>
        </p:txBody>
      </p:sp>
      <p:sp>
        <p:nvSpPr>
          <p:cNvPr id="18" name="CuadroTexto 17"/>
          <p:cNvSpPr txBox="1"/>
          <p:nvPr/>
        </p:nvSpPr>
        <p:spPr>
          <a:xfrm>
            <a:off x="9044304" y="3200029"/>
            <a:ext cx="1939793" cy="430887"/>
          </a:xfrm>
          <a:prstGeom prst="rect">
            <a:avLst/>
          </a:prstGeom>
          <a:noFill/>
        </p:spPr>
        <p:txBody>
          <a:bodyPr wrap="square" rtlCol="0">
            <a:spAutoFit/>
          </a:bodyPr>
          <a:lstStyle/>
          <a:p>
            <a:pPr algn="ctr"/>
            <a:r>
              <a:rPr lang="es-ES" sz="2200" b="1" dirty="0" smtClean="0">
                <a:effectLst>
                  <a:outerShdw blurRad="38100" dist="38100" dir="2700000" algn="tl">
                    <a:srgbClr val="000000">
                      <a:alpha val="43137"/>
                    </a:srgbClr>
                  </a:outerShdw>
                </a:effectLst>
              </a:rPr>
              <a:t>REPROCESAR</a:t>
            </a:r>
            <a:endParaRPr lang="en-US" sz="2200" b="1" dirty="0">
              <a:effectLst>
                <a:outerShdw blurRad="38100" dist="38100" dir="2700000" algn="tl">
                  <a:srgbClr val="000000">
                    <a:alpha val="43137"/>
                  </a:srgbClr>
                </a:outerShdw>
              </a:effectLst>
            </a:endParaRPr>
          </a:p>
        </p:txBody>
      </p:sp>
      <p:sp>
        <p:nvSpPr>
          <p:cNvPr id="19" name="CuadroTexto 18"/>
          <p:cNvSpPr txBox="1"/>
          <p:nvPr/>
        </p:nvSpPr>
        <p:spPr>
          <a:xfrm>
            <a:off x="9252203" y="5104045"/>
            <a:ext cx="1710776" cy="430887"/>
          </a:xfrm>
          <a:prstGeom prst="rect">
            <a:avLst/>
          </a:prstGeom>
          <a:noFill/>
        </p:spPr>
        <p:txBody>
          <a:bodyPr wrap="square" rtlCol="0">
            <a:spAutoFit/>
          </a:bodyPr>
          <a:lstStyle/>
          <a:p>
            <a:r>
              <a:rPr lang="es-ES" sz="2200" b="1" dirty="0" smtClean="0">
                <a:effectLst>
                  <a:outerShdw blurRad="38100" dist="38100" dir="2700000" algn="tl">
                    <a:srgbClr val="000000">
                      <a:alpha val="43137"/>
                    </a:srgbClr>
                  </a:outerShdw>
                </a:effectLst>
              </a:rPr>
              <a:t>REDISEÑAR</a:t>
            </a:r>
            <a:endParaRPr lang="en-US" sz="2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40965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
        <p:nvSpPr>
          <p:cNvPr id="12" name="10 CuadroTexto"/>
          <p:cNvSpPr txBox="1"/>
          <p:nvPr/>
        </p:nvSpPr>
        <p:spPr>
          <a:xfrm>
            <a:off x="1784032" y="1451051"/>
            <a:ext cx="3368541" cy="461665"/>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Logística inversa</a:t>
            </a:r>
            <a:endParaRPr lang="es-MX" sz="2400" b="1" i="1" dirty="0">
              <a:effectLst>
                <a:outerShdw blurRad="38100" dist="38100" dir="2700000" algn="tl">
                  <a:srgbClr val="000000">
                    <a:alpha val="43137"/>
                  </a:srgbClr>
                </a:outerShdw>
              </a:effectLst>
            </a:endParaRPr>
          </a:p>
        </p:txBody>
      </p:sp>
      <p:sp>
        <p:nvSpPr>
          <p:cNvPr id="2" name="Rectángulo 1"/>
          <p:cNvSpPr/>
          <p:nvPr/>
        </p:nvSpPr>
        <p:spPr>
          <a:xfrm>
            <a:off x="1043803" y="2338314"/>
            <a:ext cx="5211854" cy="3847207"/>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a:ln w="76200">
            <a:solidFill>
              <a:srgbClr val="C00000"/>
            </a:solidFill>
          </a:ln>
        </p:spPr>
        <p:txBody>
          <a:bodyPr wrap="square">
            <a:spAutoFit/>
          </a:bodyPr>
          <a:lstStyle/>
          <a:p>
            <a:pPr algn="ctr">
              <a:spcBef>
                <a:spcPts val="600"/>
              </a:spcBef>
            </a:pPr>
            <a:r>
              <a:rPr lang="es-ES" sz="2000" b="1" i="1" dirty="0">
                <a:effectLst>
                  <a:outerShdw blurRad="38100" dist="38100" dir="2700000" algn="tl">
                    <a:srgbClr val="000000">
                      <a:alpha val="43137"/>
                    </a:srgbClr>
                  </a:outerShdw>
                </a:effectLst>
              </a:rPr>
              <a:t>LOGÍSTICA INVERSA DE RESIDUOS O VERDE</a:t>
            </a:r>
          </a:p>
          <a:p>
            <a:pPr algn="ctr">
              <a:spcBef>
                <a:spcPts val="600"/>
              </a:spcBef>
            </a:pPr>
            <a:r>
              <a:rPr lang="es-ES" b="1" dirty="0"/>
              <a:t>Este tipo de logística, también llamada logística inversa verde, se encarga de la recogida </a:t>
            </a:r>
            <a:r>
              <a:rPr lang="es-ES" b="1" dirty="0" smtClean="0"/>
              <a:t>de residuos </a:t>
            </a:r>
            <a:r>
              <a:rPr lang="es-ES" b="1" dirty="0"/>
              <a:t>que se generan después de su </a:t>
            </a:r>
            <a:r>
              <a:rPr lang="es-ES" b="1" dirty="0" smtClean="0"/>
              <a:t>fabricación o venta </a:t>
            </a:r>
            <a:r>
              <a:rPr lang="es-ES" b="1" dirty="0"/>
              <a:t>y que no se pueden almacenar ni vender, </a:t>
            </a:r>
            <a:r>
              <a:rPr lang="es-ES" b="1" dirty="0" smtClean="0"/>
              <a:t>para su </a:t>
            </a:r>
            <a:r>
              <a:rPr lang="es-ES" b="1" dirty="0"/>
              <a:t>posterior reciclaje, para usarse como materia prima o destrucción de </a:t>
            </a:r>
            <a:r>
              <a:rPr lang="es-ES" b="1" dirty="0" smtClean="0"/>
              <a:t> manera </a:t>
            </a:r>
            <a:r>
              <a:rPr lang="es-ES" b="1" dirty="0"/>
              <a:t>respetuosa</a:t>
            </a:r>
            <a:r>
              <a:rPr lang="es-ES" b="1" dirty="0" smtClean="0"/>
              <a:t>, y </a:t>
            </a:r>
            <a:r>
              <a:rPr lang="es-ES" b="1" dirty="0"/>
              <a:t>así conseguir reducir el impacto medioambiental, poder reutilizar estos productos y </a:t>
            </a:r>
            <a:r>
              <a:rPr lang="es-ES" b="1" dirty="0" smtClean="0"/>
              <a:t>obtener un </a:t>
            </a:r>
            <a:r>
              <a:rPr lang="es-ES" b="1" dirty="0"/>
              <a:t>nuevo valor, ya sea como materias primas, repuestos, etc</a:t>
            </a:r>
            <a:r>
              <a:rPr lang="es-ES" sz="1900" b="1" dirty="0"/>
              <a:t>.</a:t>
            </a:r>
            <a:endParaRPr lang="en-US" sz="1900" b="1" dirty="0"/>
          </a:p>
        </p:txBody>
      </p:sp>
      <p:sp>
        <p:nvSpPr>
          <p:cNvPr id="4" name="Rectángulo 3"/>
          <p:cNvSpPr/>
          <p:nvPr/>
        </p:nvSpPr>
        <p:spPr>
          <a:xfrm>
            <a:off x="6313717" y="2362271"/>
            <a:ext cx="5486397" cy="3801041"/>
          </a:xfrm>
          <a:prstGeom prst="rect">
            <a:avLst/>
          </a:prstGeom>
          <a:solidFill>
            <a:schemeClr val="accent2">
              <a:lumMod val="40000"/>
              <a:lumOff val="60000"/>
            </a:schemeClr>
          </a:solidFill>
          <a:ln w="76200">
            <a:solidFill>
              <a:srgbClr val="C00000"/>
            </a:solidFill>
          </a:ln>
        </p:spPr>
        <p:txBody>
          <a:bodyPr wrap="square">
            <a:spAutoFit/>
          </a:bodyPr>
          <a:lstStyle/>
          <a:p>
            <a:pPr algn="ctr">
              <a:spcBef>
                <a:spcPts val="600"/>
              </a:spcBef>
            </a:pPr>
            <a:r>
              <a:rPr lang="es-ES" sz="2000" b="1" i="1" dirty="0">
                <a:effectLst>
                  <a:outerShdw blurRad="38100" dist="38100" dir="2700000" algn="tl">
                    <a:srgbClr val="000000">
                      <a:alpha val="43137"/>
                    </a:srgbClr>
                  </a:outerShdw>
                </a:effectLst>
              </a:rPr>
              <a:t>LOGÍSTICA INVERSA DE </a:t>
            </a:r>
            <a:r>
              <a:rPr lang="es-ES" sz="2000" b="1" i="1" dirty="0" smtClean="0">
                <a:effectLst>
                  <a:outerShdw blurRad="38100" dist="38100" dir="2700000" algn="tl">
                    <a:srgbClr val="000000">
                      <a:alpha val="43137"/>
                    </a:srgbClr>
                  </a:outerShdw>
                </a:effectLst>
              </a:rPr>
              <a:t>DEVOLUCIONES</a:t>
            </a:r>
          </a:p>
          <a:p>
            <a:pPr algn="ctr">
              <a:spcBef>
                <a:spcPts val="600"/>
              </a:spcBef>
            </a:pPr>
            <a:r>
              <a:rPr lang="es-ES" b="1" dirty="0" smtClean="0"/>
              <a:t>Es </a:t>
            </a:r>
            <a:r>
              <a:rPr lang="es-ES" b="1" dirty="0"/>
              <a:t>aquella actividad que se encarga de las devoluciones desde el cliente final hasta el </a:t>
            </a:r>
            <a:r>
              <a:rPr lang="es-ES" b="1" dirty="0" smtClean="0"/>
              <a:t>punto de </a:t>
            </a:r>
            <a:r>
              <a:rPr lang="es-ES" b="1" dirty="0"/>
              <a:t>origen. Puede ser porque el producto sea defectuoso o incompleto, o que la entrega </a:t>
            </a:r>
            <a:r>
              <a:rPr lang="es-ES" b="1" dirty="0" smtClean="0"/>
              <a:t>haya sido </a:t>
            </a:r>
            <a:r>
              <a:rPr lang="es-ES" b="1" dirty="0"/>
              <a:t>fallida o errónea, además de cualquier insatisfacción por parte del usuario final, etc.</a:t>
            </a:r>
          </a:p>
          <a:p>
            <a:pPr algn="ctr"/>
            <a:r>
              <a:rPr lang="es-ES" b="1" dirty="0"/>
              <a:t>Este producto vuelve a ser parte del inventario de la empresa para volver a usarse o venderse.</a:t>
            </a:r>
          </a:p>
          <a:p>
            <a:pPr algn="ctr"/>
            <a:r>
              <a:rPr lang="es-ES" b="1" dirty="0"/>
              <a:t>Sobre todo, el uso de logística inversa de devoluciones tiene más importancia en las </a:t>
            </a:r>
            <a:r>
              <a:rPr lang="es-ES" b="1" dirty="0" smtClean="0"/>
              <a:t>e-</a:t>
            </a:r>
            <a:r>
              <a:rPr lang="es-ES" b="1" dirty="0" err="1" smtClean="0"/>
              <a:t>commerce</a:t>
            </a:r>
            <a:endParaRPr lang="es-ES" b="1" dirty="0"/>
          </a:p>
        </p:txBody>
      </p:sp>
    </p:spTree>
    <p:extLst>
      <p:ext uri="{BB962C8B-B14F-4D97-AF65-F5344CB8AC3E}">
        <p14:creationId xmlns:p14="http://schemas.microsoft.com/office/powerpoint/2010/main" val="14446887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
        <p:nvSpPr>
          <p:cNvPr id="3" name="10 CuadroTexto"/>
          <p:cNvSpPr txBox="1"/>
          <p:nvPr/>
        </p:nvSpPr>
        <p:spPr>
          <a:xfrm>
            <a:off x="1669142" y="1357993"/>
            <a:ext cx="3670805" cy="461665"/>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LOGÍSTICA INVERSA</a:t>
            </a:r>
            <a:endParaRPr lang="es-MX" sz="2400" b="1" i="1" dirty="0">
              <a:effectLst>
                <a:outerShdw blurRad="38100" dist="38100" dir="2700000" algn="tl">
                  <a:srgbClr val="000000">
                    <a:alpha val="43137"/>
                  </a:srgbClr>
                </a:outerShdw>
              </a:effectLst>
            </a:endParaRPr>
          </a:p>
        </p:txBody>
      </p:sp>
      <p:sp>
        <p:nvSpPr>
          <p:cNvPr id="2" name="Rectángulo 1"/>
          <p:cNvSpPr/>
          <p:nvPr/>
        </p:nvSpPr>
        <p:spPr>
          <a:xfrm>
            <a:off x="6370550" y="1581677"/>
            <a:ext cx="4892540" cy="1077218"/>
          </a:xfrm>
          <a:prstGeom prst="rect">
            <a:avLst/>
          </a:prstGeom>
          <a:solidFill>
            <a:schemeClr val="tx1">
              <a:lumMod val="75000"/>
              <a:lumOff val="25000"/>
            </a:schemeClr>
          </a:solidFill>
          <a:ln w="57150">
            <a:solidFill>
              <a:schemeClr val="tx1"/>
            </a:solidFill>
          </a:ln>
        </p:spPr>
        <p:txBody>
          <a:bodyPr wrap="square">
            <a:spAutoFit/>
          </a:bodyPr>
          <a:lstStyle/>
          <a:p>
            <a:pPr algn="ctr"/>
            <a:r>
              <a:rPr lang="es-ES" sz="1600" b="1" i="1" dirty="0" smtClean="0">
                <a:solidFill>
                  <a:srgbClr val="FFFF00"/>
                </a:solidFill>
                <a:effectLst>
                  <a:outerShdw blurRad="38100" dist="38100" dir="2700000" algn="tl">
                    <a:srgbClr val="000000">
                      <a:alpha val="43137"/>
                    </a:srgbClr>
                  </a:outerShdw>
                </a:effectLst>
              </a:rPr>
              <a:t>La </a:t>
            </a:r>
            <a:r>
              <a:rPr lang="es-ES" sz="1600" b="1" i="1" dirty="0">
                <a:solidFill>
                  <a:srgbClr val="FFFF00"/>
                </a:solidFill>
                <a:effectLst>
                  <a:outerShdw blurRad="38100" dist="38100" dir="2700000" algn="tl">
                    <a:srgbClr val="000000">
                      <a:alpha val="43137"/>
                    </a:srgbClr>
                  </a:outerShdw>
                </a:effectLst>
              </a:rPr>
              <a:t>experiencia de devolución afecta</a:t>
            </a:r>
          </a:p>
          <a:p>
            <a:pPr algn="ctr"/>
            <a:r>
              <a:rPr lang="es-ES" sz="1600" b="1" i="1" dirty="0">
                <a:solidFill>
                  <a:srgbClr val="FFFF00"/>
                </a:solidFill>
                <a:effectLst>
                  <a:outerShdw blurRad="38100" dist="38100" dir="2700000" algn="tl">
                    <a:srgbClr val="000000">
                      <a:alpha val="43137"/>
                    </a:srgbClr>
                  </a:outerShdw>
                </a:effectLst>
              </a:rPr>
              <a:t>la decisión de compra </a:t>
            </a:r>
            <a:r>
              <a:rPr lang="es-ES" sz="1600" b="1" i="1" dirty="0" smtClean="0">
                <a:solidFill>
                  <a:srgbClr val="FFFF00"/>
                </a:solidFill>
                <a:effectLst>
                  <a:outerShdw blurRad="38100" dist="38100" dir="2700000" algn="tl">
                    <a:srgbClr val="000000">
                      <a:alpha val="43137"/>
                    </a:srgbClr>
                  </a:outerShdw>
                </a:effectLst>
              </a:rPr>
              <a:t>de un elevado % </a:t>
            </a:r>
            <a:r>
              <a:rPr lang="es-ES" sz="1600" b="1" i="1" dirty="0">
                <a:solidFill>
                  <a:srgbClr val="FFFF00"/>
                </a:solidFill>
                <a:effectLst>
                  <a:outerShdw blurRad="38100" dist="38100" dir="2700000" algn="tl">
                    <a:srgbClr val="000000">
                      <a:alpha val="43137"/>
                    </a:srgbClr>
                  </a:outerShdw>
                </a:effectLst>
              </a:rPr>
              <a:t>de los consumidores, repercutiendo en los índices de </a:t>
            </a:r>
            <a:r>
              <a:rPr lang="es-ES" sz="1600" b="1" i="1" dirty="0" smtClean="0">
                <a:solidFill>
                  <a:srgbClr val="FFFF00"/>
                </a:solidFill>
                <a:effectLst>
                  <a:outerShdw blurRad="38100" dist="38100" dir="2700000" algn="tl">
                    <a:srgbClr val="000000">
                      <a:alpha val="43137"/>
                    </a:srgbClr>
                  </a:outerShdw>
                </a:effectLst>
              </a:rPr>
              <a:t>ventas y </a:t>
            </a:r>
            <a:r>
              <a:rPr lang="es-ES" sz="1600" b="1" i="1" dirty="0">
                <a:solidFill>
                  <a:srgbClr val="FFFF00"/>
                </a:solidFill>
                <a:effectLst>
                  <a:outerShdw blurRad="38100" dist="38100" dir="2700000" algn="tl">
                    <a:srgbClr val="000000">
                      <a:alpha val="43137"/>
                    </a:srgbClr>
                  </a:outerShdw>
                </a:effectLst>
              </a:rPr>
              <a:t>en el posicionamiento de las marcas.</a:t>
            </a:r>
            <a:endParaRPr lang="en-US" sz="1600" b="1" i="1" dirty="0">
              <a:solidFill>
                <a:srgbClr val="FFFF00"/>
              </a:solidFill>
              <a:effectLst>
                <a:outerShdw blurRad="38100" dist="38100" dir="2700000" algn="tl">
                  <a:srgbClr val="000000">
                    <a:alpha val="43137"/>
                  </a:srgbClr>
                </a:outerShdw>
              </a:effectLst>
            </a:endParaRPr>
          </a:p>
        </p:txBody>
      </p:sp>
      <p:graphicFrame>
        <p:nvGraphicFramePr>
          <p:cNvPr id="9" name="Tabla 8"/>
          <p:cNvGraphicFramePr>
            <a:graphicFrameLocks noGrp="1"/>
          </p:cNvGraphicFramePr>
          <p:nvPr>
            <p:extLst>
              <p:ext uri="{D42A27DB-BD31-4B8C-83A1-F6EECF244321}">
                <p14:modId xmlns:p14="http://schemas.microsoft.com/office/powerpoint/2010/main" val="1599474295"/>
              </p:ext>
            </p:extLst>
          </p:nvPr>
        </p:nvGraphicFramePr>
        <p:xfrm>
          <a:off x="1669141" y="2882838"/>
          <a:ext cx="9797145" cy="3840480"/>
        </p:xfrm>
        <a:graphic>
          <a:graphicData uri="http://schemas.openxmlformats.org/drawingml/2006/table">
            <a:tbl>
              <a:tblPr firstRow="1" bandRow="1">
                <a:tableStyleId>{5C22544A-7EE6-4342-B048-85BDC9FD1C3A}</a:tableStyleId>
              </a:tblPr>
              <a:tblGrid>
                <a:gridCol w="4891316">
                  <a:extLst>
                    <a:ext uri="{9D8B030D-6E8A-4147-A177-3AD203B41FA5}">
                      <a16:colId xmlns:a16="http://schemas.microsoft.com/office/drawing/2014/main" val="682057232"/>
                    </a:ext>
                  </a:extLst>
                </a:gridCol>
                <a:gridCol w="4905829">
                  <a:extLst>
                    <a:ext uri="{9D8B030D-6E8A-4147-A177-3AD203B41FA5}">
                      <a16:colId xmlns:a16="http://schemas.microsoft.com/office/drawing/2014/main" val="4266750604"/>
                    </a:ext>
                  </a:extLst>
                </a:gridCol>
              </a:tblGrid>
              <a:tr h="384262">
                <a:tc>
                  <a:txBody>
                    <a:bodyPr/>
                    <a:lstStyle/>
                    <a:p>
                      <a:pPr algn="ctr">
                        <a:lnSpc>
                          <a:spcPct val="150000"/>
                        </a:lnSpc>
                      </a:pPr>
                      <a:r>
                        <a:rPr lang="es-ES" sz="2000" b="1" dirty="0" smtClean="0"/>
                        <a:t>VENTAJAS</a:t>
                      </a:r>
                      <a:endParaRPr lang="en-US" sz="2000" b="1" dirty="0"/>
                    </a:p>
                  </a:txBody>
                  <a:tcPr/>
                </a:tc>
                <a:tc>
                  <a:txBody>
                    <a:bodyPr/>
                    <a:lstStyle/>
                    <a:p>
                      <a:pPr algn="ctr">
                        <a:lnSpc>
                          <a:spcPct val="150000"/>
                        </a:lnSpc>
                      </a:pPr>
                      <a:r>
                        <a:rPr lang="es-ES" sz="2000" b="1" dirty="0" smtClean="0"/>
                        <a:t>DESVENTAJAS</a:t>
                      </a:r>
                      <a:endParaRPr lang="en-US" sz="2000" b="1" dirty="0"/>
                    </a:p>
                  </a:txBody>
                  <a:tcPr/>
                </a:tc>
                <a:extLst>
                  <a:ext uri="{0D108BD9-81ED-4DB2-BD59-A6C34878D82A}">
                    <a16:rowId xmlns:a16="http://schemas.microsoft.com/office/drawing/2014/main" val="4019933814"/>
                  </a:ext>
                </a:extLst>
              </a:tr>
              <a:tr h="384262">
                <a:tc>
                  <a:txBody>
                    <a:bodyPr/>
                    <a:lstStyle/>
                    <a:p>
                      <a:pPr>
                        <a:lnSpc>
                          <a:spcPct val="150000"/>
                        </a:lnSpc>
                      </a:pPr>
                      <a:r>
                        <a:rPr lang="es-ES" sz="2000" b="1" dirty="0" smtClean="0"/>
                        <a:t>Mejora la imagen de la marca</a:t>
                      </a:r>
                      <a:endParaRPr lang="en-US" sz="2000" b="1" dirty="0"/>
                    </a:p>
                  </a:txBody>
                  <a:tcPr/>
                </a:tc>
                <a:tc>
                  <a:txBody>
                    <a:bodyPr/>
                    <a:lstStyle/>
                    <a:p>
                      <a:pPr>
                        <a:lnSpc>
                          <a:spcPct val="150000"/>
                        </a:lnSpc>
                      </a:pPr>
                      <a:r>
                        <a:rPr lang="en-US" sz="2000" b="1" dirty="0" err="1" smtClean="0"/>
                        <a:t>Aumento</a:t>
                      </a:r>
                      <a:r>
                        <a:rPr lang="en-US" sz="2000" b="1" dirty="0" smtClean="0"/>
                        <a:t> de </a:t>
                      </a:r>
                      <a:r>
                        <a:rPr lang="en-US" sz="2000" b="1" dirty="0" err="1" smtClean="0"/>
                        <a:t>trabajo</a:t>
                      </a:r>
                      <a:endParaRPr lang="en-US" sz="2000" b="1" dirty="0"/>
                    </a:p>
                  </a:txBody>
                  <a:tcPr/>
                </a:tc>
                <a:extLst>
                  <a:ext uri="{0D108BD9-81ED-4DB2-BD59-A6C34878D82A}">
                    <a16:rowId xmlns:a16="http://schemas.microsoft.com/office/drawing/2014/main" val="1103145850"/>
                  </a:ext>
                </a:extLst>
              </a:tr>
              <a:tr h="384262">
                <a:tc>
                  <a:txBody>
                    <a:bodyPr/>
                    <a:lstStyle/>
                    <a:p>
                      <a:pPr>
                        <a:lnSpc>
                          <a:spcPct val="150000"/>
                        </a:lnSpc>
                      </a:pPr>
                      <a:r>
                        <a:rPr lang="en-US" sz="2000" b="1" dirty="0" smtClean="0"/>
                        <a:t>Reduce </a:t>
                      </a:r>
                      <a:r>
                        <a:rPr lang="en-US" sz="2000" b="1" dirty="0" err="1" smtClean="0"/>
                        <a:t>costos</a:t>
                      </a:r>
                      <a:r>
                        <a:rPr lang="en-US" sz="2000" b="1" dirty="0" smtClean="0"/>
                        <a:t> a largo </a:t>
                      </a:r>
                      <a:r>
                        <a:rPr lang="en-US" sz="2000" b="1" dirty="0" err="1" smtClean="0"/>
                        <a:t>plazo</a:t>
                      </a:r>
                      <a:endParaRPr lang="en-US" sz="2000" b="1" dirty="0"/>
                    </a:p>
                  </a:txBody>
                  <a:tcPr/>
                </a:tc>
                <a:tc>
                  <a:txBody>
                    <a:bodyPr/>
                    <a:lstStyle/>
                    <a:p>
                      <a:pPr>
                        <a:lnSpc>
                          <a:spcPct val="150000"/>
                        </a:lnSpc>
                      </a:pPr>
                      <a:r>
                        <a:rPr lang="es-ES" sz="2000" b="1" dirty="0" smtClean="0"/>
                        <a:t>Instalaciones</a:t>
                      </a:r>
                      <a:r>
                        <a:rPr lang="es-ES" sz="2000" b="1" baseline="0" dirty="0" smtClean="0"/>
                        <a:t> </a:t>
                      </a:r>
                      <a:r>
                        <a:rPr lang="es-ES" sz="2000" b="1" dirty="0" smtClean="0"/>
                        <a:t>para recibir y descargar</a:t>
                      </a:r>
                      <a:endParaRPr lang="en-US" sz="2000" b="1" dirty="0"/>
                    </a:p>
                  </a:txBody>
                  <a:tcPr/>
                </a:tc>
                <a:extLst>
                  <a:ext uri="{0D108BD9-81ED-4DB2-BD59-A6C34878D82A}">
                    <a16:rowId xmlns:a16="http://schemas.microsoft.com/office/drawing/2014/main" val="3612579284"/>
                  </a:ext>
                </a:extLst>
              </a:tr>
              <a:tr h="384262">
                <a:tc>
                  <a:txBody>
                    <a:bodyPr/>
                    <a:lstStyle/>
                    <a:p>
                      <a:pPr>
                        <a:lnSpc>
                          <a:spcPct val="150000"/>
                        </a:lnSpc>
                      </a:pPr>
                      <a:r>
                        <a:rPr lang="en-US" sz="2000" b="1" dirty="0" err="1" smtClean="0"/>
                        <a:t>Respeta</a:t>
                      </a:r>
                      <a:r>
                        <a:rPr lang="en-US" sz="2000" b="1" dirty="0" smtClean="0"/>
                        <a:t> el </a:t>
                      </a:r>
                      <a:r>
                        <a:rPr lang="en-US" sz="2000" b="1" dirty="0" err="1" smtClean="0"/>
                        <a:t>medio</a:t>
                      </a:r>
                      <a:r>
                        <a:rPr lang="en-US" sz="2000" b="1" dirty="0" smtClean="0"/>
                        <a:t> </a:t>
                      </a:r>
                      <a:r>
                        <a:rPr lang="en-US" sz="2000" b="1" dirty="0" err="1" smtClean="0"/>
                        <a:t>ambiente</a:t>
                      </a:r>
                      <a:endParaRPr lang="en-US" sz="2000" b="1" dirty="0"/>
                    </a:p>
                  </a:txBody>
                  <a:tcPr/>
                </a:tc>
                <a:tc>
                  <a:txBody>
                    <a:bodyPr/>
                    <a:lstStyle/>
                    <a:p>
                      <a:pPr>
                        <a:lnSpc>
                          <a:spcPct val="150000"/>
                        </a:lnSpc>
                      </a:pPr>
                      <a:r>
                        <a:rPr lang="es-ES" sz="2000" b="1" dirty="0" smtClean="0"/>
                        <a:t>Espacio almacenar los materiales</a:t>
                      </a:r>
                    </a:p>
                  </a:txBody>
                  <a:tcPr/>
                </a:tc>
                <a:extLst>
                  <a:ext uri="{0D108BD9-81ED-4DB2-BD59-A6C34878D82A}">
                    <a16:rowId xmlns:a16="http://schemas.microsoft.com/office/drawing/2014/main" val="3726543709"/>
                  </a:ext>
                </a:extLst>
              </a:tr>
              <a:tr h="438035">
                <a:tc>
                  <a:txBody>
                    <a:bodyPr/>
                    <a:lstStyle/>
                    <a:p>
                      <a:pPr>
                        <a:lnSpc>
                          <a:spcPct val="150000"/>
                        </a:lnSpc>
                      </a:pPr>
                      <a:r>
                        <a:rPr lang="es-ES" sz="2000" b="1" dirty="0" smtClean="0"/>
                        <a:t>Abre la puerta a nuevos mercados</a:t>
                      </a:r>
                      <a:endParaRPr lang="en-US" sz="2000" b="1" dirty="0"/>
                    </a:p>
                  </a:txBody>
                  <a:tcPr/>
                </a:tc>
                <a:tc>
                  <a:txBody>
                    <a:bodyPr/>
                    <a:lstStyle/>
                    <a:p>
                      <a:pPr>
                        <a:lnSpc>
                          <a:spcPct val="150000"/>
                        </a:lnSpc>
                      </a:pPr>
                      <a:r>
                        <a:rPr lang="en-US" sz="2000" b="1" dirty="0" err="1" smtClean="0"/>
                        <a:t>Dificultades</a:t>
                      </a:r>
                      <a:r>
                        <a:rPr lang="en-US" sz="2000" b="1" dirty="0" smtClean="0"/>
                        <a:t> </a:t>
                      </a:r>
                      <a:r>
                        <a:rPr lang="en-US" sz="2000" b="1" dirty="0" err="1" smtClean="0"/>
                        <a:t>en</a:t>
                      </a:r>
                      <a:r>
                        <a:rPr lang="en-US" sz="2000" b="1" dirty="0" smtClean="0"/>
                        <a:t> la </a:t>
                      </a:r>
                      <a:r>
                        <a:rPr lang="en-US" sz="2000" b="1" dirty="0" err="1" smtClean="0"/>
                        <a:t>implantación</a:t>
                      </a:r>
                      <a:r>
                        <a:rPr lang="en-US" sz="2000" b="1" dirty="0" smtClean="0"/>
                        <a:t>. </a:t>
                      </a:r>
                    </a:p>
                  </a:txBody>
                  <a:tcPr/>
                </a:tc>
                <a:extLst>
                  <a:ext uri="{0D108BD9-81ED-4DB2-BD59-A6C34878D82A}">
                    <a16:rowId xmlns:a16="http://schemas.microsoft.com/office/drawing/2014/main" val="2771797063"/>
                  </a:ext>
                </a:extLst>
              </a:tr>
              <a:tr h="384262">
                <a:tc>
                  <a:txBody>
                    <a:bodyPr/>
                    <a:lstStyle/>
                    <a:p>
                      <a:pPr>
                        <a:lnSpc>
                          <a:spcPct val="150000"/>
                        </a:lnSpc>
                      </a:pPr>
                      <a:r>
                        <a:rPr lang="en-US" sz="2000" b="1" dirty="0" err="1" smtClean="0"/>
                        <a:t>Menor</a:t>
                      </a:r>
                      <a:r>
                        <a:rPr lang="en-US" sz="2000" b="1" dirty="0" smtClean="0"/>
                        <a:t> </a:t>
                      </a:r>
                      <a:r>
                        <a:rPr lang="en-US" sz="2000" b="1" dirty="0" err="1" smtClean="0"/>
                        <a:t>consumo</a:t>
                      </a:r>
                      <a:r>
                        <a:rPr lang="en-US" sz="2000" b="1" dirty="0" smtClean="0"/>
                        <a:t> de </a:t>
                      </a:r>
                      <a:r>
                        <a:rPr lang="en-US" sz="2000" b="1" dirty="0" err="1" smtClean="0"/>
                        <a:t>recursos</a:t>
                      </a:r>
                      <a:endParaRPr lang="en-US" sz="2000" b="1" dirty="0"/>
                    </a:p>
                  </a:txBody>
                  <a:tcPr/>
                </a:tc>
                <a:tc>
                  <a:txBody>
                    <a:bodyPr/>
                    <a:lstStyle/>
                    <a:p>
                      <a:pPr>
                        <a:lnSpc>
                          <a:spcPct val="150000"/>
                        </a:lnSpc>
                      </a:pPr>
                      <a:r>
                        <a:rPr lang="en-US" sz="2000" b="1" dirty="0" err="1" smtClean="0"/>
                        <a:t>Dificultades</a:t>
                      </a:r>
                      <a:r>
                        <a:rPr lang="en-US" sz="2000" b="1" dirty="0" smtClean="0"/>
                        <a:t> </a:t>
                      </a:r>
                      <a:r>
                        <a:rPr lang="en-US" sz="2000" b="1" dirty="0" err="1" smtClean="0"/>
                        <a:t>en</a:t>
                      </a:r>
                      <a:r>
                        <a:rPr lang="en-US" sz="2000" b="1" dirty="0" smtClean="0"/>
                        <a:t> la </a:t>
                      </a:r>
                      <a:r>
                        <a:rPr lang="en-US" sz="2000" b="1" dirty="0" err="1" smtClean="0"/>
                        <a:t>planificación</a:t>
                      </a:r>
                      <a:endParaRPr lang="en-US" sz="2000" b="1" dirty="0" smtClean="0"/>
                    </a:p>
                  </a:txBody>
                  <a:tcPr/>
                </a:tc>
                <a:extLst>
                  <a:ext uri="{0D108BD9-81ED-4DB2-BD59-A6C34878D82A}">
                    <a16:rowId xmlns:a16="http://schemas.microsoft.com/office/drawing/2014/main" val="1106352493"/>
                  </a:ext>
                </a:extLst>
              </a:tr>
              <a:tr h="384262">
                <a:tc>
                  <a:txBody>
                    <a:bodyPr/>
                    <a:lstStyle/>
                    <a:p>
                      <a:pPr>
                        <a:lnSpc>
                          <a:spcPct val="150000"/>
                        </a:lnSpc>
                      </a:pPr>
                      <a:r>
                        <a:rPr lang="es-ES" sz="2000" b="1" dirty="0" smtClean="0"/>
                        <a:t>Mayor velocidad en el transporte</a:t>
                      </a:r>
                      <a:endParaRPr lang="en-US" sz="2000" b="1" dirty="0"/>
                    </a:p>
                  </a:txBody>
                  <a:tcPr/>
                </a:tc>
                <a:tc>
                  <a:txBody>
                    <a:bodyPr/>
                    <a:lstStyle/>
                    <a:p>
                      <a:pPr>
                        <a:lnSpc>
                          <a:spcPct val="150000"/>
                        </a:lnSpc>
                      </a:pPr>
                      <a:endParaRPr lang="en-US" sz="2000" b="1" dirty="0"/>
                    </a:p>
                  </a:txBody>
                  <a:tcPr/>
                </a:tc>
                <a:extLst>
                  <a:ext uri="{0D108BD9-81ED-4DB2-BD59-A6C34878D82A}">
                    <a16:rowId xmlns:a16="http://schemas.microsoft.com/office/drawing/2014/main" val="936745660"/>
                  </a:ext>
                </a:extLst>
              </a:tr>
            </a:tbl>
          </a:graphicData>
        </a:graphic>
      </p:graphicFrame>
    </p:spTree>
    <p:extLst>
      <p:ext uri="{BB962C8B-B14F-4D97-AF65-F5344CB8AC3E}">
        <p14:creationId xmlns:p14="http://schemas.microsoft.com/office/powerpoint/2010/main" val="8260354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84032" y="17016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LOGÍSTICA INVERSA</a:t>
            </a:r>
            <a:endParaRPr lang="en-US" sz="3100" dirty="0"/>
          </a:p>
        </p:txBody>
      </p:sp>
      <p:sp>
        <p:nvSpPr>
          <p:cNvPr id="3" name="10 CuadroTexto"/>
          <p:cNvSpPr txBox="1"/>
          <p:nvPr/>
        </p:nvSpPr>
        <p:spPr>
          <a:xfrm>
            <a:off x="1669142" y="1357993"/>
            <a:ext cx="3670805" cy="830997"/>
          </a:xfrm>
          <a:prstGeom prst="rect">
            <a:avLst/>
          </a:prstGeom>
          <a:solidFill>
            <a:srgbClr val="FFC000"/>
          </a:solidFill>
          <a:ln w="57150">
            <a:solidFill>
              <a:schemeClr val="accent1">
                <a:lumMod val="50000"/>
              </a:schemeClr>
            </a:solidFill>
          </a:ln>
        </p:spPr>
        <p:txBody>
          <a:bodyPr wrap="square" rtlCol="0">
            <a:spAutoFit/>
          </a:bodyPr>
          <a:lstStyle/>
          <a:p>
            <a:pPr algn="ctr"/>
            <a:r>
              <a:rPr lang="es-MX" sz="2400" b="1" i="1" dirty="0" smtClean="0">
                <a:effectLst>
                  <a:outerShdw blurRad="38100" dist="38100" dir="2700000" algn="tl">
                    <a:srgbClr val="000000">
                      <a:alpha val="43137"/>
                    </a:srgbClr>
                  </a:outerShdw>
                </a:effectLst>
              </a:rPr>
              <a:t>Importancia de la logística inversa verde</a:t>
            </a:r>
            <a:endParaRPr lang="es-MX" sz="2400" b="1" i="1" dirty="0">
              <a:effectLst>
                <a:outerShdw blurRad="38100" dist="38100" dir="2700000" algn="tl">
                  <a:srgbClr val="000000">
                    <a:alpha val="43137"/>
                  </a:srgbClr>
                </a:outerShdw>
              </a:effectLst>
            </a:endParaRPr>
          </a:p>
        </p:txBody>
      </p:sp>
      <p:sp>
        <p:nvSpPr>
          <p:cNvPr id="2" name="Rectángulo 1"/>
          <p:cNvSpPr/>
          <p:nvPr/>
        </p:nvSpPr>
        <p:spPr>
          <a:xfrm>
            <a:off x="1784032" y="5996510"/>
            <a:ext cx="9653225" cy="830997"/>
          </a:xfrm>
          <a:prstGeom prst="rect">
            <a:avLst/>
          </a:prstGeom>
          <a:solidFill>
            <a:schemeClr val="tx1">
              <a:lumMod val="75000"/>
              <a:lumOff val="25000"/>
            </a:schemeClr>
          </a:solidFill>
          <a:ln w="57150">
            <a:solidFill>
              <a:schemeClr val="tx1"/>
            </a:solidFill>
          </a:ln>
        </p:spPr>
        <p:txBody>
          <a:bodyPr wrap="square">
            <a:spAutoFit/>
          </a:bodyPr>
          <a:lstStyle/>
          <a:p>
            <a:pPr algn="ctr"/>
            <a:r>
              <a:rPr lang="es-ES" sz="1600" b="1" i="1" dirty="0">
                <a:solidFill>
                  <a:srgbClr val="FFFF00"/>
                </a:solidFill>
                <a:effectLst>
                  <a:outerShdw blurRad="38100" dist="38100" dir="2700000" algn="tl">
                    <a:srgbClr val="000000">
                      <a:alpha val="43137"/>
                    </a:srgbClr>
                  </a:outerShdw>
                </a:effectLst>
              </a:rPr>
              <a:t>La logística verde es un concepto complementario a la logística inversa</a:t>
            </a:r>
            <a:r>
              <a:rPr lang="es-ES" sz="1600" b="1" i="1" dirty="0" smtClean="0">
                <a:solidFill>
                  <a:srgbClr val="FFFF00"/>
                </a:solidFill>
                <a:effectLst>
                  <a:outerShdw blurRad="38100" dist="38100" dir="2700000" algn="tl">
                    <a:srgbClr val="000000">
                      <a:alpha val="43137"/>
                    </a:srgbClr>
                  </a:outerShdw>
                </a:effectLst>
              </a:rPr>
              <a:t>, se </a:t>
            </a:r>
            <a:r>
              <a:rPr lang="es-ES" sz="1600" b="1" i="1" dirty="0">
                <a:solidFill>
                  <a:srgbClr val="FFFF00"/>
                </a:solidFill>
                <a:effectLst>
                  <a:outerShdw blurRad="38100" dist="38100" dir="2700000" algn="tl">
                    <a:srgbClr val="000000">
                      <a:alpha val="43137"/>
                    </a:srgbClr>
                  </a:outerShdw>
                </a:effectLst>
              </a:rPr>
              <a:t>trata de aquella logística que cuida el medio ambiente, </a:t>
            </a:r>
            <a:r>
              <a:rPr lang="es-ES" sz="1600" b="1" i="1" dirty="0" smtClean="0">
                <a:solidFill>
                  <a:srgbClr val="FFFF00"/>
                </a:solidFill>
                <a:effectLst>
                  <a:outerShdw blurRad="38100" dist="38100" dir="2700000" algn="tl">
                    <a:srgbClr val="000000">
                      <a:alpha val="43137"/>
                    </a:srgbClr>
                  </a:outerShdw>
                </a:effectLst>
              </a:rPr>
              <a:t>aprovechando el </a:t>
            </a:r>
            <a:r>
              <a:rPr lang="es-ES" sz="1600" b="1" i="1" dirty="0">
                <a:solidFill>
                  <a:srgbClr val="FFFF00"/>
                </a:solidFill>
                <a:effectLst>
                  <a:outerShdw blurRad="38100" dist="38100" dir="2700000" algn="tl">
                    <a:srgbClr val="000000">
                      <a:alpha val="43137"/>
                    </a:srgbClr>
                  </a:outerShdw>
                </a:effectLst>
              </a:rPr>
              <a:t>reciclaje de los residuos que se han generado para </a:t>
            </a:r>
            <a:r>
              <a:rPr lang="es-ES" sz="1600" b="1" i="1" dirty="0" smtClean="0">
                <a:solidFill>
                  <a:srgbClr val="FFFF00"/>
                </a:solidFill>
                <a:effectLst>
                  <a:outerShdw blurRad="38100" dist="38100" dir="2700000" algn="tl">
                    <a:srgbClr val="000000">
                      <a:alpha val="43137"/>
                    </a:srgbClr>
                  </a:outerShdw>
                </a:effectLst>
              </a:rPr>
              <a:t>usarlos en </a:t>
            </a:r>
            <a:r>
              <a:rPr lang="es-ES" sz="1600" b="1" i="1" dirty="0">
                <a:solidFill>
                  <a:srgbClr val="FFFF00"/>
                </a:solidFill>
                <a:effectLst>
                  <a:outerShdw blurRad="38100" dist="38100" dir="2700000" algn="tl">
                    <a:srgbClr val="000000">
                      <a:alpha val="43137"/>
                    </a:srgbClr>
                  </a:outerShdw>
                </a:effectLst>
              </a:rPr>
              <a:t>otros productos, disminuyéndolos a la vez.</a:t>
            </a:r>
            <a:endParaRPr lang="en-US" sz="1600" b="1" i="1" dirty="0">
              <a:solidFill>
                <a:srgbClr val="FFFF00"/>
              </a:solidFill>
              <a:effectLst>
                <a:outerShdw blurRad="38100" dist="38100" dir="2700000" algn="tl">
                  <a:srgbClr val="000000">
                    <a:alpha val="43137"/>
                  </a:srgbClr>
                </a:outerShdw>
              </a:effectLst>
            </a:endParaRPr>
          </a:p>
        </p:txBody>
      </p:sp>
      <p:sp>
        <p:nvSpPr>
          <p:cNvPr id="9" name="Rectángulo 8"/>
          <p:cNvSpPr/>
          <p:nvPr/>
        </p:nvSpPr>
        <p:spPr>
          <a:xfrm>
            <a:off x="6284686" y="1451051"/>
            <a:ext cx="5282502" cy="1077218"/>
          </a:xfrm>
          <a:prstGeom prst="rect">
            <a:avLst/>
          </a:prstGeom>
          <a:solidFill>
            <a:schemeClr val="tx1">
              <a:lumMod val="75000"/>
              <a:lumOff val="25000"/>
            </a:schemeClr>
          </a:solidFill>
          <a:ln w="57150">
            <a:solidFill>
              <a:schemeClr val="tx1"/>
            </a:solidFill>
          </a:ln>
        </p:spPr>
        <p:txBody>
          <a:bodyPr wrap="square">
            <a:spAutoFit/>
          </a:bodyPr>
          <a:lstStyle/>
          <a:p>
            <a:pPr algn="ctr"/>
            <a:r>
              <a:rPr lang="es-ES" sz="1600" b="1" i="1" dirty="0" smtClean="0">
                <a:solidFill>
                  <a:srgbClr val="FF0000"/>
                </a:solidFill>
                <a:effectLst>
                  <a:outerShdw blurRad="38100" dist="38100" dir="2700000" algn="tl">
                    <a:srgbClr val="000000">
                      <a:alpha val="43137"/>
                    </a:srgbClr>
                  </a:outerShdw>
                </a:effectLst>
              </a:rPr>
              <a:t>Un </a:t>
            </a:r>
            <a:r>
              <a:rPr lang="es-ES" sz="1600" b="1" i="1" dirty="0">
                <a:solidFill>
                  <a:srgbClr val="FF0000"/>
                </a:solidFill>
                <a:effectLst>
                  <a:outerShdw blurRad="38100" dist="38100" dir="2700000" algn="tl">
                    <a:srgbClr val="000000">
                      <a:alpha val="43137"/>
                    </a:srgbClr>
                  </a:outerShdw>
                </a:effectLst>
              </a:rPr>
              <a:t>proceso de logística inversa bien planificado y </a:t>
            </a:r>
            <a:r>
              <a:rPr lang="es-ES" sz="1600" b="1" i="1" dirty="0" smtClean="0">
                <a:solidFill>
                  <a:srgbClr val="FF0000"/>
                </a:solidFill>
                <a:effectLst>
                  <a:outerShdw blurRad="38100" dist="38100" dir="2700000" algn="tl">
                    <a:srgbClr val="000000">
                      <a:alpha val="43137"/>
                    </a:srgbClr>
                  </a:outerShdw>
                </a:effectLst>
              </a:rPr>
              <a:t>ejecutado es </a:t>
            </a:r>
            <a:r>
              <a:rPr lang="es-ES" sz="1600" b="1" i="1" dirty="0">
                <a:solidFill>
                  <a:srgbClr val="FF0000"/>
                </a:solidFill>
                <a:effectLst>
                  <a:outerShdw blurRad="38100" dist="38100" dir="2700000" algn="tl">
                    <a:srgbClr val="000000">
                      <a:alpha val="43137"/>
                    </a:srgbClr>
                  </a:outerShdw>
                </a:effectLst>
              </a:rPr>
              <a:t>económicamente sostenible porque facilita el ahorro de tiempo y </a:t>
            </a:r>
            <a:r>
              <a:rPr lang="es-ES" sz="1600" b="1" i="1" dirty="0" smtClean="0">
                <a:solidFill>
                  <a:srgbClr val="FF0000"/>
                </a:solidFill>
                <a:effectLst>
                  <a:outerShdw blurRad="38100" dist="38100" dir="2700000" algn="tl">
                    <a:srgbClr val="000000">
                      <a:alpha val="43137"/>
                    </a:srgbClr>
                  </a:outerShdw>
                </a:effectLst>
              </a:rPr>
              <a:t>dinero optimizando </a:t>
            </a:r>
            <a:r>
              <a:rPr lang="es-ES" sz="1600" b="1" i="1" dirty="0">
                <a:solidFill>
                  <a:srgbClr val="FF0000"/>
                </a:solidFill>
                <a:effectLst>
                  <a:outerShdw blurRad="38100" dist="38100" dir="2700000" algn="tl">
                    <a:srgbClr val="000000">
                      <a:alpha val="43137"/>
                    </a:srgbClr>
                  </a:outerShdw>
                </a:effectLst>
              </a:rPr>
              <a:t>también los costes logísticos.</a:t>
            </a:r>
            <a:endParaRPr lang="en-US" sz="1600" b="1" i="1" dirty="0">
              <a:solidFill>
                <a:srgbClr val="FF0000"/>
              </a:solidFill>
              <a:effectLst>
                <a:outerShdw blurRad="38100" dist="38100" dir="2700000" algn="tl">
                  <a:srgbClr val="000000">
                    <a:alpha val="43137"/>
                  </a:srgbClr>
                </a:outerShdw>
              </a:effectLst>
            </a:endParaRPr>
          </a:p>
        </p:txBody>
      </p:sp>
      <p:sp>
        <p:nvSpPr>
          <p:cNvPr id="5" name="Rectángulo 4"/>
          <p:cNvSpPr/>
          <p:nvPr/>
        </p:nvSpPr>
        <p:spPr>
          <a:xfrm>
            <a:off x="1669142" y="3441964"/>
            <a:ext cx="4397829" cy="1554272"/>
          </a:xfrm>
          <a:prstGeom prst="rect">
            <a:avLst/>
          </a:prstGeom>
          <a:solidFill>
            <a:schemeClr val="accent1">
              <a:lumMod val="20000"/>
              <a:lumOff val="80000"/>
            </a:schemeClr>
          </a:solidFill>
          <a:ln w="76200">
            <a:solidFill>
              <a:srgbClr val="C00000"/>
            </a:solidFill>
          </a:ln>
        </p:spPr>
        <p:txBody>
          <a:bodyPr wrap="square">
            <a:spAutoFit/>
          </a:bodyPr>
          <a:lstStyle/>
          <a:p>
            <a:pPr algn="ctr">
              <a:spcBef>
                <a:spcPts val="600"/>
              </a:spcBef>
            </a:pPr>
            <a:r>
              <a:rPr lang="es-ES" sz="2000" b="1" i="1" dirty="0" smtClean="0">
                <a:effectLst>
                  <a:outerShdw blurRad="38100" dist="38100" dir="2700000" algn="tl">
                    <a:srgbClr val="000000">
                      <a:alpha val="43137"/>
                    </a:srgbClr>
                  </a:outerShdw>
                </a:effectLst>
              </a:rPr>
              <a:t>OBJETIVOS</a:t>
            </a:r>
          </a:p>
          <a:p>
            <a:pPr algn="ctr">
              <a:spcBef>
                <a:spcPts val="600"/>
              </a:spcBef>
            </a:pPr>
            <a:r>
              <a:rPr lang="es-ES" sz="2000" b="1" dirty="0" smtClean="0"/>
              <a:t>• Minimizar </a:t>
            </a:r>
            <a:r>
              <a:rPr lang="es-ES" sz="2000" b="1" dirty="0"/>
              <a:t>los residuos.</a:t>
            </a:r>
          </a:p>
          <a:p>
            <a:pPr algn="ctr">
              <a:spcBef>
                <a:spcPts val="600"/>
              </a:spcBef>
            </a:pPr>
            <a:r>
              <a:rPr lang="es-ES" sz="2000" b="1" dirty="0"/>
              <a:t>• </a:t>
            </a:r>
            <a:r>
              <a:rPr lang="es-ES" sz="2000" b="1" dirty="0" smtClean="0"/>
              <a:t>Minimizar </a:t>
            </a:r>
            <a:r>
              <a:rPr lang="es-ES" sz="2000" b="1" dirty="0"/>
              <a:t>las emisiones.</a:t>
            </a:r>
          </a:p>
          <a:p>
            <a:pPr algn="ctr">
              <a:spcBef>
                <a:spcPts val="600"/>
              </a:spcBef>
            </a:pPr>
            <a:r>
              <a:rPr lang="es-ES" sz="2000" b="1" dirty="0"/>
              <a:t>• Usar eficientemente los recursos</a:t>
            </a:r>
            <a:endParaRPr lang="en-US" sz="2000" b="1" dirty="0"/>
          </a:p>
        </p:txBody>
      </p:sp>
      <p:sp>
        <p:nvSpPr>
          <p:cNvPr id="6" name="Rectángulo 5"/>
          <p:cNvSpPr/>
          <p:nvPr/>
        </p:nvSpPr>
        <p:spPr>
          <a:xfrm>
            <a:off x="6096000" y="2832365"/>
            <a:ext cx="5341257" cy="2708434"/>
          </a:xfrm>
          <a:prstGeom prst="rect">
            <a:avLst/>
          </a:prstGeom>
          <a:solidFill>
            <a:schemeClr val="accent5">
              <a:lumMod val="60000"/>
              <a:lumOff val="40000"/>
            </a:schemeClr>
          </a:solidFill>
          <a:ln w="76200">
            <a:solidFill>
              <a:srgbClr val="002060"/>
            </a:solidFill>
          </a:ln>
        </p:spPr>
        <p:txBody>
          <a:bodyPr wrap="square">
            <a:spAutoFit/>
          </a:bodyPr>
          <a:lstStyle/>
          <a:p>
            <a:pPr algn="ctr">
              <a:spcBef>
                <a:spcPts val="600"/>
              </a:spcBef>
            </a:pPr>
            <a:r>
              <a:rPr lang="es-ES" sz="2000" b="1" i="1" dirty="0" smtClean="0">
                <a:effectLst>
                  <a:outerShdw blurRad="38100" dist="38100" dir="2700000" algn="tl">
                    <a:srgbClr val="000000">
                      <a:alpha val="43137"/>
                    </a:srgbClr>
                  </a:outerShdw>
                </a:effectLst>
              </a:rPr>
              <a:t>ELEMENTOS COMPONENTES</a:t>
            </a:r>
          </a:p>
          <a:p>
            <a:pPr algn="ctr">
              <a:spcBef>
                <a:spcPts val="600"/>
              </a:spcBef>
            </a:pPr>
            <a:r>
              <a:rPr lang="es-ES" sz="2000" b="1" dirty="0" smtClean="0"/>
              <a:t>• </a:t>
            </a:r>
            <a:r>
              <a:rPr lang="es-ES" sz="2000" b="1" dirty="0"/>
              <a:t>Transporte </a:t>
            </a:r>
            <a:r>
              <a:rPr lang="es-ES" sz="2000" b="1" dirty="0" smtClean="0"/>
              <a:t>verde</a:t>
            </a:r>
          </a:p>
          <a:p>
            <a:pPr algn="ctr">
              <a:spcBef>
                <a:spcPts val="600"/>
              </a:spcBef>
            </a:pPr>
            <a:r>
              <a:rPr lang="es-ES" sz="2000" b="1" dirty="0" smtClean="0"/>
              <a:t>• </a:t>
            </a:r>
            <a:r>
              <a:rPr lang="es-ES" sz="2000" b="1" dirty="0"/>
              <a:t>Almacenamiento verde. </a:t>
            </a:r>
            <a:endParaRPr lang="es-ES" sz="2000" b="1" dirty="0" smtClean="0"/>
          </a:p>
          <a:p>
            <a:pPr algn="ctr">
              <a:spcBef>
                <a:spcPts val="600"/>
              </a:spcBef>
            </a:pPr>
            <a:r>
              <a:rPr lang="es-ES" sz="2000" b="1" dirty="0" smtClean="0"/>
              <a:t>• </a:t>
            </a:r>
            <a:r>
              <a:rPr lang="es-ES" sz="2000" b="1" dirty="0" err="1"/>
              <a:t>Packaging</a:t>
            </a:r>
            <a:r>
              <a:rPr lang="es-ES" sz="2000" b="1" dirty="0"/>
              <a:t> verde. </a:t>
            </a:r>
            <a:endParaRPr lang="es-ES" sz="2000" b="1" dirty="0" smtClean="0"/>
          </a:p>
          <a:p>
            <a:pPr algn="ctr">
              <a:spcBef>
                <a:spcPts val="600"/>
              </a:spcBef>
            </a:pPr>
            <a:r>
              <a:rPr lang="es-ES" sz="2000" b="1" dirty="0" smtClean="0"/>
              <a:t>• Reciclaje y minimización de residuos. </a:t>
            </a:r>
          </a:p>
          <a:p>
            <a:pPr algn="ctr">
              <a:spcBef>
                <a:spcPts val="600"/>
              </a:spcBef>
            </a:pPr>
            <a:r>
              <a:rPr lang="es-ES" sz="2000" b="1" dirty="0" smtClean="0"/>
              <a:t>• Utilización eficiente de </a:t>
            </a:r>
            <a:r>
              <a:rPr lang="es-ES" sz="2000" b="1" dirty="0"/>
              <a:t>materias primas. </a:t>
            </a:r>
            <a:endParaRPr lang="es-ES" sz="2000" b="1" dirty="0" smtClean="0"/>
          </a:p>
          <a:p>
            <a:pPr algn="ctr">
              <a:spcBef>
                <a:spcPts val="600"/>
              </a:spcBef>
            </a:pPr>
            <a:r>
              <a:rPr lang="es-ES" sz="2000" b="1" dirty="0" smtClean="0"/>
              <a:t>• Devoluciones verdes.</a:t>
            </a:r>
            <a:endParaRPr lang="en-US" sz="2000" b="1" dirty="0"/>
          </a:p>
        </p:txBody>
      </p:sp>
    </p:spTree>
    <p:extLst>
      <p:ext uri="{BB962C8B-B14F-4D97-AF65-F5344CB8AC3E}">
        <p14:creationId xmlns:p14="http://schemas.microsoft.com/office/powerpoint/2010/main" val="32574904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2394" y="-64632"/>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a:effectLst>
                  <a:outerShdw blurRad="38100" dist="38100" dir="2700000" algn="tl">
                    <a:srgbClr val="000000">
                      <a:alpha val="43137"/>
                    </a:srgbClr>
                  </a:outerShdw>
                </a:effectLst>
              </a:rPr>
              <a:t>LOGÍSTICA INVERSA</a:t>
            </a:r>
            <a:endParaRPr lang="en-US" sz="3100" dirty="0"/>
          </a:p>
        </p:txBody>
      </p:sp>
      <p:sp>
        <p:nvSpPr>
          <p:cNvPr id="3" name="Marcador de contenido 2"/>
          <p:cNvSpPr>
            <a:spLocks noGrp="1"/>
          </p:cNvSpPr>
          <p:nvPr>
            <p:ph idx="1"/>
          </p:nvPr>
        </p:nvSpPr>
        <p:spPr>
          <a:xfrm>
            <a:off x="1248221" y="1016001"/>
            <a:ext cx="10479321" cy="5660571"/>
          </a:xfrm>
        </p:spPr>
        <p:txBody>
          <a:bodyPr>
            <a:noAutofit/>
          </a:bodyPr>
          <a:lstStyle/>
          <a:p>
            <a:pPr marL="0" indent="0" algn="ctr">
              <a:buNone/>
            </a:pPr>
            <a:r>
              <a:rPr lang="en-US" sz="2400" b="1" dirty="0" smtClean="0">
                <a:solidFill>
                  <a:schemeClr val="tx1"/>
                </a:solidFill>
              </a:rPr>
              <a:t>IDEAS </a:t>
            </a:r>
            <a:r>
              <a:rPr lang="en-US" sz="2400" b="1" dirty="0">
                <a:solidFill>
                  <a:schemeClr val="tx1"/>
                </a:solidFill>
              </a:rPr>
              <a:t>CLAVE </a:t>
            </a:r>
            <a:endParaRPr lang="en-US" sz="2400" b="1" dirty="0" smtClean="0">
              <a:solidFill>
                <a:schemeClr val="tx1"/>
              </a:solidFill>
            </a:endParaRPr>
          </a:p>
          <a:p>
            <a:r>
              <a:rPr lang="es-ES" sz="1700" dirty="0" smtClean="0">
                <a:solidFill>
                  <a:schemeClr val="tx1"/>
                </a:solidFill>
              </a:rPr>
              <a:t>La </a:t>
            </a:r>
            <a:r>
              <a:rPr lang="es-ES" sz="1700" dirty="0">
                <a:solidFill>
                  <a:schemeClr val="tx1"/>
                </a:solidFill>
              </a:rPr>
              <a:t>logística inversa es el proceso de planificación y control del retorno de los </a:t>
            </a:r>
            <a:r>
              <a:rPr lang="es-ES" sz="1700" dirty="0" smtClean="0">
                <a:solidFill>
                  <a:schemeClr val="tx1"/>
                </a:solidFill>
              </a:rPr>
              <a:t>productos desde </a:t>
            </a:r>
            <a:r>
              <a:rPr lang="es-ES" sz="1700" dirty="0">
                <a:solidFill>
                  <a:schemeClr val="tx1"/>
                </a:solidFill>
              </a:rPr>
              <a:t>el usuario final hasta el fabricante o distribuidor para efectuar su recuperación, reparación</a:t>
            </a:r>
            <a:r>
              <a:rPr lang="es-ES" sz="1700" dirty="0" smtClean="0">
                <a:solidFill>
                  <a:schemeClr val="tx1"/>
                </a:solidFill>
              </a:rPr>
              <a:t>, reciclaje </a:t>
            </a:r>
            <a:r>
              <a:rPr lang="es-ES" sz="1700" dirty="0">
                <a:solidFill>
                  <a:schemeClr val="tx1"/>
                </a:solidFill>
              </a:rPr>
              <a:t>o eliminación.</a:t>
            </a:r>
          </a:p>
          <a:p>
            <a:r>
              <a:rPr lang="es-ES" sz="1700" dirty="0" smtClean="0">
                <a:solidFill>
                  <a:schemeClr val="tx1"/>
                </a:solidFill>
              </a:rPr>
              <a:t>Reciclar </a:t>
            </a:r>
            <a:r>
              <a:rPr lang="es-ES" sz="1700" dirty="0">
                <a:solidFill>
                  <a:schemeClr val="tx1"/>
                </a:solidFill>
              </a:rPr>
              <a:t>es la acción que busca recuperar los residuos para poder utilizarlos como </a:t>
            </a:r>
            <a:r>
              <a:rPr lang="es-ES" sz="1700" dirty="0" smtClean="0">
                <a:solidFill>
                  <a:schemeClr val="tx1"/>
                </a:solidFill>
              </a:rPr>
              <a:t>materia prima </a:t>
            </a:r>
            <a:r>
              <a:rPr lang="es-ES" sz="1700" dirty="0">
                <a:solidFill>
                  <a:schemeClr val="tx1"/>
                </a:solidFill>
              </a:rPr>
              <a:t>en la elaboración de otros artículos; únicamente se debe desechar aquello que </a:t>
            </a:r>
            <a:r>
              <a:rPr lang="es-ES" sz="1700" dirty="0" smtClean="0">
                <a:solidFill>
                  <a:schemeClr val="tx1"/>
                </a:solidFill>
              </a:rPr>
              <a:t>no puede </a:t>
            </a:r>
            <a:r>
              <a:rPr lang="es-ES" sz="1700" dirty="0">
                <a:solidFill>
                  <a:schemeClr val="tx1"/>
                </a:solidFill>
              </a:rPr>
              <a:t>usarse más.</a:t>
            </a:r>
          </a:p>
          <a:p>
            <a:r>
              <a:rPr lang="es-ES" sz="1700" dirty="0" smtClean="0">
                <a:solidFill>
                  <a:schemeClr val="tx1"/>
                </a:solidFill>
              </a:rPr>
              <a:t>Cuando </a:t>
            </a:r>
            <a:r>
              <a:rPr lang="es-ES" sz="1700" dirty="0">
                <a:solidFill>
                  <a:schemeClr val="tx1"/>
                </a:solidFill>
              </a:rPr>
              <a:t>se restaura, se consigue dar al producto su valor inicial, aunque esté ya usado, </a:t>
            </a:r>
            <a:r>
              <a:rPr lang="es-ES" sz="1700" dirty="0" smtClean="0">
                <a:solidFill>
                  <a:schemeClr val="tx1"/>
                </a:solidFill>
              </a:rPr>
              <a:t>por ejemplo</a:t>
            </a:r>
            <a:r>
              <a:rPr lang="es-ES" sz="1700" dirty="0">
                <a:solidFill>
                  <a:schemeClr val="tx1"/>
                </a:solidFill>
              </a:rPr>
              <a:t>, con el uso de nuevas tecnologías que contribuyen a aumentar la vida útil del </a:t>
            </a:r>
            <a:r>
              <a:rPr lang="es-ES" sz="1700" dirty="0" smtClean="0">
                <a:solidFill>
                  <a:schemeClr val="tx1"/>
                </a:solidFill>
              </a:rPr>
              <a:t>artículo. Un </a:t>
            </a:r>
            <a:r>
              <a:rPr lang="es-ES" sz="1700" dirty="0">
                <a:solidFill>
                  <a:schemeClr val="tx1"/>
                </a:solidFill>
              </a:rPr>
              <a:t>ejemplo de restauración puede ser </a:t>
            </a:r>
            <a:r>
              <a:rPr lang="es-ES" sz="1700" dirty="0" smtClean="0">
                <a:solidFill>
                  <a:schemeClr val="tx1"/>
                </a:solidFill>
              </a:rPr>
              <a:t>cuando </a:t>
            </a:r>
            <a:r>
              <a:rPr lang="es-ES" sz="1700" dirty="0">
                <a:solidFill>
                  <a:schemeClr val="tx1"/>
                </a:solidFill>
              </a:rPr>
              <a:t>se vuelve a pintar un coche</a:t>
            </a:r>
            <a:r>
              <a:rPr lang="es-ES" sz="1700" dirty="0" smtClean="0">
                <a:solidFill>
                  <a:schemeClr val="tx1"/>
                </a:solidFill>
              </a:rPr>
              <a:t>. </a:t>
            </a:r>
          </a:p>
          <a:p>
            <a:r>
              <a:rPr lang="es-ES" sz="1700" dirty="0" smtClean="0">
                <a:solidFill>
                  <a:schemeClr val="tx1"/>
                </a:solidFill>
              </a:rPr>
              <a:t>La </a:t>
            </a:r>
            <a:r>
              <a:rPr lang="es-ES" sz="1700" dirty="0">
                <a:solidFill>
                  <a:schemeClr val="tx1"/>
                </a:solidFill>
              </a:rPr>
              <a:t>logística directa tiene como objetivo la entrega de los productos o materias </a:t>
            </a:r>
            <a:r>
              <a:rPr lang="es-ES" sz="1700" dirty="0" smtClean="0">
                <a:solidFill>
                  <a:schemeClr val="tx1"/>
                </a:solidFill>
              </a:rPr>
              <a:t>primas desde </a:t>
            </a:r>
            <a:r>
              <a:rPr lang="es-ES" sz="1700" dirty="0">
                <a:solidFill>
                  <a:schemeClr val="tx1"/>
                </a:solidFill>
              </a:rPr>
              <a:t>el origen (ya sea el fabricante, proveedor o distribuidor) al punto de consumo </a:t>
            </a:r>
            <a:r>
              <a:rPr lang="es-ES" sz="1700" dirty="0" smtClean="0">
                <a:solidFill>
                  <a:schemeClr val="tx1"/>
                </a:solidFill>
              </a:rPr>
              <a:t>final (</a:t>
            </a:r>
            <a:r>
              <a:rPr lang="es-ES" sz="1700" dirty="0">
                <a:solidFill>
                  <a:schemeClr val="tx1"/>
                </a:solidFill>
              </a:rPr>
              <a:t>el cliente final) en el momento acordado, al contrario que la logística inversa.</a:t>
            </a:r>
          </a:p>
          <a:p>
            <a:r>
              <a:rPr lang="es-ES" sz="1700" dirty="0" smtClean="0">
                <a:solidFill>
                  <a:schemeClr val="tx1"/>
                </a:solidFill>
              </a:rPr>
              <a:t>El </a:t>
            </a:r>
            <a:r>
              <a:rPr lang="es-ES" sz="1700" dirty="0">
                <a:solidFill>
                  <a:schemeClr val="tx1"/>
                </a:solidFill>
              </a:rPr>
              <a:t>transporte verde busca favorecer el uso de transporte sostenible para así reducir </a:t>
            </a:r>
            <a:r>
              <a:rPr lang="es-ES" sz="1700" dirty="0" smtClean="0">
                <a:solidFill>
                  <a:schemeClr val="tx1"/>
                </a:solidFill>
              </a:rPr>
              <a:t>el nivel </a:t>
            </a:r>
            <a:r>
              <a:rPr lang="es-ES" sz="1700" dirty="0">
                <a:solidFill>
                  <a:schemeClr val="tx1"/>
                </a:solidFill>
              </a:rPr>
              <a:t>de CO2 que se emite por la cantidad de vehículos que hay, por ejemplo, pueden </a:t>
            </a:r>
            <a:r>
              <a:rPr lang="es-ES" sz="1700" dirty="0" smtClean="0">
                <a:solidFill>
                  <a:schemeClr val="tx1"/>
                </a:solidFill>
              </a:rPr>
              <a:t>ser vehículos </a:t>
            </a:r>
            <a:r>
              <a:rPr lang="es-ES" sz="1700" dirty="0">
                <a:solidFill>
                  <a:schemeClr val="tx1"/>
                </a:solidFill>
              </a:rPr>
              <a:t>eléctricos, híbridos o de gas.</a:t>
            </a:r>
          </a:p>
          <a:p>
            <a:r>
              <a:rPr lang="es-ES" sz="1700" dirty="0" smtClean="0">
                <a:solidFill>
                  <a:schemeClr val="tx1"/>
                </a:solidFill>
              </a:rPr>
              <a:t>Por </a:t>
            </a:r>
            <a:r>
              <a:rPr lang="es-ES" sz="1700" dirty="0">
                <a:solidFill>
                  <a:schemeClr val="tx1"/>
                </a:solidFill>
              </a:rPr>
              <a:t>último, el </a:t>
            </a:r>
            <a:r>
              <a:rPr lang="es-ES" sz="1700" dirty="0" err="1">
                <a:solidFill>
                  <a:schemeClr val="tx1"/>
                </a:solidFill>
              </a:rPr>
              <a:t>packaging</a:t>
            </a:r>
            <a:r>
              <a:rPr lang="es-ES" sz="1700" dirty="0">
                <a:solidFill>
                  <a:schemeClr val="tx1"/>
                </a:solidFill>
              </a:rPr>
              <a:t> verde incrementa el uso de productos de embalaje y </a:t>
            </a:r>
            <a:r>
              <a:rPr lang="es-ES" sz="1700" dirty="0" smtClean="0">
                <a:solidFill>
                  <a:schemeClr val="tx1"/>
                </a:solidFill>
              </a:rPr>
              <a:t>empaquetado sostenible</a:t>
            </a:r>
            <a:r>
              <a:rPr lang="es-ES" sz="1700" dirty="0">
                <a:solidFill>
                  <a:schemeClr val="tx1"/>
                </a:solidFill>
              </a:rPr>
              <a:t>, como por ejemplo los envases 100 % reciclables o biodegradables.</a:t>
            </a:r>
          </a:p>
        </p:txBody>
      </p:sp>
    </p:spTree>
    <p:extLst>
      <p:ext uri="{BB962C8B-B14F-4D97-AF65-F5344CB8AC3E}">
        <p14:creationId xmlns:p14="http://schemas.microsoft.com/office/powerpoint/2010/main" val="523184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636414" y="100378"/>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 PROVEEDORES</a:t>
            </a:r>
            <a:endParaRPr lang="en-US" sz="3100" dirty="0"/>
          </a:p>
        </p:txBody>
      </p:sp>
      <p:sp>
        <p:nvSpPr>
          <p:cNvPr id="3" name="10 CuadroTexto"/>
          <p:cNvSpPr txBox="1"/>
          <p:nvPr/>
        </p:nvSpPr>
        <p:spPr>
          <a:xfrm>
            <a:off x="1435691" y="1330303"/>
            <a:ext cx="2296436" cy="1107996"/>
          </a:xfrm>
          <a:prstGeom prst="rect">
            <a:avLst/>
          </a:prstGeom>
          <a:solidFill>
            <a:schemeClr val="accent6">
              <a:lumMod val="40000"/>
              <a:lumOff val="60000"/>
            </a:schemeClr>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GESTIÓN DEL PROCESO DE SUMINISTRO</a:t>
            </a:r>
            <a:endParaRPr lang="es-MX" sz="2200" b="1" i="1" dirty="0">
              <a:effectLst>
                <a:outerShdw blurRad="38100" dist="38100" dir="2700000" algn="tl">
                  <a:srgbClr val="000000">
                    <a:alpha val="43137"/>
                  </a:srgbClr>
                </a:outerShdw>
              </a:effectLst>
            </a:endParaRPr>
          </a:p>
        </p:txBody>
      </p:sp>
      <p:sp>
        <p:nvSpPr>
          <p:cNvPr id="27" name="8 Rectángulo redondeado"/>
          <p:cNvSpPr/>
          <p:nvPr/>
        </p:nvSpPr>
        <p:spPr>
          <a:xfrm>
            <a:off x="1393373" y="2590803"/>
            <a:ext cx="2859314" cy="3984172"/>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prstClr val="white"/>
              </a:solidFill>
            </a:endParaRPr>
          </a:p>
        </p:txBody>
      </p:sp>
      <p:sp>
        <p:nvSpPr>
          <p:cNvPr id="30" name="9 Rectángulo redondeado"/>
          <p:cNvSpPr/>
          <p:nvPr/>
        </p:nvSpPr>
        <p:spPr>
          <a:xfrm>
            <a:off x="4643270" y="3493634"/>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0" name="10 Rectángulo redondeado"/>
          <p:cNvSpPr/>
          <p:nvPr/>
        </p:nvSpPr>
        <p:spPr>
          <a:xfrm>
            <a:off x="8800953" y="3251465"/>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1" name="11 Rectángulo redondeado"/>
          <p:cNvSpPr/>
          <p:nvPr/>
        </p:nvSpPr>
        <p:spPr>
          <a:xfrm>
            <a:off x="6875518" y="1984856"/>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3" name="13 CuadroTexto"/>
          <p:cNvSpPr txBox="1"/>
          <p:nvPr/>
        </p:nvSpPr>
        <p:spPr>
          <a:xfrm>
            <a:off x="8836957" y="3502642"/>
            <a:ext cx="2160240"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Fabricación</a:t>
            </a:r>
            <a:endParaRPr lang="es-MX" sz="2000" b="1" i="1" dirty="0">
              <a:solidFill>
                <a:prstClr val="black"/>
              </a:solidFill>
              <a:effectLst>
                <a:outerShdw blurRad="38100" dist="38100" dir="2700000" algn="tl">
                  <a:srgbClr val="000000">
                    <a:alpha val="43137"/>
                  </a:srgbClr>
                </a:outerShdw>
              </a:effectLst>
            </a:endParaRPr>
          </a:p>
        </p:txBody>
      </p:sp>
      <p:sp>
        <p:nvSpPr>
          <p:cNvPr id="47" name="17 CuadroTexto"/>
          <p:cNvSpPr txBox="1"/>
          <p:nvPr/>
        </p:nvSpPr>
        <p:spPr>
          <a:xfrm>
            <a:off x="1393372" y="2672818"/>
            <a:ext cx="2859314" cy="3785652"/>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Elementos tradicionales </a:t>
            </a:r>
            <a:r>
              <a:rPr lang="es-ES" sz="2000" b="1" i="1" dirty="0">
                <a:solidFill>
                  <a:prstClr val="black"/>
                </a:solidFill>
                <a:effectLst>
                  <a:outerShdw blurRad="38100" dist="38100" dir="2700000" algn="tl">
                    <a:srgbClr val="000000">
                      <a:alpha val="43137"/>
                    </a:srgbClr>
                  </a:outerShdw>
                </a:effectLst>
              </a:rPr>
              <a:t>para gestión </a:t>
            </a:r>
            <a:r>
              <a:rPr lang="es-ES" sz="2000" b="1" i="1" dirty="0" smtClean="0">
                <a:solidFill>
                  <a:prstClr val="black"/>
                </a:solidFill>
                <a:effectLst>
                  <a:outerShdw blurRad="38100" dist="38100" dir="2700000" algn="tl">
                    <a:srgbClr val="000000">
                      <a:alpha val="43137"/>
                    </a:srgbClr>
                  </a:outerShdw>
                </a:effectLst>
              </a:rPr>
              <a:t>y fortalecimiento del </a:t>
            </a:r>
            <a:r>
              <a:rPr lang="es-ES" sz="2000" b="1" i="1" dirty="0">
                <a:solidFill>
                  <a:prstClr val="black"/>
                </a:solidFill>
                <a:effectLst>
                  <a:outerShdw blurRad="38100" dist="38100" dir="2700000" algn="tl">
                    <a:srgbClr val="000000">
                      <a:alpha val="43137"/>
                    </a:srgbClr>
                  </a:outerShdw>
                </a:effectLst>
              </a:rPr>
              <a:t>proceso de suministro, como la gestión del rendimiento o el</a:t>
            </a:r>
          </a:p>
          <a:p>
            <a:pPr algn="ctr"/>
            <a:r>
              <a:rPr lang="es-ES" sz="2000" b="1" i="1" dirty="0">
                <a:solidFill>
                  <a:prstClr val="black"/>
                </a:solidFill>
                <a:effectLst>
                  <a:outerShdw blurRad="38100" dist="38100" dir="2700000" algn="tl">
                    <a:srgbClr val="000000">
                      <a:alpha val="43137"/>
                    </a:srgbClr>
                  </a:outerShdw>
                </a:effectLst>
              </a:rPr>
              <a:t>intercambio de información con los diferentes </a:t>
            </a:r>
            <a:r>
              <a:rPr lang="es-ES" sz="2000" b="1" i="1" dirty="0" smtClean="0">
                <a:solidFill>
                  <a:prstClr val="black"/>
                </a:solidFill>
                <a:effectLst>
                  <a:outerShdw blurRad="38100" dist="38100" dir="2700000" algn="tl">
                    <a:srgbClr val="000000">
                      <a:alpha val="43137"/>
                    </a:srgbClr>
                  </a:outerShdw>
                </a:effectLst>
              </a:rPr>
              <a:t>proveedores</a:t>
            </a:r>
          </a:p>
        </p:txBody>
      </p:sp>
      <p:sp>
        <p:nvSpPr>
          <p:cNvPr id="48" name="18 CuadroTexto"/>
          <p:cNvSpPr txBox="1"/>
          <p:nvPr/>
        </p:nvSpPr>
        <p:spPr>
          <a:xfrm>
            <a:off x="4673307" y="3740992"/>
            <a:ext cx="2160240"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Planificación.</a:t>
            </a:r>
            <a:endParaRPr lang="es-MX" sz="2000" b="1" i="1" dirty="0">
              <a:solidFill>
                <a:prstClr val="black"/>
              </a:solidFill>
              <a:effectLst>
                <a:outerShdw blurRad="38100" dist="38100" dir="2700000" algn="tl">
                  <a:srgbClr val="000000">
                    <a:alpha val="43137"/>
                  </a:srgbClr>
                </a:outerShdw>
              </a:effectLst>
            </a:endParaRPr>
          </a:p>
        </p:txBody>
      </p:sp>
      <p:sp>
        <p:nvSpPr>
          <p:cNvPr id="49" name="19 CuadroTexto"/>
          <p:cNvSpPr txBox="1"/>
          <p:nvPr/>
        </p:nvSpPr>
        <p:spPr>
          <a:xfrm>
            <a:off x="6926294" y="2229990"/>
            <a:ext cx="2160240" cy="400110"/>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Abastecimiento</a:t>
            </a:r>
            <a:endParaRPr lang="es-MX" sz="2000" b="1" i="1" dirty="0">
              <a:solidFill>
                <a:prstClr val="black"/>
              </a:solidFill>
              <a:effectLst>
                <a:outerShdw blurRad="38100" dist="38100" dir="2700000" algn="tl">
                  <a:srgbClr val="000000">
                    <a:alpha val="43137"/>
                  </a:srgbClr>
                </a:outerShdw>
              </a:effectLst>
            </a:endParaRPr>
          </a:p>
        </p:txBody>
      </p:sp>
      <p:sp>
        <p:nvSpPr>
          <p:cNvPr id="14" name="10 Rectángulo redondeado"/>
          <p:cNvSpPr/>
          <p:nvPr/>
        </p:nvSpPr>
        <p:spPr>
          <a:xfrm>
            <a:off x="8836957" y="4770100"/>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13 CuadroTexto"/>
          <p:cNvSpPr txBox="1"/>
          <p:nvPr/>
        </p:nvSpPr>
        <p:spPr>
          <a:xfrm>
            <a:off x="8872961" y="4890651"/>
            <a:ext cx="2160240"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Entrega y cobranzas</a:t>
            </a:r>
            <a:endParaRPr lang="es-MX" sz="2000" b="1" i="1" dirty="0">
              <a:solidFill>
                <a:prstClr val="black"/>
              </a:solidFill>
              <a:effectLst>
                <a:outerShdw blurRad="38100" dist="38100" dir="2700000" algn="tl">
                  <a:srgbClr val="000000">
                    <a:alpha val="43137"/>
                  </a:srgbClr>
                </a:outerShdw>
              </a:effectLst>
            </a:endParaRPr>
          </a:p>
        </p:txBody>
      </p:sp>
      <p:sp>
        <p:nvSpPr>
          <p:cNvPr id="17" name="10 Rectángulo redondeado"/>
          <p:cNvSpPr/>
          <p:nvPr/>
        </p:nvSpPr>
        <p:spPr>
          <a:xfrm>
            <a:off x="5717423" y="5013687"/>
            <a:ext cx="2232248" cy="864096"/>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3 CuadroTexto"/>
          <p:cNvSpPr txBox="1"/>
          <p:nvPr/>
        </p:nvSpPr>
        <p:spPr>
          <a:xfrm>
            <a:off x="5767941" y="5134238"/>
            <a:ext cx="2160240" cy="707886"/>
          </a:xfrm>
          <a:prstGeom prst="rect">
            <a:avLst/>
          </a:prstGeom>
          <a:noFill/>
        </p:spPr>
        <p:txBody>
          <a:bodyPr wrap="square" rtlCol="0">
            <a:spAutoFit/>
          </a:bodyPr>
          <a:lstStyle/>
          <a:p>
            <a:pPr algn="ctr"/>
            <a:r>
              <a:rPr lang="es-MX" sz="2000" b="1" i="1" dirty="0" smtClean="0">
                <a:solidFill>
                  <a:prstClr val="black"/>
                </a:solidFill>
                <a:effectLst>
                  <a:outerShdw blurRad="38100" dist="38100" dir="2700000" algn="tl">
                    <a:srgbClr val="000000">
                      <a:alpha val="43137"/>
                    </a:srgbClr>
                  </a:outerShdw>
                </a:effectLst>
              </a:rPr>
              <a:t>Devolución y posventa</a:t>
            </a:r>
            <a:endParaRPr lang="es-MX" sz="2000" b="1" i="1" dirty="0">
              <a:solidFill>
                <a:prstClr val="black"/>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7229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a:spLocks noGrp="1"/>
          </p:cNvSpPr>
          <p:nvPr>
            <p:ph type="title"/>
          </p:nvPr>
        </p:nvSpPr>
        <p:spPr>
          <a:xfrm>
            <a:off x="1738014" y="190001"/>
            <a:ext cx="8911687" cy="1280890"/>
          </a:xfrm>
        </p:spPr>
        <p:txBody>
          <a:bodyPr>
            <a:normAutofit fontScale="90000"/>
          </a:bodyPr>
          <a:lstStyle/>
          <a:p>
            <a:r>
              <a:rPr lang="es-ES" b="1" dirty="0">
                <a:solidFill>
                  <a:schemeClr val="accent2">
                    <a:lumMod val="50000"/>
                  </a:schemeClr>
                </a:solidFill>
                <a:effectLst>
                  <a:outerShdw blurRad="38100" dist="38100" dir="2700000" algn="tl">
                    <a:srgbClr val="000000">
                      <a:alpha val="43137"/>
                    </a:srgbClr>
                  </a:outerShdw>
                </a:effectLst>
              </a:rPr>
              <a:t>ADMINISTRACIÓN DE LAS OPERACIONES</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r>
              <a:rPr lang="es-ES" sz="3100" b="1" i="1" dirty="0" smtClean="0">
                <a:effectLst>
                  <a:outerShdw blurRad="38100" dist="38100" dir="2700000" algn="tl">
                    <a:srgbClr val="000000">
                      <a:alpha val="43137"/>
                    </a:srgbClr>
                  </a:outerShdw>
                </a:effectLst>
              </a:rPr>
              <a:t>GESTIÓN DEL APROVISIONAMIENTO</a:t>
            </a:r>
            <a:endParaRPr lang="en-US" sz="3100" dirty="0"/>
          </a:p>
        </p:txBody>
      </p:sp>
      <p:sp>
        <p:nvSpPr>
          <p:cNvPr id="3" name="10 CuadroTexto"/>
          <p:cNvSpPr txBox="1"/>
          <p:nvPr/>
        </p:nvSpPr>
        <p:spPr>
          <a:xfrm>
            <a:off x="1435691" y="1272247"/>
            <a:ext cx="2296436" cy="1107996"/>
          </a:xfrm>
          <a:prstGeom prst="rect">
            <a:avLst/>
          </a:prstGeom>
          <a:solidFill>
            <a:schemeClr val="accent2"/>
          </a:solidFill>
          <a:ln w="57150">
            <a:solidFill>
              <a:schemeClr val="accent1">
                <a:lumMod val="50000"/>
              </a:schemeClr>
            </a:solidFill>
          </a:ln>
        </p:spPr>
        <p:txBody>
          <a:bodyPr wrap="square" rtlCol="0">
            <a:spAutoFit/>
          </a:bodyPr>
          <a:lstStyle/>
          <a:p>
            <a:pPr algn="ctr"/>
            <a:r>
              <a:rPr lang="es-ES" sz="2200" b="1" i="1" dirty="0" smtClean="0">
                <a:effectLst>
                  <a:outerShdw blurRad="38100" dist="38100" dir="2700000" algn="tl">
                    <a:srgbClr val="000000">
                      <a:alpha val="43137"/>
                    </a:srgbClr>
                  </a:outerShdw>
                </a:effectLst>
              </a:rPr>
              <a:t>GESTIÓN DEL PROCESO DE SUMINISTRO</a:t>
            </a:r>
            <a:endParaRPr lang="es-MX" sz="2200" b="1" i="1" dirty="0">
              <a:effectLst>
                <a:outerShdw blurRad="38100" dist="38100" dir="2700000" algn="tl">
                  <a:srgbClr val="000000">
                    <a:alpha val="43137"/>
                  </a:srgbClr>
                </a:outerShdw>
              </a:effectLst>
            </a:endParaRPr>
          </a:p>
        </p:txBody>
      </p:sp>
      <p:sp>
        <p:nvSpPr>
          <p:cNvPr id="27" name="8 Rectángulo redondeado"/>
          <p:cNvSpPr/>
          <p:nvPr/>
        </p:nvSpPr>
        <p:spPr>
          <a:xfrm>
            <a:off x="1393372" y="2532746"/>
            <a:ext cx="3207925" cy="4175443"/>
          </a:xfrm>
          <a:prstGeom prst="round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81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a:solidFill>
                <a:prstClr val="white"/>
              </a:solidFill>
            </a:endParaRPr>
          </a:p>
        </p:txBody>
      </p:sp>
      <p:sp>
        <p:nvSpPr>
          <p:cNvPr id="41" name="11 Rectángulo redondeado"/>
          <p:cNvSpPr/>
          <p:nvPr/>
        </p:nvSpPr>
        <p:spPr>
          <a:xfrm>
            <a:off x="5228251" y="3500851"/>
            <a:ext cx="2232248" cy="916465"/>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08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47" name="17 CuadroTexto"/>
          <p:cNvSpPr txBox="1"/>
          <p:nvPr/>
        </p:nvSpPr>
        <p:spPr>
          <a:xfrm>
            <a:off x="1393371" y="2629276"/>
            <a:ext cx="3207927" cy="4093428"/>
          </a:xfrm>
          <a:prstGeom prst="rect">
            <a:avLst/>
          </a:prstGeom>
          <a:noFill/>
        </p:spPr>
        <p:txBody>
          <a:bodyPr wrap="square" rtlCol="0">
            <a:spAutoFit/>
          </a:bodyPr>
          <a:lstStyle/>
          <a:p>
            <a:pPr algn="ctr"/>
            <a:r>
              <a:rPr lang="es-ES" sz="2000" b="1" i="1" dirty="0" smtClean="0">
                <a:solidFill>
                  <a:prstClr val="black"/>
                </a:solidFill>
                <a:effectLst>
                  <a:outerShdw blurRad="38100" dist="38100" dir="2700000" algn="tl">
                    <a:srgbClr val="000000">
                      <a:alpha val="43137"/>
                    </a:srgbClr>
                  </a:outerShdw>
                </a:effectLst>
              </a:rPr>
              <a:t>Son </a:t>
            </a:r>
            <a:r>
              <a:rPr lang="es-ES" sz="2000" b="1" i="1" dirty="0">
                <a:solidFill>
                  <a:prstClr val="black"/>
                </a:solidFill>
                <a:effectLst>
                  <a:outerShdw blurRad="38100" dist="38100" dir="2700000" algn="tl">
                    <a:srgbClr val="000000">
                      <a:alpha val="43137"/>
                    </a:srgbClr>
                  </a:outerShdw>
                </a:effectLst>
              </a:rPr>
              <a:t>todas las operaciones que permiten a la empresa disponer</a:t>
            </a:r>
          </a:p>
          <a:p>
            <a:pPr algn="ctr"/>
            <a:r>
              <a:rPr lang="es-ES" sz="2000" b="1" i="1" dirty="0">
                <a:solidFill>
                  <a:prstClr val="black"/>
                </a:solidFill>
                <a:effectLst>
                  <a:outerShdw blurRad="38100" dist="38100" dir="2700000" algn="tl">
                    <a:srgbClr val="000000">
                      <a:alpha val="43137"/>
                    </a:srgbClr>
                  </a:outerShdw>
                </a:effectLst>
              </a:rPr>
              <a:t>de los bienes o servicios que necesita </a:t>
            </a:r>
            <a:r>
              <a:rPr lang="es-ES" sz="2000" b="1" i="1" dirty="0" smtClean="0">
                <a:solidFill>
                  <a:prstClr val="black"/>
                </a:solidFill>
                <a:effectLst>
                  <a:outerShdw blurRad="38100" dist="38100" dir="2700000" algn="tl">
                    <a:srgbClr val="000000">
                      <a:alpha val="43137"/>
                    </a:srgbClr>
                  </a:outerShdw>
                </a:effectLst>
              </a:rPr>
              <a:t>en </a:t>
            </a:r>
            <a:r>
              <a:rPr lang="es-ES" sz="2000" b="1" i="1" dirty="0">
                <a:solidFill>
                  <a:prstClr val="black"/>
                </a:solidFill>
                <a:effectLst>
                  <a:outerShdw blurRad="38100" dist="38100" dir="2700000" algn="tl">
                    <a:srgbClr val="000000">
                      <a:alpha val="43137"/>
                    </a:srgbClr>
                  </a:outerShdw>
                </a:effectLst>
              </a:rPr>
              <a:t>un momento en concreto. Consiste</a:t>
            </a:r>
          </a:p>
          <a:p>
            <a:pPr algn="ctr"/>
            <a:r>
              <a:rPr lang="es-ES" sz="2000" b="1" i="1" dirty="0">
                <a:solidFill>
                  <a:prstClr val="black"/>
                </a:solidFill>
                <a:effectLst>
                  <a:outerShdw blurRad="38100" dist="38100" dir="2700000" algn="tl">
                    <a:srgbClr val="000000">
                      <a:alpha val="43137"/>
                    </a:srgbClr>
                  </a:outerShdw>
                </a:effectLst>
              </a:rPr>
              <a:t>en gestionar las compras de materia prima para poder fabricar el producto final.</a:t>
            </a:r>
            <a:endParaRPr lang="es-ES" sz="2000" b="1" i="1" dirty="0" smtClean="0">
              <a:solidFill>
                <a:prstClr val="black"/>
              </a:solidFill>
              <a:effectLst>
                <a:outerShdw blurRad="38100" dist="38100" dir="2700000" algn="tl">
                  <a:srgbClr val="000000">
                    <a:alpha val="43137"/>
                  </a:srgbClr>
                </a:outerShdw>
              </a:effectLst>
            </a:endParaRPr>
          </a:p>
        </p:txBody>
      </p:sp>
      <p:sp>
        <p:nvSpPr>
          <p:cNvPr id="49" name="19 CuadroTexto"/>
          <p:cNvSpPr txBox="1"/>
          <p:nvPr/>
        </p:nvSpPr>
        <p:spPr>
          <a:xfrm>
            <a:off x="5279027" y="3629873"/>
            <a:ext cx="2160240" cy="707886"/>
          </a:xfrm>
          <a:prstGeom prst="rect">
            <a:avLst/>
          </a:prstGeom>
          <a:noFill/>
        </p:spPr>
        <p:txBody>
          <a:bodyPr wrap="square" rtlCol="0">
            <a:spAutoFit/>
          </a:bodyPr>
          <a:lstStyle/>
          <a:p>
            <a:pPr algn="ctr"/>
            <a:r>
              <a:rPr lang="es-MX" sz="2000" b="1" i="1" dirty="0">
                <a:solidFill>
                  <a:prstClr val="black"/>
                </a:solidFill>
                <a:effectLst>
                  <a:outerShdw blurRad="38100" dist="38100" dir="2700000" algn="tl">
                    <a:srgbClr val="000000">
                      <a:alpha val="43137"/>
                    </a:srgbClr>
                  </a:outerShdw>
                </a:effectLst>
              </a:rPr>
              <a:t>Gestión de</a:t>
            </a:r>
          </a:p>
          <a:p>
            <a:pPr algn="ctr"/>
            <a:r>
              <a:rPr lang="es-MX" sz="2000" b="1" i="1" dirty="0">
                <a:solidFill>
                  <a:prstClr val="black"/>
                </a:solidFill>
                <a:effectLst>
                  <a:outerShdw blurRad="38100" dist="38100" dir="2700000" algn="tl">
                    <a:srgbClr val="000000">
                      <a:alpha val="43137"/>
                    </a:srgbClr>
                  </a:outerShdw>
                </a:effectLst>
              </a:rPr>
              <a:t>compras</a:t>
            </a:r>
          </a:p>
        </p:txBody>
      </p:sp>
      <p:sp>
        <p:nvSpPr>
          <p:cNvPr id="14" name="10 Rectángulo redondeado"/>
          <p:cNvSpPr/>
          <p:nvPr/>
        </p:nvSpPr>
        <p:spPr>
          <a:xfrm>
            <a:off x="9465666" y="5307128"/>
            <a:ext cx="2310014" cy="977557"/>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6" name="13 CuadroTexto"/>
          <p:cNvSpPr txBox="1"/>
          <p:nvPr/>
        </p:nvSpPr>
        <p:spPr>
          <a:xfrm>
            <a:off x="9545212" y="5427680"/>
            <a:ext cx="2160240" cy="707886"/>
          </a:xfrm>
          <a:prstGeom prst="rect">
            <a:avLst/>
          </a:prstGeom>
          <a:noFill/>
        </p:spPr>
        <p:txBody>
          <a:bodyPr wrap="square" rtlCol="0">
            <a:spAutoFit/>
          </a:bodyPr>
          <a:lstStyle/>
          <a:p>
            <a:pPr algn="ctr"/>
            <a:r>
              <a:rPr lang="es-MX" sz="2000" b="1" i="1" dirty="0">
                <a:solidFill>
                  <a:prstClr val="black"/>
                </a:solidFill>
                <a:effectLst>
                  <a:outerShdw blurRad="38100" dist="38100" dir="2700000" algn="tl">
                    <a:srgbClr val="000000">
                      <a:alpha val="43137"/>
                    </a:srgbClr>
                  </a:outerShdw>
                </a:effectLst>
              </a:rPr>
              <a:t>Gestión de</a:t>
            </a:r>
          </a:p>
          <a:p>
            <a:pPr algn="ctr"/>
            <a:r>
              <a:rPr lang="es-MX" sz="2000" b="1" i="1" dirty="0">
                <a:solidFill>
                  <a:prstClr val="black"/>
                </a:solidFill>
                <a:effectLst>
                  <a:outerShdw blurRad="38100" dist="38100" dir="2700000" algn="tl">
                    <a:srgbClr val="000000">
                      <a:alpha val="43137"/>
                    </a:srgbClr>
                  </a:outerShdw>
                </a:effectLst>
              </a:rPr>
              <a:t>inventarios</a:t>
            </a:r>
          </a:p>
        </p:txBody>
      </p:sp>
      <p:sp>
        <p:nvSpPr>
          <p:cNvPr id="17" name="10 Rectángulo redondeado"/>
          <p:cNvSpPr/>
          <p:nvPr/>
        </p:nvSpPr>
        <p:spPr>
          <a:xfrm>
            <a:off x="7328509" y="4363874"/>
            <a:ext cx="2232248" cy="995227"/>
          </a:xfrm>
          <a:prstGeom prst="roundRect">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8900000" scaled="1"/>
            <a:tileRect/>
          </a:gradFill>
          <a:ln w="38100"/>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3 CuadroTexto"/>
          <p:cNvSpPr txBox="1"/>
          <p:nvPr/>
        </p:nvSpPr>
        <p:spPr>
          <a:xfrm>
            <a:off x="7291942" y="4629566"/>
            <a:ext cx="2360059" cy="400110"/>
          </a:xfrm>
          <a:prstGeom prst="rect">
            <a:avLst/>
          </a:prstGeom>
          <a:noFill/>
        </p:spPr>
        <p:txBody>
          <a:bodyPr wrap="square" rtlCol="0">
            <a:spAutoFit/>
          </a:bodyPr>
          <a:lstStyle/>
          <a:p>
            <a:pPr algn="ctr"/>
            <a:r>
              <a:rPr lang="es-MX" sz="2000" b="1" i="1" dirty="0">
                <a:solidFill>
                  <a:prstClr val="black"/>
                </a:solidFill>
                <a:effectLst>
                  <a:outerShdw blurRad="38100" dist="38100" dir="2700000" algn="tl">
                    <a:srgbClr val="000000">
                      <a:alpha val="43137"/>
                    </a:srgbClr>
                  </a:outerShdw>
                </a:effectLst>
              </a:rPr>
              <a:t>Almacenamiento</a:t>
            </a:r>
          </a:p>
        </p:txBody>
      </p:sp>
      <p:sp>
        <p:nvSpPr>
          <p:cNvPr id="19" name="32 Rectángulo redondeado"/>
          <p:cNvSpPr/>
          <p:nvPr/>
        </p:nvSpPr>
        <p:spPr>
          <a:xfrm>
            <a:off x="6403860" y="2481533"/>
            <a:ext cx="5330620" cy="836304"/>
          </a:xfrm>
          <a:prstGeom prst="round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path path="circle">
              <a:fillToRect l="50000" t="50000" r="50000" b="50000"/>
            </a:path>
            <a:tileRect/>
          </a:gradFill>
          <a:ln w="38100"/>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6353377" y="2590802"/>
            <a:ext cx="5434338" cy="646331"/>
          </a:xfrm>
          <a:prstGeom prst="rect">
            <a:avLst/>
          </a:prstGeom>
        </p:spPr>
        <p:txBody>
          <a:bodyPr wrap="square">
            <a:spAutoFit/>
          </a:bodyPr>
          <a:lstStyle/>
          <a:p>
            <a:pPr algn="ctr"/>
            <a:r>
              <a:rPr lang="es-ES" b="1" dirty="0">
                <a:solidFill>
                  <a:srgbClr val="002060"/>
                </a:solidFill>
                <a:latin typeface="Arial" panose="020B0604020202020204" pitchFamily="34" charset="0"/>
              </a:rPr>
              <a:t>ASPECTOS FUNDAMENTALES DEL APROVISIONAMIENTO</a:t>
            </a:r>
            <a:endParaRPr lang="es-ES" dirty="0">
              <a:solidFill>
                <a:srgbClr val="002060"/>
              </a:solidFill>
              <a:latin typeface="Arial" panose="020B0604020202020204" pitchFamily="34" charset="0"/>
            </a:endParaRPr>
          </a:p>
        </p:txBody>
      </p:sp>
    </p:spTree>
    <p:extLst>
      <p:ext uri="{BB962C8B-B14F-4D97-AF65-F5344CB8AC3E}">
        <p14:creationId xmlns:p14="http://schemas.microsoft.com/office/powerpoint/2010/main" val="128561855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1320</TotalTime>
  <Words>7780</Words>
  <Application>Microsoft Office PowerPoint</Application>
  <PresentationFormat>Panorámica</PresentationFormat>
  <Paragraphs>897</Paragraphs>
  <Slides>74</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74</vt:i4>
      </vt:variant>
    </vt:vector>
  </HeadingPairs>
  <TitlesOfParts>
    <vt:vector size="84" baseType="lpstr">
      <vt:lpstr>Arial</vt:lpstr>
      <vt:lpstr>Cambria</vt:lpstr>
      <vt:lpstr>Cambria Math</vt:lpstr>
      <vt:lpstr>Century Gothic</vt:lpstr>
      <vt:lpstr>Monotype Sorts</vt:lpstr>
      <vt:lpstr>Symbol</vt:lpstr>
      <vt:lpstr>Times New Roman</vt:lpstr>
      <vt:lpstr>Wingdings</vt:lpstr>
      <vt:lpstr>Wingdings 3</vt:lpstr>
      <vt:lpstr>Espiral</vt:lpstr>
      <vt:lpstr>ADMINISTRACIÓN DE LAS OPERACIONES</vt:lpstr>
      <vt:lpstr>ADMINISTRACIÓN DE LAS OPERACIONES GESTIÓN DE COMPRAS</vt:lpstr>
      <vt:lpstr>ADMINISTRACIÓN DE LAS OPERACIONES GESTIÓN DE COMPRAS</vt:lpstr>
      <vt:lpstr>ADMINISTRACIÓN DE LAS OPERACIONES GESTIÓN DE COMPRAS</vt:lpstr>
      <vt:lpstr>ADMINISTRACIÓN DE LAS OPERACIONES GESTIÓN DE PROVEEDORES</vt:lpstr>
      <vt:lpstr>ADMINISTRACIÓN DE LAS OPERACIONES GESTIÓN DE PROVEEDORES</vt:lpstr>
      <vt:lpstr>ADMINISTRACIÓN DE LAS OPERACIONES GESTIÓN DE PROVEEDORES</vt:lpstr>
      <vt:lpstr>ADMINISTRACIÓN DE LAS OPERACIONES GESTIÓN DE PROVEEDORES</vt:lpstr>
      <vt:lpstr>ADMINISTRACIÓN DE LAS OPERACIONES GESTIÓN DEL APROVISIONAMIENTO</vt:lpstr>
      <vt:lpstr>ADMINISTRACIÓN DE LAS OPERACIONES GESTIÓN DEL APROVISIONAMIENTO</vt:lpstr>
      <vt:lpstr>ADMINISTRACIÓN DE LAS OPERACIONES GESTIÓN DE COMPRAS</vt:lpstr>
      <vt:lpstr>ADMINISTRACIÓN DE LAS OPERACIONES GESTIÓN DE COMPRAS</vt:lpstr>
      <vt:lpstr>ADMINISTRACIÓN DE LAS OPERACIONES GESTIÓN DE ALMACENES</vt:lpstr>
      <vt:lpstr>ADMINISTRACIÓN DE LAS OPERACIONES GESTIÓN DE ALMACENES</vt:lpstr>
      <vt:lpstr>ADMINISTRACIÓN DE LAS OPERACIONES GESTIÓN DE ALMACENES</vt:lpstr>
      <vt:lpstr>ADMINISTRACIÓN DE LAS OPERACIONES GESTIÓN DE ALMACENES</vt:lpstr>
      <vt:lpstr>ADMINISTRACIÓN DE LAS OPERACIONES INVENTARIOS</vt:lpstr>
      <vt:lpstr>ADMINISTRACIÓN DE LAS OPERACIONES INVENTARIOS</vt:lpstr>
      <vt:lpstr>ADMINISTRACIÓN DE LAS OPERACIONES INVENTARIOS</vt:lpstr>
      <vt:lpstr>ADMINISTRACIÓN DE LAS OPERACIONES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ADMINISTRACIÓN Y GESTIÓN DE INVENTARIOS</vt:lpstr>
      <vt:lpstr>ADMINISTRACIÓN DE LAS OPERACIONES CONTROL DE MATERIALES Y DE PRODUCCIÓN</vt:lpstr>
      <vt:lpstr>ADMINISTRACIÓN DE LAS OPERACIONES CONTROL DE MATERIALES Y DE PRODUCCIÓN</vt:lpstr>
      <vt:lpstr>ADMINISTRACIÓN DE LAS OPERACIONES CONTROL DE MATERIALES Y DE PRODUCCIÓN</vt:lpstr>
      <vt:lpstr>ADMINISTRACIÓN DE LAS OPERACIONES CONTROL DE MATERIALES Y DE PRODUCCIÓN</vt:lpstr>
      <vt:lpstr>ADMINISTRACIÓN DE LAS OPERACIONES SISTEMAS PUSCH Y PULL</vt:lpstr>
      <vt:lpstr>ADMINISTRACIÓN DE LAS OPERACIONES SISTEMAS PUSCH Y PULL</vt:lpstr>
      <vt:lpstr>ADMINISTRACIÓN DE LAS OPERACIONES SISTEMAS PUSCH Y PULL</vt:lpstr>
      <vt:lpstr>ADMINISTRACIÓN DE LAS OPERACIONES ADMINISTRACIÓN Y GESTIÓN DE INVENTARIOS</vt:lpstr>
      <vt:lpstr>ADMINISTRACIÓN DE LAS OPERACIONES ADMINISTRACIÓN Y GESTIÓN DE INVENTARIOS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MODELOS LOGÍSTICOS</vt:lpstr>
      <vt:lpstr>ADMINISTRACIÓN DE LAS OPERACIONES ADMINISTRACIÓN Y GESTIÓN DE INVENTARIOS</vt:lpstr>
      <vt:lpstr>ADMINISTRACIÓN DE LAS OPERACIONES LOGÍSTICA INVERSA</vt:lpstr>
      <vt:lpstr>ADMINISTRACIÓN DE LAS OPERACIONES LOGÍSTICA INVERSA</vt:lpstr>
      <vt:lpstr>ADMINISTRACIÓN DE LAS OPERACIONES LOGÍSTICA INVERSA</vt:lpstr>
      <vt:lpstr>ADMINISTRACIÓN DE LAS OPERACIONES LOGÍSTICA INVERSA</vt:lpstr>
      <vt:lpstr>ADMINISTRACIÓN DE LAS OPERACIONES LOGÍSTICA INVERSA</vt:lpstr>
      <vt:lpstr>ADMINISTRACIÓN DE LAS OPERACIONES LOGÍSTICA INVERSA</vt:lpstr>
      <vt:lpstr>ADMINISTRACIÓN DE LAS OPERACIONES LOGÍSTICA INVERSA</vt:lpstr>
      <vt:lpstr>ADMINISTRACIÓN DE LAS OPERACIONES LOGÍSTICA INVERSA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ADMINISTRACIÓN DE LAS OPERACIONES</dc:title>
  <dc:creator>WIN 10</dc:creator>
  <cp:lastModifiedBy>WIN 10</cp:lastModifiedBy>
  <cp:revision>109</cp:revision>
  <dcterms:created xsi:type="dcterms:W3CDTF">2024-05-10T00:12:21Z</dcterms:created>
  <dcterms:modified xsi:type="dcterms:W3CDTF">2025-05-10T19:00:47Z</dcterms:modified>
</cp:coreProperties>
</file>