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6" r:id="rId3"/>
    <p:sldId id="257" r:id="rId4"/>
    <p:sldId id="265" r:id="rId5"/>
    <p:sldId id="258" r:id="rId6"/>
    <p:sldId id="260" r:id="rId7"/>
    <p:sldId id="261" r:id="rId8"/>
    <p:sldId id="262" r:id="rId9"/>
    <p:sldId id="267" r:id="rId10"/>
    <p:sldId id="268" r:id="rId11"/>
    <p:sldId id="269" r:id="rId12"/>
    <p:sldId id="270" r:id="rId13"/>
    <p:sldId id="271" r:id="rId14"/>
    <p:sldId id="272"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olina" initials="C" lastIdx="1" clrIdx="0">
    <p:extLst>
      <p:ext uri="{19B8F6BF-5375-455C-9EA6-DF929625EA0E}">
        <p15:presenceInfo xmlns:p15="http://schemas.microsoft.com/office/powerpoint/2012/main" userId="Carolin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F4F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B61BEF0D-F0BB-DE4B-95CE-6DB70DBA9567}" type="datetimeFigureOut">
              <a:rPr lang="en-US" dirty="0"/>
              <a:pPr/>
              <a:t>4/20/2026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4/20/2026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4/20/2026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4/20/2026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s-ES"/>
              <a:t>Haga clic para modificar los estilos de texto del patrón</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4/20/2026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s-ES"/>
              <a:t>Haga clic para modificar el estilo de título del patrón</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s-ES"/>
              <a:t>Haga clic para modificar los estilos de texto del patrón</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4/20/2026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nchor="ct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4/20/2026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4/20/2026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4/20/2026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4/20/2026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4/20/2026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4/20/2026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s-ES"/>
              <a:t>Haga clic para modificar el estilo de título del patrón</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4/20/2026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4/20/2026</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‹Nº›</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50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50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50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4pPr>
      <a:lvl5pPr marL="21145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B4AD79F3-C467-E02C-2824-DA7A9B470773}"/>
              </a:ext>
            </a:extLst>
          </p:cNvPr>
          <p:cNvPicPr>
            <a:picLocks noChangeAspect="1"/>
          </p:cNvPicPr>
          <p:nvPr/>
        </p:nvPicPr>
        <p:blipFill>
          <a:blip r:embed="rId2"/>
          <a:stretch>
            <a:fillRect/>
          </a:stretch>
        </p:blipFill>
        <p:spPr>
          <a:xfrm>
            <a:off x="-1098" y="1113183"/>
            <a:ext cx="12193097" cy="4802309"/>
          </a:xfrm>
          <a:prstGeom prst="rect">
            <a:avLst/>
          </a:prstGeom>
        </p:spPr>
      </p:pic>
      <p:sp>
        <p:nvSpPr>
          <p:cNvPr id="2" name="Título 1">
            <a:extLst>
              <a:ext uri="{FF2B5EF4-FFF2-40B4-BE49-F238E27FC236}">
                <a16:creationId xmlns:a16="http://schemas.microsoft.com/office/drawing/2014/main" id="{B8CCA643-7B65-2D9B-37F4-9B414016F1C5}"/>
              </a:ext>
            </a:extLst>
          </p:cNvPr>
          <p:cNvSpPr>
            <a:spLocks noGrp="1"/>
          </p:cNvSpPr>
          <p:nvPr>
            <p:ph type="ctrTitle"/>
          </p:nvPr>
        </p:nvSpPr>
        <p:spPr>
          <a:xfrm>
            <a:off x="6786838" y="1915677"/>
            <a:ext cx="5232883" cy="2184033"/>
          </a:xfrm>
        </p:spPr>
        <p:txBody>
          <a:bodyPr>
            <a:normAutofit fontScale="90000"/>
          </a:bodyPr>
          <a:lstStyle/>
          <a:p>
            <a:r>
              <a:rPr lang="es-AR" b="1" dirty="0">
                <a:solidFill>
                  <a:schemeClr val="bg1"/>
                </a:solidFill>
              </a:rPr>
              <a:t>Evolución de la Ingeniería Industrial</a:t>
            </a:r>
          </a:p>
        </p:txBody>
      </p:sp>
      <p:sp>
        <p:nvSpPr>
          <p:cNvPr id="3" name="Subtítulo 2">
            <a:extLst>
              <a:ext uri="{FF2B5EF4-FFF2-40B4-BE49-F238E27FC236}">
                <a16:creationId xmlns:a16="http://schemas.microsoft.com/office/drawing/2014/main" id="{692A8604-175F-14A2-ACF4-46F9A1114BD6}"/>
              </a:ext>
            </a:extLst>
          </p:cNvPr>
          <p:cNvSpPr>
            <a:spLocks noGrp="1"/>
          </p:cNvSpPr>
          <p:nvPr>
            <p:ph type="subTitle" idx="1"/>
          </p:nvPr>
        </p:nvSpPr>
        <p:spPr>
          <a:xfrm>
            <a:off x="525185" y="5997348"/>
            <a:ext cx="6400800" cy="532662"/>
          </a:xfrm>
        </p:spPr>
        <p:txBody>
          <a:bodyPr>
            <a:normAutofit fontScale="92500"/>
          </a:bodyPr>
          <a:lstStyle/>
          <a:p>
            <a:r>
              <a:rPr lang="es-AR" b="1" dirty="0">
                <a:solidFill>
                  <a:schemeClr val="bg1"/>
                </a:solidFill>
              </a:rPr>
              <a:t>Cátedra Introducción a la Ingeniería Industrial - 2026</a:t>
            </a:r>
          </a:p>
        </p:txBody>
      </p:sp>
    </p:spTree>
    <p:extLst>
      <p:ext uri="{BB962C8B-B14F-4D97-AF65-F5344CB8AC3E}">
        <p14:creationId xmlns:p14="http://schemas.microsoft.com/office/powerpoint/2010/main" val="42101357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ADCB1C7F-22B0-68AF-3583-605765790776}"/>
              </a:ext>
            </a:extLst>
          </p:cNvPr>
          <p:cNvPicPr>
            <a:picLocks noChangeAspect="1"/>
          </p:cNvPicPr>
          <p:nvPr/>
        </p:nvPicPr>
        <p:blipFill>
          <a:blip r:embed="rId2"/>
          <a:stretch>
            <a:fillRect/>
          </a:stretch>
        </p:blipFill>
        <p:spPr>
          <a:xfrm>
            <a:off x="736998" y="2347535"/>
            <a:ext cx="5697273" cy="3562934"/>
          </a:xfrm>
          <a:prstGeom prst="rect">
            <a:avLst/>
          </a:prstGeom>
        </p:spPr>
      </p:pic>
      <p:sp>
        <p:nvSpPr>
          <p:cNvPr id="4" name="CuadroTexto 3">
            <a:extLst>
              <a:ext uri="{FF2B5EF4-FFF2-40B4-BE49-F238E27FC236}">
                <a16:creationId xmlns:a16="http://schemas.microsoft.com/office/drawing/2014/main" id="{D962BC83-99DE-EE9D-F71C-F373A335FCD7}"/>
              </a:ext>
            </a:extLst>
          </p:cNvPr>
          <p:cNvSpPr txBox="1"/>
          <p:nvPr/>
        </p:nvSpPr>
        <p:spPr>
          <a:xfrm>
            <a:off x="537635" y="742122"/>
            <a:ext cx="10840278" cy="1477328"/>
          </a:xfrm>
          <a:prstGeom prst="rect">
            <a:avLst/>
          </a:prstGeom>
          <a:noFill/>
        </p:spPr>
        <p:txBody>
          <a:bodyPr wrap="square">
            <a:spAutoFit/>
          </a:bodyPr>
          <a:lstStyle/>
          <a:p>
            <a:pPr algn="just"/>
            <a:r>
              <a:rPr lang="es-AR" dirty="0">
                <a:solidFill>
                  <a:schemeClr val="bg1"/>
                </a:solidFill>
              </a:rPr>
              <a:t>El futuro de la Ingeniería Industrial es seguir ampliando sus conocimientos para ofrecer mejores soluciones, productos y demandas de la sociedad. Ya que, entre otras cosas, la sociedad moderna es consumista por lo que demanda una gran cantidad de productos, lo que trae como consecuencia una mayor producción, de lo cual se necesita una mayor invención de procesos para economizar y aumentar la producción</a:t>
            </a:r>
          </a:p>
        </p:txBody>
      </p:sp>
      <p:sp>
        <p:nvSpPr>
          <p:cNvPr id="5" name="CuadroTexto 4">
            <a:extLst>
              <a:ext uri="{FF2B5EF4-FFF2-40B4-BE49-F238E27FC236}">
                <a16:creationId xmlns:a16="http://schemas.microsoft.com/office/drawing/2014/main" id="{3EB73DEC-659C-0C54-759D-4C5D5EA0F2C8}"/>
              </a:ext>
            </a:extLst>
          </p:cNvPr>
          <p:cNvSpPr txBox="1"/>
          <p:nvPr/>
        </p:nvSpPr>
        <p:spPr>
          <a:xfrm>
            <a:off x="3724202" y="152372"/>
            <a:ext cx="5420139" cy="461665"/>
          </a:xfrm>
          <a:prstGeom prst="rect">
            <a:avLst/>
          </a:prstGeom>
          <a:noFill/>
        </p:spPr>
        <p:txBody>
          <a:bodyPr wrap="square" rtlCol="0">
            <a:spAutoFit/>
          </a:bodyPr>
          <a:lstStyle/>
          <a:p>
            <a:r>
              <a:rPr lang="es-AR" sz="2400" b="1" dirty="0">
                <a:solidFill>
                  <a:schemeClr val="bg1"/>
                </a:solidFill>
              </a:rPr>
              <a:t>El futuro de la Ingeniería Industrial</a:t>
            </a:r>
          </a:p>
        </p:txBody>
      </p:sp>
      <p:sp>
        <p:nvSpPr>
          <p:cNvPr id="7" name="CuadroTexto 6">
            <a:extLst>
              <a:ext uri="{FF2B5EF4-FFF2-40B4-BE49-F238E27FC236}">
                <a16:creationId xmlns:a16="http://schemas.microsoft.com/office/drawing/2014/main" id="{A3840F19-F02C-64D7-95BA-15A03282CEFC}"/>
              </a:ext>
            </a:extLst>
          </p:cNvPr>
          <p:cNvSpPr txBox="1"/>
          <p:nvPr/>
        </p:nvSpPr>
        <p:spPr>
          <a:xfrm>
            <a:off x="7586870" y="2219450"/>
            <a:ext cx="3379646" cy="3693319"/>
          </a:xfrm>
          <a:prstGeom prst="rect">
            <a:avLst/>
          </a:prstGeom>
          <a:noFill/>
        </p:spPr>
        <p:txBody>
          <a:bodyPr wrap="square">
            <a:spAutoFit/>
          </a:bodyPr>
          <a:lstStyle/>
          <a:p>
            <a:r>
              <a:rPr lang="es-AR" dirty="0">
                <a:solidFill>
                  <a:schemeClr val="bg1"/>
                </a:solidFill>
              </a:rPr>
              <a:t>La Ingeniería Industrial avanza conforme los avances tecnológicos y científicos que se van desarrollando día a día, abarcando diversos campos de investigación, poco a poco ganando terreno en el mundo del mercado y la producción, lo que ha llevado a ampliar los conocimientos. (Chalco, 2014)</a:t>
            </a:r>
          </a:p>
        </p:txBody>
      </p:sp>
      <p:pic>
        <p:nvPicPr>
          <p:cNvPr id="8" name="Imagen 7">
            <a:extLst>
              <a:ext uri="{FF2B5EF4-FFF2-40B4-BE49-F238E27FC236}">
                <a16:creationId xmlns:a16="http://schemas.microsoft.com/office/drawing/2014/main" id="{B3962F75-81BA-F406-5EF2-7CB5B13596E8}"/>
              </a:ext>
            </a:extLst>
          </p:cNvPr>
          <p:cNvPicPr>
            <a:picLocks noChangeAspect="1"/>
          </p:cNvPicPr>
          <p:nvPr/>
        </p:nvPicPr>
        <p:blipFill>
          <a:blip r:embed="rId3"/>
          <a:stretch>
            <a:fillRect/>
          </a:stretch>
        </p:blipFill>
        <p:spPr>
          <a:xfrm>
            <a:off x="10717622" y="5540069"/>
            <a:ext cx="1320581" cy="1151618"/>
          </a:xfrm>
          <a:prstGeom prst="rect">
            <a:avLst/>
          </a:prstGeom>
        </p:spPr>
      </p:pic>
    </p:spTree>
    <p:extLst>
      <p:ext uri="{BB962C8B-B14F-4D97-AF65-F5344CB8AC3E}">
        <p14:creationId xmlns:p14="http://schemas.microsoft.com/office/powerpoint/2010/main" val="18335540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0E8E2991-40C2-093F-0D57-3EA2FC29E5C3}"/>
              </a:ext>
            </a:extLst>
          </p:cNvPr>
          <p:cNvPicPr>
            <a:picLocks noChangeAspect="1"/>
          </p:cNvPicPr>
          <p:nvPr/>
        </p:nvPicPr>
        <p:blipFill>
          <a:blip r:embed="rId2"/>
          <a:srcRect t="4942" b="8580"/>
          <a:stretch>
            <a:fillRect/>
          </a:stretch>
        </p:blipFill>
        <p:spPr>
          <a:xfrm>
            <a:off x="763351" y="560189"/>
            <a:ext cx="6635989" cy="6182139"/>
          </a:xfrm>
          <a:prstGeom prst="rect">
            <a:avLst/>
          </a:prstGeom>
        </p:spPr>
      </p:pic>
      <p:sp>
        <p:nvSpPr>
          <p:cNvPr id="4" name="CuadroTexto 3">
            <a:extLst>
              <a:ext uri="{FF2B5EF4-FFF2-40B4-BE49-F238E27FC236}">
                <a16:creationId xmlns:a16="http://schemas.microsoft.com/office/drawing/2014/main" id="{6D1635B1-1527-BB9D-ADB3-F0122959B82C}"/>
              </a:ext>
            </a:extLst>
          </p:cNvPr>
          <p:cNvSpPr txBox="1"/>
          <p:nvPr/>
        </p:nvSpPr>
        <p:spPr>
          <a:xfrm>
            <a:off x="7918174" y="1156183"/>
            <a:ext cx="3319670" cy="5355312"/>
          </a:xfrm>
          <a:prstGeom prst="rect">
            <a:avLst/>
          </a:prstGeom>
          <a:noFill/>
        </p:spPr>
        <p:txBody>
          <a:bodyPr wrap="square">
            <a:spAutoFit/>
          </a:bodyPr>
          <a:lstStyle/>
          <a:p>
            <a:r>
              <a:rPr lang="es-AR" dirty="0">
                <a:solidFill>
                  <a:schemeClr val="bg1"/>
                </a:solidFill>
              </a:rPr>
              <a:t>La educación en la ingeniería industrial debe anticipar los cambios esperados y acomodarse a ellos. Los ingenieros deben también adaptarse a la competencia global, ya que esta estará en constante crecimiento. Además, deben estar preparados para ayudar a la sociedad, con respecto a los avances tecnológicos. (Ortiz, 2016). Deben convertirse en líderes en los sectores públicos como privados, utilizando este papel de liderazgo para construir un futuro.</a:t>
            </a:r>
          </a:p>
        </p:txBody>
      </p:sp>
      <p:sp>
        <p:nvSpPr>
          <p:cNvPr id="5" name="CuadroTexto 4">
            <a:extLst>
              <a:ext uri="{FF2B5EF4-FFF2-40B4-BE49-F238E27FC236}">
                <a16:creationId xmlns:a16="http://schemas.microsoft.com/office/drawing/2014/main" id="{D29F011E-511E-6E67-2DCF-AA461FDBB9A2}"/>
              </a:ext>
            </a:extLst>
          </p:cNvPr>
          <p:cNvSpPr txBox="1"/>
          <p:nvPr/>
        </p:nvSpPr>
        <p:spPr>
          <a:xfrm>
            <a:off x="2358887" y="115672"/>
            <a:ext cx="7712765" cy="461665"/>
          </a:xfrm>
          <a:prstGeom prst="rect">
            <a:avLst/>
          </a:prstGeom>
          <a:noFill/>
        </p:spPr>
        <p:txBody>
          <a:bodyPr wrap="square" rtlCol="0">
            <a:spAutoFit/>
          </a:bodyPr>
          <a:lstStyle/>
          <a:p>
            <a:r>
              <a:rPr lang="es-AR" sz="2400" b="1" dirty="0">
                <a:solidFill>
                  <a:schemeClr val="bg1"/>
                </a:solidFill>
              </a:rPr>
              <a:t>Retos y Oportunidades en la Ingeniería Industrial</a:t>
            </a:r>
          </a:p>
        </p:txBody>
      </p:sp>
    </p:spTree>
    <p:extLst>
      <p:ext uri="{BB962C8B-B14F-4D97-AF65-F5344CB8AC3E}">
        <p14:creationId xmlns:p14="http://schemas.microsoft.com/office/powerpoint/2010/main" val="22608397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452AA9A-0222-0407-6F1D-678A92535A4E}"/>
              </a:ext>
            </a:extLst>
          </p:cNvPr>
          <p:cNvPicPr>
            <a:picLocks noChangeAspect="1"/>
          </p:cNvPicPr>
          <p:nvPr/>
        </p:nvPicPr>
        <p:blipFill>
          <a:blip r:embed="rId2"/>
          <a:srcRect l="4065" r="3081"/>
          <a:stretch>
            <a:fillRect/>
          </a:stretch>
        </p:blipFill>
        <p:spPr>
          <a:xfrm>
            <a:off x="901147" y="810077"/>
            <a:ext cx="5751444" cy="3700593"/>
          </a:xfrm>
          <a:prstGeom prst="rect">
            <a:avLst/>
          </a:prstGeom>
        </p:spPr>
      </p:pic>
      <p:sp>
        <p:nvSpPr>
          <p:cNvPr id="4" name="CuadroTexto 3">
            <a:extLst>
              <a:ext uri="{FF2B5EF4-FFF2-40B4-BE49-F238E27FC236}">
                <a16:creationId xmlns:a16="http://schemas.microsoft.com/office/drawing/2014/main" id="{2D2CFEE3-B220-806F-9E88-3A6E00E2A947}"/>
              </a:ext>
            </a:extLst>
          </p:cNvPr>
          <p:cNvSpPr txBox="1"/>
          <p:nvPr/>
        </p:nvSpPr>
        <p:spPr>
          <a:xfrm>
            <a:off x="7441096" y="810077"/>
            <a:ext cx="3849757" cy="3416320"/>
          </a:xfrm>
          <a:prstGeom prst="rect">
            <a:avLst/>
          </a:prstGeom>
          <a:noFill/>
        </p:spPr>
        <p:txBody>
          <a:bodyPr wrap="square">
            <a:spAutoFit/>
          </a:bodyPr>
          <a:lstStyle/>
          <a:p>
            <a:r>
              <a:rPr lang="es-AR" dirty="0">
                <a:solidFill>
                  <a:schemeClr val="bg1"/>
                </a:solidFill>
              </a:rPr>
              <a:t>Los ingenieros deberán estar preparados para afrontar nuevas necesidades y retos sociales, económicos, legales y políticos. Deben ser educados para desarrollar tecnologías enfrentando estas necesidades y estar preparado para comunicar estos nuevos desarrollos al gobierno, a industrias privadas y al resto de la sociedad. (Romero, 2006). </a:t>
            </a:r>
          </a:p>
        </p:txBody>
      </p:sp>
      <p:sp>
        <p:nvSpPr>
          <p:cNvPr id="6" name="CuadroTexto 5">
            <a:extLst>
              <a:ext uri="{FF2B5EF4-FFF2-40B4-BE49-F238E27FC236}">
                <a16:creationId xmlns:a16="http://schemas.microsoft.com/office/drawing/2014/main" id="{05389BC0-6607-5953-8DE0-051B0DD0FA86}"/>
              </a:ext>
            </a:extLst>
          </p:cNvPr>
          <p:cNvSpPr txBox="1"/>
          <p:nvPr/>
        </p:nvSpPr>
        <p:spPr>
          <a:xfrm>
            <a:off x="901147" y="4709453"/>
            <a:ext cx="10668001" cy="2031325"/>
          </a:xfrm>
          <a:prstGeom prst="rect">
            <a:avLst/>
          </a:prstGeom>
          <a:noFill/>
        </p:spPr>
        <p:txBody>
          <a:bodyPr wrap="square">
            <a:spAutoFit/>
          </a:bodyPr>
          <a:lstStyle/>
          <a:p>
            <a:pPr algn="just"/>
            <a:r>
              <a:rPr lang="es-AR" dirty="0">
                <a:solidFill>
                  <a:schemeClr val="bg1"/>
                </a:solidFill>
              </a:rPr>
              <a:t>El futuro de profesión de ingenieros industriales tiene una gran conexión con las tendencias económicas mundiales y el comportamiento de los diferentes sectores. La ingeniería seguirá siendo una de las disciplinas más demandadas por las empresas y las instituciones en los próximos años. La innovación tecnológica constituye, junto con la internacionalización y la restructuración necesaria del sector, los tres pilares básicos del Plan de Desarrollo Estratégico con el que las empresas de ingeniería plantean incrementar su competitividad en una economía globalizada. (Randstad Professional, 2015).</a:t>
            </a:r>
          </a:p>
        </p:txBody>
      </p:sp>
      <p:sp>
        <p:nvSpPr>
          <p:cNvPr id="7" name="CuadroTexto 6">
            <a:extLst>
              <a:ext uri="{FF2B5EF4-FFF2-40B4-BE49-F238E27FC236}">
                <a16:creationId xmlns:a16="http://schemas.microsoft.com/office/drawing/2014/main" id="{122D3DF2-D73A-B97B-42DE-0041B349708A}"/>
              </a:ext>
            </a:extLst>
          </p:cNvPr>
          <p:cNvSpPr txBox="1"/>
          <p:nvPr/>
        </p:nvSpPr>
        <p:spPr>
          <a:xfrm>
            <a:off x="2060713" y="149629"/>
            <a:ext cx="8070574" cy="461665"/>
          </a:xfrm>
          <a:prstGeom prst="rect">
            <a:avLst/>
          </a:prstGeom>
          <a:noFill/>
        </p:spPr>
        <p:txBody>
          <a:bodyPr wrap="square" rtlCol="0">
            <a:spAutoFit/>
          </a:bodyPr>
          <a:lstStyle/>
          <a:p>
            <a:r>
              <a:rPr lang="es-AR" sz="2400" b="1" dirty="0">
                <a:solidFill>
                  <a:schemeClr val="bg1"/>
                </a:solidFill>
              </a:rPr>
              <a:t>Ingeniería Industrial como una apuesta de futuro</a:t>
            </a:r>
          </a:p>
        </p:txBody>
      </p:sp>
    </p:spTree>
    <p:extLst>
      <p:ext uri="{BB962C8B-B14F-4D97-AF65-F5344CB8AC3E}">
        <p14:creationId xmlns:p14="http://schemas.microsoft.com/office/powerpoint/2010/main" val="21892744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6F13E10E-0AFB-BA0D-BF41-A3A16AF87072}"/>
              </a:ext>
            </a:extLst>
          </p:cNvPr>
          <p:cNvPicPr>
            <a:picLocks noChangeAspect="1"/>
          </p:cNvPicPr>
          <p:nvPr/>
        </p:nvPicPr>
        <p:blipFill>
          <a:blip r:embed="rId2"/>
          <a:srcRect l="4095" t="2956" r="7395" b="30340"/>
          <a:stretch>
            <a:fillRect/>
          </a:stretch>
        </p:blipFill>
        <p:spPr>
          <a:xfrm>
            <a:off x="516835" y="678745"/>
            <a:ext cx="7818782" cy="4147930"/>
          </a:xfrm>
          <a:prstGeom prst="rect">
            <a:avLst/>
          </a:prstGeom>
        </p:spPr>
      </p:pic>
      <p:sp>
        <p:nvSpPr>
          <p:cNvPr id="4" name="CuadroTexto 3">
            <a:extLst>
              <a:ext uri="{FF2B5EF4-FFF2-40B4-BE49-F238E27FC236}">
                <a16:creationId xmlns:a16="http://schemas.microsoft.com/office/drawing/2014/main" id="{BB20726A-92C7-3146-9B6E-E029953104B9}"/>
              </a:ext>
            </a:extLst>
          </p:cNvPr>
          <p:cNvSpPr txBox="1"/>
          <p:nvPr/>
        </p:nvSpPr>
        <p:spPr>
          <a:xfrm>
            <a:off x="397566" y="4985702"/>
            <a:ext cx="11012555" cy="1754326"/>
          </a:xfrm>
          <a:prstGeom prst="rect">
            <a:avLst/>
          </a:prstGeom>
          <a:noFill/>
        </p:spPr>
        <p:txBody>
          <a:bodyPr wrap="square">
            <a:spAutoFit/>
          </a:bodyPr>
          <a:lstStyle/>
          <a:p>
            <a:pPr algn="just"/>
            <a:r>
              <a:rPr lang="es-AR" dirty="0">
                <a:solidFill>
                  <a:schemeClr val="bg1"/>
                </a:solidFill>
              </a:rPr>
              <a:t>El sector industrial y el gran consumo están impulsando la generación de puestos de trabajo y los contratos entre profesionales con un nivel formativo elevado. Los ingenieros que quieran encontrar empleo en los próximos años tendrán que tener en cuenta la importancia del idioma, principalmente el inglés ya que es la lengua por excelencia a nivel internacional. Países como Alemania, Rusia, Brasil o China son los que más demanda de empleo tienen en la actualidad, especialmente para ingenieros. </a:t>
            </a:r>
            <a:endParaRPr lang="es-AR" dirty="0"/>
          </a:p>
        </p:txBody>
      </p:sp>
      <p:pic>
        <p:nvPicPr>
          <p:cNvPr id="5" name="Imagen 4">
            <a:extLst>
              <a:ext uri="{FF2B5EF4-FFF2-40B4-BE49-F238E27FC236}">
                <a16:creationId xmlns:a16="http://schemas.microsoft.com/office/drawing/2014/main" id="{AA450D63-212D-A945-57CF-A24B45A15790}"/>
              </a:ext>
            </a:extLst>
          </p:cNvPr>
          <p:cNvPicPr>
            <a:picLocks noChangeAspect="1"/>
          </p:cNvPicPr>
          <p:nvPr/>
        </p:nvPicPr>
        <p:blipFill>
          <a:blip r:embed="rId3"/>
          <a:stretch>
            <a:fillRect/>
          </a:stretch>
        </p:blipFill>
        <p:spPr>
          <a:xfrm>
            <a:off x="8550334" y="1632957"/>
            <a:ext cx="3124831" cy="2116138"/>
          </a:xfrm>
          <a:prstGeom prst="rect">
            <a:avLst/>
          </a:prstGeom>
        </p:spPr>
      </p:pic>
      <p:sp>
        <p:nvSpPr>
          <p:cNvPr id="6" name="CuadroTexto 5">
            <a:extLst>
              <a:ext uri="{FF2B5EF4-FFF2-40B4-BE49-F238E27FC236}">
                <a16:creationId xmlns:a16="http://schemas.microsoft.com/office/drawing/2014/main" id="{7613E419-68F3-23FF-9E1B-483F61D8D989}"/>
              </a:ext>
            </a:extLst>
          </p:cNvPr>
          <p:cNvSpPr txBox="1"/>
          <p:nvPr/>
        </p:nvSpPr>
        <p:spPr>
          <a:xfrm>
            <a:off x="3578087" y="58053"/>
            <a:ext cx="6427304" cy="461665"/>
          </a:xfrm>
          <a:prstGeom prst="rect">
            <a:avLst/>
          </a:prstGeom>
          <a:noFill/>
        </p:spPr>
        <p:txBody>
          <a:bodyPr wrap="square" rtlCol="0">
            <a:spAutoFit/>
          </a:bodyPr>
          <a:lstStyle/>
          <a:p>
            <a:r>
              <a:rPr lang="es-AR" sz="2400" b="1" dirty="0">
                <a:solidFill>
                  <a:schemeClr val="bg1"/>
                </a:solidFill>
              </a:rPr>
              <a:t>Tendencias de la Ingeniería Industrial</a:t>
            </a:r>
          </a:p>
        </p:txBody>
      </p:sp>
    </p:spTree>
    <p:extLst>
      <p:ext uri="{BB962C8B-B14F-4D97-AF65-F5344CB8AC3E}">
        <p14:creationId xmlns:p14="http://schemas.microsoft.com/office/powerpoint/2010/main" val="35608103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5E0B63B-C2B9-917D-4145-C8FABE21C1BA}"/>
              </a:ext>
            </a:extLst>
          </p:cNvPr>
          <p:cNvSpPr txBox="1"/>
          <p:nvPr/>
        </p:nvSpPr>
        <p:spPr>
          <a:xfrm>
            <a:off x="3220278" y="3086173"/>
            <a:ext cx="5804452" cy="369332"/>
          </a:xfrm>
          <a:prstGeom prst="rect">
            <a:avLst/>
          </a:prstGeom>
          <a:noFill/>
        </p:spPr>
        <p:txBody>
          <a:bodyPr wrap="square" rtlCol="0">
            <a:spAutoFit/>
          </a:bodyPr>
          <a:lstStyle/>
          <a:p>
            <a:r>
              <a:rPr lang="es-AR" b="1" dirty="0">
                <a:solidFill>
                  <a:schemeClr val="bg1"/>
                </a:solidFill>
              </a:rPr>
              <a:t>INTRODUCCIÓN A LA INGENIERÍA INDUSTRIAL 2026</a:t>
            </a:r>
          </a:p>
        </p:txBody>
      </p:sp>
    </p:spTree>
    <p:extLst>
      <p:ext uri="{BB962C8B-B14F-4D97-AF65-F5344CB8AC3E}">
        <p14:creationId xmlns:p14="http://schemas.microsoft.com/office/powerpoint/2010/main" val="40454706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A650CEC-B63E-AE06-3596-2256FDA559B5}"/>
              </a:ext>
            </a:extLst>
          </p:cNvPr>
          <p:cNvSpPr txBox="1"/>
          <p:nvPr/>
        </p:nvSpPr>
        <p:spPr>
          <a:xfrm>
            <a:off x="493643" y="4922181"/>
            <a:ext cx="11370365" cy="1477328"/>
          </a:xfrm>
          <a:prstGeom prst="rect">
            <a:avLst/>
          </a:prstGeom>
          <a:noFill/>
        </p:spPr>
        <p:txBody>
          <a:bodyPr wrap="square">
            <a:spAutoFit/>
          </a:bodyPr>
          <a:lstStyle/>
          <a:p>
            <a:pPr algn="just"/>
            <a:r>
              <a:rPr lang="es-AR" b="1" dirty="0">
                <a:solidFill>
                  <a:schemeClr val="bg1"/>
                </a:solidFill>
              </a:rPr>
              <a:t>La ingeniería es una disciplina y un campo de estudio que consisten en la aplicación de los conocimientos científicos a la solución de los problemas y retos que enfrenta la humanidad, en sus muy distintas áreas. Esto implica tanto el diseño, construcción y desarrollo de herramientas, máquinas e instalaciones, como el manejo de recursos naturales, la producción de materiales sintéticos o la conceptualización de procesos y sistemas.</a:t>
            </a:r>
          </a:p>
        </p:txBody>
      </p:sp>
      <p:pic>
        <p:nvPicPr>
          <p:cNvPr id="4" name="Imagen 3">
            <a:extLst>
              <a:ext uri="{FF2B5EF4-FFF2-40B4-BE49-F238E27FC236}">
                <a16:creationId xmlns:a16="http://schemas.microsoft.com/office/drawing/2014/main" id="{8E866533-361A-3046-17C9-C8D28A6C84C8}"/>
              </a:ext>
            </a:extLst>
          </p:cNvPr>
          <p:cNvPicPr>
            <a:picLocks noChangeAspect="1"/>
          </p:cNvPicPr>
          <p:nvPr/>
        </p:nvPicPr>
        <p:blipFill>
          <a:blip r:embed="rId2"/>
          <a:stretch>
            <a:fillRect/>
          </a:stretch>
        </p:blipFill>
        <p:spPr>
          <a:xfrm>
            <a:off x="549965" y="926503"/>
            <a:ext cx="7620000" cy="3810000"/>
          </a:xfrm>
          <a:prstGeom prst="rect">
            <a:avLst/>
          </a:prstGeom>
        </p:spPr>
      </p:pic>
      <p:sp>
        <p:nvSpPr>
          <p:cNvPr id="6" name="CuadroTexto 5">
            <a:extLst>
              <a:ext uri="{FF2B5EF4-FFF2-40B4-BE49-F238E27FC236}">
                <a16:creationId xmlns:a16="http://schemas.microsoft.com/office/drawing/2014/main" id="{2DA025CC-3CB7-28F4-3ABE-E763CDEAF547}"/>
              </a:ext>
            </a:extLst>
          </p:cNvPr>
          <p:cNvSpPr txBox="1"/>
          <p:nvPr/>
        </p:nvSpPr>
        <p:spPr>
          <a:xfrm>
            <a:off x="3863009" y="239404"/>
            <a:ext cx="3717234" cy="461665"/>
          </a:xfrm>
          <a:prstGeom prst="rect">
            <a:avLst/>
          </a:prstGeom>
          <a:noFill/>
        </p:spPr>
        <p:txBody>
          <a:bodyPr wrap="square">
            <a:spAutoFit/>
          </a:bodyPr>
          <a:lstStyle/>
          <a:p>
            <a:r>
              <a:rPr lang="es-AR" sz="2400" b="1" dirty="0">
                <a:solidFill>
                  <a:schemeClr val="bg1"/>
                </a:solidFill>
              </a:rPr>
              <a:t>¿Qué es la ingeniería?</a:t>
            </a:r>
          </a:p>
        </p:txBody>
      </p:sp>
      <p:sp>
        <p:nvSpPr>
          <p:cNvPr id="8" name="CuadroTexto 7">
            <a:extLst>
              <a:ext uri="{FF2B5EF4-FFF2-40B4-BE49-F238E27FC236}">
                <a16:creationId xmlns:a16="http://schemas.microsoft.com/office/drawing/2014/main" id="{D96FAA96-C67F-A897-AACB-22A19294F275}"/>
              </a:ext>
            </a:extLst>
          </p:cNvPr>
          <p:cNvSpPr txBox="1"/>
          <p:nvPr/>
        </p:nvSpPr>
        <p:spPr>
          <a:xfrm>
            <a:off x="9177129" y="1815840"/>
            <a:ext cx="1835426" cy="2031325"/>
          </a:xfrm>
          <a:prstGeom prst="rect">
            <a:avLst/>
          </a:prstGeom>
          <a:noFill/>
        </p:spPr>
        <p:txBody>
          <a:bodyPr wrap="square">
            <a:spAutoFit/>
          </a:bodyPr>
          <a:lstStyle/>
          <a:p>
            <a:r>
              <a:rPr lang="es-AR" b="1" dirty="0">
                <a:solidFill>
                  <a:schemeClr val="bg1"/>
                </a:solidFill>
              </a:rPr>
              <a:t>La ingeniería implica el diseño, construcción y desarrollo de herramientas</a:t>
            </a:r>
            <a:r>
              <a:rPr lang="es-AR" dirty="0"/>
              <a:t>.</a:t>
            </a:r>
          </a:p>
          <a:p>
            <a:endParaRPr lang="es-AR" dirty="0"/>
          </a:p>
        </p:txBody>
      </p:sp>
    </p:spTree>
    <p:extLst>
      <p:ext uri="{BB962C8B-B14F-4D97-AF65-F5344CB8AC3E}">
        <p14:creationId xmlns:p14="http://schemas.microsoft.com/office/powerpoint/2010/main" val="18604229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FDC10966-1DF5-C484-BF09-3288752DF9C9}"/>
              </a:ext>
            </a:extLst>
          </p:cNvPr>
          <p:cNvSpPr txBox="1"/>
          <p:nvPr/>
        </p:nvSpPr>
        <p:spPr>
          <a:xfrm>
            <a:off x="6475642" y="1695597"/>
            <a:ext cx="5501499" cy="523220"/>
          </a:xfrm>
          <a:prstGeom prst="rect">
            <a:avLst/>
          </a:prstGeom>
          <a:noFill/>
        </p:spPr>
        <p:txBody>
          <a:bodyPr wrap="square" rtlCol="0">
            <a:spAutoFit/>
          </a:bodyPr>
          <a:lstStyle/>
          <a:p>
            <a:pPr algn="ctr"/>
            <a:r>
              <a:rPr lang="es-AR" sz="2800" b="1" u="sng" dirty="0">
                <a:solidFill>
                  <a:schemeClr val="bg1"/>
                </a:solidFill>
              </a:rPr>
              <a:t>Historia de la Ingeniería</a:t>
            </a:r>
          </a:p>
        </p:txBody>
      </p:sp>
      <p:sp>
        <p:nvSpPr>
          <p:cNvPr id="4" name="CuadroTexto 3">
            <a:extLst>
              <a:ext uri="{FF2B5EF4-FFF2-40B4-BE49-F238E27FC236}">
                <a16:creationId xmlns:a16="http://schemas.microsoft.com/office/drawing/2014/main" id="{01CE65F4-EAC3-04AD-65DE-602C44038321}"/>
              </a:ext>
            </a:extLst>
          </p:cNvPr>
          <p:cNvSpPr txBox="1"/>
          <p:nvPr/>
        </p:nvSpPr>
        <p:spPr>
          <a:xfrm>
            <a:off x="7506918" y="2911499"/>
            <a:ext cx="3713871" cy="1754326"/>
          </a:xfrm>
          <a:prstGeom prst="rect">
            <a:avLst/>
          </a:prstGeom>
          <a:noFill/>
        </p:spPr>
        <p:txBody>
          <a:bodyPr wrap="square" rtlCol="0">
            <a:spAutoFit/>
          </a:bodyPr>
          <a:lstStyle/>
          <a:p>
            <a:r>
              <a:rPr lang="es-AR" b="1" dirty="0">
                <a:solidFill>
                  <a:schemeClr val="bg1"/>
                </a:solidFill>
              </a:rPr>
              <a:t>La historia de la ingeniería se remota hasta tiempos antiguos cuando los seres humanos comenzamos  a adaptar nuestro entorno par satisfacer nuestras necesidades </a:t>
            </a:r>
          </a:p>
        </p:txBody>
      </p:sp>
      <p:pic>
        <p:nvPicPr>
          <p:cNvPr id="11" name="Imagen 10">
            <a:extLst>
              <a:ext uri="{FF2B5EF4-FFF2-40B4-BE49-F238E27FC236}">
                <a16:creationId xmlns:a16="http://schemas.microsoft.com/office/drawing/2014/main" id="{190B53C9-5708-EC5C-E31E-123FBB5579C8}"/>
              </a:ext>
            </a:extLst>
          </p:cNvPr>
          <p:cNvPicPr>
            <a:picLocks noChangeAspect="1"/>
          </p:cNvPicPr>
          <p:nvPr/>
        </p:nvPicPr>
        <p:blipFill>
          <a:blip r:embed="rId2"/>
          <a:srcRect l="37317" r="3499"/>
          <a:stretch/>
        </p:blipFill>
        <p:spPr>
          <a:xfrm>
            <a:off x="0" y="0"/>
            <a:ext cx="6096000" cy="6858000"/>
          </a:xfrm>
          <a:prstGeom prst="rect">
            <a:avLst/>
          </a:prstGeom>
        </p:spPr>
      </p:pic>
    </p:spTree>
    <p:extLst>
      <p:ext uri="{BB962C8B-B14F-4D97-AF65-F5344CB8AC3E}">
        <p14:creationId xmlns:p14="http://schemas.microsoft.com/office/powerpoint/2010/main" val="4128437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FA34DF4A-A1C1-333C-C2F9-629B5EBA6810}"/>
              </a:ext>
            </a:extLst>
          </p:cNvPr>
          <p:cNvPicPr>
            <a:picLocks noChangeAspect="1"/>
          </p:cNvPicPr>
          <p:nvPr/>
        </p:nvPicPr>
        <p:blipFill>
          <a:blip r:embed="rId2"/>
          <a:stretch>
            <a:fillRect/>
          </a:stretch>
        </p:blipFill>
        <p:spPr>
          <a:xfrm>
            <a:off x="7230533" y="87724"/>
            <a:ext cx="4428274" cy="242605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Imagen 2">
            <a:extLst>
              <a:ext uri="{FF2B5EF4-FFF2-40B4-BE49-F238E27FC236}">
                <a16:creationId xmlns:a16="http://schemas.microsoft.com/office/drawing/2014/main" id="{1CACE6F1-E41E-F371-75DC-2A79B2399CDC}"/>
              </a:ext>
            </a:extLst>
          </p:cNvPr>
          <p:cNvPicPr>
            <a:picLocks noChangeAspect="1"/>
          </p:cNvPicPr>
          <p:nvPr/>
        </p:nvPicPr>
        <p:blipFill>
          <a:blip r:embed="rId3"/>
          <a:stretch>
            <a:fillRect/>
          </a:stretch>
        </p:blipFill>
        <p:spPr>
          <a:xfrm>
            <a:off x="8218878" y="2674494"/>
            <a:ext cx="2935771" cy="39143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CuadroTexto 6">
            <a:extLst>
              <a:ext uri="{FF2B5EF4-FFF2-40B4-BE49-F238E27FC236}">
                <a16:creationId xmlns:a16="http://schemas.microsoft.com/office/drawing/2014/main" id="{41B997B5-C3D1-2E3B-FD46-DBAE01E91E15}"/>
              </a:ext>
            </a:extLst>
          </p:cNvPr>
          <p:cNvSpPr txBox="1"/>
          <p:nvPr/>
        </p:nvSpPr>
        <p:spPr>
          <a:xfrm>
            <a:off x="170680" y="5654614"/>
            <a:ext cx="7449320" cy="923330"/>
          </a:xfrm>
          <a:prstGeom prst="rect">
            <a:avLst/>
          </a:prstGeom>
          <a:noFill/>
        </p:spPr>
        <p:txBody>
          <a:bodyPr wrap="square">
            <a:spAutoFit/>
          </a:bodyPr>
          <a:lstStyle/>
          <a:p>
            <a:pPr algn="just"/>
            <a:r>
              <a:rPr lang="es-AR" b="1" dirty="0">
                <a:solidFill>
                  <a:schemeClr val="bg1"/>
                </a:solidFill>
              </a:rPr>
              <a:t>Las obras de ingeniería son una expresión simbólica del poder de la cultura que las produjo. Muestran un conocimiento científico y técnico no superado hasta el siglo XVIII</a:t>
            </a:r>
          </a:p>
        </p:txBody>
      </p:sp>
      <p:pic>
        <p:nvPicPr>
          <p:cNvPr id="1026" name="Picture 2" descr="Pirámides de Egipto: el misterio detrás de su forma">
            <a:extLst>
              <a:ext uri="{FF2B5EF4-FFF2-40B4-BE49-F238E27FC236}">
                <a16:creationId xmlns:a16="http://schemas.microsoft.com/office/drawing/2014/main" id="{86C8B0C1-E7C4-8408-D666-F07DDD93CF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2564" y="2674494"/>
            <a:ext cx="4276725" cy="2819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28" name="Picture 4" descr="Los materiales de la rueda prehistórica: ¿De qué estaban hechos? | Talayots">
            <a:extLst>
              <a:ext uri="{FF2B5EF4-FFF2-40B4-BE49-F238E27FC236}">
                <a16:creationId xmlns:a16="http://schemas.microsoft.com/office/drawing/2014/main" id="{FD13DB1D-297D-30D2-D8FC-C4B8C1CE978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2774" y="145622"/>
            <a:ext cx="4736306" cy="236815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61674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CB0F5B26-237F-B795-B070-7FAF034A654D}"/>
              </a:ext>
            </a:extLst>
          </p:cNvPr>
          <p:cNvSpPr txBox="1"/>
          <p:nvPr/>
        </p:nvSpPr>
        <p:spPr>
          <a:xfrm>
            <a:off x="-224686" y="849677"/>
            <a:ext cx="5274365" cy="523220"/>
          </a:xfrm>
          <a:prstGeom prst="rect">
            <a:avLst/>
          </a:prstGeom>
          <a:noFill/>
        </p:spPr>
        <p:txBody>
          <a:bodyPr wrap="square" rtlCol="0">
            <a:spAutoFit/>
          </a:bodyPr>
          <a:lstStyle/>
          <a:p>
            <a:pPr algn="ctr"/>
            <a:r>
              <a:rPr lang="es-AR" sz="2800" b="1" u="sng" dirty="0">
                <a:solidFill>
                  <a:schemeClr val="bg1"/>
                </a:solidFill>
              </a:rPr>
              <a:t>Orígenes de la Ingeniería</a:t>
            </a:r>
          </a:p>
        </p:txBody>
      </p:sp>
      <p:pic>
        <p:nvPicPr>
          <p:cNvPr id="3" name="Imagen 2">
            <a:extLst>
              <a:ext uri="{FF2B5EF4-FFF2-40B4-BE49-F238E27FC236}">
                <a16:creationId xmlns:a16="http://schemas.microsoft.com/office/drawing/2014/main" id="{8F8892B9-45B8-16E2-0DD5-199650DB46D7}"/>
              </a:ext>
            </a:extLst>
          </p:cNvPr>
          <p:cNvPicPr>
            <a:picLocks noChangeAspect="1"/>
          </p:cNvPicPr>
          <p:nvPr/>
        </p:nvPicPr>
        <p:blipFill>
          <a:blip r:embed="rId2"/>
          <a:srcRect l="19461" t="11078" r="3872"/>
          <a:stretch/>
        </p:blipFill>
        <p:spPr>
          <a:xfrm>
            <a:off x="5001491" y="0"/>
            <a:ext cx="7190509" cy="4691224"/>
          </a:xfrm>
          <a:prstGeom prst="rect">
            <a:avLst/>
          </a:prstGeom>
        </p:spPr>
      </p:pic>
      <p:sp>
        <p:nvSpPr>
          <p:cNvPr id="4" name="CuadroTexto 3">
            <a:extLst>
              <a:ext uri="{FF2B5EF4-FFF2-40B4-BE49-F238E27FC236}">
                <a16:creationId xmlns:a16="http://schemas.microsoft.com/office/drawing/2014/main" id="{4AF1686C-8CE6-3970-EDD6-8EB7564EBCB1}"/>
              </a:ext>
            </a:extLst>
          </p:cNvPr>
          <p:cNvSpPr txBox="1"/>
          <p:nvPr/>
        </p:nvSpPr>
        <p:spPr>
          <a:xfrm>
            <a:off x="93367" y="2053394"/>
            <a:ext cx="4638261" cy="3693319"/>
          </a:xfrm>
          <a:prstGeom prst="rect">
            <a:avLst/>
          </a:prstGeom>
          <a:noFill/>
        </p:spPr>
        <p:txBody>
          <a:bodyPr wrap="square" rtlCol="0">
            <a:spAutoFit/>
          </a:bodyPr>
          <a:lstStyle/>
          <a:p>
            <a:pPr algn="just"/>
            <a:r>
              <a:rPr lang="es-AR" b="1" dirty="0">
                <a:solidFill>
                  <a:schemeClr val="bg1"/>
                </a:solidFill>
              </a:rPr>
              <a:t>No fue hasta sino los años </a:t>
            </a:r>
            <a:r>
              <a:rPr lang="es-AR" b="1" u="sng" dirty="0">
                <a:solidFill>
                  <a:schemeClr val="bg1"/>
                </a:solidFill>
              </a:rPr>
              <a:t>1500s,</a:t>
            </a:r>
            <a:r>
              <a:rPr lang="es-AR" b="1" dirty="0">
                <a:solidFill>
                  <a:schemeClr val="bg1"/>
                </a:solidFill>
              </a:rPr>
              <a:t> cuando nació la profesión que hoy conocemos como ingeniería, cuando algunos especialistas comenzaron a utilizar </a:t>
            </a:r>
            <a:r>
              <a:rPr lang="es-AR" b="1" u="sng" dirty="0">
                <a:solidFill>
                  <a:schemeClr val="bg1"/>
                </a:solidFill>
              </a:rPr>
              <a:t>matemáticas para diseñar </a:t>
            </a:r>
            <a:r>
              <a:rPr lang="es-AR" b="1" dirty="0">
                <a:solidFill>
                  <a:schemeClr val="bg1"/>
                </a:solidFill>
              </a:rPr>
              <a:t>artefactos militares, inicialmente fueron llamados arquitectos militares y generalmente guiaban  a los artesanos para que realizaran la construcción de manera correcta, por lo que se considera que fueron los primeros ingenieros según el sentido actual de la profesión.</a:t>
            </a:r>
          </a:p>
        </p:txBody>
      </p:sp>
      <p:pic>
        <p:nvPicPr>
          <p:cNvPr id="6" name="Imagen 5">
            <a:extLst>
              <a:ext uri="{FF2B5EF4-FFF2-40B4-BE49-F238E27FC236}">
                <a16:creationId xmlns:a16="http://schemas.microsoft.com/office/drawing/2014/main" id="{DAEFF7F1-8949-C6C5-210D-38BAD5A98155}"/>
              </a:ext>
            </a:extLst>
          </p:cNvPr>
          <p:cNvPicPr>
            <a:picLocks noChangeAspect="1"/>
          </p:cNvPicPr>
          <p:nvPr/>
        </p:nvPicPr>
        <p:blipFill>
          <a:blip r:embed="rId2"/>
          <a:srcRect l="19461" r="3872" b="58929"/>
          <a:stretch/>
        </p:blipFill>
        <p:spPr>
          <a:xfrm>
            <a:off x="5001490" y="4691224"/>
            <a:ext cx="7190509" cy="2166776"/>
          </a:xfrm>
          <a:prstGeom prst="rect">
            <a:avLst/>
          </a:prstGeom>
        </p:spPr>
      </p:pic>
    </p:spTree>
    <p:extLst>
      <p:ext uri="{BB962C8B-B14F-4D97-AF65-F5344CB8AC3E}">
        <p14:creationId xmlns:p14="http://schemas.microsoft.com/office/powerpoint/2010/main" val="32144125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6000"/>
            <a:lum/>
          </a:blip>
          <a:srcRect/>
          <a:stretch>
            <a:fillRect t="-10000" b="-10000"/>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29FCA0A-18CA-3DAC-8A33-4385D9A30638}"/>
              </a:ext>
            </a:extLst>
          </p:cNvPr>
          <p:cNvSpPr txBox="1"/>
          <p:nvPr/>
        </p:nvSpPr>
        <p:spPr>
          <a:xfrm>
            <a:off x="2620918" y="1575200"/>
            <a:ext cx="8547652" cy="523220"/>
          </a:xfrm>
          <a:prstGeom prst="rect">
            <a:avLst/>
          </a:prstGeom>
          <a:noFill/>
          <a:effectLst>
            <a:outerShdw blurRad="50800" dist="50800" dir="5400000" algn="ctr" rotWithShape="0">
              <a:srgbClr val="000000">
                <a:alpha val="0"/>
              </a:srgbClr>
            </a:outerShdw>
          </a:effectLst>
        </p:spPr>
        <p:txBody>
          <a:bodyPr wrap="square" rtlCol="0">
            <a:spAutoFit/>
          </a:bodyPr>
          <a:lstStyle/>
          <a:p>
            <a:r>
              <a:rPr lang="es-AR" sz="2800" b="1" u="sng" dirty="0"/>
              <a:t>Evolución hacia la Ingeniería Industrial</a:t>
            </a:r>
          </a:p>
        </p:txBody>
      </p:sp>
      <p:sp>
        <p:nvSpPr>
          <p:cNvPr id="4" name="CuadroTexto 3">
            <a:extLst>
              <a:ext uri="{FF2B5EF4-FFF2-40B4-BE49-F238E27FC236}">
                <a16:creationId xmlns:a16="http://schemas.microsoft.com/office/drawing/2014/main" id="{C11E627E-2A2B-EEBE-9CFA-F210EC04E96E}"/>
              </a:ext>
            </a:extLst>
          </p:cNvPr>
          <p:cNvSpPr txBox="1"/>
          <p:nvPr/>
        </p:nvSpPr>
        <p:spPr>
          <a:xfrm>
            <a:off x="2840784" y="2555449"/>
            <a:ext cx="6760416" cy="3416320"/>
          </a:xfrm>
          <a:prstGeom prst="rect">
            <a:avLst/>
          </a:prstGeom>
          <a:solidFill>
            <a:schemeClr val="bg2">
              <a:lumMod val="50000"/>
            </a:schemeClr>
          </a:solidFill>
          <a:effectLst>
            <a:outerShdw blurRad="50800" dist="50800" dir="5400000" algn="ctr" rotWithShape="0">
              <a:srgbClr val="000000"/>
            </a:outerShdw>
          </a:effectLst>
        </p:spPr>
        <p:txBody>
          <a:bodyPr wrap="square" rtlCol="0">
            <a:spAutoFit/>
          </a:bodyPr>
          <a:lstStyle/>
          <a:p>
            <a:r>
              <a:rPr lang="es-AR" dirty="0"/>
              <a:t>Las necesidades civiles siguieron evolucionando al igual que las militares, y con la construcción del primer motor de vapor en </a:t>
            </a:r>
            <a:r>
              <a:rPr lang="es-AR" b="1" dirty="0"/>
              <a:t>1698</a:t>
            </a:r>
            <a:r>
              <a:rPr lang="es-AR" dirty="0"/>
              <a:t> (Thomas </a:t>
            </a:r>
            <a:r>
              <a:rPr lang="es-AR" dirty="0" err="1"/>
              <a:t>Savery</a:t>
            </a:r>
            <a:r>
              <a:rPr lang="es-AR" dirty="0"/>
              <a:t>) y su desarrollo en los años siguientes se abrió paso a lo que se conoce como </a:t>
            </a:r>
            <a:r>
              <a:rPr lang="es-AR" sz="2000" b="1" u="sng" dirty="0"/>
              <a:t>Revolución Industrial</a:t>
            </a:r>
            <a:r>
              <a:rPr lang="es-AR" dirty="0"/>
              <a:t>, lo que ocasionó que la </a:t>
            </a:r>
            <a:r>
              <a:rPr lang="es-AR" b="1" dirty="0"/>
              <a:t>ingeniería</a:t>
            </a:r>
            <a:r>
              <a:rPr lang="es-AR" dirty="0"/>
              <a:t> abriera sus puertas  a otros campos siendo la </a:t>
            </a:r>
            <a:r>
              <a:rPr lang="es-AR" b="1" dirty="0"/>
              <a:t>ingeniería mecánica </a:t>
            </a:r>
            <a:r>
              <a:rPr lang="es-AR" dirty="0"/>
              <a:t>una de las primeras nuevas categorías de la ingeniería.</a:t>
            </a:r>
          </a:p>
          <a:p>
            <a:r>
              <a:rPr lang="es-AR" dirty="0"/>
              <a:t>Este evento marcó una nueva era para la ingeniería, ya que la mecanización de los procesos productivos hizo posible la producción en masa, un concepto estrechamente asociado con la </a:t>
            </a:r>
            <a:r>
              <a:rPr lang="es-AR" b="1" dirty="0"/>
              <a:t>ingeniería industrial.</a:t>
            </a:r>
          </a:p>
        </p:txBody>
      </p:sp>
    </p:spTree>
    <p:extLst>
      <p:ext uri="{BB962C8B-B14F-4D97-AF65-F5344CB8AC3E}">
        <p14:creationId xmlns:p14="http://schemas.microsoft.com/office/powerpoint/2010/main" val="22926212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alphaModFix amt="96000"/>
          </a:blip>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B7A1A19-8B83-7C40-BE1B-B94977A368EC}"/>
              </a:ext>
            </a:extLst>
          </p:cNvPr>
          <p:cNvSpPr txBox="1"/>
          <p:nvPr/>
        </p:nvSpPr>
        <p:spPr>
          <a:xfrm>
            <a:off x="2841084" y="2132095"/>
            <a:ext cx="6509831" cy="3742232"/>
          </a:xfrm>
          <a:prstGeom prst="rect">
            <a:avLst/>
          </a:prstGeom>
          <a:noFill/>
        </p:spPr>
        <p:txBody>
          <a:bodyPr wrap="square" rtlCol="0">
            <a:spAutoFit/>
          </a:bodyPr>
          <a:lstStyle/>
          <a:p>
            <a:pPr algn="just"/>
            <a:r>
              <a:rPr lang="es-AR" b="1" dirty="0">
                <a:solidFill>
                  <a:schemeClr val="bg1"/>
                </a:solidFill>
                <a:highlight>
                  <a:srgbClr val="808080"/>
                </a:highlight>
              </a:rPr>
              <a:t>A mediados del siglo XIX se introdujeron nuevos métodos de procesamiento. Nuevos científicos, inventores y emprendedores florecieron y ayudaron a introducir nuevas tecnologías para diferentes industrias y para mejorar las tareas del día a día, entre las cuales se destacan inventos como:</a:t>
            </a:r>
          </a:p>
          <a:p>
            <a:pPr marL="285750" indent="-285750" algn="just">
              <a:buFont typeface="Wingdings" panose="05000000000000000000" pitchFamily="2" charset="2"/>
              <a:buChar char="Ø"/>
            </a:pPr>
            <a:r>
              <a:rPr lang="es-AR" b="1" dirty="0">
                <a:solidFill>
                  <a:schemeClr val="bg1"/>
                </a:solidFill>
                <a:highlight>
                  <a:srgbClr val="808080"/>
                </a:highlight>
              </a:rPr>
              <a:t>La primera máquina para coser de manera continua patentada por Isaac Singer  en 1851.</a:t>
            </a:r>
          </a:p>
          <a:p>
            <a:pPr marL="285750" indent="-285750" algn="just">
              <a:buFont typeface="Wingdings" panose="05000000000000000000" pitchFamily="2" charset="2"/>
              <a:buChar char="Ø"/>
            </a:pPr>
            <a:r>
              <a:rPr lang="es-AR" b="1" dirty="0">
                <a:solidFill>
                  <a:schemeClr val="bg1"/>
                </a:solidFill>
                <a:highlight>
                  <a:srgbClr val="808080"/>
                </a:highlight>
              </a:rPr>
              <a:t>Los primeros tranvías para la ciudad de San Francisco inventados por Andrew </a:t>
            </a:r>
            <a:r>
              <a:rPr lang="es-AR" b="1" dirty="0" err="1">
                <a:solidFill>
                  <a:schemeClr val="bg1"/>
                </a:solidFill>
                <a:highlight>
                  <a:srgbClr val="808080"/>
                </a:highlight>
              </a:rPr>
              <a:t>Hallidie</a:t>
            </a:r>
            <a:r>
              <a:rPr lang="es-AR" b="1" dirty="0">
                <a:solidFill>
                  <a:schemeClr val="bg1"/>
                </a:solidFill>
                <a:highlight>
                  <a:srgbClr val="808080"/>
                </a:highlight>
              </a:rPr>
              <a:t> en1873.</a:t>
            </a:r>
          </a:p>
          <a:p>
            <a:pPr marL="285750" indent="-285750" algn="just">
              <a:buFont typeface="Wingdings" panose="05000000000000000000" pitchFamily="2" charset="2"/>
              <a:buChar char="Ø"/>
            </a:pPr>
            <a:r>
              <a:rPr lang="es-AR" b="1" dirty="0">
                <a:solidFill>
                  <a:schemeClr val="bg1"/>
                </a:solidFill>
                <a:highlight>
                  <a:srgbClr val="808080"/>
                </a:highlight>
              </a:rPr>
              <a:t>El teléfono patentado por Alexander</a:t>
            </a:r>
          </a:p>
          <a:p>
            <a:pPr marL="285750" indent="-285750" algn="just">
              <a:buFont typeface="Wingdings" panose="05000000000000000000" pitchFamily="2" charset="2"/>
              <a:buChar char="Ø"/>
            </a:pPr>
            <a:r>
              <a:rPr lang="es-AR" b="1" dirty="0">
                <a:solidFill>
                  <a:schemeClr val="bg1"/>
                </a:solidFill>
                <a:highlight>
                  <a:srgbClr val="808080"/>
                </a:highlight>
              </a:rPr>
              <a:t>Graham Bell en 1876.</a:t>
            </a:r>
          </a:p>
          <a:p>
            <a:pPr marL="285750" indent="-285750" algn="just">
              <a:buFont typeface="Wingdings" panose="05000000000000000000" pitchFamily="2" charset="2"/>
              <a:buChar char="Ø"/>
            </a:pPr>
            <a:endParaRPr lang="es-AR" dirty="0"/>
          </a:p>
        </p:txBody>
      </p:sp>
      <p:sp>
        <p:nvSpPr>
          <p:cNvPr id="4" name="CuadroTexto 3">
            <a:extLst>
              <a:ext uri="{FF2B5EF4-FFF2-40B4-BE49-F238E27FC236}">
                <a16:creationId xmlns:a16="http://schemas.microsoft.com/office/drawing/2014/main" id="{884F356D-F0F1-AB8A-AAD9-253319071C9B}"/>
              </a:ext>
            </a:extLst>
          </p:cNvPr>
          <p:cNvSpPr txBox="1"/>
          <p:nvPr/>
        </p:nvSpPr>
        <p:spPr>
          <a:xfrm>
            <a:off x="3010052" y="983673"/>
            <a:ext cx="6509832" cy="523220"/>
          </a:xfrm>
          <a:prstGeom prst="rect">
            <a:avLst/>
          </a:prstGeom>
          <a:noFill/>
        </p:spPr>
        <p:txBody>
          <a:bodyPr wrap="square" rtlCol="0">
            <a:spAutoFit/>
          </a:bodyPr>
          <a:lstStyle/>
          <a:p>
            <a:r>
              <a:rPr lang="es-AR" sz="2800" b="1" u="sng" dirty="0">
                <a:solidFill>
                  <a:srgbClr val="002060"/>
                </a:solidFill>
                <a:highlight>
                  <a:srgbClr val="C0C0C0"/>
                </a:highlight>
              </a:rPr>
              <a:t>Evolución de la Ingeniería Industrial</a:t>
            </a:r>
          </a:p>
        </p:txBody>
      </p:sp>
    </p:spTree>
    <p:extLst>
      <p:ext uri="{BB962C8B-B14F-4D97-AF65-F5344CB8AC3E}">
        <p14:creationId xmlns:p14="http://schemas.microsoft.com/office/powerpoint/2010/main" val="27989601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E7A6D60-31AF-70AF-CD89-7326D4E22F99}"/>
              </a:ext>
            </a:extLst>
          </p:cNvPr>
          <p:cNvSpPr txBox="1"/>
          <p:nvPr/>
        </p:nvSpPr>
        <p:spPr>
          <a:xfrm>
            <a:off x="4168354" y="272012"/>
            <a:ext cx="4819885" cy="461665"/>
          </a:xfrm>
          <a:prstGeom prst="rect">
            <a:avLst/>
          </a:prstGeom>
          <a:noFill/>
        </p:spPr>
        <p:txBody>
          <a:bodyPr wrap="square" rtlCol="0">
            <a:spAutoFit/>
          </a:bodyPr>
          <a:lstStyle/>
          <a:p>
            <a:r>
              <a:rPr lang="es-AR" sz="2400" b="1" u="sng" dirty="0">
                <a:solidFill>
                  <a:schemeClr val="bg1"/>
                </a:solidFill>
              </a:rPr>
              <a:t>Pioneros de la Ing. Industrial</a:t>
            </a:r>
          </a:p>
        </p:txBody>
      </p:sp>
      <p:pic>
        <p:nvPicPr>
          <p:cNvPr id="4" name="Imagen 3">
            <a:extLst>
              <a:ext uri="{FF2B5EF4-FFF2-40B4-BE49-F238E27FC236}">
                <a16:creationId xmlns:a16="http://schemas.microsoft.com/office/drawing/2014/main" id="{FB6AA30A-DC03-2412-A682-66B3EF3DAA5E}"/>
              </a:ext>
            </a:extLst>
          </p:cNvPr>
          <p:cNvPicPr>
            <a:picLocks noChangeAspect="1"/>
          </p:cNvPicPr>
          <p:nvPr/>
        </p:nvPicPr>
        <p:blipFill>
          <a:blip r:embed="rId2"/>
          <a:stretch>
            <a:fillRect/>
          </a:stretch>
        </p:blipFill>
        <p:spPr>
          <a:xfrm>
            <a:off x="404809" y="934963"/>
            <a:ext cx="2570093" cy="2515019"/>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pic>
      <p:sp>
        <p:nvSpPr>
          <p:cNvPr id="6" name="CuadroTexto 5">
            <a:extLst>
              <a:ext uri="{FF2B5EF4-FFF2-40B4-BE49-F238E27FC236}">
                <a16:creationId xmlns:a16="http://schemas.microsoft.com/office/drawing/2014/main" id="{9745BCBF-38D8-ACDD-79B1-FB62CDD98162}"/>
              </a:ext>
            </a:extLst>
          </p:cNvPr>
          <p:cNvSpPr txBox="1"/>
          <p:nvPr/>
        </p:nvSpPr>
        <p:spPr>
          <a:xfrm>
            <a:off x="298175" y="3549309"/>
            <a:ext cx="3041374" cy="1323439"/>
          </a:xfrm>
          <a:prstGeom prst="rect">
            <a:avLst/>
          </a:prstGeom>
          <a:noFill/>
        </p:spPr>
        <p:txBody>
          <a:bodyPr wrap="square">
            <a:spAutoFit/>
          </a:bodyPr>
          <a:lstStyle/>
          <a:p>
            <a:r>
              <a:rPr lang="es-AR" sz="1600" b="1" dirty="0">
                <a:solidFill>
                  <a:schemeClr val="bg1"/>
                </a:solidFill>
              </a:rPr>
              <a:t>Smith</a:t>
            </a:r>
            <a:r>
              <a:rPr lang="es-AR" sz="1600" dirty="0">
                <a:solidFill>
                  <a:schemeClr val="bg1"/>
                </a:solidFill>
              </a:rPr>
              <a:t> establecía que a través de la </a:t>
            </a:r>
            <a:r>
              <a:rPr lang="es-AR" sz="1600" b="1" dirty="0">
                <a:solidFill>
                  <a:schemeClr val="bg1"/>
                </a:solidFill>
              </a:rPr>
              <a:t>división de trabajo</a:t>
            </a:r>
            <a:r>
              <a:rPr lang="es-AR" sz="1600" dirty="0">
                <a:solidFill>
                  <a:schemeClr val="bg1"/>
                </a:solidFill>
              </a:rPr>
              <a:t> los trabajadores desarrollaban más habilidad y destreza en sus tareas.</a:t>
            </a:r>
          </a:p>
        </p:txBody>
      </p:sp>
      <p:pic>
        <p:nvPicPr>
          <p:cNvPr id="7" name="Imagen 6">
            <a:extLst>
              <a:ext uri="{FF2B5EF4-FFF2-40B4-BE49-F238E27FC236}">
                <a16:creationId xmlns:a16="http://schemas.microsoft.com/office/drawing/2014/main" id="{E5DFE6FF-96D5-FB76-80B6-14B032CF8A03}"/>
              </a:ext>
            </a:extLst>
          </p:cNvPr>
          <p:cNvPicPr>
            <a:picLocks noChangeAspect="1"/>
          </p:cNvPicPr>
          <p:nvPr/>
        </p:nvPicPr>
        <p:blipFill>
          <a:blip r:embed="rId3"/>
          <a:stretch>
            <a:fillRect/>
          </a:stretch>
        </p:blipFill>
        <p:spPr>
          <a:xfrm>
            <a:off x="4537317" y="3556979"/>
            <a:ext cx="2602633" cy="1467885"/>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pic>
      <p:pic>
        <p:nvPicPr>
          <p:cNvPr id="8" name="Imagen 7">
            <a:extLst>
              <a:ext uri="{FF2B5EF4-FFF2-40B4-BE49-F238E27FC236}">
                <a16:creationId xmlns:a16="http://schemas.microsoft.com/office/drawing/2014/main" id="{6A03F7BC-86C3-84F0-8679-ECA2DAB6F1B7}"/>
              </a:ext>
            </a:extLst>
          </p:cNvPr>
          <p:cNvPicPr>
            <a:picLocks noChangeAspect="1"/>
          </p:cNvPicPr>
          <p:nvPr/>
        </p:nvPicPr>
        <p:blipFill>
          <a:blip r:embed="rId4"/>
          <a:stretch>
            <a:fillRect/>
          </a:stretch>
        </p:blipFill>
        <p:spPr>
          <a:xfrm>
            <a:off x="3981071" y="924574"/>
            <a:ext cx="1777838" cy="2560087"/>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pic>
      <p:sp>
        <p:nvSpPr>
          <p:cNvPr id="10" name="CuadroTexto 9">
            <a:extLst>
              <a:ext uri="{FF2B5EF4-FFF2-40B4-BE49-F238E27FC236}">
                <a16:creationId xmlns:a16="http://schemas.microsoft.com/office/drawing/2014/main" id="{DBECCBE1-DA55-0ADA-71DD-7223681B8F8D}"/>
              </a:ext>
            </a:extLst>
          </p:cNvPr>
          <p:cNvSpPr txBox="1"/>
          <p:nvPr/>
        </p:nvSpPr>
        <p:spPr>
          <a:xfrm>
            <a:off x="3201820" y="5120857"/>
            <a:ext cx="5002696" cy="1600438"/>
          </a:xfrm>
          <a:prstGeom prst="rect">
            <a:avLst/>
          </a:prstGeom>
          <a:noFill/>
        </p:spPr>
        <p:txBody>
          <a:bodyPr wrap="square">
            <a:spAutoFit/>
          </a:bodyPr>
          <a:lstStyle/>
          <a:p>
            <a:pPr algn="just"/>
            <a:r>
              <a:rPr lang="es-AR" sz="1400" dirty="0">
                <a:solidFill>
                  <a:schemeClr val="bg1"/>
                </a:solidFill>
              </a:rPr>
              <a:t>La máquina de vapor de Watt, también conocida como la </a:t>
            </a:r>
            <a:r>
              <a:rPr lang="es-AR" sz="1400" b="1" dirty="0">
                <a:solidFill>
                  <a:schemeClr val="bg1"/>
                </a:solidFill>
              </a:rPr>
              <a:t>máquina de vapor</a:t>
            </a:r>
            <a:r>
              <a:rPr lang="es-AR" sz="1400" dirty="0">
                <a:solidFill>
                  <a:schemeClr val="bg1"/>
                </a:solidFill>
              </a:rPr>
              <a:t> de </a:t>
            </a:r>
            <a:r>
              <a:rPr lang="es-AR" sz="1400" b="1" dirty="0">
                <a:solidFill>
                  <a:schemeClr val="bg1"/>
                </a:solidFill>
              </a:rPr>
              <a:t>Boulton y Watt</a:t>
            </a:r>
            <a:r>
              <a:rPr lang="es-AR" sz="1400" dirty="0">
                <a:solidFill>
                  <a:schemeClr val="bg1"/>
                </a:solidFill>
              </a:rPr>
              <a:t>, fue la primera máquina de vapor práctica, convirtiéndose en una de las fuerzas impulsoras de la Revolución Industrial. James Watt desarrolló el diseño esporádicamente entre 1763 y 1775, con el apoyo de Matthew Boulton</a:t>
            </a:r>
          </a:p>
        </p:txBody>
      </p:sp>
      <p:pic>
        <p:nvPicPr>
          <p:cNvPr id="12" name="Imagen 11">
            <a:extLst>
              <a:ext uri="{FF2B5EF4-FFF2-40B4-BE49-F238E27FC236}">
                <a16:creationId xmlns:a16="http://schemas.microsoft.com/office/drawing/2014/main" id="{E03C662D-0D1F-AD48-0082-DC1AEED90EB0}"/>
              </a:ext>
            </a:extLst>
          </p:cNvPr>
          <p:cNvPicPr>
            <a:picLocks noChangeAspect="1"/>
          </p:cNvPicPr>
          <p:nvPr/>
        </p:nvPicPr>
        <p:blipFill>
          <a:blip r:embed="rId5"/>
          <a:stretch>
            <a:fillRect/>
          </a:stretch>
        </p:blipFill>
        <p:spPr>
          <a:xfrm>
            <a:off x="5838633" y="906869"/>
            <a:ext cx="2090818" cy="2595498"/>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pic>
      <p:pic>
        <p:nvPicPr>
          <p:cNvPr id="13" name="Imagen 12">
            <a:extLst>
              <a:ext uri="{FF2B5EF4-FFF2-40B4-BE49-F238E27FC236}">
                <a16:creationId xmlns:a16="http://schemas.microsoft.com/office/drawing/2014/main" id="{2038CB24-CC62-2656-D1D7-E8E0B0E26A8A}"/>
              </a:ext>
            </a:extLst>
          </p:cNvPr>
          <p:cNvPicPr>
            <a:picLocks noChangeAspect="1"/>
          </p:cNvPicPr>
          <p:nvPr/>
        </p:nvPicPr>
        <p:blipFill>
          <a:blip r:embed="rId6"/>
          <a:stretch>
            <a:fillRect/>
          </a:stretch>
        </p:blipFill>
        <p:spPr>
          <a:xfrm>
            <a:off x="8988239" y="1119893"/>
            <a:ext cx="2194359" cy="2194359"/>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pic>
      <p:sp>
        <p:nvSpPr>
          <p:cNvPr id="15" name="CuadroTexto 14">
            <a:extLst>
              <a:ext uri="{FF2B5EF4-FFF2-40B4-BE49-F238E27FC236}">
                <a16:creationId xmlns:a16="http://schemas.microsoft.com/office/drawing/2014/main" id="{C96CD4B4-0910-BDA0-2F7A-C6E880D73CA7}"/>
              </a:ext>
            </a:extLst>
          </p:cNvPr>
          <p:cNvSpPr txBox="1"/>
          <p:nvPr/>
        </p:nvSpPr>
        <p:spPr>
          <a:xfrm>
            <a:off x="3054626" y="2986037"/>
            <a:ext cx="3949858" cy="369332"/>
          </a:xfrm>
          <a:prstGeom prst="rect">
            <a:avLst/>
          </a:prstGeom>
          <a:noFill/>
        </p:spPr>
        <p:txBody>
          <a:bodyPr wrap="square">
            <a:spAutoFit/>
          </a:bodyPr>
          <a:lstStyle/>
          <a:p>
            <a:r>
              <a:rPr lang="es-AR" dirty="0"/>
              <a:t>.</a:t>
            </a:r>
          </a:p>
        </p:txBody>
      </p:sp>
      <p:sp>
        <p:nvSpPr>
          <p:cNvPr id="17" name="CuadroTexto 16">
            <a:extLst>
              <a:ext uri="{FF2B5EF4-FFF2-40B4-BE49-F238E27FC236}">
                <a16:creationId xmlns:a16="http://schemas.microsoft.com/office/drawing/2014/main" id="{2A6FFA7B-9DC9-CDD3-1172-5DD24D3845E2}"/>
              </a:ext>
            </a:extLst>
          </p:cNvPr>
          <p:cNvSpPr txBox="1"/>
          <p:nvPr/>
        </p:nvSpPr>
        <p:spPr>
          <a:xfrm>
            <a:off x="8728980" y="3543748"/>
            <a:ext cx="3041374" cy="2893100"/>
          </a:xfrm>
          <a:prstGeom prst="rect">
            <a:avLst/>
          </a:prstGeom>
          <a:noFill/>
        </p:spPr>
        <p:txBody>
          <a:bodyPr wrap="square">
            <a:spAutoFit/>
          </a:bodyPr>
          <a:lstStyle/>
          <a:p>
            <a:r>
              <a:rPr lang="es-AR" sz="1400" dirty="0">
                <a:solidFill>
                  <a:schemeClr val="bg1"/>
                </a:solidFill>
              </a:rPr>
              <a:t>Principio de Babbage:</a:t>
            </a:r>
          </a:p>
          <a:p>
            <a:r>
              <a:rPr lang="es-AR" sz="1400" dirty="0">
                <a:solidFill>
                  <a:schemeClr val="bg1"/>
                </a:solidFill>
              </a:rPr>
              <a:t>Este principio podría resumirse así: en una sociedad basada en la compraventa de la fuerza de trabajo, </a:t>
            </a:r>
            <a:r>
              <a:rPr lang="es-AR" sz="1400" b="1" dirty="0">
                <a:solidFill>
                  <a:schemeClr val="bg1"/>
                </a:solidFill>
              </a:rPr>
              <a:t>repartir las tareas según la cualificación del trabajador </a:t>
            </a:r>
            <a:r>
              <a:rPr lang="es-AR" sz="1400" dirty="0">
                <a:solidFill>
                  <a:schemeClr val="bg1"/>
                </a:solidFill>
              </a:rPr>
              <a:t>abarata los costes y mejora el rendimiento. La solución que propone </a:t>
            </a:r>
            <a:r>
              <a:rPr lang="es-AR" sz="1400" b="1" dirty="0">
                <a:solidFill>
                  <a:schemeClr val="bg1"/>
                </a:solidFill>
              </a:rPr>
              <a:t>Babbage</a:t>
            </a:r>
            <a:r>
              <a:rPr lang="es-AR" sz="1400" dirty="0">
                <a:solidFill>
                  <a:schemeClr val="bg1"/>
                </a:solidFill>
              </a:rPr>
              <a:t> es tan sencilla como lógica, asignar tareas complejas a trabajadores cualificados y tareas sencillas a trabajadores menos cualificados</a:t>
            </a:r>
            <a:endParaRPr lang="es-AR" sz="1400" dirty="0"/>
          </a:p>
        </p:txBody>
      </p:sp>
    </p:spTree>
    <p:extLst>
      <p:ext uri="{BB962C8B-B14F-4D97-AF65-F5344CB8AC3E}">
        <p14:creationId xmlns:p14="http://schemas.microsoft.com/office/powerpoint/2010/main" val="2759519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78877BAC-84F5-D6D6-7571-018C10CBF3FE}"/>
              </a:ext>
            </a:extLst>
          </p:cNvPr>
          <p:cNvPicPr>
            <a:picLocks noChangeAspect="1"/>
          </p:cNvPicPr>
          <p:nvPr/>
        </p:nvPicPr>
        <p:blipFill>
          <a:blip r:embed="rId2"/>
          <a:stretch>
            <a:fillRect/>
          </a:stretch>
        </p:blipFill>
        <p:spPr>
          <a:xfrm>
            <a:off x="668407" y="703503"/>
            <a:ext cx="3238500" cy="2705100"/>
          </a:xfrm>
          <a:prstGeom prst="rect">
            <a:avLst/>
          </a:prstGeom>
          <a:solidFill>
            <a:schemeClr val="tx1"/>
          </a:solidFill>
          <a:ln>
            <a:solidFill>
              <a:schemeClr val="tx1"/>
            </a:solidFill>
          </a:ln>
          <a:effectLst>
            <a:outerShdw blurRad="50800" dist="38100" dir="2700000" algn="tl" rotWithShape="0">
              <a:prstClr val="black">
                <a:alpha val="40000"/>
              </a:prstClr>
            </a:outerShdw>
          </a:effectLst>
        </p:spPr>
      </p:pic>
      <p:sp>
        <p:nvSpPr>
          <p:cNvPr id="4" name="CuadroTexto 3">
            <a:extLst>
              <a:ext uri="{FF2B5EF4-FFF2-40B4-BE49-F238E27FC236}">
                <a16:creationId xmlns:a16="http://schemas.microsoft.com/office/drawing/2014/main" id="{75B6872F-04D2-F126-5E61-1CDBD54D333B}"/>
              </a:ext>
            </a:extLst>
          </p:cNvPr>
          <p:cNvSpPr txBox="1"/>
          <p:nvPr/>
        </p:nvSpPr>
        <p:spPr>
          <a:xfrm>
            <a:off x="864705" y="3541871"/>
            <a:ext cx="3041374" cy="3046988"/>
          </a:xfrm>
          <a:prstGeom prst="rect">
            <a:avLst/>
          </a:prstGeom>
          <a:noFill/>
        </p:spPr>
        <p:txBody>
          <a:bodyPr wrap="square">
            <a:spAutoFit/>
          </a:bodyPr>
          <a:lstStyle/>
          <a:p>
            <a:r>
              <a:rPr lang="es-AR" sz="1600" b="1" dirty="0">
                <a:solidFill>
                  <a:schemeClr val="bg1"/>
                </a:solidFill>
              </a:rPr>
              <a:t>Frederick Winslow Taylor </a:t>
            </a:r>
            <a:r>
              <a:rPr lang="es-AR" sz="1600" dirty="0">
                <a:solidFill>
                  <a:schemeClr val="bg1"/>
                </a:solidFill>
              </a:rPr>
              <a:t>(1856-1915) Es conocido como el padre de la </a:t>
            </a:r>
            <a:r>
              <a:rPr lang="es-AR" sz="1600" b="1" dirty="0">
                <a:solidFill>
                  <a:schemeClr val="bg1"/>
                </a:solidFill>
              </a:rPr>
              <a:t>administración científica</a:t>
            </a:r>
            <a:r>
              <a:rPr lang="es-AR" sz="1600" dirty="0">
                <a:solidFill>
                  <a:schemeClr val="bg1"/>
                </a:solidFill>
              </a:rPr>
              <a:t>. Nació en Pennsylvania, Estados Unidos. Taylor estableció principios y normas que permiten obtener un </a:t>
            </a:r>
            <a:r>
              <a:rPr lang="es-AR" sz="1600" b="1" dirty="0">
                <a:solidFill>
                  <a:schemeClr val="bg1"/>
                </a:solidFill>
              </a:rPr>
              <a:t>mayor rendimiento de la mano de obra y ahorro de los materiales.</a:t>
            </a:r>
          </a:p>
        </p:txBody>
      </p:sp>
      <p:pic>
        <p:nvPicPr>
          <p:cNvPr id="5" name="Imagen 4">
            <a:extLst>
              <a:ext uri="{FF2B5EF4-FFF2-40B4-BE49-F238E27FC236}">
                <a16:creationId xmlns:a16="http://schemas.microsoft.com/office/drawing/2014/main" id="{A2B1CC04-AF04-2E81-F839-5F4DEEEF0685}"/>
              </a:ext>
            </a:extLst>
          </p:cNvPr>
          <p:cNvPicPr>
            <a:picLocks noChangeAspect="1"/>
          </p:cNvPicPr>
          <p:nvPr/>
        </p:nvPicPr>
        <p:blipFill>
          <a:blip r:embed="rId3"/>
          <a:stretch>
            <a:fillRect/>
          </a:stretch>
        </p:blipFill>
        <p:spPr>
          <a:xfrm>
            <a:off x="4825448" y="703503"/>
            <a:ext cx="2095500" cy="2619375"/>
          </a:xfrm>
          <a:prstGeom prst="rect">
            <a:avLst/>
          </a:prstGeom>
          <a:solidFill>
            <a:schemeClr val="tx1"/>
          </a:solidFill>
          <a:ln>
            <a:solidFill>
              <a:schemeClr val="tx1"/>
            </a:solidFill>
          </a:ln>
          <a:effectLst>
            <a:outerShdw blurRad="50800" dist="38100" dir="2700000" algn="tl" rotWithShape="0">
              <a:prstClr val="black">
                <a:alpha val="40000"/>
              </a:prstClr>
            </a:outerShdw>
          </a:effectLst>
        </p:spPr>
      </p:pic>
      <p:sp>
        <p:nvSpPr>
          <p:cNvPr id="7" name="CuadroTexto 6">
            <a:extLst>
              <a:ext uri="{FF2B5EF4-FFF2-40B4-BE49-F238E27FC236}">
                <a16:creationId xmlns:a16="http://schemas.microsoft.com/office/drawing/2014/main" id="{FDB16A61-E8F0-6452-ACDA-6625DDBC5ED9}"/>
              </a:ext>
            </a:extLst>
          </p:cNvPr>
          <p:cNvSpPr txBox="1"/>
          <p:nvPr/>
        </p:nvSpPr>
        <p:spPr>
          <a:xfrm>
            <a:off x="4459357" y="3284818"/>
            <a:ext cx="2736574" cy="3539430"/>
          </a:xfrm>
          <a:prstGeom prst="rect">
            <a:avLst/>
          </a:prstGeom>
          <a:noFill/>
        </p:spPr>
        <p:txBody>
          <a:bodyPr wrap="square">
            <a:spAutoFit/>
          </a:bodyPr>
          <a:lstStyle/>
          <a:p>
            <a:r>
              <a:rPr lang="es-AR" sz="1600" dirty="0">
                <a:solidFill>
                  <a:schemeClr val="bg1"/>
                </a:solidFill>
              </a:rPr>
              <a:t>Los estudios de </a:t>
            </a:r>
            <a:r>
              <a:rPr lang="es-AR" sz="1600" b="1" dirty="0">
                <a:solidFill>
                  <a:schemeClr val="bg1"/>
                </a:solidFill>
              </a:rPr>
              <a:t>Henry Gantt</a:t>
            </a:r>
            <a:r>
              <a:rPr lang="es-AR" sz="1600" dirty="0">
                <a:solidFill>
                  <a:schemeClr val="bg1"/>
                </a:solidFill>
              </a:rPr>
              <a:t> se centraron en el análisis del rendimiento de los métodos de trabajo, lo cual dependía a su juicio de la buena disposición para emplear los métodos y habilidades correctas.</a:t>
            </a:r>
          </a:p>
          <a:p>
            <a:r>
              <a:rPr lang="es-AR" sz="1600" dirty="0">
                <a:solidFill>
                  <a:schemeClr val="bg1"/>
                </a:solidFill>
              </a:rPr>
              <a:t> Su aporte más conocido es el de la,</a:t>
            </a:r>
            <a:r>
              <a:rPr lang="es-AR" sz="1600" b="1" dirty="0">
                <a:solidFill>
                  <a:schemeClr val="bg1"/>
                </a:solidFill>
              </a:rPr>
              <a:t> gráfica de barras conocida como carta o diagrama de Gantt</a:t>
            </a:r>
            <a:endParaRPr lang="es-AR" sz="1600" dirty="0">
              <a:solidFill>
                <a:schemeClr val="bg1"/>
              </a:solidFill>
            </a:endParaRPr>
          </a:p>
        </p:txBody>
      </p:sp>
      <p:pic>
        <p:nvPicPr>
          <p:cNvPr id="8" name="Imagen 7">
            <a:extLst>
              <a:ext uri="{FF2B5EF4-FFF2-40B4-BE49-F238E27FC236}">
                <a16:creationId xmlns:a16="http://schemas.microsoft.com/office/drawing/2014/main" id="{D7F7C0FB-D5AE-71DF-BC09-ADA257A01F1A}"/>
              </a:ext>
            </a:extLst>
          </p:cNvPr>
          <p:cNvPicPr>
            <a:picLocks noChangeAspect="1"/>
          </p:cNvPicPr>
          <p:nvPr/>
        </p:nvPicPr>
        <p:blipFill>
          <a:blip r:embed="rId4"/>
          <a:stretch>
            <a:fillRect/>
          </a:stretch>
        </p:blipFill>
        <p:spPr>
          <a:xfrm>
            <a:off x="7819610" y="703503"/>
            <a:ext cx="3810000" cy="2543175"/>
          </a:xfrm>
          <a:prstGeom prst="rect">
            <a:avLst/>
          </a:prstGeom>
          <a:solidFill>
            <a:schemeClr val="tx1"/>
          </a:solidFill>
          <a:ln>
            <a:solidFill>
              <a:schemeClr val="tx1"/>
            </a:solidFill>
          </a:ln>
          <a:effectLst>
            <a:outerShdw blurRad="50800" dist="38100" dir="2700000" algn="tl" rotWithShape="0">
              <a:prstClr val="black">
                <a:alpha val="40000"/>
              </a:prstClr>
            </a:outerShdw>
          </a:effectLst>
        </p:spPr>
      </p:pic>
      <p:sp>
        <p:nvSpPr>
          <p:cNvPr id="10" name="CuadroTexto 9">
            <a:extLst>
              <a:ext uri="{FF2B5EF4-FFF2-40B4-BE49-F238E27FC236}">
                <a16:creationId xmlns:a16="http://schemas.microsoft.com/office/drawing/2014/main" id="{251CC83D-CD81-5490-13E9-2C5F5C833A96}"/>
              </a:ext>
            </a:extLst>
          </p:cNvPr>
          <p:cNvSpPr txBox="1"/>
          <p:nvPr/>
        </p:nvSpPr>
        <p:spPr>
          <a:xfrm>
            <a:off x="7607575" y="3561175"/>
            <a:ext cx="4022035" cy="3046988"/>
          </a:xfrm>
          <a:prstGeom prst="rect">
            <a:avLst/>
          </a:prstGeom>
          <a:noFill/>
        </p:spPr>
        <p:txBody>
          <a:bodyPr wrap="square">
            <a:spAutoFit/>
          </a:bodyPr>
          <a:lstStyle/>
          <a:p>
            <a:pPr algn="just"/>
            <a:r>
              <a:rPr lang="es-AR" sz="1600" b="1" dirty="0">
                <a:solidFill>
                  <a:schemeClr val="bg1"/>
                </a:solidFill>
              </a:rPr>
              <a:t>Henry Ford</a:t>
            </a:r>
            <a:r>
              <a:rPr lang="es-AR" sz="1600" dirty="0">
                <a:solidFill>
                  <a:schemeClr val="bg1"/>
                </a:solidFill>
              </a:rPr>
              <a:t>: El éxito de su negocio residía en producir </a:t>
            </a:r>
            <a:r>
              <a:rPr lang="es-AR" sz="1600" b="1" dirty="0">
                <a:solidFill>
                  <a:schemeClr val="bg1"/>
                </a:solidFill>
              </a:rPr>
              <a:t>automóviles</a:t>
            </a:r>
            <a:r>
              <a:rPr lang="es-AR" sz="1600" dirty="0">
                <a:solidFill>
                  <a:schemeClr val="bg1"/>
                </a:solidFill>
              </a:rPr>
              <a:t> de </a:t>
            </a:r>
            <a:r>
              <a:rPr lang="es-AR" sz="1600" b="1" dirty="0">
                <a:solidFill>
                  <a:schemeClr val="bg1"/>
                </a:solidFill>
              </a:rPr>
              <a:t>calidad a costos bajos </a:t>
            </a:r>
            <a:r>
              <a:rPr lang="es-AR" sz="1600" dirty="0">
                <a:solidFill>
                  <a:schemeClr val="bg1"/>
                </a:solidFill>
              </a:rPr>
              <a:t>dando lugar a la producción en serie o lo que más tarde algunos críticos llamaron Fordismo. Con la fabricación en cadena, Henry Ford revolucionó la industria automovilística y defendió un estilo de liderazgo basado en un trabajo detallado, perfeccionista y que exigía de cada empleado un trabajo de calidad extrema. </a:t>
            </a:r>
          </a:p>
        </p:txBody>
      </p:sp>
      <p:sp>
        <p:nvSpPr>
          <p:cNvPr id="11" name="CuadroTexto 10">
            <a:extLst>
              <a:ext uri="{FF2B5EF4-FFF2-40B4-BE49-F238E27FC236}">
                <a16:creationId xmlns:a16="http://schemas.microsoft.com/office/drawing/2014/main" id="{B52A1931-A663-4391-33C3-D1DC3E872B7C}"/>
              </a:ext>
            </a:extLst>
          </p:cNvPr>
          <p:cNvSpPr txBox="1"/>
          <p:nvPr/>
        </p:nvSpPr>
        <p:spPr>
          <a:xfrm>
            <a:off x="3346174" y="108571"/>
            <a:ext cx="5499652" cy="461665"/>
          </a:xfrm>
          <a:prstGeom prst="rect">
            <a:avLst/>
          </a:prstGeom>
          <a:noFill/>
        </p:spPr>
        <p:txBody>
          <a:bodyPr wrap="square" rtlCol="0">
            <a:spAutoFit/>
          </a:bodyPr>
          <a:lstStyle/>
          <a:p>
            <a:r>
              <a:rPr lang="es-AR" sz="2400" b="1" u="sng" dirty="0">
                <a:solidFill>
                  <a:schemeClr val="bg1"/>
                </a:solidFill>
              </a:rPr>
              <a:t>Pioneros de la Ingeniería Industrial</a:t>
            </a:r>
          </a:p>
        </p:txBody>
      </p:sp>
    </p:spTree>
    <p:extLst>
      <p:ext uri="{BB962C8B-B14F-4D97-AF65-F5344CB8AC3E}">
        <p14:creationId xmlns:p14="http://schemas.microsoft.com/office/powerpoint/2010/main" val="2433235135"/>
      </p:ext>
    </p:extLst>
  </p:cSld>
  <p:clrMapOvr>
    <a:masterClrMapping/>
  </p:clrMapOvr>
</p:sld>
</file>

<file path=ppt/theme/theme1.xml><?xml version="1.0" encoding="utf-8"?>
<a:theme xmlns:a="http://schemas.openxmlformats.org/drawingml/2006/main" name="Sector">
  <a:themeElements>
    <a:clrScheme name="Slice">
      <a:dk1>
        <a:sysClr val="windowText" lastClr="000000"/>
      </a:dk1>
      <a:lt1>
        <a:sysClr val="window" lastClr="FFFFFF"/>
      </a:lt1>
      <a:dk2>
        <a:srgbClr val="D06F1E"/>
      </a:dk2>
      <a:lt2>
        <a:srgbClr val="F0BE21"/>
      </a:lt2>
      <a:accent1>
        <a:srgbClr val="760603"/>
      </a:accent1>
      <a:accent2>
        <a:srgbClr val="9F761A"/>
      </a:accent2>
      <a:accent3>
        <a:srgbClr val="92A200"/>
      </a:accent3>
      <a:accent4>
        <a:srgbClr val="4AA157"/>
      </a:accent4>
      <a:accent5>
        <a:srgbClr val="46788D"/>
      </a:accent5>
      <a:accent6>
        <a:srgbClr val="A848A8"/>
      </a:accent6>
      <a:hlink>
        <a:srgbClr val="460402"/>
      </a:hlink>
      <a:folHlink>
        <a:srgbClr val="991111"/>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162000"/>
                <a:satMod val="200000"/>
                <a:lumMod val="124000"/>
              </a:schemeClr>
            </a:gs>
            <a:gs pos="100000">
              <a:schemeClr val="phClr">
                <a:shade val="96000"/>
                <a:hueMod val="88000"/>
                <a:satMod val="220000"/>
                <a:lumMod val="82000"/>
              </a:schemeClr>
            </a:gs>
          </a:gsLst>
          <a:lin ang="6120000" scaled="1"/>
        </a:gradFill>
        <a:gradFill rotWithShape="1">
          <a:gsLst>
            <a:gs pos="0">
              <a:schemeClr val="phClr">
                <a:tint val="97000"/>
                <a:hueMod val="142000"/>
                <a:satMod val="200000"/>
                <a:lumMod val="118000"/>
              </a:schemeClr>
            </a:gs>
            <a:gs pos="100000">
              <a:schemeClr val="phClr">
                <a:shade val="92000"/>
                <a:hueMod val="22000"/>
                <a:satMod val="220000"/>
                <a:lumMod val="62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282EB108-EDE6-4B8E-957B-D4A69BF580EA}"/>
    </a:ext>
  </a:extLst>
</a:theme>
</file>

<file path=docProps/app.xml><?xml version="1.0" encoding="utf-8"?>
<Properties xmlns="http://schemas.openxmlformats.org/officeDocument/2006/extended-properties" xmlns:vt="http://schemas.openxmlformats.org/officeDocument/2006/docPropsVTypes">
  <Template>Slice</Template>
  <TotalTime>1676</TotalTime>
  <Words>1220</Words>
  <Application>Microsoft Office PowerPoint</Application>
  <PresentationFormat>Panorámica</PresentationFormat>
  <Paragraphs>41</Paragraphs>
  <Slides>14</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14</vt:i4>
      </vt:variant>
    </vt:vector>
  </HeadingPairs>
  <TitlesOfParts>
    <vt:vector size="18" baseType="lpstr">
      <vt:lpstr>Century Gothic</vt:lpstr>
      <vt:lpstr>Wingdings</vt:lpstr>
      <vt:lpstr>Wingdings 3</vt:lpstr>
      <vt:lpstr>Sector</vt:lpstr>
      <vt:lpstr>Evolución de la Ingeniería Industrial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LENOVO</dc:creator>
  <cp:lastModifiedBy>LENOVO</cp:lastModifiedBy>
  <cp:revision>12</cp:revision>
  <dcterms:created xsi:type="dcterms:W3CDTF">2022-11-09T23:05:04Z</dcterms:created>
  <dcterms:modified xsi:type="dcterms:W3CDTF">2026-04-20T06:21:41Z</dcterms:modified>
</cp:coreProperties>
</file>