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8" r:id="rId5"/>
    <p:sldId id="269" r:id="rId6"/>
    <p:sldId id="264" r:id="rId7"/>
    <p:sldId id="271" r:id="rId8"/>
    <p:sldId id="272" r:id="rId9"/>
    <p:sldId id="262" r:id="rId10"/>
    <p:sldId id="265" r:id="rId11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EA9AA8-1ECB-4B4B-911A-02B77DDC64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2BE4C9-4A4D-43CE-8FFF-A44E17416D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25BE0F-403E-485F-A722-4049F9F8E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C8D-90CC-46A6-96F0-B5E568798AD9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75D523-1760-4426-B4A5-20FC34A2F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0C7207-80B7-405C-98EC-7DF6AD82E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31EF-34DB-4302-A010-4AFA7E50F6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40897363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E5928A-7D40-4152-8D44-0D1C30B35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176F369-AE8E-45B9-B755-0EC4F56A20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0CDC71-B8B0-4E6A-9E0C-E8B24BD3C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C8D-90CC-46A6-96F0-B5E568798AD9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8F58A5-A7BF-47D2-A62F-BEC81ABB6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3060CE-50B3-4D96-9FB5-2A8EC9DD2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31EF-34DB-4302-A010-4AFA7E50F6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54892636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CE1875C-58A5-4EAF-A328-E8A503CCF5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983BB97-B209-488C-8449-0610859A9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816803-1917-40DE-9AA9-4F88334DB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C8D-90CC-46A6-96F0-B5E568798AD9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E9A933-80CE-4111-8C45-F09289ED8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CEB731-A8F5-4434-A1B6-0789780D1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31EF-34DB-4302-A010-4AFA7E50F6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56819893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ECE00D-B390-4388-A72C-9030A413C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4C6824-0C76-450F-8491-9610A9194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9DB174-A3C6-4F12-86D5-6C6B0FF89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C8D-90CC-46A6-96F0-B5E568798AD9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E066C8-BE4C-4F1A-9D2A-2A5C2513C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BE66FC-E4FA-4B55-BBE8-1F45B46F0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31EF-34DB-4302-A010-4AFA7E50F6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01826294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DD550D-9D45-4E32-BA5F-CA3E828D1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6A84C1-498A-4A75-9D99-8DF6A8BEC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3739FE-73D8-43D5-B594-7CED4CA8C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C8D-90CC-46A6-96F0-B5E568798AD9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5444CD-DF8C-4CFE-8B66-0989774F0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F4153E-E1B9-4C57-B812-29B808A67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31EF-34DB-4302-A010-4AFA7E50F6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28431441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8135F-BF24-4AFB-9FD7-B37C730B1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82BD8B-39C5-4CA0-8A7D-AB56D70820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68CF78-60DA-44E2-9ECE-160A6FB689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137044-CE15-4AE5-B510-E835E796B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C8D-90CC-46A6-96F0-B5E568798AD9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F881D11-7C9B-49EE-AFEB-93717EB3F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DCA98B-AD16-4AF0-B12B-2554088CF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31EF-34DB-4302-A010-4AFA7E50F6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6408696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072B83-AD50-4559-AA47-C028752CD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AC74B4-5B69-4F53-B1CE-244B373B9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0F11B5C-A208-45FF-820F-226FD62ACC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697A9D-ADA6-44BF-A58D-6FDCE562BF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6B06C7F-0373-47D4-9F73-388CD33E51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36BDD98-069D-4EDE-91B7-63B65DD0B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C8D-90CC-46A6-96F0-B5E568798AD9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4B64D22-8AE2-4E8A-A5FF-DE8AA7FA1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C617498-42B3-4221-BCAA-29EB0740E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31EF-34DB-4302-A010-4AFA7E50F6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14879841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D9B60D-30B2-4A0C-BB88-AF4B0A321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B729506-376D-437C-B43D-A207A9C0F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C8D-90CC-46A6-96F0-B5E568798AD9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AD71E0B-C6C9-421B-9194-2F3B5C016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31452D-85BA-4D8A-A716-60AF357F2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31EF-34DB-4302-A010-4AFA7E50F6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69306232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7849616-0B6A-4A77-9720-2DE39B0DA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C8D-90CC-46A6-96F0-B5E568798AD9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44BA9C3-326F-4B6A-A52A-D942EBFE0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AD6676F-7BA9-471D-A0F1-2B321832B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31EF-34DB-4302-A010-4AFA7E50F6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09706253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7AF84E-FEB0-498A-94D8-D49017A6E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8333FD-1492-4B9E-BD9D-91948D9C5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25D2BD-23CE-4E97-A54E-7DE6C5D42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B8569D-1509-43D1-840C-7D02F362A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C8D-90CC-46A6-96F0-B5E568798AD9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81D3002-26C3-4D37-BE50-CF6372613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EFD7B7-0A7A-4C75-9585-ED9C151E7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31EF-34DB-4302-A010-4AFA7E50F6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03399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7D9512-E951-433B-9B93-78D130720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C7199C8-CB82-41F6-9495-DE2BE34F23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5AFE53-1309-4F0D-9DE6-07EEA9041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6149F5-4221-4226-9597-349751272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C8D-90CC-46A6-96F0-B5E568798AD9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893D42-1CBD-41A8-ABE5-56D93F70E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5C05D2-6DA9-4F6F-B5CA-4D31B24AC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31EF-34DB-4302-A010-4AFA7E50F6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18258666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ECECBC4-85D1-42A2-9A8F-DB75811E4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E56029-D0EB-4752-AD89-9BA15BA21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CB7280-11E4-4A57-A721-C24E36E40E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D3C8D-90CC-46A6-96F0-B5E568798AD9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9C0052-E165-4148-A1E3-32C1CCAF5D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6BB4CD-58C6-4A42-B594-BCC2F38066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531EF-34DB-4302-A010-4AFA7E50F6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89659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AULA-1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gracielita.bri@gmail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1565F-95FA-4518-8703-99762EA099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rmAutofit/>
          </a:bodyPr>
          <a:lstStyle/>
          <a:p>
            <a:r>
              <a:rPr lang="es-AR" sz="4800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Welcome</a:t>
            </a:r>
            <a:r>
              <a:rPr lang="es-AR" sz="4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AR" sz="4800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s-AR" sz="4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AR" sz="4800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our</a:t>
            </a:r>
            <a:r>
              <a:rPr lang="es-AR" sz="4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English I </a:t>
            </a:r>
            <a:r>
              <a:rPr lang="es-AR" sz="4800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course</a:t>
            </a:r>
            <a:r>
              <a:rPr lang="es-AR" sz="4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53C119-E4DB-415E-8EDA-B2F8E7341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0314" y="4083784"/>
            <a:ext cx="7793501" cy="1655762"/>
          </a:xfrm>
        </p:spPr>
        <p:txBody>
          <a:bodyPr>
            <a:normAutofit lnSpcReduction="10000"/>
          </a:bodyPr>
          <a:lstStyle/>
          <a:p>
            <a:pPr lvl="6" algn="l"/>
            <a:r>
              <a:rPr lang="es-AR" sz="2800" b="1" dirty="0">
                <a:solidFill>
                  <a:schemeClr val="accent1">
                    <a:lumMod val="75000"/>
                  </a:schemeClr>
                </a:solidFill>
              </a:rPr>
              <a:t>Docentes: </a:t>
            </a:r>
          </a:p>
          <a:p>
            <a:pPr marL="4000500" lvl="8" indent="-342900" algn="l">
              <a:buFont typeface="Arial" panose="020B0604020202020204" pitchFamily="34" charset="0"/>
              <a:buChar char="•"/>
            </a:pPr>
            <a:r>
              <a:rPr lang="es-AR" sz="2600" b="1" dirty="0">
                <a:solidFill>
                  <a:schemeClr val="accent1">
                    <a:lumMod val="75000"/>
                  </a:schemeClr>
                </a:solidFill>
              </a:rPr>
              <a:t>Prof. Graciela Brizuela</a:t>
            </a:r>
          </a:p>
          <a:p>
            <a:pPr marL="4000500" lvl="8" indent="-342900" algn="l">
              <a:buFont typeface="Arial" panose="020B0604020202020204" pitchFamily="34" charset="0"/>
              <a:buChar char="•"/>
            </a:pPr>
            <a:r>
              <a:rPr lang="es-AR" sz="2600" b="1" dirty="0">
                <a:solidFill>
                  <a:schemeClr val="accent1">
                    <a:lumMod val="75000"/>
                  </a:schemeClr>
                </a:solidFill>
              </a:rPr>
              <a:t>Prof. Vanesa González</a:t>
            </a:r>
          </a:p>
          <a:p>
            <a:pPr marL="4000500" lvl="8" indent="-342900" algn="l">
              <a:buFont typeface="Arial" panose="020B0604020202020204" pitchFamily="34" charset="0"/>
              <a:buChar char="•"/>
            </a:pPr>
            <a:r>
              <a:rPr lang="es-AR" sz="2600" b="1" dirty="0">
                <a:solidFill>
                  <a:schemeClr val="accent1">
                    <a:lumMod val="75000"/>
                  </a:schemeClr>
                </a:solidFill>
              </a:rPr>
              <a:t>Prof. Virginia Valenzuela</a:t>
            </a:r>
          </a:p>
          <a:p>
            <a:pPr algn="r"/>
            <a:endParaRPr lang="es-A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553476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E6E3B6-D854-4591-BE3F-4F3F050EC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no promocione, ¿cómo apruebo la materia?</a:t>
            </a:r>
            <a:endParaRPr lang="es-A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BBEBE7-319B-4ED1-990C-CAFA52768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REGULARIDAD </a:t>
            </a:r>
          </a:p>
          <a:p>
            <a:r>
              <a:rPr lang="es-MX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60% de asistencia a las clases </a:t>
            </a:r>
            <a:r>
              <a:rPr lang="es-MX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PRESENCIALES</a:t>
            </a:r>
          </a:p>
          <a:p>
            <a:r>
              <a:rPr lang="es-MX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Hacer </a:t>
            </a:r>
            <a:r>
              <a:rPr lang="es-MX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 80%</a:t>
            </a:r>
            <a:r>
              <a:rPr lang="es-MX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 las actividades de autoevaluación presentadas en el aula virtual.</a:t>
            </a:r>
            <a:endParaRPr lang="es-MX" b="1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MX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MX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MX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Aprobar 2 de los 3 trabajos prácticos con 60% o más.</a:t>
            </a:r>
          </a:p>
          <a:p>
            <a:pPr marL="0" indent="0">
              <a:buNone/>
            </a:pPr>
            <a:endParaRPr lang="es-MX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MX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Aprobar la evaluación integradora (o su recuperatorio) con una calificación no inferior al 60%.</a:t>
            </a:r>
          </a:p>
          <a:p>
            <a:pPr marL="0" indent="0">
              <a:buNone/>
            </a:pPr>
            <a:endParaRPr lang="es-MX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MX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Aprobar un final escrito con 60% o más.</a:t>
            </a:r>
            <a:endParaRPr lang="es-AR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81643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9249AF-3CB2-483F-8390-66191BA90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¿Cómo me inscribo en la materia?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0E1EA6-1BE4-4B84-A4D3-8D70F3211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Primero se tienen que inscribir en LA CARRERA, y en LA MATERIA, es decir, se tienen que inscribir en el SIU. Esto </a:t>
            </a:r>
            <a:r>
              <a:rPr lang="es-AR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 de suma importancia </a:t>
            </a:r>
            <a: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porque de lo contrario, no se podrán registrar sus notas al final del cursado, o luego de un examen. ASEGÚRENSE DE ESTAR INSCRIPTOS EN EL SIU.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Una vez inscriptos en el SIU, tienen que </a:t>
            </a:r>
            <a:r>
              <a:rPr lang="es-AR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matricularse en el aula virtual</a:t>
            </a:r>
            <a: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No necesitan contraseña. Cada alumno puede auto matricularse, solo se requiere que lo hagan con sus </a:t>
            </a:r>
            <a:r>
              <a:rPr lang="es-AR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nombres y apellidos completos, tal como figuran en el DNI y el SIU.</a:t>
            </a:r>
          </a:p>
        </p:txBody>
      </p:sp>
    </p:spTree>
    <p:extLst>
      <p:ext uri="{BB962C8B-B14F-4D97-AF65-F5344CB8AC3E}">
        <p14:creationId xmlns:p14="http://schemas.microsoft.com/office/powerpoint/2010/main" val="415836404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EDFAE9-5633-48FF-9BCA-8A6B794FE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678"/>
            <a:ext cx="10515600" cy="1325563"/>
          </a:xfrm>
        </p:spPr>
        <p:txBody>
          <a:bodyPr/>
          <a:lstStyle/>
          <a:p>
            <a:b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¿Cuál es la modalidad de cursado?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EADF59-2D31-425B-A86C-0A65B8F47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4763"/>
            <a:ext cx="10515600" cy="4249512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s-AR" sz="6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modalidad de cursado será </a:t>
            </a:r>
            <a:r>
              <a:rPr lang="es-AR" sz="62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MIXTA</a:t>
            </a:r>
            <a:r>
              <a:rPr lang="es-AR" sz="6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esto es, 1 clase VIRTUAL y una clase PRESENCIAL. Es importante que tengan claro QUE </a:t>
            </a:r>
            <a:r>
              <a:rPr lang="es-AR" sz="62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TODAS LAS EVALUACIONES SON PRESENCIALES Y OBLIGATORIAS</a:t>
            </a:r>
            <a:r>
              <a:rPr lang="es-AR" sz="6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s-AR" sz="6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clases tendrán lugar los martes de 11.00 a 13.00 (virtual) y los jueves de 8.00 a 11 (presencial)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s-AR" sz="6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clase presencial se dicta en el aula 11 y es de </a:t>
            </a:r>
            <a:r>
              <a:rPr lang="es-AR" sz="62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asistencia obligatoria</a:t>
            </a:r>
            <a:r>
              <a:rPr lang="es-AR" sz="6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Si no pueden asistir a las clases presenciales </a:t>
            </a:r>
            <a:r>
              <a:rPr lang="es-AR" sz="62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PUEDEN PROMOCIONAR LA MATERIA</a:t>
            </a:r>
            <a:r>
              <a:rPr lang="es-AR" sz="6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Sí pueden REGULARIZARLA presentando constancia de trabajo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s-AR" sz="6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Enlace a la sala de Zoom: </a:t>
            </a:r>
            <a:r>
              <a:rPr lang="es-AR" sz="6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https://bit.ly/AULA-15</a:t>
            </a:r>
            <a:r>
              <a:rPr lang="es-AR" sz="6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s-AR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26589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696D1D-85C3-4AFD-B3D5-7FBF4B5E4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7100" y="-13447"/>
            <a:ext cx="9931400" cy="865188"/>
          </a:xfrm>
        </p:spPr>
        <p:txBody>
          <a:bodyPr>
            <a:normAutofit/>
          </a:bodyPr>
          <a:lstStyle/>
          <a:p>
            <a:r>
              <a:rPr lang="es-AR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¿Qué hay en el aula virtual? </a:t>
            </a:r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C9BA37DA-1B17-4DFA-8E37-15EC861DC52E}"/>
              </a:ext>
            </a:extLst>
          </p:cNvPr>
          <p:cNvGrpSpPr/>
          <p:nvPr/>
        </p:nvGrpSpPr>
        <p:grpSpPr>
          <a:xfrm>
            <a:off x="166246" y="1790308"/>
            <a:ext cx="11655077" cy="3277384"/>
            <a:chOff x="166246" y="1790308"/>
            <a:chExt cx="11655077" cy="3277384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DBBE9C0E-3C21-407F-A1A1-8FE7A9E3DD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246" y="1790308"/>
              <a:ext cx="11655077" cy="3277384"/>
            </a:xfrm>
            <a:prstGeom prst="rect">
              <a:avLst/>
            </a:prstGeom>
          </p:spPr>
        </p:pic>
        <p:cxnSp>
          <p:nvCxnSpPr>
            <p:cNvPr id="9" name="Conector recto de flecha 8">
              <a:extLst>
                <a:ext uri="{FF2B5EF4-FFF2-40B4-BE49-F238E27FC236}">
                  <a16:creationId xmlns:a16="http://schemas.microsoft.com/office/drawing/2014/main" id="{91F531D0-99DD-4B50-A390-D09A1C519081}"/>
                </a:ext>
              </a:extLst>
            </p:cNvPr>
            <p:cNvCxnSpPr/>
            <p:nvPr/>
          </p:nvCxnSpPr>
          <p:spPr>
            <a:xfrm>
              <a:off x="1761565" y="3092824"/>
              <a:ext cx="699247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Conector recto de flecha 11">
              <a:extLst>
                <a:ext uri="{FF2B5EF4-FFF2-40B4-BE49-F238E27FC236}">
                  <a16:creationId xmlns:a16="http://schemas.microsoft.com/office/drawing/2014/main" id="{9CD1388C-D0D6-4624-90B7-EE68AD1CA25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13059" y="4065495"/>
              <a:ext cx="1259541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EAC9EA07-3053-4985-ACB7-C6B11AED2BD8}"/>
                </a:ext>
              </a:extLst>
            </p:cNvPr>
            <p:cNvSpPr txBox="1"/>
            <p:nvPr/>
          </p:nvSpPr>
          <p:spPr>
            <a:xfrm>
              <a:off x="2618574" y="2339842"/>
              <a:ext cx="337521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dirty="0">
                  <a:solidFill>
                    <a:schemeClr val="accent1">
                      <a:lumMod val="75000"/>
                    </a:schemeClr>
                  </a:solidFill>
                </a:rPr>
                <a:t>Foro de anuncios importantes. Es de suma importancia estar atento a los mensaje que la Cátedra publica acá.</a:t>
              </a:r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5981E27F-CDAC-433C-9E10-0B8F87579D46}"/>
                </a:ext>
              </a:extLst>
            </p:cNvPr>
            <p:cNvSpPr txBox="1"/>
            <p:nvPr/>
          </p:nvSpPr>
          <p:spPr>
            <a:xfrm>
              <a:off x="5275729" y="3838686"/>
              <a:ext cx="2837330" cy="377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dirty="0"/>
                <a:t> </a:t>
              </a:r>
              <a:r>
                <a:rPr lang="es-AR" dirty="0">
                  <a:solidFill>
                    <a:schemeClr val="accent1">
                      <a:lumMod val="75000"/>
                    </a:schemeClr>
                  </a:solidFill>
                </a:rPr>
                <a:t>Cronograma de actividades</a:t>
              </a:r>
            </a:p>
          </p:txBody>
        </p:sp>
        <p:cxnSp>
          <p:nvCxnSpPr>
            <p:cNvPr id="17" name="Conector recto de flecha 16">
              <a:extLst>
                <a:ext uri="{FF2B5EF4-FFF2-40B4-BE49-F238E27FC236}">
                  <a16:creationId xmlns:a16="http://schemas.microsoft.com/office/drawing/2014/main" id="{83BB77CA-F676-4FE5-B084-7472708F5914}"/>
                </a:ext>
              </a:extLst>
            </p:cNvPr>
            <p:cNvCxnSpPr>
              <a:cxnSpLocks/>
            </p:cNvCxnSpPr>
            <p:nvPr/>
          </p:nvCxnSpPr>
          <p:spPr>
            <a:xfrm>
              <a:off x="4206687" y="3802833"/>
              <a:ext cx="0" cy="525324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8F5B54CD-675F-4A9C-BBCC-25981048B65C}"/>
                </a:ext>
              </a:extLst>
            </p:cNvPr>
            <p:cNvSpPr txBox="1"/>
            <p:nvPr/>
          </p:nvSpPr>
          <p:spPr>
            <a:xfrm>
              <a:off x="3258669" y="4290043"/>
              <a:ext cx="337520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dirty="0"/>
                <a:t> </a:t>
              </a:r>
              <a:r>
                <a:rPr lang="es-AR" dirty="0">
                  <a:solidFill>
                    <a:schemeClr val="accent1">
                      <a:lumMod val="75000"/>
                    </a:schemeClr>
                  </a:solidFill>
                </a:rPr>
                <a:t>BLOQUE CON MATERIAL DE CLASE O DE EVALUACIONES, ETC.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3304644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1DE363-CD0B-4190-86B6-DDF4D4927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¿Qué más hay en el aula virtual?</a:t>
            </a:r>
            <a:endParaRPr lang="es-A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224B4E2-4009-4DDB-B615-0E8356CE775A}"/>
              </a:ext>
            </a:extLst>
          </p:cNvPr>
          <p:cNvSpPr txBox="1"/>
          <p:nvPr/>
        </p:nvSpPr>
        <p:spPr>
          <a:xfrm>
            <a:off x="4394222" y="3077605"/>
            <a:ext cx="35052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Material de estudio y práctica.</a:t>
            </a:r>
          </a:p>
          <a:p>
            <a:r>
              <a:rPr lang="es-AR" dirty="0"/>
              <a:t>Los archivos de Word </a:t>
            </a:r>
            <a:r>
              <a:rPr lang="es-AR" b="1" u="sng" dirty="0">
                <a:solidFill>
                  <a:schemeClr val="accent1">
                    <a:lumMod val="75000"/>
                  </a:schemeClr>
                </a:solidFill>
              </a:rPr>
              <a:t>no son </a:t>
            </a:r>
            <a:r>
              <a:rPr lang="es-AR" b="1" u="sng" dirty="0" err="1">
                <a:solidFill>
                  <a:schemeClr val="accent1">
                    <a:lumMod val="75000"/>
                  </a:schemeClr>
                </a:solidFill>
              </a:rPr>
              <a:t>TPs</a:t>
            </a:r>
            <a:r>
              <a:rPr lang="es-AR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s-AR" dirty="0"/>
              <a:t>Son APUNTES DE CLASE. Deben ser descargados y llevados a cada clase. Y deben ser estudiados. 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AEB5AD1F-6477-4A7E-AD2D-2268702510DE}"/>
              </a:ext>
            </a:extLst>
          </p:cNvPr>
          <p:cNvGrpSpPr/>
          <p:nvPr/>
        </p:nvGrpSpPr>
        <p:grpSpPr>
          <a:xfrm>
            <a:off x="475466" y="1471340"/>
            <a:ext cx="11074110" cy="3857168"/>
            <a:chOff x="475466" y="1471340"/>
            <a:chExt cx="11074110" cy="3857168"/>
          </a:xfrm>
        </p:grpSpPr>
        <p:pic>
          <p:nvPicPr>
            <p:cNvPr id="4" name="Imagen 3">
              <a:extLst>
                <a:ext uri="{FF2B5EF4-FFF2-40B4-BE49-F238E27FC236}">
                  <a16:creationId xmlns:a16="http://schemas.microsoft.com/office/drawing/2014/main" id="{C330CB8E-7F43-4C72-A161-24F37EDF9B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5466" y="1471340"/>
              <a:ext cx="11074110" cy="3857168"/>
            </a:xfrm>
            <a:prstGeom prst="rect">
              <a:avLst/>
            </a:prstGeom>
          </p:spPr>
        </p:pic>
        <p:cxnSp>
          <p:nvCxnSpPr>
            <p:cNvPr id="5" name="Conector recto 4">
              <a:extLst>
                <a:ext uri="{FF2B5EF4-FFF2-40B4-BE49-F238E27FC236}">
                  <a16:creationId xmlns:a16="http://schemas.microsoft.com/office/drawing/2014/main" id="{3E2A03DB-50FE-4EBA-A4A7-E36A447FFB21}"/>
                </a:ext>
              </a:extLst>
            </p:cNvPr>
            <p:cNvCxnSpPr/>
            <p:nvPr/>
          </p:nvCxnSpPr>
          <p:spPr>
            <a:xfrm>
              <a:off x="3039035" y="2272553"/>
              <a:ext cx="0" cy="28104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de flecha 6">
              <a:extLst>
                <a:ext uri="{FF2B5EF4-FFF2-40B4-BE49-F238E27FC236}">
                  <a16:creationId xmlns:a16="http://schemas.microsoft.com/office/drawing/2014/main" id="{37B94AAC-3A16-4EF2-B5C2-AAECF64AFEA5}"/>
                </a:ext>
              </a:extLst>
            </p:cNvPr>
            <p:cNvCxnSpPr/>
            <p:nvPr/>
          </p:nvCxnSpPr>
          <p:spPr>
            <a:xfrm>
              <a:off x="3039035" y="3536576"/>
              <a:ext cx="121023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de flecha 9">
              <a:extLst>
                <a:ext uri="{FF2B5EF4-FFF2-40B4-BE49-F238E27FC236}">
                  <a16:creationId xmlns:a16="http://schemas.microsoft.com/office/drawing/2014/main" id="{5B3EE8E7-9077-48E4-A837-BE4C3A004752}"/>
                </a:ext>
              </a:extLst>
            </p:cNvPr>
            <p:cNvCxnSpPr/>
            <p:nvPr/>
          </p:nvCxnSpPr>
          <p:spPr>
            <a:xfrm flipH="1" flipV="1">
              <a:off x="7611035" y="2420471"/>
              <a:ext cx="1304365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6F6CE59-E683-4320-83E8-941F63E382C9}"/>
              </a:ext>
            </a:extLst>
          </p:cNvPr>
          <p:cNvSpPr txBox="1"/>
          <p:nvPr/>
        </p:nvSpPr>
        <p:spPr>
          <a:xfrm>
            <a:off x="4976860" y="2027031"/>
            <a:ext cx="2540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Mesa de ayuda con muchos recursos para estudiantes.</a:t>
            </a:r>
          </a:p>
        </p:txBody>
      </p:sp>
    </p:spTree>
    <p:extLst>
      <p:ext uri="{BB962C8B-B14F-4D97-AF65-F5344CB8AC3E}">
        <p14:creationId xmlns:p14="http://schemas.microsoft.com/office/powerpoint/2010/main" val="35321131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B5B860-FB19-433A-9683-0D2F5035A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¿Con qué frecuencia tengo que visitar el aula virtual?</a:t>
            </a:r>
            <a:endParaRPr lang="es-A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169FBF-670A-49E4-B7F4-6107D3B30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AR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el aula virtual está todo el material de estudio y toda información que consideremos importante transmitir.</a:t>
            </a:r>
          </a:p>
          <a:p>
            <a:pPr>
              <a:lnSpc>
                <a:spcPct val="150000"/>
              </a:lnSpc>
            </a:pPr>
            <a: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Tienen que visitar el aula los más frecuentemente posible, especialmente antes de los días de clase (martes y jueves), para descargar el material y verificar si se ha publicado alguna noticia importante.</a:t>
            </a:r>
          </a:p>
          <a:p>
            <a:endParaRPr lang="es-A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280925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BAF95C-B5A1-4591-A1FB-CC031CECC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994" y="393895"/>
            <a:ext cx="10523806" cy="1283346"/>
          </a:xfrm>
        </p:spPr>
        <p:txBody>
          <a:bodyPr>
            <a:normAutofit fontScale="90000"/>
          </a:bodyPr>
          <a:lstStyle/>
          <a:p>
            <a:b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¿Cómo me comunico con la profe?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D5EC74-CEDD-440E-B75C-C1116EF15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8731"/>
            <a:ext cx="10515600" cy="484411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Puedo hacerlo por varios canales: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través del aula virtual: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usando el correo del aula.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 correo electrónico: </a:t>
            </a:r>
            <a: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gracielita.bri@gmail.com</a:t>
            </a:r>
            <a: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cualquiera de los casos lo primero que deben escribir es su </a:t>
            </a:r>
            <a:r>
              <a:rPr lang="es-AR" b="1" u="sng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nombre y apellidos completos, materia y carrera</a:t>
            </a:r>
            <a:r>
              <a:rPr lang="es-AR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 luego la consulta, pregunta o mensaje que quieren enviar.</a:t>
            </a: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6C47C7DE-35AE-42F2-A905-CEF09771382C}"/>
              </a:ext>
            </a:extLst>
          </p:cNvPr>
          <p:cNvGrpSpPr/>
          <p:nvPr/>
        </p:nvGrpSpPr>
        <p:grpSpPr>
          <a:xfrm>
            <a:off x="5015753" y="1798731"/>
            <a:ext cx="5516092" cy="1430887"/>
            <a:chOff x="5015753" y="1798731"/>
            <a:chExt cx="5516092" cy="1430887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E2649AD-EA16-40F9-9DDC-1BCE2D969A3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61808" t="13239" r="6807" b="59264"/>
            <a:stretch/>
          </p:blipFill>
          <p:spPr>
            <a:xfrm>
              <a:off x="7626913" y="1798731"/>
              <a:ext cx="2904932" cy="1430887"/>
            </a:xfrm>
            <a:prstGeom prst="rect">
              <a:avLst/>
            </a:prstGeom>
          </p:spPr>
        </p:pic>
        <p:cxnSp>
          <p:nvCxnSpPr>
            <p:cNvPr id="14" name="Conector recto de flecha 13">
              <a:extLst>
                <a:ext uri="{FF2B5EF4-FFF2-40B4-BE49-F238E27FC236}">
                  <a16:creationId xmlns:a16="http://schemas.microsoft.com/office/drawing/2014/main" id="{73C22BEB-8C27-4DEF-87B8-E431602AFC3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15753" y="2339788"/>
              <a:ext cx="3455894" cy="59167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89951125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CF4994-DB23-4F00-940B-22B99BABF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3200" b="1" dirty="0">
                <a:solidFill>
                  <a:schemeClr val="accent1">
                    <a:lumMod val="75000"/>
                  </a:schemeClr>
                </a:solidFill>
              </a:rPr>
              <a:t>Por medio de los foros de consulta, en la parte inferior de cada bloque. </a:t>
            </a:r>
          </a:p>
          <a:p>
            <a:endParaRPr lang="es-AR" sz="32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s-AR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6D14B325-AC4B-4413-85E0-E7CB522BF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b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¿Cómo me comunico con la profe?</a:t>
            </a: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2EAFC55E-9A34-4BA4-B3DD-E6D9F3AC466D}"/>
              </a:ext>
            </a:extLst>
          </p:cNvPr>
          <p:cNvGrpSpPr/>
          <p:nvPr/>
        </p:nvGrpSpPr>
        <p:grpSpPr>
          <a:xfrm>
            <a:off x="2106736" y="2595282"/>
            <a:ext cx="9247064" cy="4107415"/>
            <a:chOff x="2106736" y="2595282"/>
            <a:chExt cx="9247064" cy="4107415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8014B7C5-846B-4D5D-9A0E-74BD76DD1F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06736" y="2843959"/>
              <a:ext cx="9247064" cy="3858738"/>
            </a:xfrm>
            <a:prstGeom prst="rect">
              <a:avLst/>
            </a:prstGeom>
          </p:spPr>
        </p:pic>
        <p:cxnSp>
          <p:nvCxnSpPr>
            <p:cNvPr id="8" name="Conector recto de flecha 7">
              <a:extLst>
                <a:ext uri="{FF2B5EF4-FFF2-40B4-BE49-F238E27FC236}">
                  <a16:creationId xmlns:a16="http://schemas.microsoft.com/office/drawing/2014/main" id="{3EAFEB0C-4315-4DEE-8A7E-EE8F3FF43D19}"/>
                </a:ext>
              </a:extLst>
            </p:cNvPr>
            <p:cNvCxnSpPr>
              <a:cxnSpLocks/>
            </p:cNvCxnSpPr>
            <p:nvPr/>
          </p:nvCxnSpPr>
          <p:spPr>
            <a:xfrm>
              <a:off x="3294529" y="2595282"/>
              <a:ext cx="201706" cy="371661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79785993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B46C6-23FB-4999-ADA1-C5917EE74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¿Cómo se aprueba la materia?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06D92E-09D3-4C38-8FE6-3853D1B86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6684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PROMOCIÓN: </a:t>
            </a:r>
            <a:endParaRPr lang="es-MX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MX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80% de asistencia a y participación en las clases </a:t>
            </a:r>
            <a:r>
              <a:rPr lang="es-MX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presenciales</a:t>
            </a:r>
            <a:r>
              <a:rPr lang="es-MX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s-MX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MX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Hacer </a:t>
            </a:r>
            <a:r>
              <a:rPr lang="es-MX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todas</a:t>
            </a:r>
            <a:r>
              <a:rPr lang="es-MX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las actividades de autoevaluación presentadas en el aula virtual.</a:t>
            </a:r>
            <a:endParaRPr lang="es-MX" b="1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MX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MX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Aprobar 3 trabajos prácticos escritos (1 recuperatorio) con 60% o más. </a:t>
            </a:r>
          </a:p>
          <a:p>
            <a:pPr marL="0" indent="0">
              <a:buNone/>
            </a:pPr>
            <a:endParaRPr lang="es-MX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MX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Aprobar la evaluación integradora (o su recuperatorio) con una calificación no inferior al 70%.</a:t>
            </a:r>
          </a:p>
        </p:txBody>
      </p:sp>
    </p:spTree>
    <p:extLst>
      <p:ext uri="{BB962C8B-B14F-4D97-AF65-F5344CB8AC3E}">
        <p14:creationId xmlns:p14="http://schemas.microsoft.com/office/powerpoint/2010/main" val="2096187459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649</Words>
  <Application>Microsoft Office PowerPoint</Application>
  <PresentationFormat>Panorámica</PresentationFormat>
  <Paragraphs>53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Welcome to our English I course!</vt:lpstr>
      <vt:lpstr> ¿Cómo me inscribo en la materia?</vt:lpstr>
      <vt:lpstr> ¿Cuál es la modalidad de cursado?</vt:lpstr>
      <vt:lpstr>¿Qué hay en el aula virtual? </vt:lpstr>
      <vt:lpstr>¿Qué más hay en el aula virtual?</vt:lpstr>
      <vt:lpstr>  ¿Con qué frecuencia tengo que visitar el aula virtual?</vt:lpstr>
      <vt:lpstr> ¿Cómo me comunico con la profe?</vt:lpstr>
      <vt:lpstr> ¿Cómo me comunico con la profe?</vt:lpstr>
      <vt:lpstr>¿Cómo se aprueba la materia?</vt:lpstr>
      <vt:lpstr>Si no promocione, ¿cómo apruebo la materia?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Graciela</dc:creator>
  <cp:lastModifiedBy>Graciela</cp:lastModifiedBy>
  <cp:revision>28</cp:revision>
  <dcterms:created xsi:type="dcterms:W3CDTF">2023-03-22T21:39:18Z</dcterms:created>
  <dcterms:modified xsi:type="dcterms:W3CDTF">2025-03-27T14:53:18Z</dcterms:modified>
</cp:coreProperties>
</file>