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8" r:id="rId13"/>
    <p:sldId id="267" r:id="rId14"/>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AR"/>
          </a:p>
        </p:txBody>
      </p:sp>
      <p:sp>
        <p:nvSpPr>
          <p:cNvPr id="4" name="Marcador de fecha 3"/>
          <p:cNvSpPr>
            <a:spLocks noGrp="1"/>
          </p:cNvSpPr>
          <p:nvPr>
            <p:ph type="dt" sz="half" idx="10"/>
          </p:nvPr>
        </p:nvSpPr>
        <p:spPr/>
        <p:txBody>
          <a:bodyPr/>
          <a:lstStyle/>
          <a:p>
            <a:fld id="{C9F9C767-2524-46AC-9160-11D8255CB274}" type="datetimeFigureOut">
              <a:rPr lang="es-AR" smtClean="0"/>
              <a:t>25/10/2024</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A70E5EE-6FB9-42ED-9C2D-AD73CA63D4D8}" type="slidenum">
              <a:rPr lang="es-AR" smtClean="0"/>
              <a:t>‹Nº›</a:t>
            </a:fld>
            <a:endParaRPr lang="es-AR"/>
          </a:p>
        </p:txBody>
      </p:sp>
    </p:spTree>
    <p:extLst>
      <p:ext uri="{BB962C8B-B14F-4D97-AF65-F5344CB8AC3E}">
        <p14:creationId xmlns:p14="http://schemas.microsoft.com/office/powerpoint/2010/main" val="2312589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C9F9C767-2524-46AC-9160-11D8255CB274}" type="datetimeFigureOut">
              <a:rPr lang="es-AR" smtClean="0"/>
              <a:t>25/10/2024</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A70E5EE-6FB9-42ED-9C2D-AD73CA63D4D8}" type="slidenum">
              <a:rPr lang="es-AR" smtClean="0"/>
              <a:t>‹Nº›</a:t>
            </a:fld>
            <a:endParaRPr lang="es-AR"/>
          </a:p>
        </p:txBody>
      </p:sp>
    </p:spTree>
    <p:extLst>
      <p:ext uri="{BB962C8B-B14F-4D97-AF65-F5344CB8AC3E}">
        <p14:creationId xmlns:p14="http://schemas.microsoft.com/office/powerpoint/2010/main" val="553972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C9F9C767-2524-46AC-9160-11D8255CB274}" type="datetimeFigureOut">
              <a:rPr lang="es-AR" smtClean="0"/>
              <a:t>25/10/2024</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A70E5EE-6FB9-42ED-9C2D-AD73CA63D4D8}" type="slidenum">
              <a:rPr lang="es-AR" smtClean="0"/>
              <a:t>‹Nº›</a:t>
            </a:fld>
            <a:endParaRPr lang="es-AR"/>
          </a:p>
        </p:txBody>
      </p:sp>
    </p:spTree>
    <p:extLst>
      <p:ext uri="{BB962C8B-B14F-4D97-AF65-F5344CB8AC3E}">
        <p14:creationId xmlns:p14="http://schemas.microsoft.com/office/powerpoint/2010/main" val="855819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C9F9C767-2524-46AC-9160-11D8255CB274}" type="datetimeFigureOut">
              <a:rPr lang="es-AR" smtClean="0"/>
              <a:t>25/10/2024</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A70E5EE-6FB9-42ED-9C2D-AD73CA63D4D8}" type="slidenum">
              <a:rPr lang="es-AR" smtClean="0"/>
              <a:t>‹Nº›</a:t>
            </a:fld>
            <a:endParaRPr lang="es-AR"/>
          </a:p>
        </p:txBody>
      </p:sp>
    </p:spTree>
    <p:extLst>
      <p:ext uri="{BB962C8B-B14F-4D97-AF65-F5344CB8AC3E}">
        <p14:creationId xmlns:p14="http://schemas.microsoft.com/office/powerpoint/2010/main" val="3168380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C9F9C767-2524-46AC-9160-11D8255CB274}" type="datetimeFigureOut">
              <a:rPr lang="es-AR" smtClean="0"/>
              <a:t>25/10/2024</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A70E5EE-6FB9-42ED-9C2D-AD73CA63D4D8}" type="slidenum">
              <a:rPr lang="es-AR" smtClean="0"/>
              <a:t>‹Nº›</a:t>
            </a:fld>
            <a:endParaRPr lang="es-AR"/>
          </a:p>
        </p:txBody>
      </p:sp>
    </p:spTree>
    <p:extLst>
      <p:ext uri="{BB962C8B-B14F-4D97-AF65-F5344CB8AC3E}">
        <p14:creationId xmlns:p14="http://schemas.microsoft.com/office/powerpoint/2010/main" val="2129358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C9F9C767-2524-46AC-9160-11D8255CB274}" type="datetimeFigureOut">
              <a:rPr lang="es-AR" smtClean="0"/>
              <a:t>25/10/2024</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DA70E5EE-6FB9-42ED-9C2D-AD73CA63D4D8}" type="slidenum">
              <a:rPr lang="es-AR" smtClean="0"/>
              <a:t>‹Nº›</a:t>
            </a:fld>
            <a:endParaRPr lang="es-AR"/>
          </a:p>
        </p:txBody>
      </p:sp>
    </p:spTree>
    <p:extLst>
      <p:ext uri="{BB962C8B-B14F-4D97-AF65-F5344CB8AC3E}">
        <p14:creationId xmlns:p14="http://schemas.microsoft.com/office/powerpoint/2010/main" val="49407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C9F9C767-2524-46AC-9160-11D8255CB274}" type="datetimeFigureOut">
              <a:rPr lang="es-AR" smtClean="0"/>
              <a:t>25/10/2024</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DA70E5EE-6FB9-42ED-9C2D-AD73CA63D4D8}" type="slidenum">
              <a:rPr lang="es-AR" smtClean="0"/>
              <a:t>‹Nº›</a:t>
            </a:fld>
            <a:endParaRPr lang="es-AR"/>
          </a:p>
        </p:txBody>
      </p:sp>
    </p:spTree>
    <p:extLst>
      <p:ext uri="{BB962C8B-B14F-4D97-AF65-F5344CB8AC3E}">
        <p14:creationId xmlns:p14="http://schemas.microsoft.com/office/powerpoint/2010/main" val="669000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C9F9C767-2524-46AC-9160-11D8255CB274}" type="datetimeFigureOut">
              <a:rPr lang="es-AR" smtClean="0"/>
              <a:t>25/10/2024</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DA70E5EE-6FB9-42ED-9C2D-AD73CA63D4D8}" type="slidenum">
              <a:rPr lang="es-AR" smtClean="0"/>
              <a:t>‹Nº›</a:t>
            </a:fld>
            <a:endParaRPr lang="es-AR"/>
          </a:p>
        </p:txBody>
      </p:sp>
    </p:spTree>
    <p:extLst>
      <p:ext uri="{BB962C8B-B14F-4D97-AF65-F5344CB8AC3E}">
        <p14:creationId xmlns:p14="http://schemas.microsoft.com/office/powerpoint/2010/main" val="253651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9F9C767-2524-46AC-9160-11D8255CB274}" type="datetimeFigureOut">
              <a:rPr lang="es-AR" smtClean="0"/>
              <a:t>25/10/2024</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DA70E5EE-6FB9-42ED-9C2D-AD73CA63D4D8}" type="slidenum">
              <a:rPr lang="es-AR" smtClean="0"/>
              <a:t>‹Nº›</a:t>
            </a:fld>
            <a:endParaRPr lang="es-AR"/>
          </a:p>
        </p:txBody>
      </p:sp>
    </p:spTree>
    <p:extLst>
      <p:ext uri="{BB962C8B-B14F-4D97-AF65-F5344CB8AC3E}">
        <p14:creationId xmlns:p14="http://schemas.microsoft.com/office/powerpoint/2010/main" val="3715123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C9F9C767-2524-46AC-9160-11D8255CB274}" type="datetimeFigureOut">
              <a:rPr lang="es-AR" smtClean="0"/>
              <a:t>25/10/2024</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DA70E5EE-6FB9-42ED-9C2D-AD73CA63D4D8}" type="slidenum">
              <a:rPr lang="es-AR" smtClean="0"/>
              <a:t>‹Nº›</a:t>
            </a:fld>
            <a:endParaRPr lang="es-AR"/>
          </a:p>
        </p:txBody>
      </p:sp>
    </p:spTree>
    <p:extLst>
      <p:ext uri="{BB962C8B-B14F-4D97-AF65-F5344CB8AC3E}">
        <p14:creationId xmlns:p14="http://schemas.microsoft.com/office/powerpoint/2010/main" val="4274776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C9F9C767-2524-46AC-9160-11D8255CB274}" type="datetimeFigureOut">
              <a:rPr lang="es-AR" smtClean="0"/>
              <a:t>25/10/2024</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DA70E5EE-6FB9-42ED-9C2D-AD73CA63D4D8}" type="slidenum">
              <a:rPr lang="es-AR" smtClean="0"/>
              <a:t>‹Nº›</a:t>
            </a:fld>
            <a:endParaRPr lang="es-AR"/>
          </a:p>
        </p:txBody>
      </p:sp>
    </p:spTree>
    <p:extLst>
      <p:ext uri="{BB962C8B-B14F-4D97-AF65-F5344CB8AC3E}">
        <p14:creationId xmlns:p14="http://schemas.microsoft.com/office/powerpoint/2010/main" val="71506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F9C767-2524-46AC-9160-11D8255CB274}" type="datetimeFigureOut">
              <a:rPr lang="es-AR" smtClean="0"/>
              <a:t>25/10/2024</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0E5EE-6FB9-42ED-9C2D-AD73CA63D4D8}" type="slidenum">
              <a:rPr lang="es-AR" smtClean="0"/>
              <a:t>‹Nº›</a:t>
            </a:fld>
            <a:endParaRPr lang="es-AR"/>
          </a:p>
        </p:txBody>
      </p:sp>
    </p:spTree>
    <p:extLst>
      <p:ext uri="{BB962C8B-B14F-4D97-AF65-F5344CB8AC3E}">
        <p14:creationId xmlns:p14="http://schemas.microsoft.com/office/powerpoint/2010/main" val="3896212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dirty="0" smtClean="0">
                <a:solidFill>
                  <a:schemeClr val="bg1"/>
                </a:solidFill>
              </a:rPr>
              <a:t>n</a:t>
            </a:r>
            <a:endParaRPr lang="es-AR" dirty="0">
              <a:solidFill>
                <a:schemeClr val="bg1"/>
              </a:solidFill>
            </a:endParaRPr>
          </a:p>
        </p:txBody>
      </p:sp>
      <p:sp>
        <p:nvSpPr>
          <p:cNvPr id="3" name="Subtítulo 2"/>
          <p:cNvSpPr>
            <a:spLocks noGrp="1"/>
          </p:cNvSpPr>
          <p:nvPr>
            <p:ph type="subTitle" idx="1"/>
          </p:nvPr>
        </p:nvSpPr>
        <p:spPr>
          <a:xfrm>
            <a:off x="1524000" y="3670030"/>
            <a:ext cx="9144000" cy="2248169"/>
          </a:xfrm>
        </p:spPr>
        <p:txBody>
          <a:bodyPr>
            <a:normAutofit/>
          </a:bodyPr>
          <a:lstStyle/>
          <a:p>
            <a:r>
              <a:rPr lang="es-AR" b="1" dirty="0" smtClean="0"/>
              <a:t>Curso de posgrado: </a:t>
            </a:r>
            <a:r>
              <a:rPr lang="es-AR" b="1" i="1" dirty="0" err="1" smtClean="0"/>
              <a:t>Lectocomprensión</a:t>
            </a:r>
            <a:r>
              <a:rPr lang="es-AR" b="1" i="1" dirty="0" smtClean="0"/>
              <a:t> en Inglés para Ciencias Exactas y Naturales </a:t>
            </a:r>
          </a:p>
          <a:p>
            <a:endParaRPr lang="es-AR" b="1" dirty="0" smtClean="0"/>
          </a:p>
          <a:p>
            <a:endParaRPr lang="es-AR" b="1" dirty="0" smtClean="0"/>
          </a:p>
          <a:p>
            <a:r>
              <a:rPr lang="es-AR" b="1" dirty="0" smtClean="0"/>
              <a:t>Esp. María Florencia Méndez  - Prof. María Virginia Valenzuela</a:t>
            </a:r>
          </a:p>
          <a:p>
            <a:endParaRPr lang="es-AR" dirty="0"/>
          </a:p>
        </p:txBody>
      </p:sp>
      <p:pic>
        <p:nvPicPr>
          <p:cNvPr id="4" name="Imagen 3"/>
          <p:cNvPicPr>
            <a:picLocks noChangeAspect="1"/>
          </p:cNvPicPr>
          <p:nvPr/>
        </p:nvPicPr>
        <p:blipFill rotWithShape="1">
          <a:blip r:embed="rId2"/>
          <a:srcRect l="33406" t="17535" r="57418" b="66492"/>
          <a:stretch/>
        </p:blipFill>
        <p:spPr>
          <a:xfrm>
            <a:off x="1905000" y="1452293"/>
            <a:ext cx="1765300" cy="1727740"/>
          </a:xfrm>
          <a:prstGeom prst="rect">
            <a:avLst/>
          </a:prstGeom>
        </p:spPr>
      </p:pic>
      <p:pic>
        <p:nvPicPr>
          <p:cNvPr id="5" name="Picture 2" descr="Log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0700" y="1292225"/>
            <a:ext cx="2238375" cy="204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9623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9775"/>
          </a:xfrm>
        </p:spPr>
        <p:txBody>
          <a:bodyPr>
            <a:normAutofit fontScale="90000"/>
          </a:bodyPr>
          <a:lstStyle/>
          <a:p>
            <a:r>
              <a:rPr lang="es-AR" b="1" dirty="0"/>
              <a:t>Otras formas de expresar condición</a:t>
            </a:r>
            <a:r>
              <a:rPr lang="es-AR" dirty="0"/>
              <a:t/>
            </a:r>
            <a:br>
              <a:rPr lang="es-AR" dirty="0"/>
            </a:br>
            <a:endParaRPr lang="es-AR" dirty="0"/>
          </a:p>
        </p:txBody>
      </p:sp>
      <p:sp>
        <p:nvSpPr>
          <p:cNvPr id="3" name="Marcador de contenido 2"/>
          <p:cNvSpPr>
            <a:spLocks noGrp="1"/>
          </p:cNvSpPr>
          <p:nvPr>
            <p:ph idx="1"/>
          </p:nvPr>
        </p:nvSpPr>
        <p:spPr>
          <a:xfrm>
            <a:off x="838200" y="1016000"/>
            <a:ext cx="10515600" cy="5160963"/>
          </a:xfrm>
        </p:spPr>
        <p:txBody>
          <a:bodyPr/>
          <a:lstStyle/>
          <a:p>
            <a:r>
              <a:rPr lang="es-AR" i="1" dirty="0" err="1"/>
              <a:t>Whether</a:t>
            </a:r>
            <a:r>
              <a:rPr lang="es-AR" dirty="0"/>
              <a:t> puede funcionar como sinónimo de </a:t>
            </a:r>
            <a:r>
              <a:rPr lang="es-AR" i="1" dirty="0" err="1"/>
              <a:t>if</a:t>
            </a:r>
            <a:r>
              <a:rPr lang="es-AR" dirty="0" smtClean="0"/>
              <a:t>.</a:t>
            </a:r>
          </a:p>
          <a:p>
            <a:endParaRPr lang="es-AR" dirty="0"/>
          </a:p>
          <a:p>
            <a:pPr marL="1828800" lvl="4" indent="0">
              <a:buNone/>
            </a:pPr>
            <a:r>
              <a:rPr lang="es-AR" sz="2000" i="1" dirty="0" err="1"/>
              <a:t>Unless</a:t>
            </a:r>
            <a:r>
              <a:rPr lang="es-AR" sz="2000" i="1" dirty="0"/>
              <a:t> se usa en cuenta de la estructura </a:t>
            </a:r>
            <a:r>
              <a:rPr lang="es-AR" sz="2000" i="1" dirty="0" err="1"/>
              <a:t>if</a:t>
            </a:r>
            <a:r>
              <a:rPr lang="es-AR" sz="2000" i="1" dirty="0"/>
              <a:t>… </a:t>
            </a:r>
            <a:r>
              <a:rPr lang="es-AR" sz="2000" i="1" dirty="0" err="1"/>
              <a:t>not</a:t>
            </a:r>
            <a:r>
              <a:rPr lang="es-AR" sz="2000" i="1" dirty="0" smtClean="0"/>
              <a:t>.</a:t>
            </a:r>
            <a:endParaRPr lang="es-AR" sz="2000" i="1" dirty="0"/>
          </a:p>
          <a:p>
            <a:pPr lvl="4"/>
            <a:endParaRPr lang="es-AR" dirty="0" smtClean="0"/>
          </a:p>
          <a:p>
            <a:pPr lvl="4"/>
            <a:r>
              <a:rPr lang="es-AR" dirty="0" err="1" smtClean="0"/>
              <a:t>Unless</a:t>
            </a:r>
            <a:r>
              <a:rPr lang="es-AR" dirty="0" smtClean="0"/>
              <a:t> </a:t>
            </a:r>
            <a:r>
              <a:rPr lang="es-AR" dirty="0" err="1" smtClean="0"/>
              <a:t>there</a:t>
            </a:r>
            <a:r>
              <a:rPr lang="es-AR" dirty="0" smtClean="0"/>
              <a:t> </a:t>
            </a:r>
            <a:r>
              <a:rPr lang="es-AR" dirty="0" err="1" smtClean="0"/>
              <a:t>is</a:t>
            </a:r>
            <a:r>
              <a:rPr lang="es-AR" dirty="0" smtClean="0"/>
              <a:t> </a:t>
            </a:r>
            <a:r>
              <a:rPr lang="es-AR" dirty="0" err="1" smtClean="0"/>
              <a:t>growth</a:t>
            </a:r>
            <a:r>
              <a:rPr lang="es-AR" dirty="0" smtClean="0"/>
              <a:t> and </a:t>
            </a:r>
            <a:r>
              <a:rPr lang="es-AR" dirty="0" err="1" smtClean="0"/>
              <a:t>development</a:t>
            </a:r>
            <a:r>
              <a:rPr lang="es-AR" dirty="0" smtClean="0"/>
              <a:t>, </a:t>
            </a:r>
            <a:r>
              <a:rPr lang="es-AR" dirty="0" err="1" smtClean="0"/>
              <a:t>the</a:t>
            </a:r>
            <a:r>
              <a:rPr lang="es-AR" dirty="0" smtClean="0"/>
              <a:t> standard of living </a:t>
            </a:r>
            <a:r>
              <a:rPr lang="es-AR" dirty="0" err="1" smtClean="0"/>
              <a:t>cannot</a:t>
            </a:r>
            <a:r>
              <a:rPr lang="es-AR" dirty="0" smtClean="0"/>
              <a:t> </a:t>
            </a:r>
            <a:r>
              <a:rPr lang="es-AR" dirty="0" err="1" smtClean="0"/>
              <a:t>rise</a:t>
            </a:r>
            <a:r>
              <a:rPr lang="es-AR" dirty="0" smtClean="0"/>
              <a:t>.</a:t>
            </a:r>
          </a:p>
          <a:p>
            <a:pPr lvl="4"/>
            <a:r>
              <a:rPr lang="es-AR" dirty="0" smtClean="0"/>
              <a:t>A menos que haya crecimiento </a:t>
            </a:r>
            <a:r>
              <a:rPr lang="es-AR" dirty="0" err="1" smtClean="0"/>
              <a:t>ydesrrollo</a:t>
            </a:r>
            <a:r>
              <a:rPr lang="es-AR" dirty="0" smtClean="0"/>
              <a:t>, el estándar de vida no puede elevarse.</a:t>
            </a:r>
          </a:p>
          <a:p>
            <a:pPr lvl="4"/>
            <a:endParaRPr lang="es-AR" dirty="0"/>
          </a:p>
          <a:p>
            <a:pPr lvl="4"/>
            <a:r>
              <a:rPr lang="en-US" dirty="0"/>
              <a:t>If there isn’t growth and development, the standard of living cannot rise. </a:t>
            </a:r>
            <a:endParaRPr lang="es-AR" dirty="0" smtClean="0"/>
          </a:p>
          <a:p>
            <a:pPr lvl="4"/>
            <a:r>
              <a:rPr lang="es-AR" dirty="0" smtClean="0"/>
              <a:t>Si </a:t>
            </a:r>
            <a:r>
              <a:rPr lang="es-AR" dirty="0"/>
              <a:t>no hay crecimiento y desarrollo, el estándar de vida no puede </a:t>
            </a:r>
            <a:r>
              <a:rPr lang="es-AR" dirty="0" smtClean="0"/>
              <a:t>elevarse.</a:t>
            </a:r>
          </a:p>
          <a:p>
            <a:pPr lvl="4"/>
            <a:endParaRPr lang="es-AR" dirty="0" smtClean="0"/>
          </a:p>
          <a:p>
            <a:pPr lvl="4"/>
            <a:endParaRPr lang="es-AR" dirty="0"/>
          </a:p>
          <a:p>
            <a:pPr lvl="4"/>
            <a:endParaRPr lang="es-AR" dirty="0"/>
          </a:p>
          <a:p>
            <a:pPr lvl="4"/>
            <a:r>
              <a:rPr lang="en-US" dirty="0"/>
              <a:t>Providing that development is controlled, it can do no harm. </a:t>
            </a:r>
            <a:r>
              <a:rPr lang="es-AR" dirty="0"/>
              <a:t>(</a:t>
            </a:r>
            <a:r>
              <a:rPr lang="es-AR" u="sng" dirty="0"/>
              <a:t>Siempre que</a:t>
            </a:r>
            <a:r>
              <a:rPr lang="es-AR" dirty="0"/>
              <a:t> el desarrollo esté controlado, no puede hacer daño).</a:t>
            </a:r>
          </a:p>
          <a:p>
            <a:pPr lvl="4"/>
            <a:endParaRPr lang="es-AR" dirty="0"/>
          </a:p>
          <a:p>
            <a:pPr lvl="4"/>
            <a:endParaRPr lang="es-AR" dirty="0"/>
          </a:p>
        </p:txBody>
      </p:sp>
      <p:sp>
        <p:nvSpPr>
          <p:cNvPr id="5" name="Elipse 4"/>
          <p:cNvSpPr/>
          <p:nvPr/>
        </p:nvSpPr>
        <p:spPr>
          <a:xfrm>
            <a:off x="990600" y="2057400"/>
            <a:ext cx="1676400" cy="5461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AR" b="1" dirty="0" err="1" smtClean="0"/>
              <a:t>Unless</a:t>
            </a:r>
            <a:endParaRPr lang="es-AR" b="1" dirty="0"/>
          </a:p>
        </p:txBody>
      </p:sp>
      <p:sp>
        <p:nvSpPr>
          <p:cNvPr id="6" name="Elipse 5"/>
          <p:cNvSpPr/>
          <p:nvPr/>
        </p:nvSpPr>
        <p:spPr>
          <a:xfrm>
            <a:off x="660400" y="4965700"/>
            <a:ext cx="1828800" cy="8509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AR" b="1" dirty="0" err="1" smtClean="0"/>
              <a:t>Providing</a:t>
            </a:r>
            <a:r>
              <a:rPr lang="es-AR" b="1" dirty="0" smtClean="0"/>
              <a:t>/</a:t>
            </a:r>
            <a:r>
              <a:rPr lang="es-AR" b="1" dirty="0" err="1" smtClean="0"/>
              <a:t>provided</a:t>
            </a:r>
            <a:r>
              <a:rPr lang="es-AR" b="1" dirty="0" smtClean="0"/>
              <a:t> </a:t>
            </a:r>
            <a:r>
              <a:rPr lang="es-AR" b="1" dirty="0" err="1" smtClean="0"/>
              <a:t>that</a:t>
            </a:r>
            <a:endParaRPr lang="es-AR" b="1" dirty="0"/>
          </a:p>
        </p:txBody>
      </p:sp>
    </p:spTree>
    <p:extLst>
      <p:ext uri="{BB962C8B-B14F-4D97-AF65-F5344CB8AC3E}">
        <p14:creationId xmlns:p14="http://schemas.microsoft.com/office/powerpoint/2010/main" val="2712448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3400" y="368300"/>
            <a:ext cx="10820400" cy="6108700"/>
          </a:xfrm>
        </p:spPr>
        <p:txBody>
          <a:bodyPr/>
          <a:lstStyle/>
          <a:p>
            <a:endParaRPr lang="en-US" dirty="0" smtClean="0"/>
          </a:p>
          <a:p>
            <a:endParaRPr lang="en-US" dirty="0" smtClean="0"/>
          </a:p>
          <a:p>
            <a:r>
              <a:rPr lang="en-US" i="1" dirty="0" smtClean="0"/>
              <a:t>Suppose</a:t>
            </a:r>
            <a:r>
              <a:rPr lang="en-US" dirty="0" smtClean="0"/>
              <a:t> </a:t>
            </a:r>
            <a:r>
              <a:rPr lang="en-US" dirty="0"/>
              <a:t>a computer requires two millionths of a second to perform the calculation we desire. The machine would be calculating less than 111,000,000 of the time. </a:t>
            </a:r>
            <a:endParaRPr lang="es-AR" dirty="0"/>
          </a:p>
          <a:p>
            <a:r>
              <a:rPr lang="es-AR" u="sng" dirty="0" smtClean="0"/>
              <a:t>Suponga </a:t>
            </a:r>
            <a:r>
              <a:rPr lang="es-AR" u="sng" dirty="0"/>
              <a:t>que</a:t>
            </a:r>
            <a:r>
              <a:rPr lang="es-AR" dirty="0"/>
              <a:t> una computadora necesita dos millonésimas de segundo para ejecutar el cálculo que deseamos. La máquina estaría calculando menos de 1/1.000.000 del </a:t>
            </a:r>
            <a:r>
              <a:rPr lang="es-AR" dirty="0" smtClean="0"/>
              <a:t>tiempo.</a:t>
            </a:r>
          </a:p>
          <a:p>
            <a:endParaRPr lang="es-AR" dirty="0"/>
          </a:p>
          <a:p>
            <a:endParaRPr lang="es-AR" dirty="0" smtClean="0"/>
          </a:p>
          <a:p>
            <a:r>
              <a:rPr lang="en-US" dirty="0"/>
              <a:t>Man will survive on earth </a:t>
            </a:r>
            <a:r>
              <a:rPr lang="en-US" i="1" dirty="0"/>
              <a:t>as long as </a:t>
            </a:r>
            <a:r>
              <a:rPr lang="en-US" dirty="0"/>
              <a:t>the growth of technology is limited. </a:t>
            </a:r>
            <a:r>
              <a:rPr lang="es-AR" dirty="0" smtClean="0"/>
              <a:t>El </a:t>
            </a:r>
            <a:r>
              <a:rPr lang="es-AR" dirty="0"/>
              <a:t>hombre sobrevivirá en la tierra </a:t>
            </a:r>
            <a:r>
              <a:rPr lang="es-AR" u="sng" dirty="0"/>
              <a:t>siempre </a:t>
            </a:r>
            <a:r>
              <a:rPr lang="es-AR" u="sng" dirty="0" smtClean="0"/>
              <a:t>que</a:t>
            </a:r>
            <a:r>
              <a:rPr lang="es-AR" dirty="0" smtClean="0"/>
              <a:t> </a:t>
            </a:r>
            <a:r>
              <a:rPr lang="es-AR" dirty="0"/>
              <a:t>se limite el crecimiento de la </a:t>
            </a:r>
            <a:r>
              <a:rPr lang="es-AR" dirty="0" smtClean="0"/>
              <a:t>tecnología. </a:t>
            </a:r>
            <a:endParaRPr lang="es-AR" dirty="0"/>
          </a:p>
          <a:p>
            <a:endParaRPr lang="es-AR" dirty="0"/>
          </a:p>
          <a:p>
            <a:endParaRPr lang="es-AR" dirty="0"/>
          </a:p>
        </p:txBody>
      </p:sp>
      <p:sp>
        <p:nvSpPr>
          <p:cNvPr id="4" name="Elipse 3"/>
          <p:cNvSpPr/>
          <p:nvPr/>
        </p:nvSpPr>
        <p:spPr>
          <a:xfrm>
            <a:off x="1930400" y="495300"/>
            <a:ext cx="2971800" cy="914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AR" b="1" dirty="0" err="1" smtClean="0"/>
              <a:t>Suppose</a:t>
            </a:r>
            <a:r>
              <a:rPr lang="es-AR" b="1" dirty="0" smtClean="0"/>
              <a:t>/</a:t>
            </a:r>
            <a:r>
              <a:rPr lang="es-AR" b="1" dirty="0" err="1" smtClean="0"/>
              <a:t>supposing</a:t>
            </a:r>
            <a:endParaRPr lang="es-AR" b="1" dirty="0"/>
          </a:p>
        </p:txBody>
      </p:sp>
      <p:sp>
        <p:nvSpPr>
          <p:cNvPr id="5" name="Elipse 4"/>
          <p:cNvSpPr/>
          <p:nvPr/>
        </p:nvSpPr>
        <p:spPr>
          <a:xfrm>
            <a:off x="1663700" y="3962400"/>
            <a:ext cx="3238500" cy="914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AR" b="1" dirty="0" smtClean="0"/>
              <a:t>As </a:t>
            </a:r>
            <a:r>
              <a:rPr lang="es-AR" b="1" dirty="0" err="1" smtClean="0"/>
              <a:t>long</a:t>
            </a:r>
            <a:r>
              <a:rPr lang="es-AR" b="1" dirty="0" smtClean="0"/>
              <a:t> as/so </a:t>
            </a:r>
            <a:r>
              <a:rPr lang="es-AR" b="1" dirty="0" err="1" smtClean="0"/>
              <a:t>long</a:t>
            </a:r>
            <a:r>
              <a:rPr lang="es-AR" b="1" dirty="0" smtClean="0"/>
              <a:t> as</a:t>
            </a:r>
            <a:endParaRPr lang="es-AR" b="1" dirty="0"/>
          </a:p>
        </p:txBody>
      </p:sp>
    </p:spTree>
    <p:extLst>
      <p:ext uri="{BB962C8B-B14F-4D97-AF65-F5344CB8AC3E}">
        <p14:creationId xmlns:p14="http://schemas.microsoft.com/office/powerpoint/2010/main" val="12875262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VOZ PASIVA</a:t>
            </a:r>
            <a:endParaRPr lang="es-AR" dirty="0"/>
          </a:p>
        </p:txBody>
      </p:sp>
      <p:sp>
        <p:nvSpPr>
          <p:cNvPr id="3" name="Marcador de contenido 2"/>
          <p:cNvSpPr>
            <a:spLocks noGrp="1"/>
          </p:cNvSpPr>
          <p:nvPr>
            <p:ph idx="1"/>
          </p:nvPr>
        </p:nvSpPr>
        <p:spPr/>
        <p:txBody>
          <a:bodyPr/>
          <a:lstStyle/>
          <a:p>
            <a:endParaRPr lang="es-AR" dirty="0" smtClean="0"/>
          </a:p>
          <a:p>
            <a:endParaRPr lang="es-AR" dirty="0"/>
          </a:p>
          <a:p>
            <a:pPr marL="0" indent="0">
              <a:buNone/>
            </a:pPr>
            <a:endParaRPr lang="es-AR" dirty="0" smtClean="0"/>
          </a:p>
          <a:p>
            <a:r>
              <a:rPr lang="es-AR" dirty="0" smtClean="0"/>
              <a:t>La </a:t>
            </a:r>
            <a:r>
              <a:rPr lang="es-AR" dirty="0"/>
              <a:t>voz pasiva puede aparecer en todos los tiempos verbales y con verbos modales.</a:t>
            </a:r>
          </a:p>
          <a:p>
            <a:endParaRPr lang="es-AR" dirty="0"/>
          </a:p>
        </p:txBody>
      </p:sp>
      <p:sp>
        <p:nvSpPr>
          <p:cNvPr id="4" name="Rectángulo 3"/>
          <p:cNvSpPr/>
          <p:nvPr/>
        </p:nvSpPr>
        <p:spPr>
          <a:xfrm>
            <a:off x="838200" y="2070100"/>
            <a:ext cx="9626600" cy="7747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s-AR" b="1" smtClean="0"/>
              <a:t>SUJETO</a:t>
            </a:r>
            <a:r>
              <a:rPr lang="es-AR" smtClean="0"/>
              <a:t> + </a:t>
            </a:r>
            <a:r>
              <a:rPr lang="es-AR" b="1" smtClean="0"/>
              <a:t>VERBO TO BE (conjugado)</a:t>
            </a:r>
            <a:r>
              <a:rPr lang="es-AR" smtClean="0"/>
              <a:t> + </a:t>
            </a:r>
            <a:r>
              <a:rPr lang="es-AR" b="1" smtClean="0"/>
              <a:t>PASADO PARTICIPIO Verbo principal</a:t>
            </a:r>
            <a:r>
              <a:rPr lang="es-AR" smtClean="0"/>
              <a:t> + Complementos</a:t>
            </a:r>
            <a:endParaRPr lang="es-AR" dirty="0"/>
          </a:p>
        </p:txBody>
      </p:sp>
    </p:spTree>
    <p:extLst>
      <p:ext uri="{BB962C8B-B14F-4D97-AF65-F5344CB8AC3E}">
        <p14:creationId xmlns:p14="http://schemas.microsoft.com/office/powerpoint/2010/main" val="1510235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descr="100 Examples of Active and Passive Voice in English - English Grammar Here"/>
          <p:cNvPicPr>
            <a:picLocks noGrp="1"/>
          </p:cNvPicPr>
          <p:nvPr>
            <p:ph idx="1"/>
          </p:nvPr>
        </p:nvPicPr>
        <p:blipFill rotWithShape="1">
          <a:blip r:embed="rId2">
            <a:extLst>
              <a:ext uri="{28A0092B-C50C-407E-A947-70E740481C1C}">
                <a14:useLocalDpi xmlns:a14="http://schemas.microsoft.com/office/drawing/2010/main" val="0"/>
              </a:ext>
            </a:extLst>
          </a:blip>
          <a:srcRect b="4849"/>
          <a:stretch/>
        </p:blipFill>
        <p:spPr bwMode="auto">
          <a:xfrm>
            <a:off x="2603500" y="317500"/>
            <a:ext cx="5854700" cy="6311899"/>
          </a:xfrm>
          <a:prstGeom prst="rect">
            <a:avLst/>
          </a:prstGeom>
          <a:noFill/>
          <a:ln>
            <a:noFill/>
          </a:ln>
        </p:spPr>
      </p:pic>
    </p:spTree>
    <p:extLst>
      <p:ext uri="{BB962C8B-B14F-4D97-AF65-F5344CB8AC3E}">
        <p14:creationId xmlns:p14="http://schemas.microsoft.com/office/powerpoint/2010/main" val="2253142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i="1" dirty="0"/>
              <a:t>Unidad 5: Clase </a:t>
            </a:r>
            <a:r>
              <a:rPr lang="es-ES" b="1" i="1" dirty="0" smtClean="0"/>
              <a:t>1</a:t>
            </a:r>
            <a:endParaRPr lang="es-AR" b="1" dirty="0"/>
          </a:p>
        </p:txBody>
      </p:sp>
      <p:sp>
        <p:nvSpPr>
          <p:cNvPr id="3" name="Marcador de contenido 2"/>
          <p:cNvSpPr>
            <a:spLocks noGrp="1"/>
          </p:cNvSpPr>
          <p:nvPr>
            <p:ph idx="1"/>
          </p:nvPr>
        </p:nvSpPr>
        <p:spPr/>
        <p:txBody>
          <a:bodyPr/>
          <a:lstStyle/>
          <a:p>
            <a:pPr marL="0" indent="0">
              <a:buNone/>
            </a:pPr>
            <a:endParaRPr lang="es-AR" b="1" dirty="0" smtClean="0"/>
          </a:p>
          <a:p>
            <a:pPr marL="0" indent="0">
              <a:buNone/>
            </a:pPr>
            <a:r>
              <a:rPr lang="es-AR" b="1" dirty="0" smtClean="0"/>
              <a:t>Contenidos</a:t>
            </a:r>
            <a:endParaRPr lang="es-AR" dirty="0"/>
          </a:p>
          <a:p>
            <a:pPr lvl="0"/>
            <a:r>
              <a:rPr lang="en-GB" i="1" dirty="0" err="1"/>
              <a:t>Oraciones</a:t>
            </a:r>
            <a:r>
              <a:rPr lang="en-GB" i="1" dirty="0"/>
              <a:t> </a:t>
            </a:r>
            <a:r>
              <a:rPr lang="en-GB" i="1" dirty="0" err="1"/>
              <a:t>condicionales</a:t>
            </a:r>
            <a:endParaRPr lang="es-AR" dirty="0"/>
          </a:p>
          <a:p>
            <a:pPr lvl="0"/>
            <a:r>
              <a:rPr lang="es-AR" i="1" dirty="0"/>
              <a:t>Voz pasivas con diferentes tiempos verbales</a:t>
            </a:r>
            <a:endParaRPr lang="es-AR" dirty="0"/>
          </a:p>
          <a:p>
            <a:endParaRPr lang="es-AR" dirty="0"/>
          </a:p>
        </p:txBody>
      </p:sp>
    </p:spTree>
    <p:extLst>
      <p:ext uri="{BB962C8B-B14F-4D97-AF65-F5344CB8AC3E}">
        <p14:creationId xmlns:p14="http://schemas.microsoft.com/office/powerpoint/2010/main" val="283451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9775"/>
          </a:xfrm>
        </p:spPr>
        <p:txBody>
          <a:bodyPr/>
          <a:lstStyle/>
          <a:p>
            <a:r>
              <a:rPr lang="es-ES" b="1" dirty="0"/>
              <a:t>Oraciones condicionales</a:t>
            </a:r>
            <a:endParaRPr lang="es-AR" dirty="0"/>
          </a:p>
        </p:txBody>
      </p:sp>
      <p:sp>
        <p:nvSpPr>
          <p:cNvPr id="3" name="Marcador de contenido 2"/>
          <p:cNvSpPr>
            <a:spLocks noGrp="1"/>
          </p:cNvSpPr>
          <p:nvPr>
            <p:ph idx="1"/>
          </p:nvPr>
        </p:nvSpPr>
        <p:spPr>
          <a:xfrm>
            <a:off x="292100" y="1104900"/>
            <a:ext cx="11303000" cy="5384800"/>
          </a:xfrm>
        </p:spPr>
        <p:txBody>
          <a:bodyPr>
            <a:noAutofit/>
          </a:bodyPr>
          <a:lstStyle/>
          <a:p>
            <a:r>
              <a:rPr lang="en-US" sz="1800" dirty="0" smtClean="0"/>
              <a:t>We often associate the concept of temperature with how hot or cold an object feels when we touch it. Thus, our senses provide us with a qualitative indication of temperature. However, our senses are unreliable and often mislead us. For example</a:t>
            </a:r>
            <a:r>
              <a:rPr lang="en-US" sz="1800" dirty="0" smtClean="0">
                <a:solidFill>
                  <a:srgbClr val="FF0000"/>
                </a:solidFill>
              </a:rPr>
              <a:t>, if we </a:t>
            </a:r>
            <a:r>
              <a:rPr lang="en-US" sz="1800" b="1" u="sng" dirty="0" smtClean="0">
                <a:solidFill>
                  <a:srgbClr val="FF0000"/>
                </a:solidFill>
              </a:rPr>
              <a:t>remove</a:t>
            </a:r>
            <a:r>
              <a:rPr lang="en-US" sz="1800" dirty="0" smtClean="0">
                <a:solidFill>
                  <a:srgbClr val="FF0000"/>
                </a:solidFill>
              </a:rPr>
              <a:t> a metal ice tray and a cardboard box of frozen vegetables from the freezer, the ice tray </a:t>
            </a:r>
            <a:r>
              <a:rPr lang="en-US" sz="1800" b="1" u="sng" dirty="0" smtClean="0">
                <a:solidFill>
                  <a:srgbClr val="FF0000"/>
                </a:solidFill>
              </a:rPr>
              <a:t>feels</a:t>
            </a:r>
            <a:r>
              <a:rPr lang="en-US" sz="1800" dirty="0" smtClean="0">
                <a:solidFill>
                  <a:srgbClr val="FF0000"/>
                </a:solidFill>
              </a:rPr>
              <a:t> colder than the box even though both are at the same temperature. </a:t>
            </a:r>
            <a:r>
              <a:rPr lang="en-US" sz="1800" dirty="0" smtClean="0"/>
              <a:t>The two objects feel different because metal is a better thermal conductor than cardboard is. What we need, therefore, is a reliable and reproducible method for establishing the relative hotness or coldness of bodies. Scientists have developed a variety of thermometers for making such quantitative measurements.</a:t>
            </a:r>
            <a:endParaRPr lang="es-AR" sz="1800" dirty="0" smtClean="0"/>
          </a:p>
          <a:p>
            <a:r>
              <a:rPr lang="en-US" sz="1800" dirty="0" smtClean="0"/>
              <a:t>We are all familiar with the fact that two objects at different initial temperatures eventually reach some intermediate temperature when placed in contact with each other. For example, when a scoop of ice cream is placed in a room temperature glass bowl, the ice cream melts and the temperature of the bowl decreases. Likewise, when an ice cube is dropped into a cup of hot coffee, it melts and the coffee’s temperature decreases.</a:t>
            </a:r>
            <a:endParaRPr lang="es-AR" sz="1800" dirty="0" smtClean="0"/>
          </a:p>
          <a:p>
            <a:r>
              <a:rPr lang="en-US" sz="1800" dirty="0" smtClean="0"/>
              <a:t>To understand the concept of temperature, it is useful to define two often used phrases: </a:t>
            </a:r>
            <a:r>
              <a:rPr lang="en-US" sz="1800" i="1" dirty="0" smtClean="0"/>
              <a:t>thermal contact </a:t>
            </a:r>
            <a:r>
              <a:rPr lang="en-US" sz="1800" dirty="0" smtClean="0"/>
              <a:t>and </a:t>
            </a:r>
            <a:r>
              <a:rPr lang="en-US" sz="1800" i="1" dirty="0" smtClean="0"/>
              <a:t>thermal equilibrium. </a:t>
            </a:r>
            <a:r>
              <a:rPr lang="en-US" sz="1800" dirty="0" smtClean="0"/>
              <a:t>To grasp the meaning of thermal contact, let us imagine that two objects are placed in an insulated container such that they interact with each other but not with the rest of the world. </a:t>
            </a:r>
            <a:r>
              <a:rPr lang="en-US" sz="1800" dirty="0" smtClean="0">
                <a:solidFill>
                  <a:srgbClr val="FF0000"/>
                </a:solidFill>
              </a:rPr>
              <a:t>If the objects </a:t>
            </a:r>
            <a:r>
              <a:rPr lang="en-US" sz="1800" b="1" u="sng" dirty="0" smtClean="0">
                <a:solidFill>
                  <a:srgbClr val="FF0000"/>
                </a:solidFill>
              </a:rPr>
              <a:t>are</a:t>
            </a:r>
            <a:r>
              <a:rPr lang="en-US" sz="1800" dirty="0" smtClean="0">
                <a:solidFill>
                  <a:srgbClr val="FF0000"/>
                </a:solidFill>
              </a:rPr>
              <a:t> at different temperatures, energy </a:t>
            </a:r>
            <a:r>
              <a:rPr lang="en-US" sz="1800" b="1" u="sng" dirty="0" smtClean="0">
                <a:solidFill>
                  <a:srgbClr val="FF0000"/>
                </a:solidFill>
              </a:rPr>
              <a:t>is exchanged</a:t>
            </a:r>
            <a:r>
              <a:rPr lang="en-US" sz="1800" dirty="0" smtClean="0">
                <a:solidFill>
                  <a:srgbClr val="FF0000"/>
                </a:solidFill>
              </a:rPr>
              <a:t> between them, even if they are initially not in physical contact with each other.</a:t>
            </a:r>
            <a:r>
              <a:rPr lang="en-US" sz="1800" dirty="0" smtClean="0"/>
              <a:t> Heat is the transfer of energy from one object to another object as a result of a difference in temperature between the two. We shall examine the concept of heat in greater detail in Chapter 20. For purposes of the current discussion, we assume </a:t>
            </a:r>
            <a:r>
              <a:rPr lang="en-US" sz="1800" dirty="0" smtClean="0">
                <a:solidFill>
                  <a:srgbClr val="FF0000"/>
                </a:solidFill>
              </a:rPr>
              <a:t>that two objects </a:t>
            </a:r>
            <a:r>
              <a:rPr lang="en-US" sz="1800" b="1" u="sng" dirty="0" smtClean="0">
                <a:solidFill>
                  <a:srgbClr val="FF0000"/>
                </a:solidFill>
              </a:rPr>
              <a:t>are</a:t>
            </a:r>
            <a:r>
              <a:rPr lang="en-US" sz="1800" dirty="0" smtClean="0">
                <a:solidFill>
                  <a:srgbClr val="FF0000"/>
                </a:solidFill>
              </a:rPr>
              <a:t> in thermal contact with each other if energy </a:t>
            </a:r>
            <a:r>
              <a:rPr lang="en-US" sz="1800" b="1" u="sng" dirty="0" smtClean="0">
                <a:solidFill>
                  <a:srgbClr val="FF0000"/>
                </a:solidFill>
              </a:rPr>
              <a:t>can be exchanged</a:t>
            </a:r>
            <a:r>
              <a:rPr lang="en-US" sz="1800" dirty="0" smtClean="0">
                <a:solidFill>
                  <a:srgbClr val="FF0000"/>
                </a:solidFill>
              </a:rPr>
              <a:t> between them. </a:t>
            </a:r>
            <a:r>
              <a:rPr lang="en-US" sz="1800" dirty="0" smtClean="0"/>
              <a:t>Thermal equilibrium is a situation in which two objects in thermal contact with each other cease to exchange energy by the process of heat.</a:t>
            </a:r>
            <a:endParaRPr lang="es-AR" sz="1800" dirty="0"/>
          </a:p>
        </p:txBody>
      </p:sp>
    </p:spTree>
    <p:extLst>
      <p:ext uri="{BB962C8B-B14F-4D97-AF65-F5344CB8AC3E}">
        <p14:creationId xmlns:p14="http://schemas.microsoft.com/office/powerpoint/2010/main" val="286563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6100" y="365125"/>
            <a:ext cx="10807700" cy="993775"/>
          </a:xfrm>
        </p:spPr>
        <p:txBody>
          <a:bodyPr>
            <a:normAutofit/>
          </a:bodyPr>
          <a:lstStyle/>
          <a:p>
            <a:r>
              <a:rPr lang="es-AR" sz="3200" b="1" dirty="0" smtClean="0"/>
              <a:t>Observen las oraciones en rojo. ¿Qué tienen en común estas oraciones?</a:t>
            </a:r>
            <a:endParaRPr lang="es-AR" sz="3200" b="1" dirty="0"/>
          </a:p>
        </p:txBody>
      </p:sp>
      <p:sp>
        <p:nvSpPr>
          <p:cNvPr id="3" name="Marcador de contenido 2"/>
          <p:cNvSpPr>
            <a:spLocks noGrp="1"/>
          </p:cNvSpPr>
          <p:nvPr>
            <p:ph idx="1"/>
          </p:nvPr>
        </p:nvSpPr>
        <p:spPr>
          <a:xfrm>
            <a:off x="419100" y="1358900"/>
            <a:ext cx="11328400" cy="5105400"/>
          </a:xfrm>
        </p:spPr>
        <p:txBody>
          <a:bodyPr/>
          <a:lstStyle/>
          <a:p>
            <a:r>
              <a:rPr lang="es-AR" dirty="0" smtClean="0"/>
              <a:t>Las </a:t>
            </a:r>
            <a:r>
              <a:rPr lang="es-AR" dirty="0"/>
              <a:t>oraciones condicionales son compuestas y están formadas por dos cláusulas, una de las cuales suele comenzar con “</a:t>
            </a:r>
            <a:r>
              <a:rPr lang="es-AR" dirty="0" err="1"/>
              <a:t>if</a:t>
            </a:r>
            <a:r>
              <a:rPr lang="es-AR" dirty="0"/>
              <a:t>” (si) o “</a:t>
            </a:r>
            <a:r>
              <a:rPr lang="es-AR" dirty="0" err="1"/>
              <a:t>unless</a:t>
            </a:r>
            <a:r>
              <a:rPr lang="es-AR" dirty="0"/>
              <a:t>” (a menos que) y expresa una condición, de la cual depende el resultado, expresado por la otra cláusula.</a:t>
            </a:r>
          </a:p>
          <a:p>
            <a:endParaRPr lang="es-AR" dirty="0" smtClean="0"/>
          </a:p>
          <a:p>
            <a:r>
              <a:rPr lang="es-AR" dirty="0" err="1" smtClean="0"/>
              <a:t>If</a:t>
            </a:r>
            <a:r>
              <a:rPr lang="es-AR" dirty="0" smtClean="0"/>
              <a:t> a </a:t>
            </a:r>
            <a:r>
              <a:rPr lang="es-AR" dirty="0" err="1" smtClean="0"/>
              <a:t>solid</a:t>
            </a:r>
            <a:r>
              <a:rPr lang="es-AR" dirty="0" smtClean="0"/>
              <a:t> </a:t>
            </a:r>
            <a:r>
              <a:rPr lang="es-AR" b="1" i="1" dirty="0" err="1" smtClean="0"/>
              <a:t>is</a:t>
            </a:r>
            <a:r>
              <a:rPr lang="es-AR" b="1" i="1" dirty="0" smtClean="0"/>
              <a:t> </a:t>
            </a:r>
            <a:r>
              <a:rPr lang="es-AR" b="1" i="1" dirty="0" err="1" smtClean="0"/>
              <a:t>heated</a:t>
            </a:r>
            <a:r>
              <a:rPr lang="es-AR" dirty="0" smtClean="0"/>
              <a:t>, </a:t>
            </a:r>
            <a:r>
              <a:rPr lang="es-AR" dirty="0" err="1" smtClean="0"/>
              <a:t>its</a:t>
            </a:r>
            <a:r>
              <a:rPr lang="es-AR" dirty="0" smtClean="0"/>
              <a:t> </a:t>
            </a:r>
            <a:r>
              <a:rPr lang="es-AR" dirty="0" err="1" smtClean="0"/>
              <a:t>particles</a:t>
            </a:r>
            <a:r>
              <a:rPr lang="es-AR" dirty="0" smtClean="0"/>
              <a:t> </a:t>
            </a:r>
            <a:r>
              <a:rPr lang="es-AR" b="1" dirty="0" err="1" smtClean="0"/>
              <a:t>will</a:t>
            </a:r>
            <a:r>
              <a:rPr lang="es-AR" b="1" dirty="0" smtClean="0"/>
              <a:t> </a:t>
            </a:r>
            <a:r>
              <a:rPr lang="es-AR" b="1" dirty="0" err="1" smtClean="0"/>
              <a:t>vibrate</a:t>
            </a:r>
            <a:r>
              <a:rPr lang="es-AR" b="1" dirty="0" smtClean="0"/>
              <a:t> </a:t>
            </a:r>
            <a:r>
              <a:rPr lang="es-AR" dirty="0" smtClean="0"/>
              <a:t>more </a:t>
            </a:r>
            <a:r>
              <a:rPr lang="es-AR" dirty="0" err="1" smtClean="0"/>
              <a:t>energetically</a:t>
            </a:r>
            <a:r>
              <a:rPr lang="es-AR" dirty="0" smtClean="0"/>
              <a:t>. </a:t>
            </a:r>
          </a:p>
          <a:p>
            <a:endParaRPr lang="es-AR" dirty="0" smtClean="0"/>
          </a:p>
          <a:p>
            <a:endParaRPr lang="es-AR" dirty="0"/>
          </a:p>
          <a:p>
            <a:endParaRPr lang="es-AR" dirty="0" smtClean="0"/>
          </a:p>
          <a:p>
            <a:r>
              <a:rPr lang="es-AR" dirty="0" smtClean="0"/>
              <a:t>Si </a:t>
            </a:r>
            <a:r>
              <a:rPr lang="es-AR" b="1" i="1" dirty="0" smtClean="0"/>
              <a:t>se calienta </a:t>
            </a:r>
            <a:r>
              <a:rPr lang="es-AR" dirty="0" smtClean="0"/>
              <a:t>un sólido, sus partículas </a:t>
            </a:r>
            <a:r>
              <a:rPr lang="es-AR" b="1" i="1" dirty="0" smtClean="0"/>
              <a:t>vibrarán</a:t>
            </a:r>
            <a:r>
              <a:rPr lang="es-AR" dirty="0" smtClean="0"/>
              <a:t> más enérgicamente.</a:t>
            </a:r>
            <a:endParaRPr lang="es-AR" dirty="0"/>
          </a:p>
        </p:txBody>
      </p:sp>
      <p:sp>
        <p:nvSpPr>
          <p:cNvPr id="4" name="Cerrar llave 3"/>
          <p:cNvSpPr/>
          <p:nvPr/>
        </p:nvSpPr>
        <p:spPr>
          <a:xfrm rot="5400000">
            <a:off x="2311400" y="3835400"/>
            <a:ext cx="508000" cy="939800"/>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5" name="Cerrar llave 4"/>
          <p:cNvSpPr/>
          <p:nvPr/>
        </p:nvSpPr>
        <p:spPr>
          <a:xfrm rot="5400000">
            <a:off x="5695950" y="3835400"/>
            <a:ext cx="508000" cy="939800"/>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6" name="Rectángulo 5"/>
          <p:cNvSpPr/>
          <p:nvPr/>
        </p:nvSpPr>
        <p:spPr>
          <a:xfrm>
            <a:off x="1447800" y="4775200"/>
            <a:ext cx="2235200" cy="3302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AR" b="1" dirty="0" smtClean="0"/>
              <a:t>CONDICIÓN</a:t>
            </a:r>
            <a:endParaRPr lang="es-AR" b="1" dirty="0"/>
          </a:p>
        </p:txBody>
      </p:sp>
      <p:sp>
        <p:nvSpPr>
          <p:cNvPr id="7" name="Rectángulo 6"/>
          <p:cNvSpPr/>
          <p:nvPr/>
        </p:nvSpPr>
        <p:spPr>
          <a:xfrm>
            <a:off x="4965700" y="4787900"/>
            <a:ext cx="2235200" cy="3302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AR" b="1" dirty="0" smtClean="0"/>
              <a:t>RESULTADO</a:t>
            </a:r>
            <a:endParaRPr lang="es-AR" b="1" dirty="0"/>
          </a:p>
        </p:txBody>
      </p:sp>
    </p:spTree>
    <p:extLst>
      <p:ext uri="{BB962C8B-B14F-4D97-AF65-F5344CB8AC3E}">
        <p14:creationId xmlns:p14="http://schemas.microsoft.com/office/powerpoint/2010/main" val="3297272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17500"/>
            <a:ext cx="10515600" cy="1384299"/>
          </a:xfrm>
        </p:spPr>
        <p:txBody>
          <a:bodyPr>
            <a:normAutofit fontScale="90000"/>
          </a:bodyPr>
          <a:lstStyle/>
          <a:p>
            <a:r>
              <a:rPr lang="es-AR" sz="3600" b="1" dirty="0"/>
              <a:t>En inglés, existen cuatro tipos de oraciones condicionales:</a:t>
            </a:r>
            <a:r>
              <a:rPr lang="es-AR" dirty="0"/>
              <a:t/>
            </a:r>
            <a:br>
              <a:rPr lang="es-AR" dirty="0"/>
            </a:br>
            <a:endParaRPr lang="es-AR" dirty="0"/>
          </a:p>
        </p:txBody>
      </p:sp>
      <p:sp>
        <p:nvSpPr>
          <p:cNvPr id="3" name="Marcador de contenido 2"/>
          <p:cNvSpPr>
            <a:spLocks noGrp="1"/>
          </p:cNvSpPr>
          <p:nvPr>
            <p:ph idx="1"/>
          </p:nvPr>
        </p:nvSpPr>
        <p:spPr>
          <a:xfrm>
            <a:off x="838200" y="2324100"/>
            <a:ext cx="10515600" cy="3852863"/>
          </a:xfrm>
        </p:spPr>
        <p:txBody>
          <a:bodyPr/>
          <a:lstStyle/>
          <a:p>
            <a:pPr lvl="0"/>
            <a:r>
              <a:rPr lang="es-AR" dirty="0"/>
              <a:t>Condicional tipo 0</a:t>
            </a:r>
          </a:p>
          <a:p>
            <a:pPr lvl="0"/>
            <a:r>
              <a:rPr lang="es-AR" dirty="0"/>
              <a:t>Condicional tipo 1</a:t>
            </a:r>
          </a:p>
          <a:p>
            <a:pPr lvl="0"/>
            <a:r>
              <a:rPr lang="es-AR" dirty="0"/>
              <a:t>Condicional tipo 2</a:t>
            </a:r>
          </a:p>
          <a:p>
            <a:pPr lvl="0"/>
            <a:r>
              <a:rPr lang="es-AR" dirty="0"/>
              <a:t>Condicional tipo 3</a:t>
            </a:r>
          </a:p>
          <a:p>
            <a:endParaRPr lang="es-AR" dirty="0"/>
          </a:p>
        </p:txBody>
      </p:sp>
    </p:spTree>
    <p:extLst>
      <p:ext uri="{BB962C8B-B14F-4D97-AF65-F5344CB8AC3E}">
        <p14:creationId xmlns:p14="http://schemas.microsoft.com/office/powerpoint/2010/main" val="564658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50875"/>
          </a:xfrm>
        </p:spPr>
        <p:txBody>
          <a:bodyPr>
            <a:normAutofit fontScale="90000"/>
          </a:bodyPr>
          <a:lstStyle/>
          <a:p>
            <a:r>
              <a:rPr lang="es-AR" b="1" dirty="0"/>
              <a:t>El condicional de tipo 0</a:t>
            </a:r>
            <a:r>
              <a:rPr lang="es-AR" dirty="0"/>
              <a:t/>
            </a:r>
            <a:br>
              <a:rPr lang="es-AR" dirty="0"/>
            </a:br>
            <a:endParaRPr lang="es-AR" dirty="0"/>
          </a:p>
        </p:txBody>
      </p:sp>
      <p:sp>
        <p:nvSpPr>
          <p:cNvPr id="3" name="Marcador de contenido 2"/>
          <p:cNvSpPr>
            <a:spLocks noGrp="1"/>
          </p:cNvSpPr>
          <p:nvPr>
            <p:ph idx="1"/>
          </p:nvPr>
        </p:nvSpPr>
        <p:spPr>
          <a:xfrm>
            <a:off x="838200" y="914400"/>
            <a:ext cx="10515600" cy="5262563"/>
          </a:xfrm>
        </p:spPr>
        <p:txBody>
          <a:bodyPr>
            <a:normAutofit fontScale="92500" lnSpcReduction="10000"/>
          </a:bodyPr>
          <a:lstStyle/>
          <a:p>
            <a:r>
              <a:rPr lang="es-AR" dirty="0"/>
              <a:t>El </a:t>
            </a:r>
            <a:r>
              <a:rPr lang="es-AR" b="1" i="1" dirty="0"/>
              <a:t>condicional tipo 0</a:t>
            </a:r>
            <a:r>
              <a:rPr lang="es-AR" dirty="0"/>
              <a:t> se usa para verdades universales o resultados que siempre suceden bajo ciertas condiciones.</a:t>
            </a:r>
          </a:p>
          <a:p>
            <a:endParaRPr lang="es-AR" dirty="0" smtClean="0"/>
          </a:p>
          <a:p>
            <a:endParaRPr lang="es-AR" dirty="0"/>
          </a:p>
          <a:p>
            <a:pPr marL="0" indent="0">
              <a:buNone/>
            </a:pPr>
            <a:endParaRPr lang="es-AR" dirty="0"/>
          </a:p>
          <a:p>
            <a:pPr marL="0" indent="0">
              <a:buNone/>
            </a:pPr>
            <a:r>
              <a:rPr lang="es-AR" dirty="0" err="1" smtClean="0"/>
              <a:t>If</a:t>
            </a:r>
            <a:r>
              <a:rPr lang="es-AR" dirty="0" smtClean="0"/>
              <a:t> </a:t>
            </a:r>
            <a:r>
              <a:rPr lang="es-AR" dirty="0" err="1" smtClean="0"/>
              <a:t>you</a:t>
            </a:r>
            <a:r>
              <a:rPr lang="es-AR" dirty="0" smtClean="0"/>
              <a:t> </a:t>
            </a:r>
            <a:r>
              <a:rPr lang="es-AR" dirty="0" err="1" smtClean="0"/>
              <a:t>press</a:t>
            </a:r>
            <a:r>
              <a:rPr lang="es-AR" dirty="0" smtClean="0"/>
              <a:t> </a:t>
            </a:r>
            <a:r>
              <a:rPr lang="es-AR" dirty="0" err="1" smtClean="0"/>
              <a:t>ctrl</a:t>
            </a:r>
            <a:r>
              <a:rPr lang="es-AR" dirty="0" smtClean="0"/>
              <a:t> + C, </a:t>
            </a:r>
            <a:r>
              <a:rPr lang="es-AR" dirty="0" err="1" smtClean="0"/>
              <a:t>you</a:t>
            </a:r>
            <a:r>
              <a:rPr lang="es-AR" dirty="0" smtClean="0"/>
              <a:t> </a:t>
            </a:r>
            <a:r>
              <a:rPr lang="es-AR" dirty="0" err="1" smtClean="0"/>
              <a:t>copy</a:t>
            </a:r>
            <a:r>
              <a:rPr lang="es-AR" dirty="0" smtClean="0"/>
              <a:t> </a:t>
            </a:r>
            <a:r>
              <a:rPr lang="es-AR" dirty="0" err="1" smtClean="0"/>
              <a:t>the</a:t>
            </a:r>
            <a:r>
              <a:rPr lang="es-AR" dirty="0" smtClean="0"/>
              <a:t> </a:t>
            </a:r>
            <a:r>
              <a:rPr lang="es-AR" dirty="0" err="1" smtClean="0"/>
              <a:t>selected</a:t>
            </a:r>
            <a:r>
              <a:rPr lang="es-AR" dirty="0" smtClean="0"/>
              <a:t> </a:t>
            </a:r>
            <a:r>
              <a:rPr lang="es-AR" dirty="0" err="1" smtClean="0"/>
              <a:t>text</a:t>
            </a:r>
            <a:r>
              <a:rPr lang="es-AR" dirty="0" smtClean="0"/>
              <a:t>.</a:t>
            </a:r>
          </a:p>
          <a:p>
            <a:pPr marL="0" indent="0">
              <a:buNone/>
            </a:pPr>
            <a:r>
              <a:rPr lang="es-AR" dirty="0" smtClean="0"/>
              <a:t>Si presionas </a:t>
            </a:r>
            <a:r>
              <a:rPr lang="es-AR" dirty="0" err="1" smtClean="0"/>
              <a:t>ctrl</a:t>
            </a:r>
            <a:r>
              <a:rPr lang="es-AR" dirty="0" smtClean="0"/>
              <a:t> + C, copias el texto seleccionado.</a:t>
            </a:r>
          </a:p>
          <a:p>
            <a:pPr marL="0" indent="0">
              <a:buNone/>
            </a:pPr>
            <a:endParaRPr lang="es-AR" dirty="0" smtClean="0"/>
          </a:p>
          <a:p>
            <a:r>
              <a:rPr lang="es-AR" i="1" dirty="0"/>
              <a:t>En este caso, </a:t>
            </a:r>
            <a:r>
              <a:rPr lang="es-AR" b="1" i="1" dirty="0"/>
              <a:t>IF</a:t>
            </a:r>
            <a:r>
              <a:rPr lang="es-AR" i="1" dirty="0"/>
              <a:t> puede reemplazarse con “</a:t>
            </a:r>
            <a:r>
              <a:rPr lang="es-AR" b="1" i="1" u="sng" dirty="0" err="1"/>
              <a:t>when</a:t>
            </a:r>
            <a:r>
              <a:rPr lang="es-AR" i="1" dirty="0" smtClean="0"/>
              <a:t>”.</a:t>
            </a:r>
          </a:p>
          <a:p>
            <a:pPr marL="0" indent="0">
              <a:buNone/>
            </a:pPr>
            <a:endParaRPr lang="es-AR" dirty="0"/>
          </a:p>
          <a:p>
            <a:pPr marL="0" indent="0">
              <a:buNone/>
            </a:pPr>
            <a:r>
              <a:rPr lang="es-AR" dirty="0" err="1" smtClean="0"/>
              <a:t>When</a:t>
            </a:r>
            <a:r>
              <a:rPr lang="es-AR" dirty="0" smtClean="0"/>
              <a:t> </a:t>
            </a:r>
            <a:r>
              <a:rPr lang="es-AR" dirty="0" err="1" smtClean="0"/>
              <a:t>you</a:t>
            </a:r>
            <a:r>
              <a:rPr lang="es-AR" dirty="0" smtClean="0"/>
              <a:t> </a:t>
            </a:r>
            <a:r>
              <a:rPr lang="es-AR" dirty="0" err="1" smtClean="0"/>
              <a:t>press</a:t>
            </a:r>
            <a:r>
              <a:rPr lang="es-AR" dirty="0" smtClean="0"/>
              <a:t> </a:t>
            </a:r>
            <a:r>
              <a:rPr lang="es-AR" dirty="0" err="1" smtClean="0"/>
              <a:t>ctrl</a:t>
            </a:r>
            <a:r>
              <a:rPr lang="es-AR" dirty="0" smtClean="0"/>
              <a:t> + C, </a:t>
            </a:r>
            <a:r>
              <a:rPr lang="es-AR" dirty="0" err="1" smtClean="0"/>
              <a:t>you</a:t>
            </a:r>
            <a:r>
              <a:rPr lang="es-AR" dirty="0" smtClean="0"/>
              <a:t> </a:t>
            </a:r>
            <a:r>
              <a:rPr lang="es-AR" dirty="0" err="1" smtClean="0"/>
              <a:t>copy</a:t>
            </a:r>
            <a:r>
              <a:rPr lang="es-AR" dirty="0" smtClean="0"/>
              <a:t> </a:t>
            </a:r>
            <a:r>
              <a:rPr lang="es-AR" dirty="0" err="1" smtClean="0"/>
              <a:t>the</a:t>
            </a:r>
            <a:r>
              <a:rPr lang="es-AR" dirty="0" smtClean="0"/>
              <a:t> </a:t>
            </a:r>
            <a:r>
              <a:rPr lang="es-AR" dirty="0" err="1" smtClean="0"/>
              <a:t>selected</a:t>
            </a:r>
            <a:r>
              <a:rPr lang="es-AR" dirty="0" smtClean="0"/>
              <a:t> </a:t>
            </a:r>
            <a:r>
              <a:rPr lang="es-AR" dirty="0" err="1" smtClean="0"/>
              <a:t>text</a:t>
            </a:r>
            <a:r>
              <a:rPr lang="es-AR" dirty="0" smtClean="0"/>
              <a:t>.</a:t>
            </a:r>
          </a:p>
          <a:p>
            <a:pPr marL="0" indent="0">
              <a:buNone/>
            </a:pPr>
            <a:r>
              <a:rPr lang="es-AR" dirty="0" smtClean="0"/>
              <a:t>Cuando presionas </a:t>
            </a:r>
            <a:r>
              <a:rPr lang="es-AR" dirty="0" err="1" smtClean="0"/>
              <a:t>ctrl</a:t>
            </a:r>
            <a:r>
              <a:rPr lang="es-AR" dirty="0" smtClean="0"/>
              <a:t> + C, copias el texto seleccionado.</a:t>
            </a:r>
          </a:p>
          <a:p>
            <a:endParaRPr lang="es-AR"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2120899" y="1758950"/>
            <a:ext cx="6646863" cy="1136650"/>
          </a:xfrm>
          <a:prstGeom prst="rect">
            <a:avLst/>
          </a:prstGeom>
          <a:noFill/>
          <a:ln>
            <a:noFill/>
          </a:ln>
        </p:spPr>
      </p:pic>
    </p:spTree>
    <p:extLst>
      <p:ext uri="{BB962C8B-B14F-4D97-AF65-F5344CB8AC3E}">
        <p14:creationId xmlns:p14="http://schemas.microsoft.com/office/powerpoint/2010/main" val="3401947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596900"/>
            <a:ext cx="10515600" cy="5580063"/>
          </a:xfrm>
        </p:spPr>
        <p:txBody>
          <a:bodyPr/>
          <a:lstStyle/>
          <a:p>
            <a:r>
              <a:rPr lang="es-AR" dirty="0" smtClean="0"/>
              <a:t>En las oraciones condicionales también puede aparecer el </a:t>
            </a:r>
            <a:r>
              <a:rPr lang="es-AR" i="1" dirty="0" smtClean="0"/>
              <a:t>Presente Simple en Voz Pasiva</a:t>
            </a:r>
            <a:r>
              <a:rPr lang="es-AR" dirty="0" smtClean="0"/>
              <a:t>.</a:t>
            </a:r>
          </a:p>
          <a:p>
            <a:endParaRPr lang="es-AR" dirty="0"/>
          </a:p>
          <a:p>
            <a:pPr marL="0" indent="0">
              <a:buNone/>
            </a:pPr>
            <a:r>
              <a:rPr lang="es-AR" dirty="0" err="1" smtClean="0"/>
              <a:t>If</a:t>
            </a:r>
            <a:r>
              <a:rPr lang="es-AR" dirty="0" smtClean="0"/>
              <a:t> </a:t>
            </a:r>
            <a:r>
              <a:rPr lang="es-AR" dirty="0" err="1" smtClean="0"/>
              <a:t>the</a:t>
            </a:r>
            <a:r>
              <a:rPr lang="es-AR" dirty="0" smtClean="0"/>
              <a:t> </a:t>
            </a:r>
            <a:r>
              <a:rPr lang="es-AR" dirty="0" err="1" smtClean="0"/>
              <a:t>distance</a:t>
            </a:r>
            <a:r>
              <a:rPr lang="es-AR" dirty="0" smtClean="0"/>
              <a:t> </a:t>
            </a:r>
            <a:r>
              <a:rPr lang="es-AR" b="1" i="1" dirty="0" err="1" smtClean="0"/>
              <a:t>is</a:t>
            </a:r>
            <a:r>
              <a:rPr lang="es-AR" b="1" i="1" dirty="0" smtClean="0"/>
              <a:t> </a:t>
            </a:r>
            <a:r>
              <a:rPr lang="es-AR" b="1" i="1" dirty="0" err="1" smtClean="0"/>
              <a:t>measured</a:t>
            </a:r>
            <a:r>
              <a:rPr lang="es-AR" b="1" i="1" dirty="0" smtClean="0"/>
              <a:t> </a:t>
            </a:r>
            <a:r>
              <a:rPr lang="es-AR" dirty="0" smtClean="0"/>
              <a:t>in </a:t>
            </a:r>
            <a:r>
              <a:rPr lang="es-AR" dirty="0" err="1" smtClean="0"/>
              <a:t>centimeters</a:t>
            </a:r>
            <a:r>
              <a:rPr lang="es-AR" dirty="0" smtClean="0"/>
              <a:t> and </a:t>
            </a:r>
            <a:r>
              <a:rPr lang="es-AR" dirty="0" err="1" smtClean="0"/>
              <a:t>the</a:t>
            </a:r>
            <a:r>
              <a:rPr lang="es-AR" dirty="0" smtClean="0"/>
              <a:t> time in </a:t>
            </a:r>
            <a:r>
              <a:rPr lang="es-AR" dirty="0" err="1" smtClean="0"/>
              <a:t>seconds</a:t>
            </a:r>
            <a:r>
              <a:rPr lang="es-AR" dirty="0" smtClean="0"/>
              <a:t>, </a:t>
            </a:r>
            <a:r>
              <a:rPr lang="es-AR" dirty="0" err="1" smtClean="0"/>
              <a:t>the</a:t>
            </a:r>
            <a:r>
              <a:rPr lang="es-AR" dirty="0" smtClean="0"/>
              <a:t> </a:t>
            </a:r>
            <a:r>
              <a:rPr lang="es-AR" dirty="0" err="1" smtClean="0"/>
              <a:t>unit</a:t>
            </a:r>
            <a:r>
              <a:rPr lang="es-AR" dirty="0" smtClean="0"/>
              <a:t> of </a:t>
            </a:r>
            <a:r>
              <a:rPr lang="es-AR" dirty="0" err="1" smtClean="0"/>
              <a:t>speed</a:t>
            </a:r>
            <a:r>
              <a:rPr lang="es-AR" dirty="0" smtClean="0"/>
              <a:t> </a:t>
            </a:r>
            <a:r>
              <a:rPr lang="es-AR" b="1" i="1" dirty="0" err="1" smtClean="0"/>
              <a:t>is</a:t>
            </a:r>
            <a:r>
              <a:rPr lang="es-AR" dirty="0" smtClean="0"/>
              <a:t> </a:t>
            </a:r>
            <a:r>
              <a:rPr lang="es-AR" dirty="0" err="1" smtClean="0"/>
              <a:t>centimeters</a:t>
            </a:r>
            <a:r>
              <a:rPr lang="es-AR" dirty="0" smtClean="0"/>
              <a:t> </a:t>
            </a:r>
            <a:r>
              <a:rPr lang="es-AR" dirty="0" err="1" smtClean="0"/>
              <a:t>divided</a:t>
            </a:r>
            <a:r>
              <a:rPr lang="es-AR" dirty="0" smtClean="0"/>
              <a:t> </a:t>
            </a:r>
            <a:r>
              <a:rPr lang="es-AR" dirty="0" err="1" smtClean="0"/>
              <a:t>by</a:t>
            </a:r>
            <a:r>
              <a:rPr lang="es-AR" dirty="0" smtClean="0"/>
              <a:t> </a:t>
            </a:r>
            <a:r>
              <a:rPr lang="es-AR" dirty="0" err="1" smtClean="0"/>
              <a:t>seconds</a:t>
            </a:r>
            <a:r>
              <a:rPr lang="es-AR" dirty="0" smtClean="0"/>
              <a:t> (r cm/</a:t>
            </a:r>
            <a:r>
              <a:rPr lang="es-AR" dirty="0" err="1" smtClean="0"/>
              <a:t>sec</a:t>
            </a:r>
            <a:r>
              <a:rPr lang="es-AR" dirty="0" smtClean="0"/>
              <a:t>).</a:t>
            </a:r>
          </a:p>
          <a:p>
            <a:pPr marL="0" indent="0">
              <a:buNone/>
            </a:pPr>
            <a:endParaRPr lang="es-AR" dirty="0" smtClean="0"/>
          </a:p>
          <a:p>
            <a:pPr marL="0" indent="0">
              <a:buNone/>
            </a:pPr>
            <a:r>
              <a:rPr lang="es-AR" dirty="0" smtClean="0"/>
              <a:t>Si la distancia </a:t>
            </a:r>
            <a:r>
              <a:rPr lang="es-AR" b="1" i="1" dirty="0" smtClean="0"/>
              <a:t>se mide </a:t>
            </a:r>
            <a:r>
              <a:rPr lang="es-AR" dirty="0" smtClean="0"/>
              <a:t>en centímetros y el tiempo en segundos, la unidad de velocidad </a:t>
            </a:r>
            <a:r>
              <a:rPr lang="es-AR" b="1" i="1" dirty="0" smtClean="0"/>
              <a:t>es</a:t>
            </a:r>
            <a:r>
              <a:rPr lang="es-AR" dirty="0" smtClean="0"/>
              <a:t> centímetros dividido por segundos.</a:t>
            </a:r>
            <a:endParaRPr lang="es-AR" dirty="0"/>
          </a:p>
        </p:txBody>
      </p:sp>
    </p:spTree>
    <p:extLst>
      <p:ext uri="{BB962C8B-B14F-4D97-AF65-F5344CB8AC3E}">
        <p14:creationId xmlns:p14="http://schemas.microsoft.com/office/powerpoint/2010/main" val="1969534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25475"/>
          </a:xfrm>
        </p:spPr>
        <p:txBody>
          <a:bodyPr>
            <a:normAutofit fontScale="90000"/>
          </a:bodyPr>
          <a:lstStyle/>
          <a:p>
            <a:r>
              <a:rPr lang="es-AR" b="1" dirty="0"/>
              <a:t>El condicional de tipo 1 o </a:t>
            </a:r>
            <a:r>
              <a:rPr lang="es-AR" b="1" dirty="0" smtClean="0"/>
              <a:t>Primer condicional</a:t>
            </a:r>
            <a:endParaRPr lang="es-AR" dirty="0"/>
          </a:p>
        </p:txBody>
      </p:sp>
      <p:sp>
        <p:nvSpPr>
          <p:cNvPr id="3" name="Marcador de contenido 2"/>
          <p:cNvSpPr>
            <a:spLocks noGrp="1"/>
          </p:cNvSpPr>
          <p:nvPr>
            <p:ph idx="1"/>
          </p:nvPr>
        </p:nvSpPr>
        <p:spPr>
          <a:xfrm>
            <a:off x="381000" y="1155700"/>
            <a:ext cx="11137900" cy="5511800"/>
          </a:xfrm>
        </p:spPr>
        <p:txBody>
          <a:bodyPr>
            <a:normAutofit fontScale="92500" lnSpcReduction="10000"/>
          </a:bodyPr>
          <a:lstStyle/>
          <a:p>
            <a:r>
              <a:rPr lang="es-AR" dirty="0"/>
              <a:t>El </a:t>
            </a:r>
            <a:r>
              <a:rPr lang="es-AR" b="1" i="1" dirty="0"/>
              <a:t>primer condicional</a:t>
            </a:r>
            <a:r>
              <a:rPr lang="es-AR" dirty="0"/>
              <a:t> se usa para expresar posibilidad real en el presente, el futuro o en general.</a:t>
            </a:r>
          </a:p>
          <a:p>
            <a:endParaRPr lang="es-AR" dirty="0" smtClean="0"/>
          </a:p>
          <a:p>
            <a:endParaRPr lang="es-AR" dirty="0"/>
          </a:p>
          <a:p>
            <a:pPr marL="0" indent="0">
              <a:buNone/>
            </a:pPr>
            <a:r>
              <a:rPr lang="es-AR" dirty="0" err="1" smtClean="0"/>
              <a:t>If</a:t>
            </a:r>
            <a:r>
              <a:rPr lang="es-AR" dirty="0" smtClean="0"/>
              <a:t> a </a:t>
            </a:r>
            <a:r>
              <a:rPr lang="es-AR" dirty="0" err="1" smtClean="0"/>
              <a:t>solid</a:t>
            </a:r>
            <a:r>
              <a:rPr lang="es-AR" dirty="0" smtClean="0"/>
              <a:t> </a:t>
            </a:r>
            <a:r>
              <a:rPr lang="es-AR" b="1" i="1" dirty="0" err="1" smtClean="0"/>
              <a:t>is</a:t>
            </a:r>
            <a:r>
              <a:rPr lang="es-AR" b="1" i="1" dirty="0" smtClean="0"/>
              <a:t> </a:t>
            </a:r>
            <a:r>
              <a:rPr lang="es-AR" b="1" i="1" dirty="0" err="1" smtClean="0"/>
              <a:t>heated</a:t>
            </a:r>
            <a:r>
              <a:rPr lang="es-AR" dirty="0" smtClean="0"/>
              <a:t>, </a:t>
            </a:r>
            <a:r>
              <a:rPr lang="es-AR" dirty="0" err="1" smtClean="0"/>
              <a:t>its</a:t>
            </a:r>
            <a:r>
              <a:rPr lang="es-AR" dirty="0" smtClean="0"/>
              <a:t> </a:t>
            </a:r>
            <a:r>
              <a:rPr lang="es-AR" dirty="0" err="1" smtClean="0"/>
              <a:t>particles</a:t>
            </a:r>
            <a:r>
              <a:rPr lang="es-AR" dirty="0" smtClean="0"/>
              <a:t> </a:t>
            </a:r>
            <a:r>
              <a:rPr lang="es-AR" b="1" dirty="0" err="1" smtClean="0"/>
              <a:t>will</a:t>
            </a:r>
            <a:r>
              <a:rPr lang="es-AR" b="1" dirty="0" smtClean="0"/>
              <a:t> </a:t>
            </a:r>
            <a:r>
              <a:rPr lang="es-AR" b="1" dirty="0" err="1" smtClean="0"/>
              <a:t>vibrate</a:t>
            </a:r>
            <a:r>
              <a:rPr lang="es-AR" b="1" dirty="0" smtClean="0"/>
              <a:t> </a:t>
            </a:r>
            <a:r>
              <a:rPr lang="es-AR" dirty="0" smtClean="0"/>
              <a:t>more </a:t>
            </a:r>
            <a:r>
              <a:rPr lang="es-AR" dirty="0" err="1" smtClean="0"/>
              <a:t>energetically</a:t>
            </a:r>
            <a:r>
              <a:rPr lang="es-AR" dirty="0" smtClean="0"/>
              <a:t>. </a:t>
            </a:r>
          </a:p>
          <a:p>
            <a:pPr marL="0" indent="0">
              <a:buNone/>
            </a:pPr>
            <a:r>
              <a:rPr lang="es-AR" dirty="0" smtClean="0"/>
              <a:t>Si </a:t>
            </a:r>
            <a:r>
              <a:rPr lang="es-AR" b="1" i="1" dirty="0" smtClean="0"/>
              <a:t>se calienta </a:t>
            </a:r>
            <a:r>
              <a:rPr lang="es-AR" dirty="0" smtClean="0"/>
              <a:t>un sólido, sus partículas </a:t>
            </a:r>
            <a:r>
              <a:rPr lang="es-AR" b="1" i="1" dirty="0" smtClean="0"/>
              <a:t>vibrarán</a:t>
            </a:r>
            <a:r>
              <a:rPr lang="es-AR" dirty="0" smtClean="0"/>
              <a:t> más enérgicamente.</a:t>
            </a:r>
          </a:p>
          <a:p>
            <a:pPr marL="0" indent="0">
              <a:buNone/>
            </a:pPr>
            <a:endParaRPr lang="es-AR" dirty="0" smtClean="0"/>
          </a:p>
          <a:p>
            <a:pPr>
              <a:buFont typeface="Wingdings" panose="05000000000000000000" pitchFamily="2" charset="2"/>
              <a:buChar char="Ø"/>
            </a:pPr>
            <a:r>
              <a:rPr lang="es-AR" dirty="0"/>
              <a:t>En muchos casos, los modales </a:t>
            </a:r>
            <a:r>
              <a:rPr lang="es-AR" i="1" dirty="0" err="1"/>
              <a:t>may</a:t>
            </a:r>
            <a:r>
              <a:rPr lang="es-AR" i="1" dirty="0"/>
              <a:t>, </a:t>
            </a:r>
            <a:r>
              <a:rPr lang="es-AR" i="1" dirty="0" err="1"/>
              <a:t>might</a:t>
            </a:r>
            <a:r>
              <a:rPr lang="es-AR" i="1" dirty="0"/>
              <a:t>, </a:t>
            </a:r>
            <a:r>
              <a:rPr lang="es-AR" i="1" dirty="0" err="1"/>
              <a:t>should</a:t>
            </a:r>
            <a:r>
              <a:rPr lang="es-AR" dirty="0"/>
              <a:t>, </a:t>
            </a:r>
            <a:r>
              <a:rPr lang="es-AR" i="1" dirty="0"/>
              <a:t>can</a:t>
            </a:r>
            <a:r>
              <a:rPr lang="es-AR" dirty="0"/>
              <a:t> o </a:t>
            </a:r>
            <a:r>
              <a:rPr lang="es-AR" i="1" dirty="0" err="1"/>
              <a:t>could</a:t>
            </a:r>
            <a:r>
              <a:rPr lang="es-AR" dirty="0"/>
              <a:t> pueden sustituir a </a:t>
            </a:r>
            <a:r>
              <a:rPr lang="es-AR" i="1" dirty="0" err="1"/>
              <a:t>will</a:t>
            </a:r>
            <a:r>
              <a:rPr lang="es-AR" dirty="0"/>
              <a:t> en la estructura del resultado</a:t>
            </a:r>
            <a:r>
              <a:rPr lang="es-AR" dirty="0" smtClean="0"/>
              <a:t>.</a:t>
            </a:r>
          </a:p>
          <a:p>
            <a:pPr marL="0" indent="0">
              <a:buNone/>
            </a:pPr>
            <a:endParaRPr lang="es-AR" dirty="0" smtClean="0"/>
          </a:p>
          <a:p>
            <a:pPr marL="0" indent="0">
              <a:buNone/>
            </a:pPr>
            <a:r>
              <a:rPr lang="es-AR" dirty="0" err="1" smtClean="0"/>
              <a:t>If</a:t>
            </a:r>
            <a:r>
              <a:rPr lang="es-AR" dirty="0" smtClean="0"/>
              <a:t> </a:t>
            </a:r>
            <a:r>
              <a:rPr lang="es-AR" dirty="0" err="1" smtClean="0"/>
              <a:t>electrons</a:t>
            </a:r>
            <a:r>
              <a:rPr lang="es-AR" dirty="0" smtClean="0"/>
              <a:t> </a:t>
            </a:r>
            <a:r>
              <a:rPr lang="es-AR" dirty="0" err="1" smtClean="0"/>
              <a:t>flow</a:t>
            </a:r>
            <a:r>
              <a:rPr lang="es-AR" dirty="0" smtClean="0"/>
              <a:t> </a:t>
            </a:r>
            <a:r>
              <a:rPr lang="es-AR" dirty="0" err="1" smtClean="0"/>
              <a:t>from</a:t>
            </a:r>
            <a:r>
              <a:rPr lang="es-AR" dirty="0" smtClean="0"/>
              <a:t> </a:t>
            </a:r>
            <a:r>
              <a:rPr lang="es-AR" dirty="0" err="1" smtClean="0"/>
              <a:t>the</a:t>
            </a:r>
            <a:r>
              <a:rPr lang="es-AR" dirty="0" smtClean="0"/>
              <a:t> </a:t>
            </a:r>
            <a:r>
              <a:rPr lang="es-AR" dirty="0" err="1" smtClean="0"/>
              <a:t>negative</a:t>
            </a:r>
            <a:r>
              <a:rPr lang="es-AR" dirty="0" smtClean="0"/>
              <a:t> </a:t>
            </a:r>
            <a:r>
              <a:rPr lang="es-AR" dirty="0" err="1" smtClean="0"/>
              <a:t>plate</a:t>
            </a:r>
            <a:r>
              <a:rPr lang="es-AR" dirty="0" smtClean="0"/>
              <a:t> to </a:t>
            </a:r>
            <a:r>
              <a:rPr lang="es-AR" dirty="0" err="1" smtClean="0"/>
              <a:t>the</a:t>
            </a:r>
            <a:r>
              <a:rPr lang="es-AR" dirty="0" smtClean="0"/>
              <a:t> positive </a:t>
            </a:r>
            <a:r>
              <a:rPr lang="es-AR" dirty="0" err="1" smtClean="0"/>
              <a:t>plate</a:t>
            </a:r>
            <a:r>
              <a:rPr lang="es-AR" dirty="0" smtClean="0"/>
              <a:t>, </a:t>
            </a:r>
            <a:r>
              <a:rPr lang="es-AR" dirty="0" err="1" smtClean="0"/>
              <a:t>they</a:t>
            </a:r>
            <a:r>
              <a:rPr lang="es-AR" dirty="0" smtClean="0"/>
              <a:t> can do </a:t>
            </a:r>
            <a:r>
              <a:rPr lang="es-AR" dirty="0" err="1" smtClean="0"/>
              <a:t>work</a:t>
            </a:r>
            <a:r>
              <a:rPr lang="es-AR" dirty="0" smtClean="0"/>
              <a:t>.</a:t>
            </a:r>
          </a:p>
          <a:p>
            <a:pPr marL="0" indent="0">
              <a:buNone/>
            </a:pPr>
            <a:r>
              <a:rPr lang="es-AR" dirty="0" smtClean="0"/>
              <a:t>Si los electrones </a:t>
            </a:r>
            <a:r>
              <a:rPr lang="es-AR" b="1" i="1" dirty="0" smtClean="0"/>
              <a:t>fluyen</a:t>
            </a:r>
            <a:r>
              <a:rPr lang="es-AR" dirty="0" smtClean="0"/>
              <a:t> del ánodo negativo al ánodo positivo, </a:t>
            </a:r>
            <a:r>
              <a:rPr lang="es-AR" b="1" i="1" dirty="0" smtClean="0"/>
              <a:t>pueden realizar/hacer </a:t>
            </a:r>
            <a:r>
              <a:rPr lang="es-AR" dirty="0" smtClean="0"/>
              <a:t>trabajo.</a:t>
            </a:r>
          </a:p>
          <a:p>
            <a:endParaRPr lang="es-AR"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3451224" y="1715294"/>
            <a:ext cx="5908675" cy="1127125"/>
          </a:xfrm>
          <a:prstGeom prst="rect">
            <a:avLst/>
          </a:prstGeom>
          <a:noFill/>
          <a:ln>
            <a:noFill/>
          </a:ln>
        </p:spPr>
      </p:pic>
    </p:spTree>
    <p:extLst>
      <p:ext uri="{BB962C8B-B14F-4D97-AF65-F5344CB8AC3E}">
        <p14:creationId xmlns:p14="http://schemas.microsoft.com/office/powerpoint/2010/main" val="39180366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27075"/>
          </a:xfrm>
        </p:spPr>
        <p:txBody>
          <a:bodyPr>
            <a:normAutofit fontScale="90000"/>
          </a:bodyPr>
          <a:lstStyle/>
          <a:p>
            <a:r>
              <a:rPr lang="es-AR" dirty="0"/>
              <a:t> </a:t>
            </a:r>
            <a:br>
              <a:rPr lang="es-AR" dirty="0"/>
            </a:br>
            <a:r>
              <a:rPr lang="es-AR" b="1" dirty="0"/>
              <a:t>El condicional de tipo 2 o </a:t>
            </a:r>
            <a:r>
              <a:rPr lang="es-AR" b="1" dirty="0" smtClean="0"/>
              <a:t>Segundo </a:t>
            </a:r>
            <a:r>
              <a:rPr lang="es-AR" b="1" dirty="0"/>
              <a:t>condicional</a:t>
            </a:r>
            <a:r>
              <a:rPr lang="es-AR" dirty="0"/>
              <a:t/>
            </a:r>
            <a:br>
              <a:rPr lang="es-AR" dirty="0"/>
            </a:br>
            <a:endParaRPr lang="es-AR" dirty="0"/>
          </a:p>
        </p:txBody>
      </p:sp>
      <p:sp>
        <p:nvSpPr>
          <p:cNvPr id="3" name="Marcador de contenido 2"/>
          <p:cNvSpPr>
            <a:spLocks noGrp="1"/>
          </p:cNvSpPr>
          <p:nvPr>
            <p:ph idx="1"/>
          </p:nvPr>
        </p:nvSpPr>
        <p:spPr>
          <a:xfrm>
            <a:off x="838200" y="1409700"/>
            <a:ext cx="10515600" cy="4978399"/>
          </a:xfrm>
        </p:spPr>
        <p:txBody>
          <a:bodyPr/>
          <a:lstStyle/>
          <a:p>
            <a:r>
              <a:rPr lang="es-AR" dirty="0"/>
              <a:t>El </a:t>
            </a:r>
            <a:r>
              <a:rPr lang="es-AR" b="1" i="1" dirty="0"/>
              <a:t>segundo condicional</a:t>
            </a:r>
            <a:r>
              <a:rPr lang="es-AR" dirty="0"/>
              <a:t> se usa para expresar hechos hipotéticos, o que resulta muy poco probable o imposible que sucedan, ya sea en el presente o en el futuro. </a:t>
            </a:r>
            <a:endParaRPr lang="es-AR" dirty="0" smtClean="0"/>
          </a:p>
          <a:p>
            <a:endParaRPr lang="es-AR" dirty="0"/>
          </a:p>
          <a:p>
            <a:endParaRPr lang="es-AR" dirty="0" smtClean="0"/>
          </a:p>
          <a:p>
            <a:endParaRPr lang="es-AR" dirty="0" smtClean="0"/>
          </a:p>
          <a:p>
            <a:r>
              <a:rPr lang="es-AR" dirty="0" err="1" smtClean="0"/>
              <a:t>If</a:t>
            </a:r>
            <a:r>
              <a:rPr lang="es-AR" dirty="0" smtClean="0"/>
              <a:t> </a:t>
            </a:r>
            <a:r>
              <a:rPr lang="es-AR" dirty="0" err="1" smtClean="0"/>
              <a:t>you</a:t>
            </a:r>
            <a:r>
              <a:rPr lang="es-AR" dirty="0" smtClean="0"/>
              <a:t> </a:t>
            </a:r>
            <a:r>
              <a:rPr lang="es-AR" b="1" i="1" dirty="0" err="1" smtClean="0"/>
              <a:t>collected</a:t>
            </a:r>
            <a:r>
              <a:rPr lang="es-AR" dirty="0" smtClean="0"/>
              <a:t> </a:t>
            </a:r>
            <a:r>
              <a:rPr lang="es-AR" dirty="0" err="1" smtClean="0"/>
              <a:t>the</a:t>
            </a:r>
            <a:r>
              <a:rPr lang="es-AR" dirty="0" smtClean="0"/>
              <a:t> </a:t>
            </a:r>
            <a:r>
              <a:rPr lang="es-AR" dirty="0" err="1" smtClean="0"/>
              <a:t>seven</a:t>
            </a:r>
            <a:r>
              <a:rPr lang="es-AR" dirty="0" smtClean="0"/>
              <a:t> </a:t>
            </a:r>
            <a:r>
              <a:rPr lang="es-AR" dirty="0" err="1" smtClean="0"/>
              <a:t>colours</a:t>
            </a:r>
            <a:r>
              <a:rPr lang="es-AR" dirty="0" smtClean="0"/>
              <a:t> of </a:t>
            </a:r>
            <a:r>
              <a:rPr lang="es-AR" dirty="0" err="1" smtClean="0"/>
              <a:t>the</a:t>
            </a:r>
            <a:r>
              <a:rPr lang="es-AR" dirty="0" smtClean="0"/>
              <a:t> </a:t>
            </a:r>
            <a:r>
              <a:rPr lang="es-AR" dirty="0" err="1" smtClean="0"/>
              <a:t>spectrum</a:t>
            </a:r>
            <a:r>
              <a:rPr lang="es-AR" dirty="0" smtClean="0"/>
              <a:t> and </a:t>
            </a:r>
            <a:r>
              <a:rPr lang="es-AR" b="1" i="1" dirty="0" err="1" smtClean="0"/>
              <a:t>joined</a:t>
            </a:r>
            <a:r>
              <a:rPr lang="es-AR" dirty="0" smtClean="0"/>
              <a:t> </a:t>
            </a:r>
            <a:r>
              <a:rPr lang="es-AR" dirty="0" err="1" smtClean="0"/>
              <a:t>them</a:t>
            </a:r>
            <a:r>
              <a:rPr lang="es-AR" dirty="0" smtClean="0"/>
              <a:t> </a:t>
            </a:r>
            <a:r>
              <a:rPr lang="es-AR" dirty="0" err="1" smtClean="0"/>
              <a:t>together</a:t>
            </a:r>
            <a:r>
              <a:rPr lang="es-AR" dirty="0" smtClean="0"/>
              <a:t>, </a:t>
            </a:r>
            <a:r>
              <a:rPr lang="es-AR" dirty="0" err="1" smtClean="0"/>
              <a:t>you</a:t>
            </a:r>
            <a:r>
              <a:rPr lang="es-AR" dirty="0" smtClean="0"/>
              <a:t> </a:t>
            </a:r>
            <a:r>
              <a:rPr lang="es-AR" b="1" i="1" dirty="0" err="1" smtClean="0"/>
              <a:t>would</a:t>
            </a:r>
            <a:r>
              <a:rPr lang="es-AR" b="1" i="1" dirty="0" smtClean="0"/>
              <a:t> </a:t>
            </a:r>
            <a:r>
              <a:rPr lang="es-AR" b="1" i="1" dirty="0" err="1" smtClean="0"/>
              <a:t>see</a:t>
            </a:r>
            <a:r>
              <a:rPr lang="es-AR" b="1" i="1" dirty="0" smtClean="0"/>
              <a:t> </a:t>
            </a:r>
            <a:r>
              <a:rPr lang="es-AR" dirty="0" err="1"/>
              <a:t>w</a:t>
            </a:r>
            <a:r>
              <a:rPr lang="es-AR" dirty="0" err="1" smtClean="0"/>
              <a:t>hite</a:t>
            </a:r>
            <a:r>
              <a:rPr lang="es-AR" dirty="0" smtClean="0"/>
              <a:t> light.</a:t>
            </a:r>
          </a:p>
          <a:p>
            <a:r>
              <a:rPr lang="es-AR" dirty="0" smtClean="0"/>
              <a:t>Si se </a:t>
            </a:r>
            <a:r>
              <a:rPr lang="es-AR" b="1" i="1" dirty="0" smtClean="0"/>
              <a:t>agruparan/asen</a:t>
            </a:r>
            <a:r>
              <a:rPr lang="es-AR" dirty="0" smtClean="0"/>
              <a:t> los siete colores del espectro y se los </a:t>
            </a:r>
            <a:r>
              <a:rPr lang="es-AR" b="1" i="1" dirty="0" smtClean="0"/>
              <a:t>uniera/mezclara</a:t>
            </a:r>
            <a:r>
              <a:rPr lang="es-AR" dirty="0" smtClean="0"/>
              <a:t>, </a:t>
            </a:r>
            <a:r>
              <a:rPr lang="es-AR" i="1" dirty="0" smtClean="0"/>
              <a:t>se vería </a:t>
            </a:r>
            <a:r>
              <a:rPr lang="es-AR" dirty="0" smtClean="0"/>
              <a:t>la luz blanca</a:t>
            </a:r>
            <a:endParaRPr lang="es-AR" dirty="0"/>
          </a:p>
          <a:p>
            <a:endParaRPr lang="es-AR"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770187"/>
            <a:ext cx="6281737" cy="976313"/>
          </a:xfrm>
          <a:prstGeom prst="rect">
            <a:avLst/>
          </a:prstGeom>
          <a:noFill/>
          <a:ln>
            <a:noFill/>
          </a:ln>
        </p:spPr>
      </p:pic>
    </p:spTree>
    <p:extLst>
      <p:ext uri="{BB962C8B-B14F-4D97-AF65-F5344CB8AC3E}">
        <p14:creationId xmlns:p14="http://schemas.microsoft.com/office/powerpoint/2010/main" val="4195107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1101</Words>
  <Application>Microsoft Office PowerPoint</Application>
  <PresentationFormat>Panorámica</PresentationFormat>
  <Paragraphs>95</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Calibri</vt:lpstr>
      <vt:lpstr>Calibri Light</vt:lpstr>
      <vt:lpstr>Wingdings</vt:lpstr>
      <vt:lpstr>Tema de Office</vt:lpstr>
      <vt:lpstr>n</vt:lpstr>
      <vt:lpstr>Unidad 5: Clase 1</vt:lpstr>
      <vt:lpstr>Oraciones condicionales</vt:lpstr>
      <vt:lpstr>Observen las oraciones en rojo. ¿Qué tienen en común estas oraciones?</vt:lpstr>
      <vt:lpstr>En inglés, existen cuatro tipos de oraciones condicionales: </vt:lpstr>
      <vt:lpstr>El condicional de tipo 0 </vt:lpstr>
      <vt:lpstr>Presentación de PowerPoint</vt:lpstr>
      <vt:lpstr>El condicional de tipo 1 o Primer condicional</vt:lpstr>
      <vt:lpstr>  El condicional de tipo 2 o Segundo condicional </vt:lpstr>
      <vt:lpstr>Otras formas de expresar condición </vt:lpstr>
      <vt:lpstr>Presentación de PowerPoint</vt:lpstr>
      <vt:lpstr>VOZ PASIVA</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dc:title>
  <dc:creator>Virginia</dc:creator>
  <cp:lastModifiedBy>Virginia</cp:lastModifiedBy>
  <cp:revision>10</cp:revision>
  <dcterms:created xsi:type="dcterms:W3CDTF">2024-10-25T12:49:07Z</dcterms:created>
  <dcterms:modified xsi:type="dcterms:W3CDTF">2024-10-25T23:36:30Z</dcterms:modified>
</cp:coreProperties>
</file>