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28"/>
  </p:notesMasterIdLst>
  <p:sldIdLst>
    <p:sldId id="256" r:id="rId2"/>
    <p:sldId id="257" r:id="rId3"/>
    <p:sldId id="258" r:id="rId4"/>
    <p:sldId id="259" r:id="rId5"/>
    <p:sldId id="275" r:id="rId6"/>
    <p:sldId id="260" r:id="rId7"/>
    <p:sldId id="266" r:id="rId8"/>
    <p:sldId id="268" r:id="rId9"/>
    <p:sldId id="269" r:id="rId10"/>
    <p:sldId id="270" r:id="rId11"/>
    <p:sldId id="271" r:id="rId12"/>
    <p:sldId id="272" r:id="rId13"/>
    <p:sldId id="274" r:id="rId14"/>
    <p:sldId id="261" r:id="rId15"/>
    <p:sldId id="263" r:id="rId16"/>
    <p:sldId id="284" r:id="rId17"/>
    <p:sldId id="276" r:id="rId18"/>
    <p:sldId id="264" r:id="rId19"/>
    <p:sldId id="277" r:id="rId20"/>
    <p:sldId id="279" r:id="rId21"/>
    <p:sldId id="280" r:id="rId22"/>
    <p:sldId id="282" r:id="rId23"/>
    <p:sldId id="283" r:id="rId24"/>
    <p:sldId id="285" r:id="rId25"/>
    <p:sldId id="286" r:id="rId26"/>
    <p:sldId id="28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snapToGrid="0">
      <p:cViewPr varScale="1">
        <p:scale>
          <a:sx n="90" d="100"/>
          <a:sy n="90" d="100"/>
        </p:scale>
        <p:origin x="4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viewProps" Target="viewProps.xml" /></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0644C-22BE-4DA4-BA80-072A98A1F49D}" type="doc">
      <dgm:prSet loTypeId="urn:microsoft.com/office/officeart/2005/8/layout/hList3" loCatId="list" qsTypeId="urn:microsoft.com/office/officeart/2005/8/quickstyle/simple1" qsCatId="simple" csTypeId="urn:microsoft.com/office/officeart/2005/8/colors/accent5_1" csCatId="accent5" phldr="1"/>
      <dgm:spPr/>
      <dgm:t>
        <a:bodyPr/>
        <a:lstStyle/>
        <a:p>
          <a:endParaRPr lang="es-AR"/>
        </a:p>
      </dgm:t>
    </dgm:pt>
    <dgm:pt modelId="{1ED3860C-B900-4478-B9D2-FA2DA137B70B}">
      <dgm:prSet phldrT="[Texto]"/>
      <dgm:spPr/>
      <dgm:t>
        <a:bodyPr/>
        <a:lstStyle/>
        <a:p>
          <a:r>
            <a:rPr lang="es-ES" dirty="0"/>
            <a:t>Multidimensionalidad del estudio del territorio</a:t>
          </a:r>
          <a:endParaRPr lang="es-AR" dirty="0"/>
        </a:p>
      </dgm:t>
    </dgm:pt>
    <dgm:pt modelId="{F9FFE35A-4526-496D-837D-A8937D3B066B}" type="parTrans" cxnId="{D07190C4-AB51-4221-A198-2D8625D86ED9}">
      <dgm:prSet/>
      <dgm:spPr/>
      <dgm:t>
        <a:bodyPr/>
        <a:lstStyle/>
        <a:p>
          <a:endParaRPr lang="es-AR"/>
        </a:p>
      </dgm:t>
    </dgm:pt>
    <dgm:pt modelId="{28201660-F23A-4AFD-9EA2-E766CBB7361A}" type="sibTrans" cxnId="{D07190C4-AB51-4221-A198-2D8625D86ED9}">
      <dgm:prSet/>
      <dgm:spPr/>
      <dgm:t>
        <a:bodyPr/>
        <a:lstStyle/>
        <a:p>
          <a:endParaRPr lang="es-AR"/>
        </a:p>
      </dgm:t>
    </dgm:pt>
    <dgm:pt modelId="{07CB4869-9A0D-42CA-AB13-79CF1958777A}">
      <dgm:prSet phldrT="[Texto]"/>
      <dgm:spPr/>
      <dgm:t>
        <a:bodyPr/>
        <a:lstStyle/>
        <a:p>
          <a:r>
            <a:rPr lang="es-ES" dirty="0"/>
            <a:t>Objetos disciplinares de las ciencias </a:t>
          </a:r>
        </a:p>
        <a:p>
          <a:r>
            <a:rPr lang="es-ES" dirty="0"/>
            <a:t>Interdisciplinariedad</a:t>
          </a:r>
          <a:endParaRPr lang="es-AR" dirty="0"/>
        </a:p>
      </dgm:t>
    </dgm:pt>
    <dgm:pt modelId="{7AA519BA-DAC2-4976-950B-BA3212A3FD10}" type="parTrans" cxnId="{0251BD01-C099-48AE-A1FB-BC1E7ED21DAE}">
      <dgm:prSet/>
      <dgm:spPr/>
      <dgm:t>
        <a:bodyPr/>
        <a:lstStyle/>
        <a:p>
          <a:endParaRPr lang="es-AR"/>
        </a:p>
      </dgm:t>
    </dgm:pt>
    <dgm:pt modelId="{587E5125-330F-4B31-BE26-6E844AA3D7A8}" type="sibTrans" cxnId="{0251BD01-C099-48AE-A1FB-BC1E7ED21DAE}">
      <dgm:prSet/>
      <dgm:spPr/>
      <dgm:t>
        <a:bodyPr/>
        <a:lstStyle/>
        <a:p>
          <a:endParaRPr lang="es-AR"/>
        </a:p>
      </dgm:t>
    </dgm:pt>
    <dgm:pt modelId="{76175219-65AA-4366-A5BA-64F1A2551834}">
      <dgm:prSet phldrT="[Texto]"/>
      <dgm:spPr/>
      <dgm:t>
        <a:bodyPr/>
        <a:lstStyle/>
        <a:p>
          <a:r>
            <a:rPr lang="es-ES" dirty="0"/>
            <a:t>Realidad vivida, habitada</a:t>
          </a:r>
        </a:p>
        <a:p>
          <a:r>
            <a:rPr lang="es-ES" dirty="0"/>
            <a:t>(empírico)</a:t>
          </a:r>
          <a:endParaRPr lang="es-AR" dirty="0"/>
        </a:p>
      </dgm:t>
    </dgm:pt>
    <dgm:pt modelId="{FA510E1C-2B03-441E-B636-2951C89768CE}" type="parTrans" cxnId="{93D4B1A6-BF92-4F5E-B6EE-B27B922A9917}">
      <dgm:prSet/>
      <dgm:spPr/>
      <dgm:t>
        <a:bodyPr/>
        <a:lstStyle/>
        <a:p>
          <a:endParaRPr lang="es-AR"/>
        </a:p>
      </dgm:t>
    </dgm:pt>
    <dgm:pt modelId="{F0AB81AC-E4BE-41B3-80D7-9BC513405402}" type="sibTrans" cxnId="{93D4B1A6-BF92-4F5E-B6EE-B27B922A9917}">
      <dgm:prSet/>
      <dgm:spPr/>
      <dgm:t>
        <a:bodyPr/>
        <a:lstStyle/>
        <a:p>
          <a:endParaRPr lang="es-AR"/>
        </a:p>
      </dgm:t>
    </dgm:pt>
    <dgm:pt modelId="{DB839B43-4484-4D81-8795-B412A0C487AF}">
      <dgm:prSet phldrT="[Texto]"/>
      <dgm:spPr/>
      <dgm:t>
        <a:bodyPr/>
        <a:lstStyle/>
        <a:p>
          <a:r>
            <a:rPr lang="es-ES" dirty="0"/>
            <a:t>Construcción social (del investigador, de las personas, comunidades)</a:t>
          </a:r>
        </a:p>
        <a:p>
          <a:endParaRPr lang="es-ES" dirty="0"/>
        </a:p>
        <a:p>
          <a:r>
            <a:rPr lang="es-ES" dirty="0"/>
            <a:t>Enfoques/paradigmas</a:t>
          </a:r>
        </a:p>
        <a:p>
          <a:r>
            <a:rPr lang="es-ES" dirty="0"/>
            <a:t>Conceptualizan el territorio como objeto/sujeto</a:t>
          </a:r>
          <a:endParaRPr lang="es-AR" dirty="0"/>
        </a:p>
      </dgm:t>
    </dgm:pt>
    <dgm:pt modelId="{EF5A5B86-DFC3-4BF4-AE1A-4F86EC265A5D}" type="parTrans" cxnId="{7A83286E-A493-4FE8-B0EC-7588DFCFF99B}">
      <dgm:prSet/>
      <dgm:spPr/>
      <dgm:t>
        <a:bodyPr/>
        <a:lstStyle/>
        <a:p>
          <a:endParaRPr lang="es-AR"/>
        </a:p>
      </dgm:t>
    </dgm:pt>
    <dgm:pt modelId="{5CCC87AF-5A4E-41C0-AE39-D3842488308F}" type="sibTrans" cxnId="{7A83286E-A493-4FE8-B0EC-7588DFCFF99B}">
      <dgm:prSet/>
      <dgm:spPr/>
      <dgm:t>
        <a:bodyPr/>
        <a:lstStyle/>
        <a:p>
          <a:endParaRPr lang="es-AR"/>
        </a:p>
      </dgm:t>
    </dgm:pt>
    <dgm:pt modelId="{A4B6C23E-EFD0-4D0B-B9C7-58B9E593AA48}" type="pres">
      <dgm:prSet presAssocID="{A5A0644C-22BE-4DA4-BA80-072A98A1F49D}" presName="composite" presStyleCnt="0">
        <dgm:presLayoutVars>
          <dgm:chMax val="1"/>
          <dgm:dir/>
          <dgm:resizeHandles val="exact"/>
        </dgm:presLayoutVars>
      </dgm:prSet>
      <dgm:spPr/>
    </dgm:pt>
    <dgm:pt modelId="{2CC6821D-56AC-4C90-9138-FE3A5FFC2F0C}" type="pres">
      <dgm:prSet presAssocID="{1ED3860C-B900-4478-B9D2-FA2DA137B70B}" presName="roof" presStyleLbl="dkBgShp" presStyleIdx="0" presStyleCnt="2"/>
      <dgm:spPr/>
    </dgm:pt>
    <dgm:pt modelId="{D77C7FB9-62DF-4F7F-802A-16531C4B56A2}" type="pres">
      <dgm:prSet presAssocID="{1ED3860C-B900-4478-B9D2-FA2DA137B70B}" presName="pillars" presStyleCnt="0"/>
      <dgm:spPr/>
    </dgm:pt>
    <dgm:pt modelId="{4CD6D945-8FE7-425F-8971-372E232AABDB}" type="pres">
      <dgm:prSet presAssocID="{1ED3860C-B900-4478-B9D2-FA2DA137B70B}" presName="pillar1" presStyleLbl="node1" presStyleIdx="0" presStyleCnt="3">
        <dgm:presLayoutVars>
          <dgm:bulletEnabled val="1"/>
        </dgm:presLayoutVars>
      </dgm:prSet>
      <dgm:spPr/>
    </dgm:pt>
    <dgm:pt modelId="{EE8180F0-5BEB-4FD0-871E-85F87124CBA8}" type="pres">
      <dgm:prSet presAssocID="{76175219-65AA-4366-A5BA-64F1A2551834}" presName="pillarX" presStyleLbl="node1" presStyleIdx="1" presStyleCnt="3">
        <dgm:presLayoutVars>
          <dgm:bulletEnabled val="1"/>
        </dgm:presLayoutVars>
      </dgm:prSet>
      <dgm:spPr/>
    </dgm:pt>
    <dgm:pt modelId="{499D8EFF-A7FC-4240-A2FE-90B01F1B1AE4}" type="pres">
      <dgm:prSet presAssocID="{DB839B43-4484-4D81-8795-B412A0C487AF}" presName="pillarX" presStyleLbl="node1" presStyleIdx="2" presStyleCnt="3">
        <dgm:presLayoutVars>
          <dgm:bulletEnabled val="1"/>
        </dgm:presLayoutVars>
      </dgm:prSet>
      <dgm:spPr/>
    </dgm:pt>
    <dgm:pt modelId="{34D9BF1F-976D-45B8-AF1C-C4A521E81577}" type="pres">
      <dgm:prSet presAssocID="{1ED3860C-B900-4478-B9D2-FA2DA137B70B}" presName="base" presStyleLbl="dkBgShp" presStyleIdx="1" presStyleCnt="2"/>
      <dgm:spPr/>
    </dgm:pt>
  </dgm:ptLst>
  <dgm:cxnLst>
    <dgm:cxn modelId="{0251BD01-C099-48AE-A1FB-BC1E7ED21DAE}" srcId="{1ED3860C-B900-4478-B9D2-FA2DA137B70B}" destId="{07CB4869-9A0D-42CA-AB13-79CF1958777A}" srcOrd="0" destOrd="0" parTransId="{7AA519BA-DAC2-4976-950B-BA3212A3FD10}" sibTransId="{587E5125-330F-4B31-BE26-6E844AA3D7A8}"/>
    <dgm:cxn modelId="{03948818-D983-42DB-B41B-C8ECBF0D14B6}" type="presOf" srcId="{07CB4869-9A0D-42CA-AB13-79CF1958777A}" destId="{4CD6D945-8FE7-425F-8971-372E232AABDB}" srcOrd="0" destOrd="0" presId="urn:microsoft.com/office/officeart/2005/8/layout/hList3"/>
    <dgm:cxn modelId="{7A83286E-A493-4FE8-B0EC-7588DFCFF99B}" srcId="{1ED3860C-B900-4478-B9D2-FA2DA137B70B}" destId="{DB839B43-4484-4D81-8795-B412A0C487AF}" srcOrd="2" destOrd="0" parTransId="{EF5A5B86-DFC3-4BF4-AE1A-4F86EC265A5D}" sibTransId="{5CCC87AF-5A4E-41C0-AE39-D3842488308F}"/>
    <dgm:cxn modelId="{829DB45A-EC0B-4C27-9A1B-1259571279F6}" type="presOf" srcId="{A5A0644C-22BE-4DA4-BA80-072A98A1F49D}" destId="{A4B6C23E-EFD0-4D0B-B9C7-58B9E593AA48}" srcOrd="0" destOrd="0" presId="urn:microsoft.com/office/officeart/2005/8/layout/hList3"/>
    <dgm:cxn modelId="{93D4B1A6-BF92-4F5E-B6EE-B27B922A9917}" srcId="{1ED3860C-B900-4478-B9D2-FA2DA137B70B}" destId="{76175219-65AA-4366-A5BA-64F1A2551834}" srcOrd="1" destOrd="0" parTransId="{FA510E1C-2B03-441E-B636-2951C89768CE}" sibTransId="{F0AB81AC-E4BE-41B3-80D7-9BC513405402}"/>
    <dgm:cxn modelId="{8BBE10B5-2C04-4387-AEF9-0D76B640BDCD}" type="presOf" srcId="{DB839B43-4484-4D81-8795-B412A0C487AF}" destId="{499D8EFF-A7FC-4240-A2FE-90B01F1B1AE4}" srcOrd="0" destOrd="0" presId="urn:microsoft.com/office/officeart/2005/8/layout/hList3"/>
    <dgm:cxn modelId="{795AD3BF-CC87-4A0A-ABA9-7362DA481EF5}" type="presOf" srcId="{1ED3860C-B900-4478-B9D2-FA2DA137B70B}" destId="{2CC6821D-56AC-4C90-9138-FE3A5FFC2F0C}" srcOrd="0" destOrd="0" presId="urn:microsoft.com/office/officeart/2005/8/layout/hList3"/>
    <dgm:cxn modelId="{D07190C4-AB51-4221-A198-2D8625D86ED9}" srcId="{A5A0644C-22BE-4DA4-BA80-072A98A1F49D}" destId="{1ED3860C-B900-4478-B9D2-FA2DA137B70B}" srcOrd="0" destOrd="0" parTransId="{F9FFE35A-4526-496D-837D-A8937D3B066B}" sibTransId="{28201660-F23A-4AFD-9EA2-E766CBB7361A}"/>
    <dgm:cxn modelId="{DFE60FFA-57DC-4D0F-AF9D-8C8FB437AEDF}" type="presOf" srcId="{76175219-65AA-4366-A5BA-64F1A2551834}" destId="{EE8180F0-5BEB-4FD0-871E-85F87124CBA8}" srcOrd="0" destOrd="0" presId="urn:microsoft.com/office/officeart/2005/8/layout/hList3"/>
    <dgm:cxn modelId="{F097122C-736D-427B-902B-B46B46E04786}" type="presParOf" srcId="{A4B6C23E-EFD0-4D0B-B9C7-58B9E593AA48}" destId="{2CC6821D-56AC-4C90-9138-FE3A5FFC2F0C}" srcOrd="0" destOrd="0" presId="urn:microsoft.com/office/officeart/2005/8/layout/hList3"/>
    <dgm:cxn modelId="{BF7D0856-05EC-4FB0-A00B-123F5FF47D99}" type="presParOf" srcId="{A4B6C23E-EFD0-4D0B-B9C7-58B9E593AA48}" destId="{D77C7FB9-62DF-4F7F-802A-16531C4B56A2}" srcOrd="1" destOrd="0" presId="urn:microsoft.com/office/officeart/2005/8/layout/hList3"/>
    <dgm:cxn modelId="{9FE8C626-97A1-4C9B-A487-9FFA50726131}" type="presParOf" srcId="{D77C7FB9-62DF-4F7F-802A-16531C4B56A2}" destId="{4CD6D945-8FE7-425F-8971-372E232AABDB}" srcOrd="0" destOrd="0" presId="urn:microsoft.com/office/officeart/2005/8/layout/hList3"/>
    <dgm:cxn modelId="{BBCC2B35-FF23-41DC-85B2-0E70FCC6A387}" type="presParOf" srcId="{D77C7FB9-62DF-4F7F-802A-16531C4B56A2}" destId="{EE8180F0-5BEB-4FD0-871E-85F87124CBA8}" srcOrd="1" destOrd="0" presId="urn:microsoft.com/office/officeart/2005/8/layout/hList3"/>
    <dgm:cxn modelId="{A93623A5-81F1-4413-B77D-15CE30E18B49}" type="presParOf" srcId="{D77C7FB9-62DF-4F7F-802A-16531C4B56A2}" destId="{499D8EFF-A7FC-4240-A2FE-90B01F1B1AE4}" srcOrd="2" destOrd="0" presId="urn:microsoft.com/office/officeart/2005/8/layout/hList3"/>
    <dgm:cxn modelId="{F3C66897-0250-4E29-8652-44358E8B08E0}" type="presParOf" srcId="{A4B6C23E-EFD0-4D0B-B9C7-58B9E593AA48}" destId="{34D9BF1F-976D-45B8-AF1C-C4A521E8157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E59F39-5C3F-4728-A2CA-65B7E927927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AR"/>
        </a:p>
      </dgm:t>
    </dgm:pt>
    <dgm:pt modelId="{69CBC4F1-0747-4F6D-937A-B5DC8614A812}">
      <dgm:prSet phldrT="[Texto]"/>
      <dgm:spPr/>
      <dgm:t>
        <a:bodyPr/>
        <a:lstStyle/>
        <a:p>
          <a:pPr algn="just"/>
          <a:r>
            <a:rPr lang="es-ES" dirty="0"/>
            <a:t>La inclusión social no es lo mismo que la igualdad de recursos</a:t>
          </a:r>
          <a:endParaRPr lang="es-AR" dirty="0"/>
        </a:p>
      </dgm:t>
    </dgm:pt>
    <dgm:pt modelId="{E9624341-667B-42C2-B8FB-6C73358B4E9F}" type="parTrans" cxnId="{B7094A48-D095-4B09-82D0-99D135E525B7}">
      <dgm:prSet/>
      <dgm:spPr/>
      <dgm:t>
        <a:bodyPr/>
        <a:lstStyle/>
        <a:p>
          <a:pPr algn="just"/>
          <a:endParaRPr lang="es-AR"/>
        </a:p>
      </dgm:t>
    </dgm:pt>
    <dgm:pt modelId="{85F071FD-F988-4FA2-A594-19E035414946}" type="sibTrans" cxnId="{B7094A48-D095-4B09-82D0-99D135E525B7}">
      <dgm:prSet/>
      <dgm:spPr/>
      <dgm:t>
        <a:bodyPr/>
        <a:lstStyle/>
        <a:p>
          <a:pPr algn="just"/>
          <a:endParaRPr lang="es-AR"/>
        </a:p>
      </dgm:t>
    </dgm:pt>
    <dgm:pt modelId="{924A34EC-0F8C-4F45-9241-0B95905E46B2}">
      <dgm:prSet phldrT="[Texto]"/>
      <dgm:spPr/>
      <dgm:t>
        <a:bodyPr/>
        <a:lstStyle/>
        <a:p>
          <a:pPr algn="just"/>
          <a:r>
            <a:rPr lang="es-ES" dirty="0"/>
            <a:t>Hasta las personas en la gama superior de la distribución de ingresos pueden enfrentarse con la exclusión social como consecuencia de la discriminación por motivos de origen, sexo, orientación sexual o discapacidad</a:t>
          </a:r>
          <a:endParaRPr lang="es-AR" dirty="0"/>
        </a:p>
      </dgm:t>
    </dgm:pt>
    <dgm:pt modelId="{EFA198BC-842E-42E7-9E69-80493F526895}" type="parTrans" cxnId="{DE2CC020-5B07-4E80-86D7-B15234A67083}">
      <dgm:prSet/>
      <dgm:spPr/>
      <dgm:t>
        <a:bodyPr/>
        <a:lstStyle/>
        <a:p>
          <a:pPr algn="just"/>
          <a:endParaRPr lang="es-AR"/>
        </a:p>
      </dgm:t>
    </dgm:pt>
    <dgm:pt modelId="{F23DD59C-F426-49F2-AE30-4FB4262C4F4E}" type="sibTrans" cxnId="{DE2CC020-5B07-4E80-86D7-B15234A67083}">
      <dgm:prSet/>
      <dgm:spPr/>
      <dgm:t>
        <a:bodyPr/>
        <a:lstStyle/>
        <a:p>
          <a:pPr algn="just"/>
          <a:endParaRPr lang="es-AR"/>
        </a:p>
      </dgm:t>
    </dgm:pt>
    <dgm:pt modelId="{E6E508FA-5B06-4FF2-89A5-7FAB13EC130C}">
      <dgm:prSet phldrT="[Texto]"/>
      <dgm:spPr/>
      <dgm:t>
        <a:bodyPr/>
        <a:lstStyle/>
        <a:p>
          <a:pPr algn="just"/>
          <a:r>
            <a:rPr lang="es-ES" dirty="0"/>
            <a:t>Entonces, la exclusión puede ser horizontal y afectar a varios integrantes de un grupo, sean ricos o pobres. Es un proceso que a veces, pero no siempre, resulta en la desigualdad de recursos</a:t>
          </a:r>
          <a:endParaRPr lang="es-AR" dirty="0"/>
        </a:p>
      </dgm:t>
    </dgm:pt>
    <dgm:pt modelId="{E272A32D-61F4-4F06-AC18-6A1A89C5B28C}" type="parTrans" cxnId="{3B990127-40DD-4F31-9FA3-70306F07F339}">
      <dgm:prSet/>
      <dgm:spPr/>
      <dgm:t>
        <a:bodyPr/>
        <a:lstStyle/>
        <a:p>
          <a:pPr algn="just"/>
          <a:endParaRPr lang="es-AR"/>
        </a:p>
      </dgm:t>
    </dgm:pt>
    <dgm:pt modelId="{8B448C70-63D6-47C4-A981-4E8A69AEE357}" type="sibTrans" cxnId="{3B990127-40DD-4F31-9FA3-70306F07F339}">
      <dgm:prSet/>
      <dgm:spPr/>
      <dgm:t>
        <a:bodyPr/>
        <a:lstStyle/>
        <a:p>
          <a:pPr algn="just"/>
          <a:endParaRPr lang="es-AR"/>
        </a:p>
      </dgm:t>
    </dgm:pt>
    <dgm:pt modelId="{99469692-EDA5-4C5D-9950-98FA08515CBE}">
      <dgm:prSet phldrT="[Texto]"/>
      <dgm:spPr/>
      <dgm:t>
        <a:bodyPr/>
        <a:lstStyle/>
        <a:p>
          <a:pPr algn="just"/>
          <a:r>
            <a:rPr lang="es-ES" dirty="0"/>
            <a:t>La COHESION SOCIAL se refiere a las percepciones de solidaridad y confiabilidad. Una “sociedad cohesiva” procura el bienestar de sus miembros, combate la exclusión y la marginación (inclusión social), crea un sentido de pertenencia y promueve la confianza (capital social) y ofrece a sus miembros oportunidades de movilidad social ascendente</a:t>
          </a:r>
          <a:endParaRPr lang="es-AR" dirty="0"/>
        </a:p>
      </dgm:t>
    </dgm:pt>
    <dgm:pt modelId="{61ABF6A1-5DC3-4292-9E42-1C98510D3341}" type="parTrans" cxnId="{C4B01191-E827-4800-ADB0-CC421C8EF828}">
      <dgm:prSet/>
      <dgm:spPr/>
      <dgm:t>
        <a:bodyPr/>
        <a:lstStyle/>
        <a:p>
          <a:pPr algn="just"/>
          <a:endParaRPr lang="es-AR"/>
        </a:p>
      </dgm:t>
    </dgm:pt>
    <dgm:pt modelId="{D2B02E1F-8C7D-4EDB-B041-65219BC63ABE}" type="sibTrans" cxnId="{C4B01191-E827-4800-ADB0-CC421C8EF828}">
      <dgm:prSet/>
      <dgm:spPr/>
      <dgm:t>
        <a:bodyPr/>
        <a:lstStyle/>
        <a:p>
          <a:pPr algn="just"/>
          <a:endParaRPr lang="es-AR"/>
        </a:p>
      </dgm:t>
    </dgm:pt>
    <dgm:pt modelId="{5078FFEE-5F8F-42BB-B844-B68323F60F24}" type="pres">
      <dgm:prSet presAssocID="{BAE59F39-5C3F-4728-A2CA-65B7E9279273}" presName="vert0" presStyleCnt="0">
        <dgm:presLayoutVars>
          <dgm:dir/>
          <dgm:animOne val="branch"/>
          <dgm:animLvl val="lvl"/>
        </dgm:presLayoutVars>
      </dgm:prSet>
      <dgm:spPr/>
    </dgm:pt>
    <dgm:pt modelId="{23359928-1348-4032-8130-97AC5496FD2A}" type="pres">
      <dgm:prSet presAssocID="{69CBC4F1-0747-4F6D-937A-B5DC8614A812}" presName="thickLine" presStyleLbl="alignNode1" presStyleIdx="0" presStyleCnt="4"/>
      <dgm:spPr/>
    </dgm:pt>
    <dgm:pt modelId="{A0564E3C-98D7-4A95-A9BA-32905737F3D5}" type="pres">
      <dgm:prSet presAssocID="{69CBC4F1-0747-4F6D-937A-B5DC8614A812}" presName="horz1" presStyleCnt="0"/>
      <dgm:spPr/>
    </dgm:pt>
    <dgm:pt modelId="{5680FE67-B4AB-4B86-9BB9-E65A1CC95B82}" type="pres">
      <dgm:prSet presAssocID="{69CBC4F1-0747-4F6D-937A-B5DC8614A812}" presName="tx1" presStyleLbl="revTx" presStyleIdx="0" presStyleCnt="4"/>
      <dgm:spPr/>
    </dgm:pt>
    <dgm:pt modelId="{35E2ABA4-8408-4902-8BB8-35C173E58ABB}" type="pres">
      <dgm:prSet presAssocID="{69CBC4F1-0747-4F6D-937A-B5DC8614A812}" presName="vert1" presStyleCnt="0"/>
      <dgm:spPr/>
    </dgm:pt>
    <dgm:pt modelId="{6A0DFC65-C41C-4A7C-ACA1-C3DA107B92E3}" type="pres">
      <dgm:prSet presAssocID="{924A34EC-0F8C-4F45-9241-0B95905E46B2}" presName="thickLine" presStyleLbl="alignNode1" presStyleIdx="1" presStyleCnt="4"/>
      <dgm:spPr/>
    </dgm:pt>
    <dgm:pt modelId="{7AE039B4-08D8-4650-AE23-098C0CD2ED50}" type="pres">
      <dgm:prSet presAssocID="{924A34EC-0F8C-4F45-9241-0B95905E46B2}" presName="horz1" presStyleCnt="0"/>
      <dgm:spPr/>
    </dgm:pt>
    <dgm:pt modelId="{348C471F-B230-46EE-805F-139EE2AC8A1D}" type="pres">
      <dgm:prSet presAssocID="{924A34EC-0F8C-4F45-9241-0B95905E46B2}" presName="tx1" presStyleLbl="revTx" presStyleIdx="1" presStyleCnt="4"/>
      <dgm:spPr/>
    </dgm:pt>
    <dgm:pt modelId="{16CB15F4-5F6D-4856-8E06-F7CFF3A69E49}" type="pres">
      <dgm:prSet presAssocID="{924A34EC-0F8C-4F45-9241-0B95905E46B2}" presName="vert1" presStyleCnt="0"/>
      <dgm:spPr/>
    </dgm:pt>
    <dgm:pt modelId="{C6F55BD8-E4F0-4BFD-B427-CB23D1D2FA99}" type="pres">
      <dgm:prSet presAssocID="{E6E508FA-5B06-4FF2-89A5-7FAB13EC130C}" presName="thickLine" presStyleLbl="alignNode1" presStyleIdx="2" presStyleCnt="4"/>
      <dgm:spPr/>
    </dgm:pt>
    <dgm:pt modelId="{3C1BD5DC-D2AE-41E8-A126-8DC1624322AE}" type="pres">
      <dgm:prSet presAssocID="{E6E508FA-5B06-4FF2-89A5-7FAB13EC130C}" presName="horz1" presStyleCnt="0"/>
      <dgm:spPr/>
    </dgm:pt>
    <dgm:pt modelId="{4BD0FC83-FC7D-490B-A07A-0E8876A33B0C}" type="pres">
      <dgm:prSet presAssocID="{E6E508FA-5B06-4FF2-89A5-7FAB13EC130C}" presName="tx1" presStyleLbl="revTx" presStyleIdx="2" presStyleCnt="4"/>
      <dgm:spPr/>
    </dgm:pt>
    <dgm:pt modelId="{434D2FFE-6FF2-4254-AB2D-103C65D746DB}" type="pres">
      <dgm:prSet presAssocID="{E6E508FA-5B06-4FF2-89A5-7FAB13EC130C}" presName="vert1" presStyleCnt="0"/>
      <dgm:spPr/>
    </dgm:pt>
    <dgm:pt modelId="{99B490E9-D1E5-413A-AB93-EB43D2E07613}" type="pres">
      <dgm:prSet presAssocID="{99469692-EDA5-4C5D-9950-98FA08515CBE}" presName="thickLine" presStyleLbl="alignNode1" presStyleIdx="3" presStyleCnt="4"/>
      <dgm:spPr/>
    </dgm:pt>
    <dgm:pt modelId="{7F4BAE70-2A82-4F83-B9A6-245D9721CD62}" type="pres">
      <dgm:prSet presAssocID="{99469692-EDA5-4C5D-9950-98FA08515CBE}" presName="horz1" presStyleCnt="0"/>
      <dgm:spPr/>
    </dgm:pt>
    <dgm:pt modelId="{76D6ED3B-CC56-4E4F-9A7D-AC53D6009973}" type="pres">
      <dgm:prSet presAssocID="{99469692-EDA5-4C5D-9950-98FA08515CBE}" presName="tx1" presStyleLbl="revTx" presStyleIdx="3" presStyleCnt="4"/>
      <dgm:spPr/>
    </dgm:pt>
    <dgm:pt modelId="{054F0DFC-3D7C-472A-AF1B-AE176776FFDA}" type="pres">
      <dgm:prSet presAssocID="{99469692-EDA5-4C5D-9950-98FA08515CBE}" presName="vert1" presStyleCnt="0"/>
      <dgm:spPr/>
    </dgm:pt>
  </dgm:ptLst>
  <dgm:cxnLst>
    <dgm:cxn modelId="{9AF11108-A467-4FD6-A480-5E3A88744383}" type="presOf" srcId="{E6E508FA-5B06-4FF2-89A5-7FAB13EC130C}" destId="{4BD0FC83-FC7D-490B-A07A-0E8876A33B0C}" srcOrd="0" destOrd="0" presId="urn:microsoft.com/office/officeart/2008/layout/LinedList"/>
    <dgm:cxn modelId="{796DB51D-923A-4676-9FAC-B96914C2846E}" type="presOf" srcId="{99469692-EDA5-4C5D-9950-98FA08515CBE}" destId="{76D6ED3B-CC56-4E4F-9A7D-AC53D6009973}" srcOrd="0" destOrd="0" presId="urn:microsoft.com/office/officeart/2008/layout/LinedList"/>
    <dgm:cxn modelId="{DE2CC020-5B07-4E80-86D7-B15234A67083}" srcId="{BAE59F39-5C3F-4728-A2CA-65B7E9279273}" destId="{924A34EC-0F8C-4F45-9241-0B95905E46B2}" srcOrd="1" destOrd="0" parTransId="{EFA198BC-842E-42E7-9E69-80493F526895}" sibTransId="{F23DD59C-F426-49F2-AE30-4FB4262C4F4E}"/>
    <dgm:cxn modelId="{3B990127-40DD-4F31-9FA3-70306F07F339}" srcId="{BAE59F39-5C3F-4728-A2CA-65B7E9279273}" destId="{E6E508FA-5B06-4FF2-89A5-7FAB13EC130C}" srcOrd="2" destOrd="0" parTransId="{E272A32D-61F4-4F06-AC18-6A1A89C5B28C}" sibTransId="{8B448C70-63D6-47C4-A981-4E8A69AEE357}"/>
    <dgm:cxn modelId="{62F1603F-F640-4B4E-A7BC-A17170ED9488}" type="presOf" srcId="{924A34EC-0F8C-4F45-9241-0B95905E46B2}" destId="{348C471F-B230-46EE-805F-139EE2AC8A1D}" srcOrd="0" destOrd="0" presId="urn:microsoft.com/office/officeart/2008/layout/LinedList"/>
    <dgm:cxn modelId="{B7094A48-D095-4B09-82D0-99D135E525B7}" srcId="{BAE59F39-5C3F-4728-A2CA-65B7E9279273}" destId="{69CBC4F1-0747-4F6D-937A-B5DC8614A812}" srcOrd="0" destOrd="0" parTransId="{E9624341-667B-42C2-B8FB-6C73358B4E9F}" sibTransId="{85F071FD-F988-4FA2-A594-19E035414946}"/>
    <dgm:cxn modelId="{C4B01191-E827-4800-ADB0-CC421C8EF828}" srcId="{BAE59F39-5C3F-4728-A2CA-65B7E9279273}" destId="{99469692-EDA5-4C5D-9950-98FA08515CBE}" srcOrd="3" destOrd="0" parTransId="{61ABF6A1-5DC3-4292-9E42-1C98510D3341}" sibTransId="{D2B02E1F-8C7D-4EDB-B041-65219BC63ABE}"/>
    <dgm:cxn modelId="{B504F3A4-2C68-4017-A420-467AF23A67A9}" type="presOf" srcId="{69CBC4F1-0747-4F6D-937A-B5DC8614A812}" destId="{5680FE67-B4AB-4B86-9BB9-E65A1CC95B82}" srcOrd="0" destOrd="0" presId="urn:microsoft.com/office/officeart/2008/layout/LinedList"/>
    <dgm:cxn modelId="{3969F7E4-545A-4085-8F18-51B9CA81A9F3}" type="presOf" srcId="{BAE59F39-5C3F-4728-A2CA-65B7E9279273}" destId="{5078FFEE-5F8F-42BB-B844-B68323F60F24}" srcOrd="0" destOrd="0" presId="urn:microsoft.com/office/officeart/2008/layout/LinedList"/>
    <dgm:cxn modelId="{9FBF0834-7E2E-4336-A66F-054D8CED18D6}" type="presParOf" srcId="{5078FFEE-5F8F-42BB-B844-B68323F60F24}" destId="{23359928-1348-4032-8130-97AC5496FD2A}" srcOrd="0" destOrd="0" presId="urn:microsoft.com/office/officeart/2008/layout/LinedList"/>
    <dgm:cxn modelId="{C24F6EE0-40A4-4532-B90A-6F85788B493F}" type="presParOf" srcId="{5078FFEE-5F8F-42BB-B844-B68323F60F24}" destId="{A0564E3C-98D7-4A95-A9BA-32905737F3D5}" srcOrd="1" destOrd="0" presId="urn:microsoft.com/office/officeart/2008/layout/LinedList"/>
    <dgm:cxn modelId="{0821C421-865E-4780-8815-1615253720D8}" type="presParOf" srcId="{A0564E3C-98D7-4A95-A9BA-32905737F3D5}" destId="{5680FE67-B4AB-4B86-9BB9-E65A1CC95B82}" srcOrd="0" destOrd="0" presId="urn:microsoft.com/office/officeart/2008/layout/LinedList"/>
    <dgm:cxn modelId="{95607050-7166-403B-9C61-563ADE74881E}" type="presParOf" srcId="{A0564E3C-98D7-4A95-A9BA-32905737F3D5}" destId="{35E2ABA4-8408-4902-8BB8-35C173E58ABB}" srcOrd="1" destOrd="0" presId="urn:microsoft.com/office/officeart/2008/layout/LinedList"/>
    <dgm:cxn modelId="{ADF11749-8362-4F81-84B3-784AC8B98F2F}" type="presParOf" srcId="{5078FFEE-5F8F-42BB-B844-B68323F60F24}" destId="{6A0DFC65-C41C-4A7C-ACA1-C3DA107B92E3}" srcOrd="2" destOrd="0" presId="urn:microsoft.com/office/officeart/2008/layout/LinedList"/>
    <dgm:cxn modelId="{F1F3B377-2007-463C-91F1-AB9559351164}" type="presParOf" srcId="{5078FFEE-5F8F-42BB-B844-B68323F60F24}" destId="{7AE039B4-08D8-4650-AE23-098C0CD2ED50}" srcOrd="3" destOrd="0" presId="urn:microsoft.com/office/officeart/2008/layout/LinedList"/>
    <dgm:cxn modelId="{B6A042ED-F6FD-4BEA-96FC-97F087B319BE}" type="presParOf" srcId="{7AE039B4-08D8-4650-AE23-098C0CD2ED50}" destId="{348C471F-B230-46EE-805F-139EE2AC8A1D}" srcOrd="0" destOrd="0" presId="urn:microsoft.com/office/officeart/2008/layout/LinedList"/>
    <dgm:cxn modelId="{A6FE9FD2-B409-491A-967D-2A293B25C8A1}" type="presParOf" srcId="{7AE039B4-08D8-4650-AE23-098C0CD2ED50}" destId="{16CB15F4-5F6D-4856-8E06-F7CFF3A69E49}" srcOrd="1" destOrd="0" presId="urn:microsoft.com/office/officeart/2008/layout/LinedList"/>
    <dgm:cxn modelId="{97BB182F-CD73-40FD-889E-E12FE2B21516}" type="presParOf" srcId="{5078FFEE-5F8F-42BB-B844-B68323F60F24}" destId="{C6F55BD8-E4F0-4BFD-B427-CB23D1D2FA99}" srcOrd="4" destOrd="0" presId="urn:microsoft.com/office/officeart/2008/layout/LinedList"/>
    <dgm:cxn modelId="{B59AEE67-3EC8-422F-9214-1EF94134F091}" type="presParOf" srcId="{5078FFEE-5F8F-42BB-B844-B68323F60F24}" destId="{3C1BD5DC-D2AE-41E8-A126-8DC1624322AE}" srcOrd="5" destOrd="0" presId="urn:microsoft.com/office/officeart/2008/layout/LinedList"/>
    <dgm:cxn modelId="{2F1378CE-0355-4866-9469-A22DACD6A558}" type="presParOf" srcId="{3C1BD5DC-D2AE-41E8-A126-8DC1624322AE}" destId="{4BD0FC83-FC7D-490B-A07A-0E8876A33B0C}" srcOrd="0" destOrd="0" presId="urn:microsoft.com/office/officeart/2008/layout/LinedList"/>
    <dgm:cxn modelId="{BDC08A7C-E30F-4089-B055-D751D721605D}" type="presParOf" srcId="{3C1BD5DC-D2AE-41E8-A126-8DC1624322AE}" destId="{434D2FFE-6FF2-4254-AB2D-103C65D746DB}" srcOrd="1" destOrd="0" presId="urn:microsoft.com/office/officeart/2008/layout/LinedList"/>
    <dgm:cxn modelId="{2AF23327-A3DF-4A66-9B93-0AD11DF320A0}" type="presParOf" srcId="{5078FFEE-5F8F-42BB-B844-B68323F60F24}" destId="{99B490E9-D1E5-413A-AB93-EB43D2E07613}" srcOrd="6" destOrd="0" presId="urn:microsoft.com/office/officeart/2008/layout/LinedList"/>
    <dgm:cxn modelId="{7D0D5231-0683-4662-9490-A6DE47B9E2F8}" type="presParOf" srcId="{5078FFEE-5F8F-42BB-B844-B68323F60F24}" destId="{7F4BAE70-2A82-4F83-B9A6-245D9721CD62}" srcOrd="7" destOrd="0" presId="urn:microsoft.com/office/officeart/2008/layout/LinedList"/>
    <dgm:cxn modelId="{9E3F31BE-08C4-4D3D-A259-0BED4966CFB1}" type="presParOf" srcId="{7F4BAE70-2A82-4F83-B9A6-245D9721CD62}" destId="{76D6ED3B-CC56-4E4F-9A7D-AC53D6009973}" srcOrd="0" destOrd="0" presId="urn:microsoft.com/office/officeart/2008/layout/LinedList"/>
    <dgm:cxn modelId="{683334BE-B093-4F29-B9C8-4525D926BFD4}" type="presParOf" srcId="{7F4BAE70-2A82-4F83-B9A6-245D9721CD62}" destId="{054F0DFC-3D7C-472A-AF1B-AE176776FFD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516B7D-1AC0-491E-AB6E-59530917DB7A}"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s-AR"/>
        </a:p>
      </dgm:t>
    </dgm:pt>
    <dgm:pt modelId="{B027CA0B-DCD7-48B0-8188-694ADA15C8FF}">
      <dgm:prSet phldrT="[Texto]"/>
      <dgm:spPr/>
      <dgm:t>
        <a:bodyPr/>
        <a:lstStyle/>
        <a:p>
          <a:pPr algn="just"/>
          <a:r>
            <a:rPr lang="es-419" dirty="0"/>
            <a:t>“Desde un contexto crítico del desarrollo capitalista, comenzó a reivindicarse el papel del lugar, el territorio, el Estado-nación y los movimientos sociales, buscando una mayor democratización en el control de los recursos y de la autoridad pública. Se trata de propuestas que sugieren otro tipo de desarrollo no capitalista como alternativa al modelo hegemónico” (Manzanal, 2009, p. 31).</a:t>
          </a:r>
          <a:endParaRPr lang="es-AR" dirty="0"/>
        </a:p>
      </dgm:t>
    </dgm:pt>
    <dgm:pt modelId="{9E043BF5-D3C9-478A-82BA-8E7A57BDDFA9}" type="parTrans" cxnId="{132759C5-4BDC-49CD-9AE3-270DD0E26614}">
      <dgm:prSet/>
      <dgm:spPr/>
      <dgm:t>
        <a:bodyPr/>
        <a:lstStyle/>
        <a:p>
          <a:endParaRPr lang="es-AR"/>
        </a:p>
      </dgm:t>
    </dgm:pt>
    <dgm:pt modelId="{FD10117D-20FB-419F-BAE9-6ABDF181FC5C}" type="sibTrans" cxnId="{132759C5-4BDC-49CD-9AE3-270DD0E26614}">
      <dgm:prSet/>
      <dgm:spPr/>
      <dgm:t>
        <a:bodyPr/>
        <a:lstStyle/>
        <a:p>
          <a:endParaRPr lang="es-AR"/>
        </a:p>
      </dgm:t>
    </dgm:pt>
    <dgm:pt modelId="{232484C1-BEC4-42A8-8A24-CC36B6711665}">
      <dgm:prSet phldrT="[Texto]"/>
      <dgm:spPr/>
      <dgm:t>
        <a:bodyPr/>
        <a:lstStyle/>
        <a:p>
          <a:pPr algn="just"/>
          <a:r>
            <a:rPr lang="es-419" dirty="0"/>
            <a:t>El desarrollo territorial no puede pensarse aislado de las relaciones de poder y dominación. En ese sentido, las perspectivas criticas que reivindican el accionar autónomo desde el territorio, no tienen nada que ver con las propuestas ligadas al desarrollo territorial endógeno de matriz neoliberal, que constituyen un modelo peludo-participativo y  funcional al orden social hegemónico (Manzanal, 2009).</a:t>
          </a:r>
          <a:endParaRPr lang="es-AR" dirty="0"/>
        </a:p>
      </dgm:t>
    </dgm:pt>
    <dgm:pt modelId="{27FAC20B-22C0-4810-8912-20ECDC6D09F0}" type="parTrans" cxnId="{80935B2B-3188-4330-AA6A-882E503B37B2}">
      <dgm:prSet/>
      <dgm:spPr/>
      <dgm:t>
        <a:bodyPr/>
        <a:lstStyle/>
        <a:p>
          <a:endParaRPr lang="es-AR"/>
        </a:p>
      </dgm:t>
    </dgm:pt>
    <dgm:pt modelId="{F9F44822-7291-4962-85F6-BC88452AA303}" type="sibTrans" cxnId="{80935B2B-3188-4330-AA6A-882E503B37B2}">
      <dgm:prSet/>
      <dgm:spPr/>
      <dgm:t>
        <a:bodyPr/>
        <a:lstStyle/>
        <a:p>
          <a:endParaRPr lang="es-AR"/>
        </a:p>
      </dgm:t>
    </dgm:pt>
    <dgm:pt modelId="{7B5299EF-5D80-49CD-823C-0DEA2D8256E7}" type="pres">
      <dgm:prSet presAssocID="{68516B7D-1AC0-491E-AB6E-59530917DB7A}" presName="vert0" presStyleCnt="0">
        <dgm:presLayoutVars>
          <dgm:dir/>
          <dgm:animOne val="branch"/>
          <dgm:animLvl val="lvl"/>
        </dgm:presLayoutVars>
      </dgm:prSet>
      <dgm:spPr/>
    </dgm:pt>
    <dgm:pt modelId="{1634AF4E-E740-47BA-B38C-5C67DBE3D241}" type="pres">
      <dgm:prSet presAssocID="{B027CA0B-DCD7-48B0-8188-694ADA15C8FF}" presName="thickLine" presStyleLbl="alignNode1" presStyleIdx="0" presStyleCnt="2"/>
      <dgm:spPr/>
    </dgm:pt>
    <dgm:pt modelId="{55C39753-FC76-4239-A34E-A6BE2659A6FE}" type="pres">
      <dgm:prSet presAssocID="{B027CA0B-DCD7-48B0-8188-694ADA15C8FF}" presName="horz1" presStyleCnt="0"/>
      <dgm:spPr/>
    </dgm:pt>
    <dgm:pt modelId="{EC723BC6-C181-4F7A-8B9B-A619443BFD69}" type="pres">
      <dgm:prSet presAssocID="{B027CA0B-DCD7-48B0-8188-694ADA15C8FF}" presName="tx1" presStyleLbl="revTx" presStyleIdx="0" presStyleCnt="2"/>
      <dgm:spPr/>
    </dgm:pt>
    <dgm:pt modelId="{092D173C-5F1E-4713-A0E8-02F4A25A2A7B}" type="pres">
      <dgm:prSet presAssocID="{B027CA0B-DCD7-48B0-8188-694ADA15C8FF}" presName="vert1" presStyleCnt="0"/>
      <dgm:spPr/>
    </dgm:pt>
    <dgm:pt modelId="{F89F361F-4D8D-48B6-A00B-D112A7D35159}" type="pres">
      <dgm:prSet presAssocID="{232484C1-BEC4-42A8-8A24-CC36B6711665}" presName="thickLine" presStyleLbl="alignNode1" presStyleIdx="1" presStyleCnt="2"/>
      <dgm:spPr/>
    </dgm:pt>
    <dgm:pt modelId="{76B698BC-0C96-4D7C-8620-EA7375B3DA59}" type="pres">
      <dgm:prSet presAssocID="{232484C1-BEC4-42A8-8A24-CC36B6711665}" presName="horz1" presStyleCnt="0"/>
      <dgm:spPr/>
    </dgm:pt>
    <dgm:pt modelId="{E05CC08E-56BA-4D6D-8D25-2E32EC57976F}" type="pres">
      <dgm:prSet presAssocID="{232484C1-BEC4-42A8-8A24-CC36B6711665}" presName="tx1" presStyleLbl="revTx" presStyleIdx="1" presStyleCnt="2"/>
      <dgm:spPr/>
    </dgm:pt>
    <dgm:pt modelId="{588BE0C4-370D-424A-B0D3-1644319F8E5A}" type="pres">
      <dgm:prSet presAssocID="{232484C1-BEC4-42A8-8A24-CC36B6711665}" presName="vert1" presStyleCnt="0"/>
      <dgm:spPr/>
    </dgm:pt>
  </dgm:ptLst>
  <dgm:cxnLst>
    <dgm:cxn modelId="{ABFAAC0C-E1ED-410C-B738-1A454B4FD36E}" type="presOf" srcId="{B027CA0B-DCD7-48B0-8188-694ADA15C8FF}" destId="{EC723BC6-C181-4F7A-8B9B-A619443BFD69}" srcOrd="0" destOrd="0" presId="urn:microsoft.com/office/officeart/2008/layout/LinedList"/>
    <dgm:cxn modelId="{80DA9B22-BDED-4B48-9309-359442037320}" type="presOf" srcId="{232484C1-BEC4-42A8-8A24-CC36B6711665}" destId="{E05CC08E-56BA-4D6D-8D25-2E32EC57976F}" srcOrd="0" destOrd="0" presId="urn:microsoft.com/office/officeart/2008/layout/LinedList"/>
    <dgm:cxn modelId="{80935B2B-3188-4330-AA6A-882E503B37B2}" srcId="{68516B7D-1AC0-491E-AB6E-59530917DB7A}" destId="{232484C1-BEC4-42A8-8A24-CC36B6711665}" srcOrd="1" destOrd="0" parTransId="{27FAC20B-22C0-4810-8912-20ECDC6D09F0}" sibTransId="{F9F44822-7291-4962-85F6-BC88452AA303}"/>
    <dgm:cxn modelId="{132759C5-4BDC-49CD-9AE3-270DD0E26614}" srcId="{68516B7D-1AC0-491E-AB6E-59530917DB7A}" destId="{B027CA0B-DCD7-48B0-8188-694ADA15C8FF}" srcOrd="0" destOrd="0" parTransId="{9E043BF5-D3C9-478A-82BA-8E7A57BDDFA9}" sibTransId="{FD10117D-20FB-419F-BAE9-6ABDF181FC5C}"/>
    <dgm:cxn modelId="{18014CDE-6D9B-4FFB-A1B4-253C6C1779F3}" type="presOf" srcId="{68516B7D-1AC0-491E-AB6E-59530917DB7A}" destId="{7B5299EF-5D80-49CD-823C-0DEA2D8256E7}" srcOrd="0" destOrd="0" presId="urn:microsoft.com/office/officeart/2008/layout/LinedList"/>
    <dgm:cxn modelId="{93F46105-1659-4195-B735-EA52F98D49C1}" type="presParOf" srcId="{7B5299EF-5D80-49CD-823C-0DEA2D8256E7}" destId="{1634AF4E-E740-47BA-B38C-5C67DBE3D241}" srcOrd="0" destOrd="0" presId="urn:microsoft.com/office/officeart/2008/layout/LinedList"/>
    <dgm:cxn modelId="{F332ED20-3FD3-4CF3-AB8E-59A8389B6CE3}" type="presParOf" srcId="{7B5299EF-5D80-49CD-823C-0DEA2D8256E7}" destId="{55C39753-FC76-4239-A34E-A6BE2659A6FE}" srcOrd="1" destOrd="0" presId="urn:microsoft.com/office/officeart/2008/layout/LinedList"/>
    <dgm:cxn modelId="{986469F9-9635-4912-8CB1-2AE122B08F03}" type="presParOf" srcId="{55C39753-FC76-4239-A34E-A6BE2659A6FE}" destId="{EC723BC6-C181-4F7A-8B9B-A619443BFD69}" srcOrd="0" destOrd="0" presId="urn:microsoft.com/office/officeart/2008/layout/LinedList"/>
    <dgm:cxn modelId="{34479CF6-3E78-48E3-8D40-5F3B5D1E15FC}" type="presParOf" srcId="{55C39753-FC76-4239-A34E-A6BE2659A6FE}" destId="{092D173C-5F1E-4713-A0E8-02F4A25A2A7B}" srcOrd="1" destOrd="0" presId="urn:microsoft.com/office/officeart/2008/layout/LinedList"/>
    <dgm:cxn modelId="{A414588C-8881-47CA-AF6F-42166606DB96}" type="presParOf" srcId="{7B5299EF-5D80-49CD-823C-0DEA2D8256E7}" destId="{F89F361F-4D8D-48B6-A00B-D112A7D35159}" srcOrd="2" destOrd="0" presId="urn:microsoft.com/office/officeart/2008/layout/LinedList"/>
    <dgm:cxn modelId="{8F588456-ABA9-4343-B247-DFA065C088D0}" type="presParOf" srcId="{7B5299EF-5D80-49CD-823C-0DEA2D8256E7}" destId="{76B698BC-0C96-4D7C-8620-EA7375B3DA59}" srcOrd="3" destOrd="0" presId="urn:microsoft.com/office/officeart/2008/layout/LinedList"/>
    <dgm:cxn modelId="{00EC4B7F-5F72-4A79-AC38-555D4D547E0F}" type="presParOf" srcId="{76B698BC-0C96-4D7C-8620-EA7375B3DA59}" destId="{E05CC08E-56BA-4D6D-8D25-2E32EC57976F}" srcOrd="0" destOrd="0" presId="urn:microsoft.com/office/officeart/2008/layout/LinedList"/>
    <dgm:cxn modelId="{B228CC91-D33D-4280-81AB-D360DA892AA1}" type="presParOf" srcId="{76B698BC-0C96-4D7C-8620-EA7375B3DA59}" destId="{588BE0C4-370D-424A-B0D3-1644319F8E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A03572-FC22-4A4B-AEFB-7A0F241F1FB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AR"/>
        </a:p>
      </dgm:t>
    </dgm:pt>
    <dgm:pt modelId="{7D136CC1-4783-44CF-990D-9FEF4FC997C5}">
      <dgm:prSet phldrT="[Texto]"/>
      <dgm:spPr/>
      <dgm:t>
        <a:bodyPr/>
        <a:lstStyle/>
        <a:p>
          <a:r>
            <a:rPr lang="es-ES" dirty="0"/>
            <a:t>¿Qué marcos epistemológicos, disciplinares o procesos permiten comprender estos modelos?</a:t>
          </a:r>
        </a:p>
        <a:p>
          <a:endParaRPr lang="es-ES" dirty="0"/>
        </a:p>
        <a:p>
          <a:r>
            <a:rPr lang="es-ES" dirty="0"/>
            <a:t>Económico, Político, Social, Ambiental</a:t>
          </a:r>
          <a:endParaRPr lang="es-AR" dirty="0"/>
        </a:p>
      </dgm:t>
    </dgm:pt>
    <dgm:pt modelId="{1007023F-DA3B-4136-B473-B27D2012932F}" type="parTrans" cxnId="{CA91840D-FB8D-4307-9054-784E1DE1915A}">
      <dgm:prSet/>
      <dgm:spPr/>
      <dgm:t>
        <a:bodyPr/>
        <a:lstStyle/>
        <a:p>
          <a:endParaRPr lang="es-AR"/>
        </a:p>
      </dgm:t>
    </dgm:pt>
    <dgm:pt modelId="{63B498A3-10A6-4636-BBA5-B50B4379C94E}" type="sibTrans" cxnId="{CA91840D-FB8D-4307-9054-784E1DE1915A}">
      <dgm:prSet/>
      <dgm:spPr/>
      <dgm:t>
        <a:bodyPr/>
        <a:lstStyle/>
        <a:p>
          <a:endParaRPr lang="es-AR"/>
        </a:p>
      </dgm:t>
    </dgm:pt>
    <dgm:pt modelId="{A7024BCC-F3D9-42AC-A3FA-E67F3B2FDFEA}">
      <dgm:prSet phldrT="[Texto]"/>
      <dgm:spPr/>
      <dgm:t>
        <a:bodyPr/>
        <a:lstStyle/>
        <a:p>
          <a:r>
            <a:rPr lang="es-ES" dirty="0"/>
            <a:t>¿Cómo impactan las políticas de desarrollo económico y de mercado en la dinámica de los territorios locales?</a:t>
          </a:r>
          <a:endParaRPr lang="es-AR" dirty="0"/>
        </a:p>
      </dgm:t>
    </dgm:pt>
    <dgm:pt modelId="{77006F8D-610E-4E06-A7CE-1DE556AF5169}" type="parTrans" cxnId="{8C04C4EA-1286-4ED7-9BA8-46857859B58B}">
      <dgm:prSet/>
      <dgm:spPr/>
      <dgm:t>
        <a:bodyPr/>
        <a:lstStyle/>
        <a:p>
          <a:endParaRPr lang="es-AR"/>
        </a:p>
      </dgm:t>
    </dgm:pt>
    <dgm:pt modelId="{AB35EB67-22F3-435E-AF5A-FF9FD77368B0}" type="sibTrans" cxnId="{8C04C4EA-1286-4ED7-9BA8-46857859B58B}">
      <dgm:prSet/>
      <dgm:spPr/>
      <dgm:t>
        <a:bodyPr/>
        <a:lstStyle/>
        <a:p>
          <a:endParaRPr lang="es-AR"/>
        </a:p>
      </dgm:t>
    </dgm:pt>
    <dgm:pt modelId="{4ADE74CF-E1E9-4AB7-B7ED-7E18043BAB83}">
      <dgm:prSet phldrT="[Texto]"/>
      <dgm:spPr/>
      <dgm:t>
        <a:bodyPr/>
        <a:lstStyle/>
        <a:p>
          <a:r>
            <a:rPr lang="es-ES" dirty="0"/>
            <a:t>¿Qué consecuencias sociales-ambientales se visualizan en los contextos de vida local?</a:t>
          </a:r>
          <a:endParaRPr lang="es-AR" dirty="0"/>
        </a:p>
      </dgm:t>
    </dgm:pt>
    <dgm:pt modelId="{2BD93581-F8E8-4446-AC22-A11D86734C27}" type="parTrans" cxnId="{F729F1CA-C441-440F-9975-F2D27BE24447}">
      <dgm:prSet/>
      <dgm:spPr/>
      <dgm:t>
        <a:bodyPr/>
        <a:lstStyle/>
        <a:p>
          <a:endParaRPr lang="es-AR"/>
        </a:p>
      </dgm:t>
    </dgm:pt>
    <dgm:pt modelId="{EB7826B7-54C0-4BF0-BB07-AB77DE9045CE}" type="sibTrans" cxnId="{F729F1CA-C441-440F-9975-F2D27BE24447}">
      <dgm:prSet/>
      <dgm:spPr/>
      <dgm:t>
        <a:bodyPr/>
        <a:lstStyle/>
        <a:p>
          <a:endParaRPr lang="es-AR"/>
        </a:p>
      </dgm:t>
    </dgm:pt>
    <dgm:pt modelId="{BF31EDEE-25C3-41A1-A240-0B023039D5C9}">
      <dgm:prSet phldrT="[Texto]"/>
      <dgm:spPr/>
      <dgm:t>
        <a:bodyPr/>
        <a:lstStyle/>
        <a:p>
          <a:r>
            <a:rPr lang="es-ES" dirty="0"/>
            <a:t>¿Cómo construimos/analizamos los problemas sociales territoriales a partir de indicadores globales?</a:t>
          </a:r>
          <a:endParaRPr lang="es-AR" dirty="0"/>
        </a:p>
      </dgm:t>
    </dgm:pt>
    <dgm:pt modelId="{3353AC60-9A43-4C2C-A2BF-9519F6A2E60C}" type="parTrans" cxnId="{7219354A-8B0E-458D-9D58-73F3870DCFB8}">
      <dgm:prSet/>
      <dgm:spPr/>
      <dgm:t>
        <a:bodyPr/>
        <a:lstStyle/>
        <a:p>
          <a:endParaRPr lang="es-AR"/>
        </a:p>
      </dgm:t>
    </dgm:pt>
    <dgm:pt modelId="{259ACE52-DFD3-4893-A135-DBB2087B28E8}" type="sibTrans" cxnId="{7219354A-8B0E-458D-9D58-73F3870DCFB8}">
      <dgm:prSet/>
      <dgm:spPr/>
      <dgm:t>
        <a:bodyPr/>
        <a:lstStyle/>
        <a:p>
          <a:endParaRPr lang="es-AR"/>
        </a:p>
      </dgm:t>
    </dgm:pt>
    <dgm:pt modelId="{84713082-41B6-45E5-B798-064645919B11}" type="pres">
      <dgm:prSet presAssocID="{45A03572-FC22-4A4B-AEFB-7A0F241F1FBF}" presName="vert0" presStyleCnt="0">
        <dgm:presLayoutVars>
          <dgm:dir/>
          <dgm:animOne val="branch"/>
          <dgm:animLvl val="lvl"/>
        </dgm:presLayoutVars>
      </dgm:prSet>
      <dgm:spPr/>
    </dgm:pt>
    <dgm:pt modelId="{6C50C6FC-7EF5-44D4-AF50-094E424721E7}" type="pres">
      <dgm:prSet presAssocID="{7D136CC1-4783-44CF-990D-9FEF4FC997C5}" presName="thickLine" presStyleLbl="alignNode1" presStyleIdx="0" presStyleCnt="1"/>
      <dgm:spPr/>
    </dgm:pt>
    <dgm:pt modelId="{B08E0C7D-B7A5-43B7-8023-70A3FE57633D}" type="pres">
      <dgm:prSet presAssocID="{7D136CC1-4783-44CF-990D-9FEF4FC997C5}" presName="horz1" presStyleCnt="0"/>
      <dgm:spPr/>
    </dgm:pt>
    <dgm:pt modelId="{3DA423E4-EEAE-4A74-B3F3-A71F9CC7F2D6}" type="pres">
      <dgm:prSet presAssocID="{7D136CC1-4783-44CF-990D-9FEF4FC997C5}" presName="tx1" presStyleLbl="revTx" presStyleIdx="0" presStyleCnt="4"/>
      <dgm:spPr/>
    </dgm:pt>
    <dgm:pt modelId="{1436FC41-6D0E-4A85-A077-4992DECC2A95}" type="pres">
      <dgm:prSet presAssocID="{7D136CC1-4783-44CF-990D-9FEF4FC997C5}" presName="vert1" presStyleCnt="0"/>
      <dgm:spPr/>
    </dgm:pt>
    <dgm:pt modelId="{482BE219-A2DE-4FC4-9B40-0C8D6AEE4D81}" type="pres">
      <dgm:prSet presAssocID="{A7024BCC-F3D9-42AC-A3FA-E67F3B2FDFEA}" presName="vertSpace2a" presStyleCnt="0"/>
      <dgm:spPr/>
    </dgm:pt>
    <dgm:pt modelId="{4BE1A661-1428-4C45-8EB0-642EA3C6777C}" type="pres">
      <dgm:prSet presAssocID="{A7024BCC-F3D9-42AC-A3FA-E67F3B2FDFEA}" presName="horz2" presStyleCnt="0"/>
      <dgm:spPr/>
    </dgm:pt>
    <dgm:pt modelId="{703DD8F7-F252-4475-AE32-A2146F586EEC}" type="pres">
      <dgm:prSet presAssocID="{A7024BCC-F3D9-42AC-A3FA-E67F3B2FDFEA}" presName="horzSpace2" presStyleCnt="0"/>
      <dgm:spPr/>
    </dgm:pt>
    <dgm:pt modelId="{76F7F4A9-CFFC-4BE8-9D76-C1BD4599397D}" type="pres">
      <dgm:prSet presAssocID="{A7024BCC-F3D9-42AC-A3FA-E67F3B2FDFEA}" presName="tx2" presStyleLbl="revTx" presStyleIdx="1" presStyleCnt="4"/>
      <dgm:spPr/>
    </dgm:pt>
    <dgm:pt modelId="{F449531D-6D55-4D7D-A58C-720E306E2003}" type="pres">
      <dgm:prSet presAssocID="{A7024BCC-F3D9-42AC-A3FA-E67F3B2FDFEA}" presName="vert2" presStyleCnt="0"/>
      <dgm:spPr/>
    </dgm:pt>
    <dgm:pt modelId="{8C867964-8F4F-4C10-8A84-888A783AA996}" type="pres">
      <dgm:prSet presAssocID="{A7024BCC-F3D9-42AC-A3FA-E67F3B2FDFEA}" presName="thinLine2b" presStyleLbl="callout" presStyleIdx="0" presStyleCnt="3"/>
      <dgm:spPr/>
    </dgm:pt>
    <dgm:pt modelId="{EDCA180E-F69C-4729-883B-AA67A98AC919}" type="pres">
      <dgm:prSet presAssocID="{A7024BCC-F3D9-42AC-A3FA-E67F3B2FDFEA}" presName="vertSpace2b" presStyleCnt="0"/>
      <dgm:spPr/>
    </dgm:pt>
    <dgm:pt modelId="{A68D4B7F-BCA0-4F86-8E74-D705140AB311}" type="pres">
      <dgm:prSet presAssocID="{4ADE74CF-E1E9-4AB7-B7ED-7E18043BAB83}" presName="horz2" presStyleCnt="0"/>
      <dgm:spPr/>
    </dgm:pt>
    <dgm:pt modelId="{705FE4A1-3EAF-44DF-B0C7-68E9D78B155E}" type="pres">
      <dgm:prSet presAssocID="{4ADE74CF-E1E9-4AB7-B7ED-7E18043BAB83}" presName="horzSpace2" presStyleCnt="0"/>
      <dgm:spPr/>
    </dgm:pt>
    <dgm:pt modelId="{37F0AD17-DB12-4F24-9E72-047446B5C3E8}" type="pres">
      <dgm:prSet presAssocID="{4ADE74CF-E1E9-4AB7-B7ED-7E18043BAB83}" presName="tx2" presStyleLbl="revTx" presStyleIdx="2" presStyleCnt="4"/>
      <dgm:spPr/>
    </dgm:pt>
    <dgm:pt modelId="{EEF816A6-0E82-4252-AEDA-2B54C873A0F8}" type="pres">
      <dgm:prSet presAssocID="{4ADE74CF-E1E9-4AB7-B7ED-7E18043BAB83}" presName="vert2" presStyleCnt="0"/>
      <dgm:spPr/>
    </dgm:pt>
    <dgm:pt modelId="{780300DD-5B0D-408A-9FA7-62D8F17DA8AB}" type="pres">
      <dgm:prSet presAssocID="{4ADE74CF-E1E9-4AB7-B7ED-7E18043BAB83}" presName="thinLine2b" presStyleLbl="callout" presStyleIdx="1" presStyleCnt="3"/>
      <dgm:spPr/>
    </dgm:pt>
    <dgm:pt modelId="{47C9D880-E4BE-4646-812C-F46550604E2B}" type="pres">
      <dgm:prSet presAssocID="{4ADE74CF-E1E9-4AB7-B7ED-7E18043BAB83}" presName="vertSpace2b" presStyleCnt="0"/>
      <dgm:spPr/>
    </dgm:pt>
    <dgm:pt modelId="{18041DF0-61CE-4C48-A48F-36D20EC236B9}" type="pres">
      <dgm:prSet presAssocID="{BF31EDEE-25C3-41A1-A240-0B023039D5C9}" presName="horz2" presStyleCnt="0"/>
      <dgm:spPr/>
    </dgm:pt>
    <dgm:pt modelId="{6635E9A5-EB00-443D-95EF-7C27B07E9460}" type="pres">
      <dgm:prSet presAssocID="{BF31EDEE-25C3-41A1-A240-0B023039D5C9}" presName="horzSpace2" presStyleCnt="0"/>
      <dgm:spPr/>
    </dgm:pt>
    <dgm:pt modelId="{559847E7-B12E-46AF-8CA7-E61BF5EDD21F}" type="pres">
      <dgm:prSet presAssocID="{BF31EDEE-25C3-41A1-A240-0B023039D5C9}" presName="tx2" presStyleLbl="revTx" presStyleIdx="3" presStyleCnt="4"/>
      <dgm:spPr/>
    </dgm:pt>
    <dgm:pt modelId="{AD240AD2-1CCC-4D60-A58C-F5F6B07D88F9}" type="pres">
      <dgm:prSet presAssocID="{BF31EDEE-25C3-41A1-A240-0B023039D5C9}" presName="vert2" presStyleCnt="0"/>
      <dgm:spPr/>
    </dgm:pt>
    <dgm:pt modelId="{9B68D72C-BC74-4EC4-BDA5-D14211470598}" type="pres">
      <dgm:prSet presAssocID="{BF31EDEE-25C3-41A1-A240-0B023039D5C9}" presName="thinLine2b" presStyleLbl="callout" presStyleIdx="2" presStyleCnt="3"/>
      <dgm:spPr/>
    </dgm:pt>
    <dgm:pt modelId="{AD980B5B-37BA-45BF-B48B-63AA628C1C91}" type="pres">
      <dgm:prSet presAssocID="{BF31EDEE-25C3-41A1-A240-0B023039D5C9}" presName="vertSpace2b" presStyleCnt="0"/>
      <dgm:spPr/>
    </dgm:pt>
  </dgm:ptLst>
  <dgm:cxnLst>
    <dgm:cxn modelId="{CA91840D-FB8D-4307-9054-784E1DE1915A}" srcId="{45A03572-FC22-4A4B-AEFB-7A0F241F1FBF}" destId="{7D136CC1-4783-44CF-990D-9FEF4FC997C5}" srcOrd="0" destOrd="0" parTransId="{1007023F-DA3B-4136-B473-B27D2012932F}" sibTransId="{63B498A3-10A6-4636-BBA5-B50B4379C94E}"/>
    <dgm:cxn modelId="{7219354A-8B0E-458D-9D58-73F3870DCFB8}" srcId="{7D136CC1-4783-44CF-990D-9FEF4FC997C5}" destId="{BF31EDEE-25C3-41A1-A240-0B023039D5C9}" srcOrd="2" destOrd="0" parTransId="{3353AC60-9A43-4C2C-A2BF-9519F6A2E60C}" sibTransId="{259ACE52-DFD3-4893-A135-DBB2087B28E8}"/>
    <dgm:cxn modelId="{FB82EF4B-DC03-4A53-AE52-A210F123CF72}" type="presOf" srcId="{45A03572-FC22-4A4B-AEFB-7A0F241F1FBF}" destId="{84713082-41B6-45E5-B798-064645919B11}" srcOrd="0" destOrd="0" presId="urn:microsoft.com/office/officeart/2008/layout/LinedList"/>
    <dgm:cxn modelId="{FB89E07A-AD55-41E4-A1B3-893CCDE2389D}" type="presOf" srcId="{7D136CC1-4783-44CF-990D-9FEF4FC997C5}" destId="{3DA423E4-EEAE-4A74-B3F3-A71F9CC7F2D6}" srcOrd="0" destOrd="0" presId="urn:microsoft.com/office/officeart/2008/layout/LinedList"/>
    <dgm:cxn modelId="{DE2500A5-8543-4DFF-95C4-6F24EF6DCE38}" type="presOf" srcId="{4ADE74CF-E1E9-4AB7-B7ED-7E18043BAB83}" destId="{37F0AD17-DB12-4F24-9E72-047446B5C3E8}" srcOrd="0" destOrd="0" presId="urn:microsoft.com/office/officeart/2008/layout/LinedList"/>
    <dgm:cxn modelId="{2DD269C2-EFB3-478A-98D5-42D2696C874A}" type="presOf" srcId="{A7024BCC-F3D9-42AC-A3FA-E67F3B2FDFEA}" destId="{76F7F4A9-CFFC-4BE8-9D76-C1BD4599397D}" srcOrd="0" destOrd="0" presId="urn:microsoft.com/office/officeart/2008/layout/LinedList"/>
    <dgm:cxn modelId="{F729F1CA-C441-440F-9975-F2D27BE24447}" srcId="{7D136CC1-4783-44CF-990D-9FEF4FC997C5}" destId="{4ADE74CF-E1E9-4AB7-B7ED-7E18043BAB83}" srcOrd="1" destOrd="0" parTransId="{2BD93581-F8E8-4446-AC22-A11D86734C27}" sibTransId="{EB7826B7-54C0-4BF0-BB07-AB77DE9045CE}"/>
    <dgm:cxn modelId="{9ABA00CF-8091-494A-ACF2-21BEE0621479}" type="presOf" srcId="{BF31EDEE-25C3-41A1-A240-0B023039D5C9}" destId="{559847E7-B12E-46AF-8CA7-E61BF5EDD21F}" srcOrd="0" destOrd="0" presId="urn:microsoft.com/office/officeart/2008/layout/LinedList"/>
    <dgm:cxn modelId="{8C04C4EA-1286-4ED7-9BA8-46857859B58B}" srcId="{7D136CC1-4783-44CF-990D-9FEF4FC997C5}" destId="{A7024BCC-F3D9-42AC-A3FA-E67F3B2FDFEA}" srcOrd="0" destOrd="0" parTransId="{77006F8D-610E-4E06-A7CE-1DE556AF5169}" sibTransId="{AB35EB67-22F3-435E-AF5A-FF9FD77368B0}"/>
    <dgm:cxn modelId="{5AD3F6D6-FA41-4D8D-A5F7-1F7AAD39182C}" type="presParOf" srcId="{84713082-41B6-45E5-B798-064645919B11}" destId="{6C50C6FC-7EF5-44D4-AF50-094E424721E7}" srcOrd="0" destOrd="0" presId="urn:microsoft.com/office/officeart/2008/layout/LinedList"/>
    <dgm:cxn modelId="{CA88CAA5-CA48-4E07-A6B0-DAE18368C2D3}" type="presParOf" srcId="{84713082-41B6-45E5-B798-064645919B11}" destId="{B08E0C7D-B7A5-43B7-8023-70A3FE57633D}" srcOrd="1" destOrd="0" presId="urn:microsoft.com/office/officeart/2008/layout/LinedList"/>
    <dgm:cxn modelId="{38A68FA8-835F-49D4-A8F8-1444E939ACA0}" type="presParOf" srcId="{B08E0C7D-B7A5-43B7-8023-70A3FE57633D}" destId="{3DA423E4-EEAE-4A74-B3F3-A71F9CC7F2D6}" srcOrd="0" destOrd="0" presId="urn:microsoft.com/office/officeart/2008/layout/LinedList"/>
    <dgm:cxn modelId="{54693F94-CFED-4324-96EA-E24BABB16A73}" type="presParOf" srcId="{B08E0C7D-B7A5-43B7-8023-70A3FE57633D}" destId="{1436FC41-6D0E-4A85-A077-4992DECC2A95}" srcOrd="1" destOrd="0" presId="urn:microsoft.com/office/officeart/2008/layout/LinedList"/>
    <dgm:cxn modelId="{E3EB8BD1-4311-4506-BF4E-7D156A0DD283}" type="presParOf" srcId="{1436FC41-6D0E-4A85-A077-4992DECC2A95}" destId="{482BE219-A2DE-4FC4-9B40-0C8D6AEE4D81}" srcOrd="0" destOrd="0" presId="urn:microsoft.com/office/officeart/2008/layout/LinedList"/>
    <dgm:cxn modelId="{20063796-D8F9-4A90-8DB6-6568C8832F24}" type="presParOf" srcId="{1436FC41-6D0E-4A85-A077-4992DECC2A95}" destId="{4BE1A661-1428-4C45-8EB0-642EA3C6777C}" srcOrd="1" destOrd="0" presId="urn:microsoft.com/office/officeart/2008/layout/LinedList"/>
    <dgm:cxn modelId="{9408F687-15BD-4F87-B3FA-F4327017DF1F}" type="presParOf" srcId="{4BE1A661-1428-4C45-8EB0-642EA3C6777C}" destId="{703DD8F7-F252-4475-AE32-A2146F586EEC}" srcOrd="0" destOrd="0" presId="urn:microsoft.com/office/officeart/2008/layout/LinedList"/>
    <dgm:cxn modelId="{523641F9-8595-4DF4-8136-C38A11CB3955}" type="presParOf" srcId="{4BE1A661-1428-4C45-8EB0-642EA3C6777C}" destId="{76F7F4A9-CFFC-4BE8-9D76-C1BD4599397D}" srcOrd="1" destOrd="0" presId="urn:microsoft.com/office/officeart/2008/layout/LinedList"/>
    <dgm:cxn modelId="{75F1FEFE-1062-4816-839F-7223B433BA21}" type="presParOf" srcId="{4BE1A661-1428-4C45-8EB0-642EA3C6777C}" destId="{F449531D-6D55-4D7D-A58C-720E306E2003}" srcOrd="2" destOrd="0" presId="urn:microsoft.com/office/officeart/2008/layout/LinedList"/>
    <dgm:cxn modelId="{648107F5-D0A9-4395-BBFD-03A4A9067F21}" type="presParOf" srcId="{1436FC41-6D0E-4A85-A077-4992DECC2A95}" destId="{8C867964-8F4F-4C10-8A84-888A783AA996}" srcOrd="2" destOrd="0" presId="urn:microsoft.com/office/officeart/2008/layout/LinedList"/>
    <dgm:cxn modelId="{5F2B1841-5827-4324-A41F-3DB516E43DB8}" type="presParOf" srcId="{1436FC41-6D0E-4A85-A077-4992DECC2A95}" destId="{EDCA180E-F69C-4729-883B-AA67A98AC919}" srcOrd="3" destOrd="0" presId="urn:microsoft.com/office/officeart/2008/layout/LinedList"/>
    <dgm:cxn modelId="{3674019F-1E01-40A3-83BA-F492E390888C}" type="presParOf" srcId="{1436FC41-6D0E-4A85-A077-4992DECC2A95}" destId="{A68D4B7F-BCA0-4F86-8E74-D705140AB311}" srcOrd="4" destOrd="0" presId="urn:microsoft.com/office/officeart/2008/layout/LinedList"/>
    <dgm:cxn modelId="{88AECF4E-82E9-49D6-B0CE-F1F36DD2E9AD}" type="presParOf" srcId="{A68D4B7F-BCA0-4F86-8E74-D705140AB311}" destId="{705FE4A1-3EAF-44DF-B0C7-68E9D78B155E}" srcOrd="0" destOrd="0" presId="urn:microsoft.com/office/officeart/2008/layout/LinedList"/>
    <dgm:cxn modelId="{A6EEAED3-4AB3-4DD9-8EE3-7B7AAF2AD9ED}" type="presParOf" srcId="{A68D4B7F-BCA0-4F86-8E74-D705140AB311}" destId="{37F0AD17-DB12-4F24-9E72-047446B5C3E8}" srcOrd="1" destOrd="0" presId="urn:microsoft.com/office/officeart/2008/layout/LinedList"/>
    <dgm:cxn modelId="{4F782BA1-4DD9-4B31-9FD9-790568B5F55D}" type="presParOf" srcId="{A68D4B7F-BCA0-4F86-8E74-D705140AB311}" destId="{EEF816A6-0E82-4252-AEDA-2B54C873A0F8}" srcOrd="2" destOrd="0" presId="urn:microsoft.com/office/officeart/2008/layout/LinedList"/>
    <dgm:cxn modelId="{19597BD7-6CF0-40D1-9C47-A63967149CD4}" type="presParOf" srcId="{1436FC41-6D0E-4A85-A077-4992DECC2A95}" destId="{780300DD-5B0D-408A-9FA7-62D8F17DA8AB}" srcOrd="5" destOrd="0" presId="urn:microsoft.com/office/officeart/2008/layout/LinedList"/>
    <dgm:cxn modelId="{24225106-BDF3-449B-9C1C-1C21D7E39431}" type="presParOf" srcId="{1436FC41-6D0E-4A85-A077-4992DECC2A95}" destId="{47C9D880-E4BE-4646-812C-F46550604E2B}" srcOrd="6" destOrd="0" presId="urn:microsoft.com/office/officeart/2008/layout/LinedList"/>
    <dgm:cxn modelId="{3AAAECCD-7A24-4219-AE7B-2859BC8CE67F}" type="presParOf" srcId="{1436FC41-6D0E-4A85-A077-4992DECC2A95}" destId="{18041DF0-61CE-4C48-A48F-36D20EC236B9}" srcOrd="7" destOrd="0" presId="urn:microsoft.com/office/officeart/2008/layout/LinedList"/>
    <dgm:cxn modelId="{CCEB4830-0D37-426D-8878-D80C02610BEA}" type="presParOf" srcId="{18041DF0-61CE-4C48-A48F-36D20EC236B9}" destId="{6635E9A5-EB00-443D-95EF-7C27B07E9460}" srcOrd="0" destOrd="0" presId="urn:microsoft.com/office/officeart/2008/layout/LinedList"/>
    <dgm:cxn modelId="{0BDFBA34-C75B-4973-B4E6-5401FC86CE5B}" type="presParOf" srcId="{18041DF0-61CE-4C48-A48F-36D20EC236B9}" destId="{559847E7-B12E-46AF-8CA7-E61BF5EDD21F}" srcOrd="1" destOrd="0" presId="urn:microsoft.com/office/officeart/2008/layout/LinedList"/>
    <dgm:cxn modelId="{D206E980-F1D2-4DC2-AF49-CF01B54B07AD}" type="presParOf" srcId="{18041DF0-61CE-4C48-A48F-36D20EC236B9}" destId="{AD240AD2-1CCC-4D60-A58C-F5F6B07D88F9}" srcOrd="2" destOrd="0" presId="urn:microsoft.com/office/officeart/2008/layout/LinedList"/>
    <dgm:cxn modelId="{CEF19B06-AF33-4EDC-9035-7D9341ED40C5}" type="presParOf" srcId="{1436FC41-6D0E-4A85-A077-4992DECC2A95}" destId="{9B68D72C-BC74-4EC4-BDA5-D14211470598}" srcOrd="8" destOrd="0" presId="urn:microsoft.com/office/officeart/2008/layout/LinedList"/>
    <dgm:cxn modelId="{BF7E5609-858B-4A54-8AB5-E3FDBBB4BF77}" type="presParOf" srcId="{1436FC41-6D0E-4A85-A077-4992DECC2A95}" destId="{AD980B5B-37BA-45BF-B48B-63AA628C1C91}"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544DB2-8C7F-4792-A75C-44E803B1DAC9}"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s-AR"/>
        </a:p>
      </dgm:t>
    </dgm:pt>
    <dgm:pt modelId="{463952C7-009F-4C1D-8905-0FDF25866D70}">
      <dgm:prSet phldrT="[Texto]" custT="1"/>
      <dgm:spPr/>
      <dgm:t>
        <a:bodyPr/>
        <a:lstStyle/>
        <a:p>
          <a:r>
            <a:rPr lang="es-ES" sz="2800" dirty="0"/>
            <a:t>Relaciones humanas, sociales</a:t>
          </a:r>
          <a:endParaRPr lang="es-AR" sz="2800" dirty="0"/>
        </a:p>
      </dgm:t>
    </dgm:pt>
    <dgm:pt modelId="{8A34B9B1-2E59-444D-AD00-D66D595B9AA0}" type="parTrans" cxnId="{01E557BA-2D9D-4C18-B413-EA34BF2CA88F}">
      <dgm:prSet/>
      <dgm:spPr/>
      <dgm:t>
        <a:bodyPr/>
        <a:lstStyle/>
        <a:p>
          <a:endParaRPr lang="es-AR"/>
        </a:p>
      </dgm:t>
    </dgm:pt>
    <dgm:pt modelId="{D030C9E2-8B7E-41D8-B42D-B473EA0C5E62}" type="sibTrans" cxnId="{01E557BA-2D9D-4C18-B413-EA34BF2CA88F}">
      <dgm:prSet/>
      <dgm:spPr/>
      <dgm:t>
        <a:bodyPr/>
        <a:lstStyle/>
        <a:p>
          <a:endParaRPr lang="es-AR"/>
        </a:p>
      </dgm:t>
    </dgm:pt>
    <dgm:pt modelId="{718AE55C-8E69-462E-8915-45D11BD2CC69}">
      <dgm:prSet phldrT="[Texto]"/>
      <dgm:spPr/>
      <dgm:t>
        <a:bodyPr/>
        <a:lstStyle/>
        <a:p>
          <a:r>
            <a:rPr lang="es-ES" dirty="0"/>
            <a:t>¿Qué tipo de relaciones se observan? </a:t>
          </a:r>
          <a:endParaRPr lang="es-AR" dirty="0"/>
        </a:p>
      </dgm:t>
    </dgm:pt>
    <dgm:pt modelId="{6BFA4765-BDE3-41FC-ACB0-063F4D66A782}" type="parTrans" cxnId="{B34A27C0-3BFA-449D-A5BB-76D539E64485}">
      <dgm:prSet/>
      <dgm:spPr/>
      <dgm:t>
        <a:bodyPr/>
        <a:lstStyle/>
        <a:p>
          <a:endParaRPr lang="es-AR"/>
        </a:p>
      </dgm:t>
    </dgm:pt>
    <dgm:pt modelId="{C6357D26-19E7-44DD-B4F7-A35F2DDCCF9A}" type="sibTrans" cxnId="{B34A27C0-3BFA-449D-A5BB-76D539E64485}">
      <dgm:prSet/>
      <dgm:spPr/>
      <dgm:t>
        <a:bodyPr/>
        <a:lstStyle/>
        <a:p>
          <a:endParaRPr lang="es-AR"/>
        </a:p>
      </dgm:t>
    </dgm:pt>
    <dgm:pt modelId="{745B6285-B261-40C5-B4F6-7A7AF25BCCD5}">
      <dgm:prSet phldrT="[Texto]"/>
      <dgm:spPr/>
      <dgm:t>
        <a:bodyPr/>
        <a:lstStyle/>
        <a:p>
          <a:r>
            <a:rPr lang="es-ES" dirty="0"/>
            <a:t>¿Cómo se presentan las relaciones sociales en un territorio/espacio común? </a:t>
          </a:r>
          <a:endParaRPr lang="es-AR" dirty="0"/>
        </a:p>
      </dgm:t>
    </dgm:pt>
    <dgm:pt modelId="{FCD7D7E6-7EB9-4934-8D68-4B9C1CD413FC}" type="parTrans" cxnId="{64E9E236-E7C9-4134-B970-69F2AFF322E5}">
      <dgm:prSet/>
      <dgm:spPr/>
      <dgm:t>
        <a:bodyPr/>
        <a:lstStyle/>
        <a:p>
          <a:endParaRPr lang="es-AR"/>
        </a:p>
      </dgm:t>
    </dgm:pt>
    <dgm:pt modelId="{AA5A43CD-E5B7-489E-99CE-15197C1A734D}" type="sibTrans" cxnId="{64E9E236-E7C9-4134-B970-69F2AFF322E5}">
      <dgm:prSet/>
      <dgm:spPr/>
      <dgm:t>
        <a:bodyPr/>
        <a:lstStyle/>
        <a:p>
          <a:endParaRPr lang="es-AR"/>
        </a:p>
      </dgm:t>
    </dgm:pt>
    <dgm:pt modelId="{0C2B945D-CE72-43CB-B66D-B3B95B747B16}">
      <dgm:prSet phldrT="[Texto]"/>
      <dgm:spPr/>
      <dgm:t>
        <a:bodyPr/>
        <a:lstStyle/>
        <a:p>
          <a:r>
            <a:rPr lang="es-ES" dirty="0"/>
            <a:t>¿Cuáles son las diferencias y desigualdades que subyacen de esas relaciones, en la superficie del territorio? </a:t>
          </a:r>
          <a:endParaRPr lang="es-AR" dirty="0"/>
        </a:p>
      </dgm:t>
    </dgm:pt>
    <dgm:pt modelId="{2421D9DF-9B5D-4B05-9857-A80F21878E78}" type="parTrans" cxnId="{2190CF33-214E-4822-A911-9B72FBEEF39A}">
      <dgm:prSet/>
      <dgm:spPr/>
      <dgm:t>
        <a:bodyPr/>
        <a:lstStyle/>
        <a:p>
          <a:endParaRPr lang="es-AR"/>
        </a:p>
      </dgm:t>
    </dgm:pt>
    <dgm:pt modelId="{EC8A571E-5289-4518-8E57-3C4637129205}" type="sibTrans" cxnId="{2190CF33-214E-4822-A911-9B72FBEEF39A}">
      <dgm:prSet/>
      <dgm:spPr/>
      <dgm:t>
        <a:bodyPr/>
        <a:lstStyle/>
        <a:p>
          <a:endParaRPr lang="es-AR"/>
        </a:p>
      </dgm:t>
    </dgm:pt>
    <dgm:pt modelId="{66BCA895-454E-4CED-B1EA-2F8F4768857A}">
      <dgm:prSet/>
      <dgm:spPr/>
      <dgm:t>
        <a:bodyPr/>
        <a:lstStyle/>
        <a:p>
          <a:r>
            <a:rPr lang="es-ES" dirty="0"/>
            <a:t>¿Qué representaciones, manifestaciones hacen los grupos sociales diferenciados?</a:t>
          </a:r>
          <a:endParaRPr lang="es-AR" dirty="0"/>
        </a:p>
      </dgm:t>
    </dgm:pt>
    <dgm:pt modelId="{FD7C71AE-4CBE-491D-82BD-B234B8CFF79B}" type="parTrans" cxnId="{9424FA5E-4AF2-44D2-8026-2E720A12E4F2}">
      <dgm:prSet/>
      <dgm:spPr/>
      <dgm:t>
        <a:bodyPr/>
        <a:lstStyle/>
        <a:p>
          <a:endParaRPr lang="es-AR"/>
        </a:p>
      </dgm:t>
    </dgm:pt>
    <dgm:pt modelId="{F6E5FB79-0C18-44AA-8F80-AB699AECA463}" type="sibTrans" cxnId="{9424FA5E-4AF2-44D2-8026-2E720A12E4F2}">
      <dgm:prSet/>
      <dgm:spPr/>
      <dgm:t>
        <a:bodyPr/>
        <a:lstStyle/>
        <a:p>
          <a:endParaRPr lang="es-AR"/>
        </a:p>
      </dgm:t>
    </dgm:pt>
    <dgm:pt modelId="{1118E8A1-A1C6-43EC-B833-79BA02B00B49}" type="pres">
      <dgm:prSet presAssocID="{AD544DB2-8C7F-4792-A75C-44E803B1DAC9}" presName="vert0" presStyleCnt="0">
        <dgm:presLayoutVars>
          <dgm:dir/>
          <dgm:animOne val="branch"/>
          <dgm:animLvl val="lvl"/>
        </dgm:presLayoutVars>
      </dgm:prSet>
      <dgm:spPr/>
    </dgm:pt>
    <dgm:pt modelId="{EDE1E8D5-CEFD-4D94-A61C-B1419C8BDD9E}" type="pres">
      <dgm:prSet presAssocID="{463952C7-009F-4C1D-8905-0FDF25866D70}" presName="thickLine" presStyleLbl="alignNode1" presStyleIdx="0" presStyleCnt="1"/>
      <dgm:spPr/>
    </dgm:pt>
    <dgm:pt modelId="{5B44F5E7-757C-4914-87FB-A3DCA8FB8039}" type="pres">
      <dgm:prSet presAssocID="{463952C7-009F-4C1D-8905-0FDF25866D70}" presName="horz1" presStyleCnt="0"/>
      <dgm:spPr/>
    </dgm:pt>
    <dgm:pt modelId="{2EE0B09A-AC09-49A8-9847-9691471C9B50}" type="pres">
      <dgm:prSet presAssocID="{463952C7-009F-4C1D-8905-0FDF25866D70}" presName="tx1" presStyleLbl="revTx" presStyleIdx="0" presStyleCnt="5" custScaleX="186109"/>
      <dgm:spPr/>
    </dgm:pt>
    <dgm:pt modelId="{7B77A2C5-47D4-4536-BCC2-B451E39FF80D}" type="pres">
      <dgm:prSet presAssocID="{463952C7-009F-4C1D-8905-0FDF25866D70}" presName="vert1" presStyleCnt="0"/>
      <dgm:spPr/>
    </dgm:pt>
    <dgm:pt modelId="{83D990EA-F05A-45BD-90F5-7FE630E1EDC3}" type="pres">
      <dgm:prSet presAssocID="{718AE55C-8E69-462E-8915-45D11BD2CC69}" presName="vertSpace2a" presStyleCnt="0"/>
      <dgm:spPr/>
    </dgm:pt>
    <dgm:pt modelId="{FF26A4E1-394A-45DF-917A-79FEEA9F078D}" type="pres">
      <dgm:prSet presAssocID="{718AE55C-8E69-462E-8915-45D11BD2CC69}" presName="horz2" presStyleCnt="0"/>
      <dgm:spPr/>
    </dgm:pt>
    <dgm:pt modelId="{35FB40FD-DE31-4389-8F33-C3807953C138}" type="pres">
      <dgm:prSet presAssocID="{718AE55C-8E69-462E-8915-45D11BD2CC69}" presName="horzSpace2" presStyleCnt="0"/>
      <dgm:spPr/>
    </dgm:pt>
    <dgm:pt modelId="{43A812FA-1E7C-41B8-B11A-236E2D876080}" type="pres">
      <dgm:prSet presAssocID="{718AE55C-8E69-462E-8915-45D11BD2CC69}" presName="tx2" presStyleLbl="revTx" presStyleIdx="1" presStyleCnt="5"/>
      <dgm:spPr/>
    </dgm:pt>
    <dgm:pt modelId="{A4513A08-409C-4892-A894-A6CC1220A268}" type="pres">
      <dgm:prSet presAssocID="{718AE55C-8E69-462E-8915-45D11BD2CC69}" presName="vert2" presStyleCnt="0"/>
      <dgm:spPr/>
    </dgm:pt>
    <dgm:pt modelId="{9394EF24-3002-400D-900C-959D99C38198}" type="pres">
      <dgm:prSet presAssocID="{718AE55C-8E69-462E-8915-45D11BD2CC69}" presName="thinLine2b" presStyleLbl="callout" presStyleIdx="0" presStyleCnt="4"/>
      <dgm:spPr/>
    </dgm:pt>
    <dgm:pt modelId="{AA3A247F-A43B-4F8F-8DDB-374F51C324D3}" type="pres">
      <dgm:prSet presAssocID="{718AE55C-8E69-462E-8915-45D11BD2CC69}" presName="vertSpace2b" presStyleCnt="0"/>
      <dgm:spPr/>
    </dgm:pt>
    <dgm:pt modelId="{FBBD12DD-39DA-49DE-9B9A-BA52FB2F1A4F}" type="pres">
      <dgm:prSet presAssocID="{745B6285-B261-40C5-B4F6-7A7AF25BCCD5}" presName="horz2" presStyleCnt="0"/>
      <dgm:spPr/>
    </dgm:pt>
    <dgm:pt modelId="{A68199DA-1D25-45B0-8B4A-6AA639D49B1F}" type="pres">
      <dgm:prSet presAssocID="{745B6285-B261-40C5-B4F6-7A7AF25BCCD5}" presName="horzSpace2" presStyleCnt="0"/>
      <dgm:spPr/>
    </dgm:pt>
    <dgm:pt modelId="{0CEFC42E-0E87-4457-8DBB-3F037A496063}" type="pres">
      <dgm:prSet presAssocID="{745B6285-B261-40C5-B4F6-7A7AF25BCCD5}" presName="tx2" presStyleLbl="revTx" presStyleIdx="2" presStyleCnt="5"/>
      <dgm:spPr/>
    </dgm:pt>
    <dgm:pt modelId="{5020A742-4525-49F9-82A0-232E6A180BC4}" type="pres">
      <dgm:prSet presAssocID="{745B6285-B261-40C5-B4F6-7A7AF25BCCD5}" presName="vert2" presStyleCnt="0"/>
      <dgm:spPr/>
    </dgm:pt>
    <dgm:pt modelId="{E5FC257F-F0C2-457B-AF6C-0262D3BB4A71}" type="pres">
      <dgm:prSet presAssocID="{745B6285-B261-40C5-B4F6-7A7AF25BCCD5}" presName="thinLine2b" presStyleLbl="callout" presStyleIdx="1" presStyleCnt="4"/>
      <dgm:spPr/>
    </dgm:pt>
    <dgm:pt modelId="{FC7C969D-7722-47B0-B98D-7CE5BB94E6E0}" type="pres">
      <dgm:prSet presAssocID="{745B6285-B261-40C5-B4F6-7A7AF25BCCD5}" presName="vertSpace2b" presStyleCnt="0"/>
      <dgm:spPr/>
    </dgm:pt>
    <dgm:pt modelId="{2732C067-435D-4E5A-936A-97AB1C7B9F90}" type="pres">
      <dgm:prSet presAssocID="{0C2B945D-CE72-43CB-B66D-B3B95B747B16}" presName="horz2" presStyleCnt="0"/>
      <dgm:spPr/>
    </dgm:pt>
    <dgm:pt modelId="{527DF978-DC2C-4033-9363-A480C199A742}" type="pres">
      <dgm:prSet presAssocID="{0C2B945D-CE72-43CB-B66D-B3B95B747B16}" presName="horzSpace2" presStyleCnt="0"/>
      <dgm:spPr/>
    </dgm:pt>
    <dgm:pt modelId="{5FF63148-05C1-4E3A-A058-C15EEB9EB3D7}" type="pres">
      <dgm:prSet presAssocID="{0C2B945D-CE72-43CB-B66D-B3B95B747B16}" presName="tx2" presStyleLbl="revTx" presStyleIdx="3" presStyleCnt="5"/>
      <dgm:spPr/>
    </dgm:pt>
    <dgm:pt modelId="{D96F7F42-86F8-4672-8816-61AD667CBF51}" type="pres">
      <dgm:prSet presAssocID="{0C2B945D-CE72-43CB-B66D-B3B95B747B16}" presName="vert2" presStyleCnt="0"/>
      <dgm:spPr/>
    </dgm:pt>
    <dgm:pt modelId="{E9056E09-9236-45FE-B6B8-176D0642352F}" type="pres">
      <dgm:prSet presAssocID="{0C2B945D-CE72-43CB-B66D-B3B95B747B16}" presName="thinLine2b" presStyleLbl="callout" presStyleIdx="2" presStyleCnt="4"/>
      <dgm:spPr/>
    </dgm:pt>
    <dgm:pt modelId="{B6AB88B7-7ECF-4057-8873-4B0282F46EC1}" type="pres">
      <dgm:prSet presAssocID="{0C2B945D-CE72-43CB-B66D-B3B95B747B16}" presName="vertSpace2b" presStyleCnt="0"/>
      <dgm:spPr/>
    </dgm:pt>
    <dgm:pt modelId="{A6CBF0B2-35C2-476E-BF98-06E393D5A7D7}" type="pres">
      <dgm:prSet presAssocID="{66BCA895-454E-4CED-B1EA-2F8F4768857A}" presName="horz2" presStyleCnt="0"/>
      <dgm:spPr/>
    </dgm:pt>
    <dgm:pt modelId="{E1C7BC17-25EE-46F8-97EC-7250B42F666D}" type="pres">
      <dgm:prSet presAssocID="{66BCA895-454E-4CED-B1EA-2F8F4768857A}" presName="horzSpace2" presStyleCnt="0"/>
      <dgm:spPr/>
    </dgm:pt>
    <dgm:pt modelId="{6AF44C4D-15C1-4BD3-AA49-AD1FAF1D1D25}" type="pres">
      <dgm:prSet presAssocID="{66BCA895-454E-4CED-B1EA-2F8F4768857A}" presName="tx2" presStyleLbl="revTx" presStyleIdx="4" presStyleCnt="5"/>
      <dgm:spPr/>
    </dgm:pt>
    <dgm:pt modelId="{AE626C14-C3A0-411F-91CA-33525C107A5D}" type="pres">
      <dgm:prSet presAssocID="{66BCA895-454E-4CED-B1EA-2F8F4768857A}" presName="vert2" presStyleCnt="0"/>
      <dgm:spPr/>
    </dgm:pt>
    <dgm:pt modelId="{9FE0A338-1970-4FBC-8CF5-041EB6B97588}" type="pres">
      <dgm:prSet presAssocID="{66BCA895-454E-4CED-B1EA-2F8F4768857A}" presName="thinLine2b" presStyleLbl="callout" presStyleIdx="3" presStyleCnt="4"/>
      <dgm:spPr/>
    </dgm:pt>
    <dgm:pt modelId="{5ECE9E25-F2B3-47AB-9602-2ED1E0445C72}" type="pres">
      <dgm:prSet presAssocID="{66BCA895-454E-4CED-B1EA-2F8F4768857A}" presName="vertSpace2b" presStyleCnt="0"/>
      <dgm:spPr/>
    </dgm:pt>
  </dgm:ptLst>
  <dgm:cxnLst>
    <dgm:cxn modelId="{2049E114-F49F-4A12-8540-7145870512E9}" type="presOf" srcId="{745B6285-B261-40C5-B4F6-7A7AF25BCCD5}" destId="{0CEFC42E-0E87-4457-8DBB-3F037A496063}" srcOrd="0" destOrd="0" presId="urn:microsoft.com/office/officeart/2008/layout/LinedList"/>
    <dgm:cxn modelId="{2D651E1E-A590-47E5-AEA3-F2CC18931835}" type="presOf" srcId="{66BCA895-454E-4CED-B1EA-2F8F4768857A}" destId="{6AF44C4D-15C1-4BD3-AA49-AD1FAF1D1D25}" srcOrd="0" destOrd="0" presId="urn:microsoft.com/office/officeart/2008/layout/LinedList"/>
    <dgm:cxn modelId="{2190CF33-214E-4822-A911-9B72FBEEF39A}" srcId="{463952C7-009F-4C1D-8905-0FDF25866D70}" destId="{0C2B945D-CE72-43CB-B66D-B3B95B747B16}" srcOrd="2" destOrd="0" parTransId="{2421D9DF-9B5D-4B05-9857-A80F21878E78}" sibTransId="{EC8A571E-5289-4518-8E57-3C4637129205}"/>
    <dgm:cxn modelId="{64E9E236-E7C9-4134-B970-69F2AFF322E5}" srcId="{463952C7-009F-4C1D-8905-0FDF25866D70}" destId="{745B6285-B261-40C5-B4F6-7A7AF25BCCD5}" srcOrd="1" destOrd="0" parTransId="{FCD7D7E6-7EB9-4934-8D68-4B9C1CD413FC}" sibTransId="{AA5A43CD-E5B7-489E-99CE-15197C1A734D}"/>
    <dgm:cxn modelId="{9424FA5E-4AF2-44D2-8026-2E720A12E4F2}" srcId="{463952C7-009F-4C1D-8905-0FDF25866D70}" destId="{66BCA895-454E-4CED-B1EA-2F8F4768857A}" srcOrd="3" destOrd="0" parTransId="{FD7C71AE-4CBE-491D-82BD-B234B8CFF79B}" sibTransId="{F6E5FB79-0C18-44AA-8F80-AB699AECA463}"/>
    <dgm:cxn modelId="{3B3BDA8A-6BC7-4161-9C9C-55DC110D2920}" type="presOf" srcId="{AD544DB2-8C7F-4792-A75C-44E803B1DAC9}" destId="{1118E8A1-A1C6-43EC-B833-79BA02B00B49}" srcOrd="0" destOrd="0" presId="urn:microsoft.com/office/officeart/2008/layout/LinedList"/>
    <dgm:cxn modelId="{C52087B6-9ACE-46F7-83FA-1E46720DD8FE}" type="presOf" srcId="{718AE55C-8E69-462E-8915-45D11BD2CC69}" destId="{43A812FA-1E7C-41B8-B11A-236E2D876080}" srcOrd="0" destOrd="0" presId="urn:microsoft.com/office/officeart/2008/layout/LinedList"/>
    <dgm:cxn modelId="{01E557BA-2D9D-4C18-B413-EA34BF2CA88F}" srcId="{AD544DB2-8C7F-4792-A75C-44E803B1DAC9}" destId="{463952C7-009F-4C1D-8905-0FDF25866D70}" srcOrd="0" destOrd="0" parTransId="{8A34B9B1-2E59-444D-AD00-D66D595B9AA0}" sibTransId="{D030C9E2-8B7E-41D8-B42D-B473EA0C5E62}"/>
    <dgm:cxn modelId="{B34A27C0-3BFA-449D-A5BB-76D539E64485}" srcId="{463952C7-009F-4C1D-8905-0FDF25866D70}" destId="{718AE55C-8E69-462E-8915-45D11BD2CC69}" srcOrd="0" destOrd="0" parTransId="{6BFA4765-BDE3-41FC-ACB0-063F4D66A782}" sibTransId="{C6357D26-19E7-44DD-B4F7-A35F2DDCCF9A}"/>
    <dgm:cxn modelId="{00E24BE8-19FB-42AD-9144-F185BE5AD02E}" type="presOf" srcId="{0C2B945D-CE72-43CB-B66D-B3B95B747B16}" destId="{5FF63148-05C1-4E3A-A058-C15EEB9EB3D7}" srcOrd="0" destOrd="0" presId="urn:microsoft.com/office/officeart/2008/layout/LinedList"/>
    <dgm:cxn modelId="{590313EA-0939-451A-AEE7-D2D79C148498}" type="presOf" srcId="{463952C7-009F-4C1D-8905-0FDF25866D70}" destId="{2EE0B09A-AC09-49A8-9847-9691471C9B50}" srcOrd="0" destOrd="0" presId="urn:microsoft.com/office/officeart/2008/layout/LinedList"/>
    <dgm:cxn modelId="{A79E4C2A-CFC3-4770-B56E-E400DED20132}" type="presParOf" srcId="{1118E8A1-A1C6-43EC-B833-79BA02B00B49}" destId="{EDE1E8D5-CEFD-4D94-A61C-B1419C8BDD9E}" srcOrd="0" destOrd="0" presId="urn:microsoft.com/office/officeart/2008/layout/LinedList"/>
    <dgm:cxn modelId="{3D1A8C9C-2A9C-446F-955A-332D668E20E9}" type="presParOf" srcId="{1118E8A1-A1C6-43EC-B833-79BA02B00B49}" destId="{5B44F5E7-757C-4914-87FB-A3DCA8FB8039}" srcOrd="1" destOrd="0" presId="urn:microsoft.com/office/officeart/2008/layout/LinedList"/>
    <dgm:cxn modelId="{73858123-FEFD-4088-BFD9-27C4E02A3EAF}" type="presParOf" srcId="{5B44F5E7-757C-4914-87FB-A3DCA8FB8039}" destId="{2EE0B09A-AC09-49A8-9847-9691471C9B50}" srcOrd="0" destOrd="0" presId="urn:microsoft.com/office/officeart/2008/layout/LinedList"/>
    <dgm:cxn modelId="{CE8479E5-EF65-4EFD-99A0-ECDF97EF4E64}" type="presParOf" srcId="{5B44F5E7-757C-4914-87FB-A3DCA8FB8039}" destId="{7B77A2C5-47D4-4536-BCC2-B451E39FF80D}" srcOrd="1" destOrd="0" presId="urn:microsoft.com/office/officeart/2008/layout/LinedList"/>
    <dgm:cxn modelId="{9C101D88-B4EE-4C52-BBBC-10BCC0FAA489}" type="presParOf" srcId="{7B77A2C5-47D4-4536-BCC2-B451E39FF80D}" destId="{83D990EA-F05A-45BD-90F5-7FE630E1EDC3}" srcOrd="0" destOrd="0" presId="urn:microsoft.com/office/officeart/2008/layout/LinedList"/>
    <dgm:cxn modelId="{5620664F-B2A1-4190-9F01-7E506DA38A9A}" type="presParOf" srcId="{7B77A2C5-47D4-4536-BCC2-B451E39FF80D}" destId="{FF26A4E1-394A-45DF-917A-79FEEA9F078D}" srcOrd="1" destOrd="0" presId="urn:microsoft.com/office/officeart/2008/layout/LinedList"/>
    <dgm:cxn modelId="{65E82B76-C302-4F7A-B661-4639C8EEB00B}" type="presParOf" srcId="{FF26A4E1-394A-45DF-917A-79FEEA9F078D}" destId="{35FB40FD-DE31-4389-8F33-C3807953C138}" srcOrd="0" destOrd="0" presId="urn:microsoft.com/office/officeart/2008/layout/LinedList"/>
    <dgm:cxn modelId="{C542BCE6-62F8-43FE-9FA8-E20489AA532B}" type="presParOf" srcId="{FF26A4E1-394A-45DF-917A-79FEEA9F078D}" destId="{43A812FA-1E7C-41B8-B11A-236E2D876080}" srcOrd="1" destOrd="0" presId="urn:microsoft.com/office/officeart/2008/layout/LinedList"/>
    <dgm:cxn modelId="{1A9D703F-9B50-4360-8532-2844E762C824}" type="presParOf" srcId="{FF26A4E1-394A-45DF-917A-79FEEA9F078D}" destId="{A4513A08-409C-4892-A894-A6CC1220A268}" srcOrd="2" destOrd="0" presId="urn:microsoft.com/office/officeart/2008/layout/LinedList"/>
    <dgm:cxn modelId="{CA67BA4D-30FE-4D31-A1A2-6ABA4D779580}" type="presParOf" srcId="{7B77A2C5-47D4-4536-BCC2-B451E39FF80D}" destId="{9394EF24-3002-400D-900C-959D99C38198}" srcOrd="2" destOrd="0" presId="urn:microsoft.com/office/officeart/2008/layout/LinedList"/>
    <dgm:cxn modelId="{B4192440-C410-4668-8782-930B0481072F}" type="presParOf" srcId="{7B77A2C5-47D4-4536-BCC2-B451E39FF80D}" destId="{AA3A247F-A43B-4F8F-8DDB-374F51C324D3}" srcOrd="3" destOrd="0" presId="urn:microsoft.com/office/officeart/2008/layout/LinedList"/>
    <dgm:cxn modelId="{F85BA2E2-29A8-4A09-B443-D94385CEFD12}" type="presParOf" srcId="{7B77A2C5-47D4-4536-BCC2-B451E39FF80D}" destId="{FBBD12DD-39DA-49DE-9B9A-BA52FB2F1A4F}" srcOrd="4" destOrd="0" presId="urn:microsoft.com/office/officeart/2008/layout/LinedList"/>
    <dgm:cxn modelId="{ADA95B73-F00C-4E3A-B4C0-00575B4E79AF}" type="presParOf" srcId="{FBBD12DD-39DA-49DE-9B9A-BA52FB2F1A4F}" destId="{A68199DA-1D25-45B0-8B4A-6AA639D49B1F}" srcOrd="0" destOrd="0" presId="urn:microsoft.com/office/officeart/2008/layout/LinedList"/>
    <dgm:cxn modelId="{60D0178D-FCE6-4B33-B77C-7248C71EB7B3}" type="presParOf" srcId="{FBBD12DD-39DA-49DE-9B9A-BA52FB2F1A4F}" destId="{0CEFC42E-0E87-4457-8DBB-3F037A496063}" srcOrd="1" destOrd="0" presId="urn:microsoft.com/office/officeart/2008/layout/LinedList"/>
    <dgm:cxn modelId="{5711F8B4-E81F-41B7-95AA-504B403DD368}" type="presParOf" srcId="{FBBD12DD-39DA-49DE-9B9A-BA52FB2F1A4F}" destId="{5020A742-4525-49F9-82A0-232E6A180BC4}" srcOrd="2" destOrd="0" presId="urn:microsoft.com/office/officeart/2008/layout/LinedList"/>
    <dgm:cxn modelId="{4E1E4FB9-F7C5-424F-901C-700EA9271086}" type="presParOf" srcId="{7B77A2C5-47D4-4536-BCC2-B451E39FF80D}" destId="{E5FC257F-F0C2-457B-AF6C-0262D3BB4A71}" srcOrd="5" destOrd="0" presId="urn:microsoft.com/office/officeart/2008/layout/LinedList"/>
    <dgm:cxn modelId="{EE016D51-B861-41DC-AC09-AEF286D31AEC}" type="presParOf" srcId="{7B77A2C5-47D4-4536-BCC2-B451E39FF80D}" destId="{FC7C969D-7722-47B0-B98D-7CE5BB94E6E0}" srcOrd="6" destOrd="0" presId="urn:microsoft.com/office/officeart/2008/layout/LinedList"/>
    <dgm:cxn modelId="{F8CAB973-21E7-4196-B258-1635E446F101}" type="presParOf" srcId="{7B77A2C5-47D4-4536-BCC2-B451E39FF80D}" destId="{2732C067-435D-4E5A-936A-97AB1C7B9F90}" srcOrd="7" destOrd="0" presId="urn:microsoft.com/office/officeart/2008/layout/LinedList"/>
    <dgm:cxn modelId="{DCDDB502-3D69-4944-8C24-4C64628F03C4}" type="presParOf" srcId="{2732C067-435D-4E5A-936A-97AB1C7B9F90}" destId="{527DF978-DC2C-4033-9363-A480C199A742}" srcOrd="0" destOrd="0" presId="urn:microsoft.com/office/officeart/2008/layout/LinedList"/>
    <dgm:cxn modelId="{A05F0084-0181-4B0A-BD13-1B9E8CF484B7}" type="presParOf" srcId="{2732C067-435D-4E5A-936A-97AB1C7B9F90}" destId="{5FF63148-05C1-4E3A-A058-C15EEB9EB3D7}" srcOrd="1" destOrd="0" presId="urn:microsoft.com/office/officeart/2008/layout/LinedList"/>
    <dgm:cxn modelId="{43CFC7BB-EF63-4360-8E19-E0C3E11D9B3A}" type="presParOf" srcId="{2732C067-435D-4E5A-936A-97AB1C7B9F90}" destId="{D96F7F42-86F8-4672-8816-61AD667CBF51}" srcOrd="2" destOrd="0" presId="urn:microsoft.com/office/officeart/2008/layout/LinedList"/>
    <dgm:cxn modelId="{B46C672A-EABB-4F08-84F6-4DD3F8FFDB53}" type="presParOf" srcId="{7B77A2C5-47D4-4536-BCC2-B451E39FF80D}" destId="{E9056E09-9236-45FE-B6B8-176D0642352F}" srcOrd="8" destOrd="0" presId="urn:microsoft.com/office/officeart/2008/layout/LinedList"/>
    <dgm:cxn modelId="{751D99E0-C7DC-42B0-8E6E-C0E267114B37}" type="presParOf" srcId="{7B77A2C5-47D4-4536-BCC2-B451E39FF80D}" destId="{B6AB88B7-7ECF-4057-8873-4B0282F46EC1}" srcOrd="9" destOrd="0" presId="urn:microsoft.com/office/officeart/2008/layout/LinedList"/>
    <dgm:cxn modelId="{2C6FC3B8-E940-4A9C-8187-E226C23B4248}" type="presParOf" srcId="{7B77A2C5-47D4-4536-BCC2-B451E39FF80D}" destId="{A6CBF0B2-35C2-476E-BF98-06E393D5A7D7}" srcOrd="10" destOrd="0" presId="urn:microsoft.com/office/officeart/2008/layout/LinedList"/>
    <dgm:cxn modelId="{51927DD2-516D-4EC9-A5AA-5A11C2220FD3}" type="presParOf" srcId="{A6CBF0B2-35C2-476E-BF98-06E393D5A7D7}" destId="{E1C7BC17-25EE-46F8-97EC-7250B42F666D}" srcOrd="0" destOrd="0" presId="urn:microsoft.com/office/officeart/2008/layout/LinedList"/>
    <dgm:cxn modelId="{A6A74D67-3ADF-46C1-AB4A-E8B2E3879159}" type="presParOf" srcId="{A6CBF0B2-35C2-476E-BF98-06E393D5A7D7}" destId="{6AF44C4D-15C1-4BD3-AA49-AD1FAF1D1D25}" srcOrd="1" destOrd="0" presId="urn:microsoft.com/office/officeart/2008/layout/LinedList"/>
    <dgm:cxn modelId="{322C6184-B225-411C-ABAF-56A3291468CD}" type="presParOf" srcId="{A6CBF0B2-35C2-476E-BF98-06E393D5A7D7}" destId="{AE626C14-C3A0-411F-91CA-33525C107A5D}" srcOrd="2" destOrd="0" presId="urn:microsoft.com/office/officeart/2008/layout/LinedList"/>
    <dgm:cxn modelId="{791CD7F1-0608-495E-9348-0C02CB2B7DB8}" type="presParOf" srcId="{7B77A2C5-47D4-4536-BCC2-B451E39FF80D}" destId="{9FE0A338-1970-4FBC-8CF5-041EB6B97588}" srcOrd="11" destOrd="0" presId="urn:microsoft.com/office/officeart/2008/layout/LinedList"/>
    <dgm:cxn modelId="{B821FA47-D3D6-4A2A-9DAF-A3170BC2E03D}" type="presParOf" srcId="{7B77A2C5-47D4-4536-BCC2-B451E39FF80D}" destId="{5ECE9E25-F2B3-47AB-9602-2ED1E0445C7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A22A83-A794-4969-9DDD-C032F657F83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s-AR"/>
        </a:p>
      </dgm:t>
    </dgm:pt>
    <dgm:pt modelId="{60697E13-CA62-4F08-BBD8-E18A6ADD887D}">
      <dgm:prSet phldrT="[Texto]"/>
      <dgm:spPr/>
      <dgm:t>
        <a:bodyPr/>
        <a:lstStyle/>
        <a:p>
          <a:r>
            <a:rPr lang="es-ES" dirty="0"/>
            <a:t>Desigualdad económica de lo social</a:t>
          </a:r>
          <a:endParaRPr lang="es-AR" dirty="0"/>
        </a:p>
      </dgm:t>
    </dgm:pt>
    <dgm:pt modelId="{B3ACF5F6-9071-415A-BB72-D142CD1356A6}" type="parTrans" cxnId="{E8BEC874-40D4-4278-BC6C-9DAEBF76C18C}">
      <dgm:prSet/>
      <dgm:spPr/>
      <dgm:t>
        <a:bodyPr/>
        <a:lstStyle/>
        <a:p>
          <a:endParaRPr lang="es-AR"/>
        </a:p>
      </dgm:t>
    </dgm:pt>
    <dgm:pt modelId="{6CC8C1C1-BF32-4DAE-B8AC-B87484F64590}" type="sibTrans" cxnId="{E8BEC874-40D4-4278-BC6C-9DAEBF76C18C}">
      <dgm:prSet/>
      <dgm:spPr/>
      <dgm:t>
        <a:bodyPr/>
        <a:lstStyle/>
        <a:p>
          <a:endParaRPr lang="es-AR"/>
        </a:p>
      </dgm:t>
    </dgm:pt>
    <dgm:pt modelId="{D98841A4-03D0-4C94-84C0-24E8A8F1F124}">
      <dgm:prSet phldrT="[Texto]"/>
      <dgm:spPr/>
      <dgm:t>
        <a:bodyPr/>
        <a:lstStyle/>
        <a:p>
          <a:r>
            <a:rPr lang="es-ES" dirty="0"/>
            <a:t>¿Cuáles son los modelos o sistemas productivos presentes en un territorio?</a:t>
          </a:r>
          <a:endParaRPr lang="es-AR" dirty="0"/>
        </a:p>
      </dgm:t>
    </dgm:pt>
    <dgm:pt modelId="{931E59ED-BB75-4E76-A149-0310D3C2B714}" type="parTrans" cxnId="{F8CE5337-AEFE-4BFB-9DE0-899D7704EFB4}">
      <dgm:prSet/>
      <dgm:spPr/>
      <dgm:t>
        <a:bodyPr/>
        <a:lstStyle/>
        <a:p>
          <a:endParaRPr lang="es-AR"/>
        </a:p>
      </dgm:t>
    </dgm:pt>
    <dgm:pt modelId="{3274011F-65D9-4D33-A22B-AF3F3A97936F}" type="sibTrans" cxnId="{F8CE5337-AEFE-4BFB-9DE0-899D7704EFB4}">
      <dgm:prSet/>
      <dgm:spPr/>
      <dgm:t>
        <a:bodyPr/>
        <a:lstStyle/>
        <a:p>
          <a:endParaRPr lang="es-AR"/>
        </a:p>
      </dgm:t>
    </dgm:pt>
    <dgm:pt modelId="{A7B6B517-11DB-438E-95F9-F9660C436E8C}">
      <dgm:prSet phldrT="[Texto]"/>
      <dgm:spPr/>
      <dgm:t>
        <a:bodyPr/>
        <a:lstStyle/>
        <a:p>
          <a:r>
            <a:rPr lang="es-ES" dirty="0"/>
            <a:t>¿En qué se diferencian? ¿Cómo se organizan?</a:t>
          </a:r>
          <a:endParaRPr lang="es-AR" dirty="0"/>
        </a:p>
      </dgm:t>
    </dgm:pt>
    <dgm:pt modelId="{5802A869-1816-4EF6-AE56-7D94E2F67252}" type="parTrans" cxnId="{4C93A123-7061-43AD-948D-2EB9EA544C2F}">
      <dgm:prSet/>
      <dgm:spPr/>
      <dgm:t>
        <a:bodyPr/>
        <a:lstStyle/>
        <a:p>
          <a:endParaRPr lang="es-AR"/>
        </a:p>
      </dgm:t>
    </dgm:pt>
    <dgm:pt modelId="{B8B1562A-9782-4604-92BE-6A034A03FA79}" type="sibTrans" cxnId="{4C93A123-7061-43AD-948D-2EB9EA544C2F}">
      <dgm:prSet/>
      <dgm:spPr/>
      <dgm:t>
        <a:bodyPr/>
        <a:lstStyle/>
        <a:p>
          <a:endParaRPr lang="es-AR"/>
        </a:p>
      </dgm:t>
    </dgm:pt>
    <dgm:pt modelId="{600EEA78-C797-4C58-A618-70C1D81FD527}">
      <dgm:prSet phldrT="[Texto]"/>
      <dgm:spPr/>
      <dgm:t>
        <a:bodyPr/>
        <a:lstStyle/>
        <a:p>
          <a:r>
            <a:rPr lang="es-ES" dirty="0"/>
            <a:t>¿Quiénes son los actores/sujetos/personas/sectores que forman parte de estos sistemas?</a:t>
          </a:r>
          <a:endParaRPr lang="es-AR" dirty="0"/>
        </a:p>
      </dgm:t>
    </dgm:pt>
    <dgm:pt modelId="{7CA099BE-30A6-4AEE-BBE9-9C49E7763EA6}" type="parTrans" cxnId="{285629FB-9B91-431E-833E-46CBDE884DBB}">
      <dgm:prSet/>
      <dgm:spPr/>
      <dgm:t>
        <a:bodyPr/>
        <a:lstStyle/>
        <a:p>
          <a:endParaRPr lang="es-AR"/>
        </a:p>
      </dgm:t>
    </dgm:pt>
    <dgm:pt modelId="{1FACE054-89AA-40B8-9CAE-960DFE6DAF0C}" type="sibTrans" cxnId="{285629FB-9B91-431E-833E-46CBDE884DBB}">
      <dgm:prSet/>
      <dgm:spPr/>
      <dgm:t>
        <a:bodyPr/>
        <a:lstStyle/>
        <a:p>
          <a:endParaRPr lang="es-AR"/>
        </a:p>
      </dgm:t>
    </dgm:pt>
    <dgm:pt modelId="{2CE18669-6F0B-4A5A-9157-F9A0FB344DCB}">
      <dgm:prSet/>
      <dgm:spPr/>
      <dgm:t>
        <a:bodyPr/>
        <a:lstStyle/>
        <a:p>
          <a:r>
            <a:rPr lang="es-ES" dirty="0"/>
            <a:t>¿Cómo se articulan (o no) los sistemas? ¿Qué desigualdades se observan dentro de los sistemas?</a:t>
          </a:r>
          <a:endParaRPr lang="es-AR" dirty="0"/>
        </a:p>
      </dgm:t>
    </dgm:pt>
    <dgm:pt modelId="{ADDEF044-4C92-452F-9C6F-D746C62D7228}" type="parTrans" cxnId="{741D4C71-A730-4E63-BF9C-4A4A38CCA276}">
      <dgm:prSet/>
      <dgm:spPr/>
      <dgm:t>
        <a:bodyPr/>
        <a:lstStyle/>
        <a:p>
          <a:endParaRPr lang="es-AR"/>
        </a:p>
      </dgm:t>
    </dgm:pt>
    <dgm:pt modelId="{F974D77F-F483-4DA8-9246-ED24B137D5B1}" type="sibTrans" cxnId="{741D4C71-A730-4E63-BF9C-4A4A38CCA276}">
      <dgm:prSet/>
      <dgm:spPr/>
      <dgm:t>
        <a:bodyPr/>
        <a:lstStyle/>
        <a:p>
          <a:endParaRPr lang="es-AR"/>
        </a:p>
      </dgm:t>
    </dgm:pt>
    <dgm:pt modelId="{05ABB133-710E-48FC-8F9A-D0FCAED210A8}" type="pres">
      <dgm:prSet presAssocID="{18A22A83-A794-4969-9DDD-C032F657F839}" presName="vert0" presStyleCnt="0">
        <dgm:presLayoutVars>
          <dgm:dir/>
          <dgm:animOne val="branch"/>
          <dgm:animLvl val="lvl"/>
        </dgm:presLayoutVars>
      </dgm:prSet>
      <dgm:spPr/>
    </dgm:pt>
    <dgm:pt modelId="{FC508625-C1D5-4B4A-A290-DBE6C0F35568}" type="pres">
      <dgm:prSet presAssocID="{60697E13-CA62-4F08-BBD8-E18A6ADD887D}" presName="thickLine" presStyleLbl="alignNode1" presStyleIdx="0" presStyleCnt="1"/>
      <dgm:spPr/>
    </dgm:pt>
    <dgm:pt modelId="{74D73D0D-AB59-45E3-B985-770E0CD7B8F1}" type="pres">
      <dgm:prSet presAssocID="{60697E13-CA62-4F08-BBD8-E18A6ADD887D}" presName="horz1" presStyleCnt="0"/>
      <dgm:spPr/>
    </dgm:pt>
    <dgm:pt modelId="{B2D8D4EA-9A4A-4401-A75D-1992A7D5620B}" type="pres">
      <dgm:prSet presAssocID="{60697E13-CA62-4F08-BBD8-E18A6ADD887D}" presName="tx1" presStyleLbl="revTx" presStyleIdx="0" presStyleCnt="5"/>
      <dgm:spPr/>
    </dgm:pt>
    <dgm:pt modelId="{1C62AD67-EC2B-4128-907F-9207A39F13E6}" type="pres">
      <dgm:prSet presAssocID="{60697E13-CA62-4F08-BBD8-E18A6ADD887D}" presName="vert1" presStyleCnt="0"/>
      <dgm:spPr/>
    </dgm:pt>
    <dgm:pt modelId="{35468215-986A-494C-8147-9E08D9C9D2CD}" type="pres">
      <dgm:prSet presAssocID="{D98841A4-03D0-4C94-84C0-24E8A8F1F124}" presName="vertSpace2a" presStyleCnt="0"/>
      <dgm:spPr/>
    </dgm:pt>
    <dgm:pt modelId="{2B9A5E1C-0856-4351-A73B-600DE7B48A37}" type="pres">
      <dgm:prSet presAssocID="{D98841A4-03D0-4C94-84C0-24E8A8F1F124}" presName="horz2" presStyleCnt="0"/>
      <dgm:spPr/>
    </dgm:pt>
    <dgm:pt modelId="{8E65597B-6144-4510-AD60-6C0BF7E09897}" type="pres">
      <dgm:prSet presAssocID="{D98841A4-03D0-4C94-84C0-24E8A8F1F124}" presName="horzSpace2" presStyleCnt="0"/>
      <dgm:spPr/>
    </dgm:pt>
    <dgm:pt modelId="{D4EC92E1-1D7A-449C-B986-C6641F9482A7}" type="pres">
      <dgm:prSet presAssocID="{D98841A4-03D0-4C94-84C0-24E8A8F1F124}" presName="tx2" presStyleLbl="revTx" presStyleIdx="1" presStyleCnt="5"/>
      <dgm:spPr/>
    </dgm:pt>
    <dgm:pt modelId="{9A956F0C-CB8E-495A-84C7-A841C40C523F}" type="pres">
      <dgm:prSet presAssocID="{D98841A4-03D0-4C94-84C0-24E8A8F1F124}" presName="vert2" presStyleCnt="0"/>
      <dgm:spPr/>
    </dgm:pt>
    <dgm:pt modelId="{107A35BD-94F3-4297-B539-00BE2456DA5C}" type="pres">
      <dgm:prSet presAssocID="{D98841A4-03D0-4C94-84C0-24E8A8F1F124}" presName="thinLine2b" presStyleLbl="callout" presStyleIdx="0" presStyleCnt="4"/>
      <dgm:spPr/>
    </dgm:pt>
    <dgm:pt modelId="{2C2346C3-1537-478E-B87A-5621940AA06E}" type="pres">
      <dgm:prSet presAssocID="{D98841A4-03D0-4C94-84C0-24E8A8F1F124}" presName="vertSpace2b" presStyleCnt="0"/>
      <dgm:spPr/>
    </dgm:pt>
    <dgm:pt modelId="{D0E134BD-6967-40EA-8481-2C1CDB0EAAA8}" type="pres">
      <dgm:prSet presAssocID="{A7B6B517-11DB-438E-95F9-F9660C436E8C}" presName="horz2" presStyleCnt="0"/>
      <dgm:spPr/>
    </dgm:pt>
    <dgm:pt modelId="{82CF46D9-1B0F-4347-AF94-F68F825B4656}" type="pres">
      <dgm:prSet presAssocID="{A7B6B517-11DB-438E-95F9-F9660C436E8C}" presName="horzSpace2" presStyleCnt="0"/>
      <dgm:spPr/>
    </dgm:pt>
    <dgm:pt modelId="{658B1675-E9CE-4206-8B4F-EE5B15F1896B}" type="pres">
      <dgm:prSet presAssocID="{A7B6B517-11DB-438E-95F9-F9660C436E8C}" presName="tx2" presStyleLbl="revTx" presStyleIdx="2" presStyleCnt="5"/>
      <dgm:spPr/>
    </dgm:pt>
    <dgm:pt modelId="{762DA47E-0A37-49EC-B5A1-A4FFA4A2103C}" type="pres">
      <dgm:prSet presAssocID="{A7B6B517-11DB-438E-95F9-F9660C436E8C}" presName="vert2" presStyleCnt="0"/>
      <dgm:spPr/>
    </dgm:pt>
    <dgm:pt modelId="{392FEBAE-E556-495D-A674-956053D7CD35}" type="pres">
      <dgm:prSet presAssocID="{A7B6B517-11DB-438E-95F9-F9660C436E8C}" presName="thinLine2b" presStyleLbl="callout" presStyleIdx="1" presStyleCnt="4"/>
      <dgm:spPr/>
    </dgm:pt>
    <dgm:pt modelId="{6437F916-2926-4B19-A4B0-1F9C9C16A9D4}" type="pres">
      <dgm:prSet presAssocID="{A7B6B517-11DB-438E-95F9-F9660C436E8C}" presName="vertSpace2b" presStyleCnt="0"/>
      <dgm:spPr/>
    </dgm:pt>
    <dgm:pt modelId="{D2C0FA4A-2520-4783-833B-29E1757603FA}" type="pres">
      <dgm:prSet presAssocID="{600EEA78-C797-4C58-A618-70C1D81FD527}" presName="horz2" presStyleCnt="0"/>
      <dgm:spPr/>
    </dgm:pt>
    <dgm:pt modelId="{0282ABD3-7196-4457-8DAF-2BAD4FB99819}" type="pres">
      <dgm:prSet presAssocID="{600EEA78-C797-4C58-A618-70C1D81FD527}" presName="horzSpace2" presStyleCnt="0"/>
      <dgm:spPr/>
    </dgm:pt>
    <dgm:pt modelId="{32E0491C-5782-474A-9ECA-87F7C26F4EEC}" type="pres">
      <dgm:prSet presAssocID="{600EEA78-C797-4C58-A618-70C1D81FD527}" presName="tx2" presStyleLbl="revTx" presStyleIdx="3" presStyleCnt="5"/>
      <dgm:spPr/>
    </dgm:pt>
    <dgm:pt modelId="{9F6B31B6-A415-4994-8123-A5AD415BD8EC}" type="pres">
      <dgm:prSet presAssocID="{600EEA78-C797-4C58-A618-70C1D81FD527}" presName="vert2" presStyleCnt="0"/>
      <dgm:spPr/>
    </dgm:pt>
    <dgm:pt modelId="{FCD8306A-A1AD-4BDC-8952-3A41F86C728E}" type="pres">
      <dgm:prSet presAssocID="{600EEA78-C797-4C58-A618-70C1D81FD527}" presName="thinLine2b" presStyleLbl="callout" presStyleIdx="2" presStyleCnt="4"/>
      <dgm:spPr/>
    </dgm:pt>
    <dgm:pt modelId="{7F193170-3068-464E-A89C-3B4599D69BBC}" type="pres">
      <dgm:prSet presAssocID="{600EEA78-C797-4C58-A618-70C1D81FD527}" presName="vertSpace2b" presStyleCnt="0"/>
      <dgm:spPr/>
    </dgm:pt>
    <dgm:pt modelId="{2D193E2A-1BEA-4231-B445-45687F9577CB}" type="pres">
      <dgm:prSet presAssocID="{2CE18669-6F0B-4A5A-9157-F9A0FB344DCB}" presName="horz2" presStyleCnt="0"/>
      <dgm:spPr/>
    </dgm:pt>
    <dgm:pt modelId="{6AF1EE30-7F1F-418F-9527-89EE03DCE964}" type="pres">
      <dgm:prSet presAssocID="{2CE18669-6F0B-4A5A-9157-F9A0FB344DCB}" presName="horzSpace2" presStyleCnt="0"/>
      <dgm:spPr/>
    </dgm:pt>
    <dgm:pt modelId="{DBB9EE4D-3251-422F-98E0-BEABDA636F78}" type="pres">
      <dgm:prSet presAssocID="{2CE18669-6F0B-4A5A-9157-F9A0FB344DCB}" presName="tx2" presStyleLbl="revTx" presStyleIdx="4" presStyleCnt="5"/>
      <dgm:spPr/>
    </dgm:pt>
    <dgm:pt modelId="{253FFF80-6D67-4582-8A4E-4E5AE692CD59}" type="pres">
      <dgm:prSet presAssocID="{2CE18669-6F0B-4A5A-9157-F9A0FB344DCB}" presName="vert2" presStyleCnt="0"/>
      <dgm:spPr/>
    </dgm:pt>
    <dgm:pt modelId="{9D1A2952-E907-4884-8547-0BC66B10400C}" type="pres">
      <dgm:prSet presAssocID="{2CE18669-6F0B-4A5A-9157-F9A0FB344DCB}" presName="thinLine2b" presStyleLbl="callout" presStyleIdx="3" presStyleCnt="4"/>
      <dgm:spPr/>
    </dgm:pt>
    <dgm:pt modelId="{ED93E10D-97BF-4177-995E-CBDF5CB75CA1}" type="pres">
      <dgm:prSet presAssocID="{2CE18669-6F0B-4A5A-9157-F9A0FB344DCB}" presName="vertSpace2b" presStyleCnt="0"/>
      <dgm:spPr/>
    </dgm:pt>
  </dgm:ptLst>
  <dgm:cxnLst>
    <dgm:cxn modelId="{85957903-944A-4A0B-8EFD-9F37DA7F39A5}" type="presOf" srcId="{A7B6B517-11DB-438E-95F9-F9660C436E8C}" destId="{658B1675-E9CE-4206-8B4F-EE5B15F1896B}" srcOrd="0" destOrd="0" presId="urn:microsoft.com/office/officeart/2008/layout/LinedList"/>
    <dgm:cxn modelId="{49D65906-1E3B-4023-883B-8EA47388D22F}" type="presOf" srcId="{600EEA78-C797-4C58-A618-70C1D81FD527}" destId="{32E0491C-5782-474A-9ECA-87F7C26F4EEC}" srcOrd="0" destOrd="0" presId="urn:microsoft.com/office/officeart/2008/layout/LinedList"/>
    <dgm:cxn modelId="{4C93A123-7061-43AD-948D-2EB9EA544C2F}" srcId="{60697E13-CA62-4F08-BBD8-E18A6ADD887D}" destId="{A7B6B517-11DB-438E-95F9-F9660C436E8C}" srcOrd="1" destOrd="0" parTransId="{5802A869-1816-4EF6-AE56-7D94E2F67252}" sibTransId="{B8B1562A-9782-4604-92BE-6A034A03FA79}"/>
    <dgm:cxn modelId="{F8CE5337-AEFE-4BFB-9DE0-899D7704EFB4}" srcId="{60697E13-CA62-4F08-BBD8-E18A6ADD887D}" destId="{D98841A4-03D0-4C94-84C0-24E8A8F1F124}" srcOrd="0" destOrd="0" parTransId="{931E59ED-BB75-4E76-A149-0310D3C2B714}" sibTransId="{3274011F-65D9-4D33-A22B-AF3F3A97936F}"/>
    <dgm:cxn modelId="{5AE21C66-0AB4-4132-AD72-5E14157ECB68}" type="presOf" srcId="{60697E13-CA62-4F08-BBD8-E18A6ADD887D}" destId="{B2D8D4EA-9A4A-4401-A75D-1992A7D5620B}" srcOrd="0" destOrd="0" presId="urn:microsoft.com/office/officeart/2008/layout/LinedList"/>
    <dgm:cxn modelId="{741D4C71-A730-4E63-BF9C-4A4A38CCA276}" srcId="{60697E13-CA62-4F08-BBD8-E18A6ADD887D}" destId="{2CE18669-6F0B-4A5A-9157-F9A0FB344DCB}" srcOrd="3" destOrd="0" parTransId="{ADDEF044-4C92-452F-9C6F-D746C62D7228}" sibTransId="{F974D77F-F483-4DA8-9246-ED24B137D5B1}"/>
    <dgm:cxn modelId="{6C2D2474-9052-4094-A359-5C699A1AE310}" type="presOf" srcId="{2CE18669-6F0B-4A5A-9157-F9A0FB344DCB}" destId="{DBB9EE4D-3251-422F-98E0-BEABDA636F78}" srcOrd="0" destOrd="0" presId="urn:microsoft.com/office/officeart/2008/layout/LinedList"/>
    <dgm:cxn modelId="{E8BEC874-40D4-4278-BC6C-9DAEBF76C18C}" srcId="{18A22A83-A794-4969-9DDD-C032F657F839}" destId="{60697E13-CA62-4F08-BBD8-E18A6ADD887D}" srcOrd="0" destOrd="0" parTransId="{B3ACF5F6-9071-415A-BB72-D142CD1356A6}" sibTransId="{6CC8C1C1-BF32-4DAE-B8AC-B87484F64590}"/>
    <dgm:cxn modelId="{7E3C547B-0B6E-4BDD-86BA-BB184FF25012}" type="presOf" srcId="{D98841A4-03D0-4C94-84C0-24E8A8F1F124}" destId="{D4EC92E1-1D7A-449C-B986-C6641F9482A7}" srcOrd="0" destOrd="0" presId="urn:microsoft.com/office/officeart/2008/layout/LinedList"/>
    <dgm:cxn modelId="{513A337C-2DBF-4F91-B29B-E825B51945F2}" type="presOf" srcId="{18A22A83-A794-4969-9DDD-C032F657F839}" destId="{05ABB133-710E-48FC-8F9A-D0FCAED210A8}" srcOrd="0" destOrd="0" presId="urn:microsoft.com/office/officeart/2008/layout/LinedList"/>
    <dgm:cxn modelId="{285629FB-9B91-431E-833E-46CBDE884DBB}" srcId="{60697E13-CA62-4F08-BBD8-E18A6ADD887D}" destId="{600EEA78-C797-4C58-A618-70C1D81FD527}" srcOrd="2" destOrd="0" parTransId="{7CA099BE-30A6-4AEE-BBE9-9C49E7763EA6}" sibTransId="{1FACE054-89AA-40B8-9CAE-960DFE6DAF0C}"/>
    <dgm:cxn modelId="{E5EA4D1B-2C9E-44A6-A28A-1656B5DE4961}" type="presParOf" srcId="{05ABB133-710E-48FC-8F9A-D0FCAED210A8}" destId="{FC508625-C1D5-4B4A-A290-DBE6C0F35568}" srcOrd="0" destOrd="0" presId="urn:microsoft.com/office/officeart/2008/layout/LinedList"/>
    <dgm:cxn modelId="{148179D8-AE1B-4BB6-9C72-563D1E4AABCD}" type="presParOf" srcId="{05ABB133-710E-48FC-8F9A-D0FCAED210A8}" destId="{74D73D0D-AB59-45E3-B985-770E0CD7B8F1}" srcOrd="1" destOrd="0" presId="urn:microsoft.com/office/officeart/2008/layout/LinedList"/>
    <dgm:cxn modelId="{F6FE1224-9F25-4E96-90FB-782C872180A4}" type="presParOf" srcId="{74D73D0D-AB59-45E3-B985-770E0CD7B8F1}" destId="{B2D8D4EA-9A4A-4401-A75D-1992A7D5620B}" srcOrd="0" destOrd="0" presId="urn:microsoft.com/office/officeart/2008/layout/LinedList"/>
    <dgm:cxn modelId="{522798B8-C298-4AFF-8C98-8225EC0BE81D}" type="presParOf" srcId="{74D73D0D-AB59-45E3-B985-770E0CD7B8F1}" destId="{1C62AD67-EC2B-4128-907F-9207A39F13E6}" srcOrd="1" destOrd="0" presId="urn:microsoft.com/office/officeart/2008/layout/LinedList"/>
    <dgm:cxn modelId="{FB3C8820-6D7B-4663-93A1-DD7F7C95F9C3}" type="presParOf" srcId="{1C62AD67-EC2B-4128-907F-9207A39F13E6}" destId="{35468215-986A-494C-8147-9E08D9C9D2CD}" srcOrd="0" destOrd="0" presId="urn:microsoft.com/office/officeart/2008/layout/LinedList"/>
    <dgm:cxn modelId="{9B69D044-167F-4C8B-9D2A-838C396DD3D8}" type="presParOf" srcId="{1C62AD67-EC2B-4128-907F-9207A39F13E6}" destId="{2B9A5E1C-0856-4351-A73B-600DE7B48A37}" srcOrd="1" destOrd="0" presId="urn:microsoft.com/office/officeart/2008/layout/LinedList"/>
    <dgm:cxn modelId="{DB0E5A52-4543-4B6D-9129-BC79753373CA}" type="presParOf" srcId="{2B9A5E1C-0856-4351-A73B-600DE7B48A37}" destId="{8E65597B-6144-4510-AD60-6C0BF7E09897}" srcOrd="0" destOrd="0" presId="urn:microsoft.com/office/officeart/2008/layout/LinedList"/>
    <dgm:cxn modelId="{0264CBC5-07E5-4AB3-AD22-FDA6D5A91249}" type="presParOf" srcId="{2B9A5E1C-0856-4351-A73B-600DE7B48A37}" destId="{D4EC92E1-1D7A-449C-B986-C6641F9482A7}" srcOrd="1" destOrd="0" presId="urn:microsoft.com/office/officeart/2008/layout/LinedList"/>
    <dgm:cxn modelId="{99E559A4-D6F8-4FE0-819F-417C00042415}" type="presParOf" srcId="{2B9A5E1C-0856-4351-A73B-600DE7B48A37}" destId="{9A956F0C-CB8E-495A-84C7-A841C40C523F}" srcOrd="2" destOrd="0" presId="urn:microsoft.com/office/officeart/2008/layout/LinedList"/>
    <dgm:cxn modelId="{B7EFB0F4-9A06-434E-85EB-1D14F3030145}" type="presParOf" srcId="{1C62AD67-EC2B-4128-907F-9207A39F13E6}" destId="{107A35BD-94F3-4297-B539-00BE2456DA5C}" srcOrd="2" destOrd="0" presId="urn:microsoft.com/office/officeart/2008/layout/LinedList"/>
    <dgm:cxn modelId="{A46323A4-FECB-4BFD-AC20-3DC5D66405AE}" type="presParOf" srcId="{1C62AD67-EC2B-4128-907F-9207A39F13E6}" destId="{2C2346C3-1537-478E-B87A-5621940AA06E}" srcOrd="3" destOrd="0" presId="urn:microsoft.com/office/officeart/2008/layout/LinedList"/>
    <dgm:cxn modelId="{6DB34AB3-77F5-44B8-9E52-D05D2648A548}" type="presParOf" srcId="{1C62AD67-EC2B-4128-907F-9207A39F13E6}" destId="{D0E134BD-6967-40EA-8481-2C1CDB0EAAA8}" srcOrd="4" destOrd="0" presId="urn:microsoft.com/office/officeart/2008/layout/LinedList"/>
    <dgm:cxn modelId="{DFF518C7-019D-4873-ACCC-49A210A0FE51}" type="presParOf" srcId="{D0E134BD-6967-40EA-8481-2C1CDB0EAAA8}" destId="{82CF46D9-1B0F-4347-AF94-F68F825B4656}" srcOrd="0" destOrd="0" presId="urn:microsoft.com/office/officeart/2008/layout/LinedList"/>
    <dgm:cxn modelId="{D05A2B8A-AE4E-42CA-B5B9-0B8B180DCB66}" type="presParOf" srcId="{D0E134BD-6967-40EA-8481-2C1CDB0EAAA8}" destId="{658B1675-E9CE-4206-8B4F-EE5B15F1896B}" srcOrd="1" destOrd="0" presId="urn:microsoft.com/office/officeart/2008/layout/LinedList"/>
    <dgm:cxn modelId="{B4A1E873-3772-4BD8-9C8C-0AD2A2BD45A2}" type="presParOf" srcId="{D0E134BD-6967-40EA-8481-2C1CDB0EAAA8}" destId="{762DA47E-0A37-49EC-B5A1-A4FFA4A2103C}" srcOrd="2" destOrd="0" presId="urn:microsoft.com/office/officeart/2008/layout/LinedList"/>
    <dgm:cxn modelId="{5FE479F7-FBA4-414D-B93C-98270135659E}" type="presParOf" srcId="{1C62AD67-EC2B-4128-907F-9207A39F13E6}" destId="{392FEBAE-E556-495D-A674-956053D7CD35}" srcOrd="5" destOrd="0" presId="urn:microsoft.com/office/officeart/2008/layout/LinedList"/>
    <dgm:cxn modelId="{9A57F487-B909-47B9-8EE1-4A601C0934FA}" type="presParOf" srcId="{1C62AD67-EC2B-4128-907F-9207A39F13E6}" destId="{6437F916-2926-4B19-A4B0-1F9C9C16A9D4}" srcOrd="6" destOrd="0" presId="urn:microsoft.com/office/officeart/2008/layout/LinedList"/>
    <dgm:cxn modelId="{EC28F95E-EBA3-4D95-848E-361F84E4A1B3}" type="presParOf" srcId="{1C62AD67-EC2B-4128-907F-9207A39F13E6}" destId="{D2C0FA4A-2520-4783-833B-29E1757603FA}" srcOrd="7" destOrd="0" presId="urn:microsoft.com/office/officeart/2008/layout/LinedList"/>
    <dgm:cxn modelId="{93415A64-05B8-45D6-AE55-EC31E03F6287}" type="presParOf" srcId="{D2C0FA4A-2520-4783-833B-29E1757603FA}" destId="{0282ABD3-7196-4457-8DAF-2BAD4FB99819}" srcOrd="0" destOrd="0" presId="urn:microsoft.com/office/officeart/2008/layout/LinedList"/>
    <dgm:cxn modelId="{9A720B0E-B16A-4B44-AE33-9C50376182FA}" type="presParOf" srcId="{D2C0FA4A-2520-4783-833B-29E1757603FA}" destId="{32E0491C-5782-474A-9ECA-87F7C26F4EEC}" srcOrd="1" destOrd="0" presId="urn:microsoft.com/office/officeart/2008/layout/LinedList"/>
    <dgm:cxn modelId="{FF8652AF-B14E-4E9F-B58A-D9E53629D0C0}" type="presParOf" srcId="{D2C0FA4A-2520-4783-833B-29E1757603FA}" destId="{9F6B31B6-A415-4994-8123-A5AD415BD8EC}" srcOrd="2" destOrd="0" presId="urn:microsoft.com/office/officeart/2008/layout/LinedList"/>
    <dgm:cxn modelId="{E6B5E138-FDB4-4AD1-8A33-E0BAC736EEBA}" type="presParOf" srcId="{1C62AD67-EC2B-4128-907F-9207A39F13E6}" destId="{FCD8306A-A1AD-4BDC-8952-3A41F86C728E}" srcOrd="8" destOrd="0" presId="urn:microsoft.com/office/officeart/2008/layout/LinedList"/>
    <dgm:cxn modelId="{A49E678B-4705-4A5A-85BB-C3E440F82B35}" type="presParOf" srcId="{1C62AD67-EC2B-4128-907F-9207A39F13E6}" destId="{7F193170-3068-464E-A89C-3B4599D69BBC}" srcOrd="9" destOrd="0" presId="urn:microsoft.com/office/officeart/2008/layout/LinedList"/>
    <dgm:cxn modelId="{FA50A6D9-2E00-42A1-A61E-1158B71E94A3}" type="presParOf" srcId="{1C62AD67-EC2B-4128-907F-9207A39F13E6}" destId="{2D193E2A-1BEA-4231-B445-45687F9577CB}" srcOrd="10" destOrd="0" presId="urn:microsoft.com/office/officeart/2008/layout/LinedList"/>
    <dgm:cxn modelId="{67741B6D-DBD7-48A6-9F58-B05D24F0AD9B}" type="presParOf" srcId="{2D193E2A-1BEA-4231-B445-45687F9577CB}" destId="{6AF1EE30-7F1F-418F-9527-89EE03DCE964}" srcOrd="0" destOrd="0" presId="urn:microsoft.com/office/officeart/2008/layout/LinedList"/>
    <dgm:cxn modelId="{0DD84556-321F-4460-9961-640B624A8032}" type="presParOf" srcId="{2D193E2A-1BEA-4231-B445-45687F9577CB}" destId="{DBB9EE4D-3251-422F-98E0-BEABDA636F78}" srcOrd="1" destOrd="0" presId="urn:microsoft.com/office/officeart/2008/layout/LinedList"/>
    <dgm:cxn modelId="{0D5A8148-D00B-42AB-AB48-607F7CD4B849}" type="presParOf" srcId="{2D193E2A-1BEA-4231-B445-45687F9577CB}" destId="{253FFF80-6D67-4582-8A4E-4E5AE692CD59}" srcOrd="2" destOrd="0" presId="urn:microsoft.com/office/officeart/2008/layout/LinedList"/>
    <dgm:cxn modelId="{A8223D8D-832A-406E-BA67-843CC591850F}" type="presParOf" srcId="{1C62AD67-EC2B-4128-907F-9207A39F13E6}" destId="{9D1A2952-E907-4884-8547-0BC66B10400C}" srcOrd="11" destOrd="0" presId="urn:microsoft.com/office/officeart/2008/layout/LinedList"/>
    <dgm:cxn modelId="{2A27EE28-483C-4484-AF8C-202C9C4631D4}" type="presParOf" srcId="{1C62AD67-EC2B-4128-907F-9207A39F13E6}" destId="{ED93E10D-97BF-4177-995E-CBDF5CB75CA1}"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5C877F-3499-4D09-BD31-DB87579F251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AR"/>
        </a:p>
      </dgm:t>
    </dgm:pt>
    <dgm:pt modelId="{86134E5F-4DBB-443E-8779-D8A1211E62D6}">
      <dgm:prSet phldrT="[Texto]"/>
      <dgm:spPr/>
      <dgm:t>
        <a:bodyPr/>
        <a:lstStyle/>
        <a:p>
          <a:r>
            <a:rPr lang="es-ES" dirty="0"/>
            <a:t>¿Cuáles son los límites que definen el paisaje?¿Cuáles son sus características económicas, organizacionales, sociales y culturales?</a:t>
          </a:r>
          <a:endParaRPr lang="es-AR" dirty="0"/>
        </a:p>
      </dgm:t>
    </dgm:pt>
    <dgm:pt modelId="{8DA39FE4-0E1F-4557-AD1A-1BDF8859FFD3}" type="parTrans" cxnId="{34BEA89C-4163-464C-ACEC-5D2EE837B52F}">
      <dgm:prSet/>
      <dgm:spPr/>
      <dgm:t>
        <a:bodyPr/>
        <a:lstStyle/>
        <a:p>
          <a:endParaRPr lang="es-AR"/>
        </a:p>
      </dgm:t>
    </dgm:pt>
    <dgm:pt modelId="{BFE89AD7-98A1-4803-AEA4-05B08E3BD901}" type="sibTrans" cxnId="{34BEA89C-4163-464C-ACEC-5D2EE837B52F}">
      <dgm:prSet/>
      <dgm:spPr/>
      <dgm:t>
        <a:bodyPr/>
        <a:lstStyle/>
        <a:p>
          <a:endParaRPr lang="es-AR"/>
        </a:p>
      </dgm:t>
    </dgm:pt>
    <dgm:pt modelId="{A66020C6-97F1-4704-BAE0-A275D7DC0A7E}">
      <dgm:prSet phldrT="[Texto]"/>
      <dgm:spPr/>
      <dgm:t>
        <a:bodyPr/>
        <a:lstStyle/>
        <a:p>
          <a:r>
            <a:rPr lang="es-ES" dirty="0"/>
            <a:t>¿Cómo se estructura el territorio?</a:t>
          </a:r>
          <a:endParaRPr lang="es-AR" dirty="0"/>
        </a:p>
      </dgm:t>
    </dgm:pt>
    <dgm:pt modelId="{038CA96A-57D7-498F-81C6-44FBF4D345B6}" type="parTrans" cxnId="{7F64C722-23CE-43F6-9776-5003D81816AD}">
      <dgm:prSet/>
      <dgm:spPr/>
      <dgm:t>
        <a:bodyPr/>
        <a:lstStyle/>
        <a:p>
          <a:endParaRPr lang="es-AR"/>
        </a:p>
      </dgm:t>
    </dgm:pt>
    <dgm:pt modelId="{79893D94-F77F-46E1-A103-6870FC6656B5}" type="sibTrans" cxnId="{7F64C722-23CE-43F6-9776-5003D81816AD}">
      <dgm:prSet/>
      <dgm:spPr/>
      <dgm:t>
        <a:bodyPr/>
        <a:lstStyle/>
        <a:p>
          <a:endParaRPr lang="es-AR"/>
        </a:p>
      </dgm:t>
    </dgm:pt>
    <dgm:pt modelId="{065A6C1B-36F4-453F-A326-1FD8F9EDC653}">
      <dgm:prSet phldrT="[Texto]"/>
      <dgm:spPr/>
      <dgm:t>
        <a:bodyPr/>
        <a:lstStyle/>
        <a:p>
          <a:r>
            <a:rPr lang="es-ES" dirty="0"/>
            <a:t>¿Qué elementos de desigualdad y exclusión se observan?</a:t>
          </a:r>
          <a:endParaRPr lang="es-AR" dirty="0"/>
        </a:p>
      </dgm:t>
    </dgm:pt>
    <dgm:pt modelId="{FDFB759D-244B-4E85-A558-327339CD4907}" type="parTrans" cxnId="{FC776082-7317-45DA-BEBC-278F4AD136E2}">
      <dgm:prSet/>
      <dgm:spPr/>
      <dgm:t>
        <a:bodyPr/>
        <a:lstStyle/>
        <a:p>
          <a:endParaRPr lang="es-AR"/>
        </a:p>
      </dgm:t>
    </dgm:pt>
    <dgm:pt modelId="{0E440EFA-36AF-4D8D-AF9F-6D4A80F143C4}" type="sibTrans" cxnId="{FC776082-7317-45DA-BEBC-278F4AD136E2}">
      <dgm:prSet/>
      <dgm:spPr/>
      <dgm:t>
        <a:bodyPr/>
        <a:lstStyle/>
        <a:p>
          <a:endParaRPr lang="es-AR"/>
        </a:p>
      </dgm:t>
    </dgm:pt>
    <dgm:pt modelId="{8C2BA863-70D0-43B0-BDE7-940CF1420887}">
      <dgm:prSet phldrT="[Texto]"/>
      <dgm:spPr/>
      <dgm:t>
        <a:bodyPr/>
        <a:lstStyle/>
        <a:p>
          <a:r>
            <a:rPr lang="es-ES" dirty="0"/>
            <a:t>¿Cómo se analiza la pobreza en ese territorio? ¿Cuáles son los indicadores y/o variables de estudio?</a:t>
          </a:r>
          <a:endParaRPr lang="es-AR" dirty="0"/>
        </a:p>
      </dgm:t>
    </dgm:pt>
    <dgm:pt modelId="{CE9A7AD7-1E03-4A8D-82BA-7CE976BEDCF4}" type="parTrans" cxnId="{4E5C9B10-6067-4DCB-ACE7-344D7AD82E1B}">
      <dgm:prSet/>
      <dgm:spPr/>
      <dgm:t>
        <a:bodyPr/>
        <a:lstStyle/>
        <a:p>
          <a:endParaRPr lang="es-AR"/>
        </a:p>
      </dgm:t>
    </dgm:pt>
    <dgm:pt modelId="{B171FDBF-EF67-4EEE-B06D-7674323CBFD5}" type="sibTrans" cxnId="{4E5C9B10-6067-4DCB-ACE7-344D7AD82E1B}">
      <dgm:prSet/>
      <dgm:spPr/>
      <dgm:t>
        <a:bodyPr/>
        <a:lstStyle/>
        <a:p>
          <a:endParaRPr lang="es-AR"/>
        </a:p>
      </dgm:t>
    </dgm:pt>
    <dgm:pt modelId="{32A1E249-BEC9-496C-BDCA-22C5937E67B4}">
      <dgm:prSet/>
      <dgm:spPr/>
      <dgm:t>
        <a:bodyPr/>
        <a:lstStyle/>
        <a:p>
          <a:r>
            <a:rPr lang="es-ES" dirty="0"/>
            <a:t>¿Qué dicen, piensan, sienten y perciben los sectores vulnerables?</a:t>
          </a:r>
          <a:endParaRPr lang="es-AR" dirty="0"/>
        </a:p>
      </dgm:t>
    </dgm:pt>
    <dgm:pt modelId="{7D59F6D8-F10D-490B-9FF2-13BA7A34D133}" type="parTrans" cxnId="{8638D6A9-8460-4832-A4B1-5F67AC249629}">
      <dgm:prSet/>
      <dgm:spPr/>
      <dgm:t>
        <a:bodyPr/>
        <a:lstStyle/>
        <a:p>
          <a:endParaRPr lang="es-AR"/>
        </a:p>
      </dgm:t>
    </dgm:pt>
    <dgm:pt modelId="{0A89BE5A-D447-4027-9769-A9208845D8F9}" type="sibTrans" cxnId="{8638D6A9-8460-4832-A4B1-5F67AC249629}">
      <dgm:prSet/>
      <dgm:spPr/>
      <dgm:t>
        <a:bodyPr/>
        <a:lstStyle/>
        <a:p>
          <a:endParaRPr lang="es-AR"/>
        </a:p>
      </dgm:t>
    </dgm:pt>
    <dgm:pt modelId="{66BD0226-C0E0-482B-8252-781634386C55}" type="pres">
      <dgm:prSet presAssocID="{C05C877F-3499-4D09-BD31-DB87579F251C}" presName="Name0" presStyleCnt="0">
        <dgm:presLayoutVars>
          <dgm:chMax val="7"/>
          <dgm:chPref val="7"/>
          <dgm:dir/>
        </dgm:presLayoutVars>
      </dgm:prSet>
      <dgm:spPr/>
    </dgm:pt>
    <dgm:pt modelId="{5394D286-B7AC-4E6B-B885-38D963509B11}" type="pres">
      <dgm:prSet presAssocID="{C05C877F-3499-4D09-BD31-DB87579F251C}" presName="Name1" presStyleCnt="0"/>
      <dgm:spPr/>
    </dgm:pt>
    <dgm:pt modelId="{8D177BAF-CC47-4316-842F-086D88EA2B21}" type="pres">
      <dgm:prSet presAssocID="{C05C877F-3499-4D09-BD31-DB87579F251C}" presName="cycle" presStyleCnt="0"/>
      <dgm:spPr/>
    </dgm:pt>
    <dgm:pt modelId="{1EBBB396-6877-4899-B65E-9E19E391CBAB}" type="pres">
      <dgm:prSet presAssocID="{C05C877F-3499-4D09-BD31-DB87579F251C}" presName="srcNode" presStyleLbl="node1" presStyleIdx="0" presStyleCnt="5"/>
      <dgm:spPr/>
    </dgm:pt>
    <dgm:pt modelId="{3D07C62B-8496-421C-BF9A-DD50D410E2B0}" type="pres">
      <dgm:prSet presAssocID="{C05C877F-3499-4D09-BD31-DB87579F251C}" presName="conn" presStyleLbl="parChTrans1D2" presStyleIdx="0" presStyleCnt="1"/>
      <dgm:spPr/>
    </dgm:pt>
    <dgm:pt modelId="{FBEA7F7E-AAF4-4FCB-84E3-A7CB2CA740BF}" type="pres">
      <dgm:prSet presAssocID="{C05C877F-3499-4D09-BD31-DB87579F251C}" presName="extraNode" presStyleLbl="node1" presStyleIdx="0" presStyleCnt="5"/>
      <dgm:spPr/>
    </dgm:pt>
    <dgm:pt modelId="{FCD50ABC-9891-4C51-9D8A-84EE3237EAC7}" type="pres">
      <dgm:prSet presAssocID="{C05C877F-3499-4D09-BD31-DB87579F251C}" presName="dstNode" presStyleLbl="node1" presStyleIdx="0" presStyleCnt="5"/>
      <dgm:spPr/>
    </dgm:pt>
    <dgm:pt modelId="{082BB9B0-CFE6-4A56-B27E-1884ABC96451}" type="pres">
      <dgm:prSet presAssocID="{86134E5F-4DBB-443E-8779-D8A1211E62D6}" presName="text_1" presStyleLbl="node1" presStyleIdx="0" presStyleCnt="5">
        <dgm:presLayoutVars>
          <dgm:bulletEnabled val="1"/>
        </dgm:presLayoutVars>
      </dgm:prSet>
      <dgm:spPr/>
    </dgm:pt>
    <dgm:pt modelId="{BA5DBB2C-F15B-404E-BFF0-A21884124D54}" type="pres">
      <dgm:prSet presAssocID="{86134E5F-4DBB-443E-8779-D8A1211E62D6}" presName="accent_1" presStyleCnt="0"/>
      <dgm:spPr/>
    </dgm:pt>
    <dgm:pt modelId="{0279BEF7-B1B4-4DDA-890E-54F75F5BD03F}" type="pres">
      <dgm:prSet presAssocID="{86134E5F-4DBB-443E-8779-D8A1211E62D6}" presName="accentRepeatNode" presStyleLbl="solidFgAcc1" presStyleIdx="0" presStyleCnt="5"/>
      <dgm:spPr/>
    </dgm:pt>
    <dgm:pt modelId="{EEE292FC-3F15-4017-BF63-8A3803EC5CF0}" type="pres">
      <dgm:prSet presAssocID="{A66020C6-97F1-4704-BAE0-A275D7DC0A7E}" presName="text_2" presStyleLbl="node1" presStyleIdx="1" presStyleCnt="5">
        <dgm:presLayoutVars>
          <dgm:bulletEnabled val="1"/>
        </dgm:presLayoutVars>
      </dgm:prSet>
      <dgm:spPr/>
    </dgm:pt>
    <dgm:pt modelId="{8CDA5E7E-017F-4457-B656-3B1DFBDE7BC5}" type="pres">
      <dgm:prSet presAssocID="{A66020C6-97F1-4704-BAE0-A275D7DC0A7E}" presName="accent_2" presStyleCnt="0"/>
      <dgm:spPr/>
    </dgm:pt>
    <dgm:pt modelId="{BB06EB40-9B12-47D1-88EC-B85DC610FAD2}" type="pres">
      <dgm:prSet presAssocID="{A66020C6-97F1-4704-BAE0-A275D7DC0A7E}" presName="accentRepeatNode" presStyleLbl="solidFgAcc1" presStyleIdx="1" presStyleCnt="5"/>
      <dgm:spPr/>
    </dgm:pt>
    <dgm:pt modelId="{C57DE007-659A-43B5-A82E-3A4AA4516066}" type="pres">
      <dgm:prSet presAssocID="{065A6C1B-36F4-453F-A326-1FD8F9EDC653}" presName="text_3" presStyleLbl="node1" presStyleIdx="2" presStyleCnt="5">
        <dgm:presLayoutVars>
          <dgm:bulletEnabled val="1"/>
        </dgm:presLayoutVars>
      </dgm:prSet>
      <dgm:spPr/>
    </dgm:pt>
    <dgm:pt modelId="{3960245E-BA3F-42DA-845A-780E0819380E}" type="pres">
      <dgm:prSet presAssocID="{065A6C1B-36F4-453F-A326-1FD8F9EDC653}" presName="accent_3" presStyleCnt="0"/>
      <dgm:spPr/>
    </dgm:pt>
    <dgm:pt modelId="{D8BAE92C-6F57-4689-8E6F-AC943032289A}" type="pres">
      <dgm:prSet presAssocID="{065A6C1B-36F4-453F-A326-1FD8F9EDC653}" presName="accentRepeatNode" presStyleLbl="solidFgAcc1" presStyleIdx="2" presStyleCnt="5"/>
      <dgm:spPr/>
    </dgm:pt>
    <dgm:pt modelId="{86BEA107-BC9E-4306-9ACE-FA34B9677D64}" type="pres">
      <dgm:prSet presAssocID="{8C2BA863-70D0-43B0-BDE7-940CF1420887}" presName="text_4" presStyleLbl="node1" presStyleIdx="3" presStyleCnt="5">
        <dgm:presLayoutVars>
          <dgm:bulletEnabled val="1"/>
        </dgm:presLayoutVars>
      </dgm:prSet>
      <dgm:spPr/>
    </dgm:pt>
    <dgm:pt modelId="{2CF45543-0DBD-4B1D-AF26-B52A4F727CCF}" type="pres">
      <dgm:prSet presAssocID="{8C2BA863-70D0-43B0-BDE7-940CF1420887}" presName="accent_4" presStyleCnt="0"/>
      <dgm:spPr/>
    </dgm:pt>
    <dgm:pt modelId="{B59652E0-3F70-4982-A57D-006BA3E276ED}" type="pres">
      <dgm:prSet presAssocID="{8C2BA863-70D0-43B0-BDE7-940CF1420887}" presName="accentRepeatNode" presStyleLbl="solidFgAcc1" presStyleIdx="3" presStyleCnt="5"/>
      <dgm:spPr/>
    </dgm:pt>
    <dgm:pt modelId="{ADC0F69F-6058-4BF3-8087-4C2038F0730A}" type="pres">
      <dgm:prSet presAssocID="{32A1E249-BEC9-496C-BDCA-22C5937E67B4}" presName="text_5" presStyleLbl="node1" presStyleIdx="4" presStyleCnt="5">
        <dgm:presLayoutVars>
          <dgm:bulletEnabled val="1"/>
        </dgm:presLayoutVars>
      </dgm:prSet>
      <dgm:spPr/>
    </dgm:pt>
    <dgm:pt modelId="{0D005225-7B76-4BB9-976D-D63F7D6FCFF0}" type="pres">
      <dgm:prSet presAssocID="{32A1E249-BEC9-496C-BDCA-22C5937E67B4}" presName="accent_5" presStyleCnt="0"/>
      <dgm:spPr/>
    </dgm:pt>
    <dgm:pt modelId="{03E6BAAC-41C2-49B7-8E09-69282AD5EDFB}" type="pres">
      <dgm:prSet presAssocID="{32A1E249-BEC9-496C-BDCA-22C5937E67B4}" presName="accentRepeatNode" presStyleLbl="solidFgAcc1" presStyleIdx="4" presStyleCnt="5"/>
      <dgm:spPr/>
    </dgm:pt>
  </dgm:ptLst>
  <dgm:cxnLst>
    <dgm:cxn modelId="{4E5C9B10-6067-4DCB-ACE7-344D7AD82E1B}" srcId="{C05C877F-3499-4D09-BD31-DB87579F251C}" destId="{8C2BA863-70D0-43B0-BDE7-940CF1420887}" srcOrd="3" destOrd="0" parTransId="{CE9A7AD7-1E03-4A8D-82BA-7CE976BEDCF4}" sibTransId="{B171FDBF-EF67-4EEE-B06D-7674323CBFD5}"/>
    <dgm:cxn modelId="{7F64C722-23CE-43F6-9776-5003D81816AD}" srcId="{C05C877F-3499-4D09-BD31-DB87579F251C}" destId="{A66020C6-97F1-4704-BAE0-A275D7DC0A7E}" srcOrd="1" destOrd="0" parTransId="{038CA96A-57D7-498F-81C6-44FBF4D345B6}" sibTransId="{79893D94-F77F-46E1-A103-6870FC6656B5}"/>
    <dgm:cxn modelId="{D646142A-2DE8-495C-801D-F01DE319BEA9}" type="presOf" srcId="{065A6C1B-36F4-453F-A326-1FD8F9EDC653}" destId="{C57DE007-659A-43B5-A82E-3A4AA4516066}" srcOrd="0" destOrd="0" presId="urn:microsoft.com/office/officeart/2008/layout/VerticalCurvedList"/>
    <dgm:cxn modelId="{9F8F8141-F348-4656-8D2F-7EA1C73082AB}" type="presOf" srcId="{A66020C6-97F1-4704-BAE0-A275D7DC0A7E}" destId="{EEE292FC-3F15-4017-BF63-8A3803EC5CF0}" srcOrd="0" destOrd="0" presId="urn:microsoft.com/office/officeart/2008/layout/VerticalCurvedList"/>
    <dgm:cxn modelId="{FC776082-7317-45DA-BEBC-278F4AD136E2}" srcId="{C05C877F-3499-4D09-BD31-DB87579F251C}" destId="{065A6C1B-36F4-453F-A326-1FD8F9EDC653}" srcOrd="2" destOrd="0" parTransId="{FDFB759D-244B-4E85-A558-327339CD4907}" sibTransId="{0E440EFA-36AF-4D8D-AF9F-6D4A80F143C4}"/>
    <dgm:cxn modelId="{8D3C8282-6656-4495-805A-7BC2034F0840}" type="presOf" srcId="{8C2BA863-70D0-43B0-BDE7-940CF1420887}" destId="{86BEA107-BC9E-4306-9ACE-FA34B9677D64}" srcOrd="0" destOrd="0" presId="urn:microsoft.com/office/officeart/2008/layout/VerticalCurvedList"/>
    <dgm:cxn modelId="{34BEA89C-4163-464C-ACEC-5D2EE837B52F}" srcId="{C05C877F-3499-4D09-BD31-DB87579F251C}" destId="{86134E5F-4DBB-443E-8779-D8A1211E62D6}" srcOrd="0" destOrd="0" parTransId="{8DA39FE4-0E1F-4557-AD1A-1BDF8859FFD3}" sibTransId="{BFE89AD7-98A1-4803-AEA4-05B08E3BD901}"/>
    <dgm:cxn modelId="{4B3EA4A8-33D3-4B34-8911-B94E5ED2F997}" type="presOf" srcId="{BFE89AD7-98A1-4803-AEA4-05B08E3BD901}" destId="{3D07C62B-8496-421C-BF9A-DD50D410E2B0}" srcOrd="0" destOrd="0" presId="urn:microsoft.com/office/officeart/2008/layout/VerticalCurvedList"/>
    <dgm:cxn modelId="{8638D6A9-8460-4832-A4B1-5F67AC249629}" srcId="{C05C877F-3499-4D09-BD31-DB87579F251C}" destId="{32A1E249-BEC9-496C-BDCA-22C5937E67B4}" srcOrd="4" destOrd="0" parTransId="{7D59F6D8-F10D-490B-9FF2-13BA7A34D133}" sibTransId="{0A89BE5A-D447-4027-9769-A9208845D8F9}"/>
    <dgm:cxn modelId="{E93EF1BD-404C-4003-A5E2-B81F12DF18F2}" type="presOf" srcId="{32A1E249-BEC9-496C-BDCA-22C5937E67B4}" destId="{ADC0F69F-6058-4BF3-8087-4C2038F0730A}" srcOrd="0" destOrd="0" presId="urn:microsoft.com/office/officeart/2008/layout/VerticalCurvedList"/>
    <dgm:cxn modelId="{30725DF9-E756-4229-B9E0-7460EB89ED69}" type="presOf" srcId="{86134E5F-4DBB-443E-8779-D8A1211E62D6}" destId="{082BB9B0-CFE6-4A56-B27E-1884ABC96451}" srcOrd="0" destOrd="0" presId="urn:microsoft.com/office/officeart/2008/layout/VerticalCurvedList"/>
    <dgm:cxn modelId="{58F2D4FF-981A-4482-BDAB-AEDFCC1DF855}" type="presOf" srcId="{C05C877F-3499-4D09-BD31-DB87579F251C}" destId="{66BD0226-C0E0-482B-8252-781634386C55}" srcOrd="0" destOrd="0" presId="urn:microsoft.com/office/officeart/2008/layout/VerticalCurvedList"/>
    <dgm:cxn modelId="{3C803510-4362-41C8-9FE9-CE10F658FE38}" type="presParOf" srcId="{66BD0226-C0E0-482B-8252-781634386C55}" destId="{5394D286-B7AC-4E6B-B885-38D963509B11}" srcOrd="0" destOrd="0" presId="urn:microsoft.com/office/officeart/2008/layout/VerticalCurvedList"/>
    <dgm:cxn modelId="{0240F896-BF43-458C-9112-90DDA6246064}" type="presParOf" srcId="{5394D286-B7AC-4E6B-B885-38D963509B11}" destId="{8D177BAF-CC47-4316-842F-086D88EA2B21}" srcOrd="0" destOrd="0" presId="urn:microsoft.com/office/officeart/2008/layout/VerticalCurvedList"/>
    <dgm:cxn modelId="{71DDF48C-9246-4D38-9111-6D37D7C00041}" type="presParOf" srcId="{8D177BAF-CC47-4316-842F-086D88EA2B21}" destId="{1EBBB396-6877-4899-B65E-9E19E391CBAB}" srcOrd="0" destOrd="0" presId="urn:microsoft.com/office/officeart/2008/layout/VerticalCurvedList"/>
    <dgm:cxn modelId="{A53106A6-0C6E-4810-8443-689E809F904C}" type="presParOf" srcId="{8D177BAF-CC47-4316-842F-086D88EA2B21}" destId="{3D07C62B-8496-421C-BF9A-DD50D410E2B0}" srcOrd="1" destOrd="0" presId="urn:microsoft.com/office/officeart/2008/layout/VerticalCurvedList"/>
    <dgm:cxn modelId="{F9B6A928-E6B5-407D-BEB1-6CAA542524BA}" type="presParOf" srcId="{8D177BAF-CC47-4316-842F-086D88EA2B21}" destId="{FBEA7F7E-AAF4-4FCB-84E3-A7CB2CA740BF}" srcOrd="2" destOrd="0" presId="urn:microsoft.com/office/officeart/2008/layout/VerticalCurvedList"/>
    <dgm:cxn modelId="{8469B5D2-7501-4387-ABE1-9F53775E43F4}" type="presParOf" srcId="{8D177BAF-CC47-4316-842F-086D88EA2B21}" destId="{FCD50ABC-9891-4C51-9D8A-84EE3237EAC7}" srcOrd="3" destOrd="0" presId="urn:microsoft.com/office/officeart/2008/layout/VerticalCurvedList"/>
    <dgm:cxn modelId="{403A36CA-6A7B-4F05-BA8D-0C8865F5C29A}" type="presParOf" srcId="{5394D286-B7AC-4E6B-B885-38D963509B11}" destId="{082BB9B0-CFE6-4A56-B27E-1884ABC96451}" srcOrd="1" destOrd="0" presId="urn:microsoft.com/office/officeart/2008/layout/VerticalCurvedList"/>
    <dgm:cxn modelId="{25043ED0-8875-446F-8DD9-D2631109C541}" type="presParOf" srcId="{5394D286-B7AC-4E6B-B885-38D963509B11}" destId="{BA5DBB2C-F15B-404E-BFF0-A21884124D54}" srcOrd="2" destOrd="0" presId="urn:microsoft.com/office/officeart/2008/layout/VerticalCurvedList"/>
    <dgm:cxn modelId="{979EB606-85C9-4FAD-9B0D-3DD5DE7AEE16}" type="presParOf" srcId="{BA5DBB2C-F15B-404E-BFF0-A21884124D54}" destId="{0279BEF7-B1B4-4DDA-890E-54F75F5BD03F}" srcOrd="0" destOrd="0" presId="urn:microsoft.com/office/officeart/2008/layout/VerticalCurvedList"/>
    <dgm:cxn modelId="{484819F1-09C4-47A8-81CE-9245F13EDAF2}" type="presParOf" srcId="{5394D286-B7AC-4E6B-B885-38D963509B11}" destId="{EEE292FC-3F15-4017-BF63-8A3803EC5CF0}" srcOrd="3" destOrd="0" presId="urn:microsoft.com/office/officeart/2008/layout/VerticalCurvedList"/>
    <dgm:cxn modelId="{CD8D6B56-FF79-48AF-B072-4ABCA6A784B7}" type="presParOf" srcId="{5394D286-B7AC-4E6B-B885-38D963509B11}" destId="{8CDA5E7E-017F-4457-B656-3B1DFBDE7BC5}" srcOrd="4" destOrd="0" presId="urn:microsoft.com/office/officeart/2008/layout/VerticalCurvedList"/>
    <dgm:cxn modelId="{ADE71016-488B-4029-B932-19B2C6DD390B}" type="presParOf" srcId="{8CDA5E7E-017F-4457-B656-3B1DFBDE7BC5}" destId="{BB06EB40-9B12-47D1-88EC-B85DC610FAD2}" srcOrd="0" destOrd="0" presId="urn:microsoft.com/office/officeart/2008/layout/VerticalCurvedList"/>
    <dgm:cxn modelId="{A6B90FFE-7ACC-48EA-9C0D-4078D207AC41}" type="presParOf" srcId="{5394D286-B7AC-4E6B-B885-38D963509B11}" destId="{C57DE007-659A-43B5-A82E-3A4AA4516066}" srcOrd="5" destOrd="0" presId="urn:microsoft.com/office/officeart/2008/layout/VerticalCurvedList"/>
    <dgm:cxn modelId="{E7659434-2233-4349-A93C-3F743FA6CDB1}" type="presParOf" srcId="{5394D286-B7AC-4E6B-B885-38D963509B11}" destId="{3960245E-BA3F-42DA-845A-780E0819380E}" srcOrd="6" destOrd="0" presId="urn:microsoft.com/office/officeart/2008/layout/VerticalCurvedList"/>
    <dgm:cxn modelId="{7CE98413-1792-452C-B532-979E35E5B0CB}" type="presParOf" srcId="{3960245E-BA3F-42DA-845A-780E0819380E}" destId="{D8BAE92C-6F57-4689-8E6F-AC943032289A}" srcOrd="0" destOrd="0" presId="urn:microsoft.com/office/officeart/2008/layout/VerticalCurvedList"/>
    <dgm:cxn modelId="{2FB5793E-5A2E-47EF-88BC-87D72CDE0275}" type="presParOf" srcId="{5394D286-B7AC-4E6B-B885-38D963509B11}" destId="{86BEA107-BC9E-4306-9ACE-FA34B9677D64}" srcOrd="7" destOrd="0" presId="urn:microsoft.com/office/officeart/2008/layout/VerticalCurvedList"/>
    <dgm:cxn modelId="{4B24B60F-4373-4775-BFD0-5FB60F4BA11A}" type="presParOf" srcId="{5394D286-B7AC-4E6B-B885-38D963509B11}" destId="{2CF45543-0DBD-4B1D-AF26-B52A4F727CCF}" srcOrd="8" destOrd="0" presId="urn:microsoft.com/office/officeart/2008/layout/VerticalCurvedList"/>
    <dgm:cxn modelId="{1E1D9015-9DC7-4935-AA2E-1EA20EAEAEF4}" type="presParOf" srcId="{2CF45543-0DBD-4B1D-AF26-B52A4F727CCF}" destId="{B59652E0-3F70-4982-A57D-006BA3E276ED}" srcOrd="0" destOrd="0" presId="urn:microsoft.com/office/officeart/2008/layout/VerticalCurvedList"/>
    <dgm:cxn modelId="{4A888AFF-27D1-47B6-8E75-54ED76C4D010}" type="presParOf" srcId="{5394D286-B7AC-4E6B-B885-38D963509B11}" destId="{ADC0F69F-6058-4BF3-8087-4C2038F0730A}" srcOrd="9" destOrd="0" presId="urn:microsoft.com/office/officeart/2008/layout/VerticalCurvedList"/>
    <dgm:cxn modelId="{9DDCCF34-8C32-43C2-90AB-D8DF0C43FF04}" type="presParOf" srcId="{5394D286-B7AC-4E6B-B885-38D963509B11}" destId="{0D005225-7B76-4BB9-976D-D63F7D6FCFF0}" srcOrd="10" destOrd="0" presId="urn:microsoft.com/office/officeart/2008/layout/VerticalCurvedList"/>
    <dgm:cxn modelId="{C05C3949-FEF8-4C9B-9186-28EDCF208D53}" type="presParOf" srcId="{0D005225-7B76-4BB9-976D-D63F7D6FCFF0}" destId="{03E6BAAC-41C2-49B7-8E09-69282AD5ED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96817-C627-48CC-BDA9-7069E8AD1FF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AR"/>
        </a:p>
      </dgm:t>
    </dgm:pt>
    <dgm:pt modelId="{9C05EA84-71B8-4E2F-94E6-550E6B18CCCE}">
      <dgm:prSet phldrT="[Texto]"/>
      <dgm:spPr/>
      <dgm:t>
        <a:bodyPr/>
        <a:lstStyle/>
        <a:p>
          <a:r>
            <a:rPr lang="es-ES" dirty="0"/>
            <a:t>Cualquier enfoque teórico para estudiar el territorio lleva a la construcción conceptual y metodológica del territorio</a:t>
          </a:r>
          <a:endParaRPr lang="es-AR" dirty="0"/>
        </a:p>
      </dgm:t>
    </dgm:pt>
    <dgm:pt modelId="{980FC438-F67E-428D-A56F-B8AF5D4E5AE0}" type="parTrans" cxnId="{51777CAD-5925-4620-A58E-235AE9F66F5B}">
      <dgm:prSet/>
      <dgm:spPr/>
      <dgm:t>
        <a:bodyPr/>
        <a:lstStyle/>
        <a:p>
          <a:endParaRPr lang="es-AR"/>
        </a:p>
      </dgm:t>
    </dgm:pt>
    <dgm:pt modelId="{AFA9B35E-C58C-4AC6-B22F-73A5F52C6AC5}" type="sibTrans" cxnId="{51777CAD-5925-4620-A58E-235AE9F66F5B}">
      <dgm:prSet/>
      <dgm:spPr/>
      <dgm:t>
        <a:bodyPr/>
        <a:lstStyle/>
        <a:p>
          <a:endParaRPr lang="es-AR"/>
        </a:p>
      </dgm:t>
    </dgm:pt>
    <dgm:pt modelId="{3CE78AAA-735E-4268-BF0B-82BB27048BA7}">
      <dgm:prSet phldrT="[Texto]"/>
      <dgm:spPr/>
      <dgm:t>
        <a:bodyPr/>
        <a:lstStyle/>
        <a:p>
          <a:r>
            <a:rPr lang="es-ES" dirty="0"/>
            <a:t>Los estudios en el territorio o del territorio requieren además de reconocer características territoriales, reconocer problemáticas sociales, para ello recurrimos a herramientas disciplinares o interdisciplinares: “El espacio y el territorio se construye en relación a la realidad” </a:t>
          </a:r>
          <a:endParaRPr lang="es-AR" dirty="0"/>
        </a:p>
      </dgm:t>
    </dgm:pt>
    <dgm:pt modelId="{D8E16C3A-0DF7-4242-A996-EBAAAE6F1E10}" type="parTrans" cxnId="{563B9248-F4A2-422C-A3B2-95FD2819F467}">
      <dgm:prSet/>
      <dgm:spPr/>
      <dgm:t>
        <a:bodyPr/>
        <a:lstStyle/>
        <a:p>
          <a:endParaRPr lang="es-AR"/>
        </a:p>
      </dgm:t>
    </dgm:pt>
    <dgm:pt modelId="{BE8BCD21-30DE-4083-B7FB-62E8666C27D6}" type="sibTrans" cxnId="{563B9248-F4A2-422C-A3B2-95FD2819F467}">
      <dgm:prSet/>
      <dgm:spPr/>
      <dgm:t>
        <a:bodyPr/>
        <a:lstStyle/>
        <a:p>
          <a:endParaRPr lang="es-AR"/>
        </a:p>
      </dgm:t>
    </dgm:pt>
    <dgm:pt modelId="{9138747F-1D23-4062-B21D-65478A566540}">
      <dgm:prSet phldrT="[Texto]"/>
      <dgm:spPr/>
      <dgm:t>
        <a:bodyPr/>
        <a:lstStyle/>
        <a:p>
          <a:r>
            <a:rPr lang="es-ES" dirty="0"/>
            <a:t>Multidimensionalidad: apartarnos por un momento de la óptica del territorio como espacio de intervención y hacer de cuenta que desconocemos ese territorio por completo para poder mirarlo desde una o dos teorías y disciplinas y así poder delimitarlo con sus características</a:t>
          </a:r>
          <a:endParaRPr lang="es-AR" dirty="0"/>
        </a:p>
      </dgm:t>
    </dgm:pt>
    <dgm:pt modelId="{DEFBF9BB-3132-4DD5-BFCC-A677B9ADBD94}" type="parTrans" cxnId="{08219668-6691-4416-BD58-2D4896009B34}">
      <dgm:prSet/>
      <dgm:spPr/>
      <dgm:t>
        <a:bodyPr/>
        <a:lstStyle/>
        <a:p>
          <a:endParaRPr lang="es-AR"/>
        </a:p>
      </dgm:t>
    </dgm:pt>
    <dgm:pt modelId="{63075882-3A45-4257-B1AD-66D757C6A274}" type="sibTrans" cxnId="{08219668-6691-4416-BD58-2D4896009B34}">
      <dgm:prSet/>
      <dgm:spPr/>
      <dgm:t>
        <a:bodyPr/>
        <a:lstStyle/>
        <a:p>
          <a:endParaRPr lang="es-AR"/>
        </a:p>
      </dgm:t>
    </dgm:pt>
    <dgm:pt modelId="{8AFDD57C-9E49-4F41-8634-962E470EFC0E}">
      <dgm:prSet/>
      <dgm:spPr/>
      <dgm:t>
        <a:bodyPr/>
        <a:lstStyle/>
        <a:p>
          <a:r>
            <a:rPr lang="es-ES" dirty="0"/>
            <a:t>Tipos de teorías posibles: ¿Teoría crítica, materialista, fenomenológica/interpretativa, decolonial o epistemología del sur?</a:t>
          </a:r>
          <a:endParaRPr lang="es-AR" dirty="0"/>
        </a:p>
      </dgm:t>
    </dgm:pt>
    <dgm:pt modelId="{D997DF1B-CAC7-4FB4-B9A9-D15C32B7C6DB}" type="parTrans" cxnId="{F97C161D-44F3-4668-A950-B988EDAF0B44}">
      <dgm:prSet/>
      <dgm:spPr/>
      <dgm:t>
        <a:bodyPr/>
        <a:lstStyle/>
        <a:p>
          <a:endParaRPr lang="es-AR"/>
        </a:p>
      </dgm:t>
    </dgm:pt>
    <dgm:pt modelId="{124F42F4-F6FC-45AF-B942-9BB21DCFC4F6}" type="sibTrans" cxnId="{F97C161D-44F3-4668-A950-B988EDAF0B44}">
      <dgm:prSet/>
      <dgm:spPr/>
      <dgm:t>
        <a:bodyPr/>
        <a:lstStyle/>
        <a:p>
          <a:endParaRPr lang="es-AR"/>
        </a:p>
      </dgm:t>
    </dgm:pt>
    <dgm:pt modelId="{44063F67-2686-4677-BBD3-7B64760874BA}">
      <dgm:prSet/>
      <dgm:spPr/>
      <dgm:t>
        <a:bodyPr/>
        <a:lstStyle/>
        <a:p>
          <a:r>
            <a:rPr lang="es-ES" dirty="0"/>
            <a:t>El actor (investigador/sujeto) construye el territorio, y no al contrario</a:t>
          </a:r>
          <a:endParaRPr lang="es-AR" dirty="0"/>
        </a:p>
      </dgm:t>
    </dgm:pt>
    <dgm:pt modelId="{F51FAB6F-F50A-4B20-A4B0-77A945296962}" type="parTrans" cxnId="{5F8145B6-137B-42B7-8D50-33606EA3D6AA}">
      <dgm:prSet/>
      <dgm:spPr/>
      <dgm:t>
        <a:bodyPr/>
        <a:lstStyle/>
        <a:p>
          <a:endParaRPr lang="es-AR"/>
        </a:p>
      </dgm:t>
    </dgm:pt>
    <dgm:pt modelId="{BD28EDDE-1C94-4C66-A2B3-211F9501623E}" type="sibTrans" cxnId="{5F8145B6-137B-42B7-8D50-33606EA3D6AA}">
      <dgm:prSet/>
      <dgm:spPr/>
      <dgm:t>
        <a:bodyPr/>
        <a:lstStyle/>
        <a:p>
          <a:endParaRPr lang="es-AR"/>
        </a:p>
      </dgm:t>
    </dgm:pt>
    <dgm:pt modelId="{0B00F6E2-852C-45D0-B4C6-9429391651BB}" type="pres">
      <dgm:prSet presAssocID="{9AC96817-C627-48CC-BDA9-7069E8AD1FF8}" presName="Name0" presStyleCnt="0">
        <dgm:presLayoutVars>
          <dgm:chMax val="7"/>
          <dgm:chPref val="7"/>
          <dgm:dir/>
        </dgm:presLayoutVars>
      </dgm:prSet>
      <dgm:spPr/>
    </dgm:pt>
    <dgm:pt modelId="{53679292-90B9-4289-B098-6F27459E2ECB}" type="pres">
      <dgm:prSet presAssocID="{9AC96817-C627-48CC-BDA9-7069E8AD1FF8}" presName="Name1" presStyleCnt="0"/>
      <dgm:spPr/>
    </dgm:pt>
    <dgm:pt modelId="{91D3408D-7904-4A7C-879D-56604AC9AADA}" type="pres">
      <dgm:prSet presAssocID="{9AC96817-C627-48CC-BDA9-7069E8AD1FF8}" presName="cycle" presStyleCnt="0"/>
      <dgm:spPr/>
    </dgm:pt>
    <dgm:pt modelId="{1D9B28C6-3EDB-498C-8E1F-6E580BF3F816}" type="pres">
      <dgm:prSet presAssocID="{9AC96817-C627-48CC-BDA9-7069E8AD1FF8}" presName="srcNode" presStyleLbl="node1" presStyleIdx="0" presStyleCnt="5"/>
      <dgm:spPr/>
    </dgm:pt>
    <dgm:pt modelId="{E15ED215-5B77-4867-907F-7788FF8BEEE5}" type="pres">
      <dgm:prSet presAssocID="{9AC96817-C627-48CC-BDA9-7069E8AD1FF8}" presName="conn" presStyleLbl="parChTrans1D2" presStyleIdx="0" presStyleCnt="1"/>
      <dgm:spPr/>
    </dgm:pt>
    <dgm:pt modelId="{205A40FD-01CD-492A-B746-CF92B007C1CB}" type="pres">
      <dgm:prSet presAssocID="{9AC96817-C627-48CC-BDA9-7069E8AD1FF8}" presName="extraNode" presStyleLbl="node1" presStyleIdx="0" presStyleCnt="5"/>
      <dgm:spPr/>
    </dgm:pt>
    <dgm:pt modelId="{21982B45-8F03-4AF3-B868-6E03C9CAAF2D}" type="pres">
      <dgm:prSet presAssocID="{9AC96817-C627-48CC-BDA9-7069E8AD1FF8}" presName="dstNode" presStyleLbl="node1" presStyleIdx="0" presStyleCnt="5"/>
      <dgm:spPr/>
    </dgm:pt>
    <dgm:pt modelId="{D28FBC73-FC7D-4950-A2AC-D17E78EA20BF}" type="pres">
      <dgm:prSet presAssocID="{9C05EA84-71B8-4E2F-94E6-550E6B18CCCE}" presName="text_1" presStyleLbl="node1" presStyleIdx="0" presStyleCnt="5">
        <dgm:presLayoutVars>
          <dgm:bulletEnabled val="1"/>
        </dgm:presLayoutVars>
      </dgm:prSet>
      <dgm:spPr/>
    </dgm:pt>
    <dgm:pt modelId="{FBECB29B-8760-416A-A13F-5581A8412CD4}" type="pres">
      <dgm:prSet presAssocID="{9C05EA84-71B8-4E2F-94E6-550E6B18CCCE}" presName="accent_1" presStyleCnt="0"/>
      <dgm:spPr/>
    </dgm:pt>
    <dgm:pt modelId="{D3A78573-3026-4BFE-8EA3-8E35857565F5}" type="pres">
      <dgm:prSet presAssocID="{9C05EA84-71B8-4E2F-94E6-550E6B18CCCE}" presName="accentRepeatNode" presStyleLbl="solidFgAcc1" presStyleIdx="0" presStyleCnt="5"/>
      <dgm:spPr/>
    </dgm:pt>
    <dgm:pt modelId="{D81FC3E5-ED32-43F4-92E5-6E62079E290C}" type="pres">
      <dgm:prSet presAssocID="{3CE78AAA-735E-4268-BF0B-82BB27048BA7}" presName="text_2" presStyleLbl="node1" presStyleIdx="1" presStyleCnt="5">
        <dgm:presLayoutVars>
          <dgm:bulletEnabled val="1"/>
        </dgm:presLayoutVars>
      </dgm:prSet>
      <dgm:spPr/>
    </dgm:pt>
    <dgm:pt modelId="{052630A0-1608-498E-976F-8A9C2CAD05E7}" type="pres">
      <dgm:prSet presAssocID="{3CE78AAA-735E-4268-BF0B-82BB27048BA7}" presName="accent_2" presStyleCnt="0"/>
      <dgm:spPr/>
    </dgm:pt>
    <dgm:pt modelId="{DC3AEB51-12C5-4DBB-8FDC-E343D37886C0}" type="pres">
      <dgm:prSet presAssocID="{3CE78AAA-735E-4268-BF0B-82BB27048BA7}" presName="accentRepeatNode" presStyleLbl="solidFgAcc1" presStyleIdx="1" presStyleCnt="5"/>
      <dgm:spPr/>
    </dgm:pt>
    <dgm:pt modelId="{33E2510A-E6DA-445F-A53A-D9DFD22E2839}" type="pres">
      <dgm:prSet presAssocID="{9138747F-1D23-4062-B21D-65478A566540}" presName="text_3" presStyleLbl="node1" presStyleIdx="2" presStyleCnt="5">
        <dgm:presLayoutVars>
          <dgm:bulletEnabled val="1"/>
        </dgm:presLayoutVars>
      </dgm:prSet>
      <dgm:spPr/>
    </dgm:pt>
    <dgm:pt modelId="{D8B8D662-3FC8-4C64-97D1-7C66872B7225}" type="pres">
      <dgm:prSet presAssocID="{9138747F-1D23-4062-B21D-65478A566540}" presName="accent_3" presStyleCnt="0"/>
      <dgm:spPr/>
    </dgm:pt>
    <dgm:pt modelId="{8E1E23B7-25F6-4E4D-BAFF-84F6F899787C}" type="pres">
      <dgm:prSet presAssocID="{9138747F-1D23-4062-B21D-65478A566540}" presName="accentRepeatNode" presStyleLbl="solidFgAcc1" presStyleIdx="2" presStyleCnt="5"/>
      <dgm:spPr/>
    </dgm:pt>
    <dgm:pt modelId="{3DEC5477-C1A0-4803-A938-6B8673999A61}" type="pres">
      <dgm:prSet presAssocID="{8AFDD57C-9E49-4F41-8634-962E470EFC0E}" presName="text_4" presStyleLbl="node1" presStyleIdx="3" presStyleCnt="5">
        <dgm:presLayoutVars>
          <dgm:bulletEnabled val="1"/>
        </dgm:presLayoutVars>
      </dgm:prSet>
      <dgm:spPr/>
    </dgm:pt>
    <dgm:pt modelId="{56FF7C21-E4D3-4193-97C8-4146110DB3D2}" type="pres">
      <dgm:prSet presAssocID="{8AFDD57C-9E49-4F41-8634-962E470EFC0E}" presName="accent_4" presStyleCnt="0"/>
      <dgm:spPr/>
    </dgm:pt>
    <dgm:pt modelId="{7E33C255-2CD3-4E4E-AA57-45F6EDCCB264}" type="pres">
      <dgm:prSet presAssocID="{8AFDD57C-9E49-4F41-8634-962E470EFC0E}" presName="accentRepeatNode" presStyleLbl="solidFgAcc1" presStyleIdx="3" presStyleCnt="5"/>
      <dgm:spPr/>
    </dgm:pt>
    <dgm:pt modelId="{02AA658E-D3CB-4F5A-947B-455EB9699C5B}" type="pres">
      <dgm:prSet presAssocID="{44063F67-2686-4677-BBD3-7B64760874BA}" presName="text_5" presStyleLbl="node1" presStyleIdx="4" presStyleCnt="5">
        <dgm:presLayoutVars>
          <dgm:bulletEnabled val="1"/>
        </dgm:presLayoutVars>
      </dgm:prSet>
      <dgm:spPr/>
    </dgm:pt>
    <dgm:pt modelId="{819E7286-F327-4482-A7B8-8AFE5A3F8EDB}" type="pres">
      <dgm:prSet presAssocID="{44063F67-2686-4677-BBD3-7B64760874BA}" presName="accent_5" presStyleCnt="0"/>
      <dgm:spPr/>
    </dgm:pt>
    <dgm:pt modelId="{09D6E875-8EB0-4403-9E4C-D282DE9861BF}" type="pres">
      <dgm:prSet presAssocID="{44063F67-2686-4677-BBD3-7B64760874BA}" presName="accentRepeatNode" presStyleLbl="solidFgAcc1" presStyleIdx="4" presStyleCnt="5"/>
      <dgm:spPr/>
    </dgm:pt>
  </dgm:ptLst>
  <dgm:cxnLst>
    <dgm:cxn modelId="{EE260218-F970-41B2-BFF6-D6C8510A1BED}" type="presOf" srcId="{9C05EA84-71B8-4E2F-94E6-550E6B18CCCE}" destId="{D28FBC73-FC7D-4950-A2AC-D17E78EA20BF}" srcOrd="0" destOrd="0" presId="urn:microsoft.com/office/officeart/2008/layout/VerticalCurvedList"/>
    <dgm:cxn modelId="{F97C161D-44F3-4668-A950-B988EDAF0B44}" srcId="{9AC96817-C627-48CC-BDA9-7069E8AD1FF8}" destId="{8AFDD57C-9E49-4F41-8634-962E470EFC0E}" srcOrd="3" destOrd="0" parTransId="{D997DF1B-CAC7-4FB4-B9A9-D15C32B7C6DB}" sibTransId="{124F42F4-F6FC-45AF-B942-9BB21DCFC4F6}"/>
    <dgm:cxn modelId="{67D2102E-1E84-41B8-B2F5-11A09803E792}" type="presOf" srcId="{AFA9B35E-C58C-4AC6-B22F-73A5F52C6AC5}" destId="{E15ED215-5B77-4867-907F-7788FF8BEEE5}" srcOrd="0" destOrd="0" presId="urn:microsoft.com/office/officeart/2008/layout/VerticalCurvedList"/>
    <dgm:cxn modelId="{DB59BB61-085B-4DE3-8C5A-0761FA023738}" type="presOf" srcId="{44063F67-2686-4677-BBD3-7B64760874BA}" destId="{02AA658E-D3CB-4F5A-947B-455EB9699C5B}" srcOrd="0" destOrd="0" presId="urn:microsoft.com/office/officeart/2008/layout/VerticalCurvedList"/>
    <dgm:cxn modelId="{DDE49E44-CFF4-4F29-A877-C9FBE01061F3}" type="presOf" srcId="{9138747F-1D23-4062-B21D-65478A566540}" destId="{33E2510A-E6DA-445F-A53A-D9DFD22E2839}" srcOrd="0" destOrd="0" presId="urn:microsoft.com/office/officeart/2008/layout/VerticalCurvedList"/>
    <dgm:cxn modelId="{563B9248-F4A2-422C-A3B2-95FD2819F467}" srcId="{9AC96817-C627-48CC-BDA9-7069E8AD1FF8}" destId="{3CE78AAA-735E-4268-BF0B-82BB27048BA7}" srcOrd="1" destOrd="0" parTransId="{D8E16C3A-0DF7-4242-A996-EBAAAE6F1E10}" sibTransId="{BE8BCD21-30DE-4083-B7FB-62E8666C27D6}"/>
    <dgm:cxn modelId="{08219668-6691-4416-BD58-2D4896009B34}" srcId="{9AC96817-C627-48CC-BDA9-7069E8AD1FF8}" destId="{9138747F-1D23-4062-B21D-65478A566540}" srcOrd="2" destOrd="0" parTransId="{DEFBF9BB-3132-4DD5-BFCC-A677B9ADBD94}" sibTransId="{63075882-3A45-4257-B1AD-66D757C6A274}"/>
    <dgm:cxn modelId="{2B046F4E-6823-48AA-AB2A-F0D900E5029E}" type="presOf" srcId="{8AFDD57C-9E49-4F41-8634-962E470EFC0E}" destId="{3DEC5477-C1A0-4803-A938-6B8673999A61}" srcOrd="0" destOrd="0" presId="urn:microsoft.com/office/officeart/2008/layout/VerticalCurvedList"/>
    <dgm:cxn modelId="{C44D618E-040D-4A43-BF3E-05F2B84286F3}" type="presOf" srcId="{3CE78AAA-735E-4268-BF0B-82BB27048BA7}" destId="{D81FC3E5-ED32-43F4-92E5-6E62079E290C}" srcOrd="0" destOrd="0" presId="urn:microsoft.com/office/officeart/2008/layout/VerticalCurvedList"/>
    <dgm:cxn modelId="{A9327B95-3E6A-4A85-A5CC-4B5B5A061B61}" type="presOf" srcId="{9AC96817-C627-48CC-BDA9-7069E8AD1FF8}" destId="{0B00F6E2-852C-45D0-B4C6-9429391651BB}" srcOrd="0" destOrd="0" presId="urn:microsoft.com/office/officeart/2008/layout/VerticalCurvedList"/>
    <dgm:cxn modelId="{51777CAD-5925-4620-A58E-235AE9F66F5B}" srcId="{9AC96817-C627-48CC-BDA9-7069E8AD1FF8}" destId="{9C05EA84-71B8-4E2F-94E6-550E6B18CCCE}" srcOrd="0" destOrd="0" parTransId="{980FC438-F67E-428D-A56F-B8AF5D4E5AE0}" sibTransId="{AFA9B35E-C58C-4AC6-B22F-73A5F52C6AC5}"/>
    <dgm:cxn modelId="{5F8145B6-137B-42B7-8D50-33606EA3D6AA}" srcId="{9AC96817-C627-48CC-BDA9-7069E8AD1FF8}" destId="{44063F67-2686-4677-BBD3-7B64760874BA}" srcOrd="4" destOrd="0" parTransId="{F51FAB6F-F50A-4B20-A4B0-77A945296962}" sibTransId="{BD28EDDE-1C94-4C66-A2B3-211F9501623E}"/>
    <dgm:cxn modelId="{6C665444-F225-4DA1-9D5E-3715C02AF96D}" type="presParOf" srcId="{0B00F6E2-852C-45D0-B4C6-9429391651BB}" destId="{53679292-90B9-4289-B098-6F27459E2ECB}" srcOrd="0" destOrd="0" presId="urn:microsoft.com/office/officeart/2008/layout/VerticalCurvedList"/>
    <dgm:cxn modelId="{6DEB98B5-6000-4746-8C47-4413D81CCDF4}" type="presParOf" srcId="{53679292-90B9-4289-B098-6F27459E2ECB}" destId="{91D3408D-7904-4A7C-879D-56604AC9AADA}" srcOrd="0" destOrd="0" presId="urn:microsoft.com/office/officeart/2008/layout/VerticalCurvedList"/>
    <dgm:cxn modelId="{5089A7C3-A464-4E79-81BF-ED3A3F0306A8}" type="presParOf" srcId="{91D3408D-7904-4A7C-879D-56604AC9AADA}" destId="{1D9B28C6-3EDB-498C-8E1F-6E580BF3F816}" srcOrd="0" destOrd="0" presId="urn:microsoft.com/office/officeart/2008/layout/VerticalCurvedList"/>
    <dgm:cxn modelId="{82CA3605-CD1E-4386-8D12-6B3CBCBC0B82}" type="presParOf" srcId="{91D3408D-7904-4A7C-879D-56604AC9AADA}" destId="{E15ED215-5B77-4867-907F-7788FF8BEEE5}" srcOrd="1" destOrd="0" presId="urn:microsoft.com/office/officeart/2008/layout/VerticalCurvedList"/>
    <dgm:cxn modelId="{9DF3524F-55E6-4024-B188-5B9342EB550E}" type="presParOf" srcId="{91D3408D-7904-4A7C-879D-56604AC9AADA}" destId="{205A40FD-01CD-492A-B746-CF92B007C1CB}" srcOrd="2" destOrd="0" presId="urn:microsoft.com/office/officeart/2008/layout/VerticalCurvedList"/>
    <dgm:cxn modelId="{B9EB58A2-E139-4142-8596-042E7F824305}" type="presParOf" srcId="{91D3408D-7904-4A7C-879D-56604AC9AADA}" destId="{21982B45-8F03-4AF3-B868-6E03C9CAAF2D}" srcOrd="3" destOrd="0" presId="urn:microsoft.com/office/officeart/2008/layout/VerticalCurvedList"/>
    <dgm:cxn modelId="{A41B190D-8B15-490B-80D0-70D3F4D7352F}" type="presParOf" srcId="{53679292-90B9-4289-B098-6F27459E2ECB}" destId="{D28FBC73-FC7D-4950-A2AC-D17E78EA20BF}" srcOrd="1" destOrd="0" presId="urn:microsoft.com/office/officeart/2008/layout/VerticalCurvedList"/>
    <dgm:cxn modelId="{B02FB5DD-19E9-4581-B01C-F2ABBD94FFE4}" type="presParOf" srcId="{53679292-90B9-4289-B098-6F27459E2ECB}" destId="{FBECB29B-8760-416A-A13F-5581A8412CD4}" srcOrd="2" destOrd="0" presId="urn:microsoft.com/office/officeart/2008/layout/VerticalCurvedList"/>
    <dgm:cxn modelId="{C75D3FE6-B450-4FFA-897E-E00240D9E4D8}" type="presParOf" srcId="{FBECB29B-8760-416A-A13F-5581A8412CD4}" destId="{D3A78573-3026-4BFE-8EA3-8E35857565F5}" srcOrd="0" destOrd="0" presId="urn:microsoft.com/office/officeart/2008/layout/VerticalCurvedList"/>
    <dgm:cxn modelId="{4E3193FD-AECC-41FA-B495-EAA95F9CFB28}" type="presParOf" srcId="{53679292-90B9-4289-B098-6F27459E2ECB}" destId="{D81FC3E5-ED32-43F4-92E5-6E62079E290C}" srcOrd="3" destOrd="0" presId="urn:microsoft.com/office/officeart/2008/layout/VerticalCurvedList"/>
    <dgm:cxn modelId="{05C950D0-1F30-4106-A5F1-C13C9776F3C8}" type="presParOf" srcId="{53679292-90B9-4289-B098-6F27459E2ECB}" destId="{052630A0-1608-498E-976F-8A9C2CAD05E7}" srcOrd="4" destOrd="0" presId="urn:microsoft.com/office/officeart/2008/layout/VerticalCurvedList"/>
    <dgm:cxn modelId="{A2985F51-938B-4E9C-9186-66BD24873190}" type="presParOf" srcId="{052630A0-1608-498E-976F-8A9C2CAD05E7}" destId="{DC3AEB51-12C5-4DBB-8FDC-E343D37886C0}" srcOrd="0" destOrd="0" presId="urn:microsoft.com/office/officeart/2008/layout/VerticalCurvedList"/>
    <dgm:cxn modelId="{8E340979-95C8-44EB-A7F2-1C7671DE554C}" type="presParOf" srcId="{53679292-90B9-4289-B098-6F27459E2ECB}" destId="{33E2510A-E6DA-445F-A53A-D9DFD22E2839}" srcOrd="5" destOrd="0" presId="urn:microsoft.com/office/officeart/2008/layout/VerticalCurvedList"/>
    <dgm:cxn modelId="{33C2FF90-6803-48D6-AED6-904EDF4CE5E9}" type="presParOf" srcId="{53679292-90B9-4289-B098-6F27459E2ECB}" destId="{D8B8D662-3FC8-4C64-97D1-7C66872B7225}" srcOrd="6" destOrd="0" presId="urn:microsoft.com/office/officeart/2008/layout/VerticalCurvedList"/>
    <dgm:cxn modelId="{FF881334-6657-48B6-97BB-47375DA51C46}" type="presParOf" srcId="{D8B8D662-3FC8-4C64-97D1-7C66872B7225}" destId="{8E1E23B7-25F6-4E4D-BAFF-84F6F899787C}" srcOrd="0" destOrd="0" presId="urn:microsoft.com/office/officeart/2008/layout/VerticalCurvedList"/>
    <dgm:cxn modelId="{47B87974-ABF9-4369-8968-45AB98362161}" type="presParOf" srcId="{53679292-90B9-4289-B098-6F27459E2ECB}" destId="{3DEC5477-C1A0-4803-A938-6B8673999A61}" srcOrd="7" destOrd="0" presId="urn:microsoft.com/office/officeart/2008/layout/VerticalCurvedList"/>
    <dgm:cxn modelId="{5F2E0130-D353-42F0-9EFC-18310113728A}" type="presParOf" srcId="{53679292-90B9-4289-B098-6F27459E2ECB}" destId="{56FF7C21-E4D3-4193-97C8-4146110DB3D2}" srcOrd="8" destOrd="0" presId="urn:microsoft.com/office/officeart/2008/layout/VerticalCurvedList"/>
    <dgm:cxn modelId="{B0A7F1F9-1D6C-4736-84C5-7C922A155682}" type="presParOf" srcId="{56FF7C21-E4D3-4193-97C8-4146110DB3D2}" destId="{7E33C255-2CD3-4E4E-AA57-45F6EDCCB264}" srcOrd="0" destOrd="0" presId="urn:microsoft.com/office/officeart/2008/layout/VerticalCurvedList"/>
    <dgm:cxn modelId="{0DA9FC72-E1D5-4C04-94C3-71EC9AC05B26}" type="presParOf" srcId="{53679292-90B9-4289-B098-6F27459E2ECB}" destId="{02AA658E-D3CB-4F5A-947B-455EB9699C5B}" srcOrd="9" destOrd="0" presId="urn:microsoft.com/office/officeart/2008/layout/VerticalCurvedList"/>
    <dgm:cxn modelId="{A6A3EB2D-697B-41F6-ACD4-854FEEA2F99F}" type="presParOf" srcId="{53679292-90B9-4289-B098-6F27459E2ECB}" destId="{819E7286-F327-4482-A7B8-8AFE5A3F8EDB}" srcOrd="10" destOrd="0" presId="urn:microsoft.com/office/officeart/2008/layout/VerticalCurvedList"/>
    <dgm:cxn modelId="{0F129152-95A6-43D5-B668-8ED5C257953F}" type="presParOf" srcId="{819E7286-F327-4482-A7B8-8AFE5A3F8EDB}" destId="{09D6E875-8EB0-4403-9E4C-D282DE9861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A4564-E80E-4897-A7DB-CB7AF7049952}"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s-AR"/>
        </a:p>
      </dgm:t>
    </dgm:pt>
    <dgm:pt modelId="{76625C05-3698-423C-989F-2B4BF3495057}">
      <dgm:prSet phldrT="[Texto]"/>
      <dgm:spPr/>
      <dgm:t>
        <a:bodyPr/>
        <a:lstStyle/>
        <a:p>
          <a:pPr algn="just"/>
          <a:r>
            <a:rPr lang="es-AR"/>
            <a:t>Se </a:t>
          </a:r>
          <a:r>
            <a:rPr lang="es-ES"/>
            <a:t>espera </a:t>
          </a:r>
          <a:r>
            <a:rPr lang="es-ES" b="1"/>
            <a:t>igualdad</a:t>
          </a:r>
          <a:r>
            <a:rPr lang="es-ES"/>
            <a:t> para todos los individuos en el acceso a los derechos básicos universales; no se espera, incluso ni siquiera se considera deseable, un desempeño económico igual para todos los individuos (</a:t>
          </a:r>
          <a:r>
            <a:rPr lang="es-ES" b="1"/>
            <a:t>igualitarismo</a:t>
          </a:r>
          <a:r>
            <a:rPr lang="es-ES"/>
            <a:t>); y se pretende, eso sí, que las oportunidades para obtener ese máximo desempeño sean </a:t>
          </a:r>
          <a:r>
            <a:rPr lang="es-AR"/>
            <a:t>iguales para todos (</a:t>
          </a:r>
          <a:r>
            <a:rPr lang="es-AR" b="1"/>
            <a:t>equidad</a:t>
          </a:r>
          <a:r>
            <a:rPr lang="es-AR"/>
            <a:t>).</a:t>
          </a:r>
        </a:p>
      </dgm:t>
    </dgm:pt>
    <dgm:pt modelId="{CE76D6AB-2E7E-4A30-8596-CD6A7755FE8F}" type="parTrans" cxnId="{2F089B21-1339-4A14-934A-D03DDB87738D}">
      <dgm:prSet/>
      <dgm:spPr/>
      <dgm:t>
        <a:bodyPr/>
        <a:lstStyle/>
        <a:p>
          <a:pPr algn="just"/>
          <a:endParaRPr lang="es-AR"/>
        </a:p>
      </dgm:t>
    </dgm:pt>
    <dgm:pt modelId="{583AFB5B-70BA-4EE2-8234-017A6C3BC17C}" type="sibTrans" cxnId="{2F089B21-1339-4A14-934A-D03DDB87738D}">
      <dgm:prSet/>
      <dgm:spPr/>
      <dgm:t>
        <a:bodyPr/>
        <a:lstStyle/>
        <a:p>
          <a:pPr algn="just"/>
          <a:endParaRPr lang="es-AR"/>
        </a:p>
      </dgm:t>
    </dgm:pt>
    <dgm:pt modelId="{582F14A8-2F8D-4966-AA8E-0C22324C8D0D}">
      <dgm:prSet/>
      <dgm:spPr/>
      <dgm:t>
        <a:bodyPr/>
        <a:lstStyle/>
        <a:p>
          <a:pPr algn="just"/>
          <a:r>
            <a:rPr lang="es-ES"/>
            <a:t>¿Cómo conciliar e integrar la defensa de los valores e intereses individuales y </a:t>
          </a:r>
          <a:r>
            <a:rPr lang="es-AR"/>
            <a:t>colectivos?</a:t>
          </a:r>
        </a:p>
      </dgm:t>
    </dgm:pt>
    <dgm:pt modelId="{9CBCD75B-123D-4B1D-8B88-1E97AD4E4743}" type="parTrans" cxnId="{656B7DA3-0573-44FB-99BD-E6F3955C8A3F}">
      <dgm:prSet/>
      <dgm:spPr/>
      <dgm:t>
        <a:bodyPr/>
        <a:lstStyle/>
        <a:p>
          <a:pPr algn="just"/>
          <a:endParaRPr lang="es-AR"/>
        </a:p>
      </dgm:t>
    </dgm:pt>
    <dgm:pt modelId="{92317EA7-C95A-45E3-878F-64A6979AB21B}" type="sibTrans" cxnId="{656B7DA3-0573-44FB-99BD-E6F3955C8A3F}">
      <dgm:prSet/>
      <dgm:spPr/>
      <dgm:t>
        <a:bodyPr/>
        <a:lstStyle/>
        <a:p>
          <a:pPr algn="just"/>
          <a:endParaRPr lang="es-AR"/>
        </a:p>
      </dgm:t>
    </dgm:pt>
    <dgm:pt modelId="{6B8F3F31-7709-45A7-98EE-5C6225C8F0E7}" type="pres">
      <dgm:prSet presAssocID="{460A4564-E80E-4897-A7DB-CB7AF7049952}" presName="vert0" presStyleCnt="0">
        <dgm:presLayoutVars>
          <dgm:dir/>
          <dgm:animOne val="branch"/>
          <dgm:animLvl val="lvl"/>
        </dgm:presLayoutVars>
      </dgm:prSet>
      <dgm:spPr/>
    </dgm:pt>
    <dgm:pt modelId="{0F3CEF87-0C1C-4B70-9EBC-1DEDA2D483BE}" type="pres">
      <dgm:prSet presAssocID="{582F14A8-2F8D-4966-AA8E-0C22324C8D0D}" presName="thickLine" presStyleLbl="alignNode1" presStyleIdx="0" presStyleCnt="2"/>
      <dgm:spPr/>
    </dgm:pt>
    <dgm:pt modelId="{C4FC359B-12E3-4C94-B3FC-1270E1DF24A6}" type="pres">
      <dgm:prSet presAssocID="{582F14A8-2F8D-4966-AA8E-0C22324C8D0D}" presName="horz1" presStyleCnt="0"/>
      <dgm:spPr/>
    </dgm:pt>
    <dgm:pt modelId="{0E5A027A-8941-4DF6-AE50-2A5A49C7CDAA}" type="pres">
      <dgm:prSet presAssocID="{582F14A8-2F8D-4966-AA8E-0C22324C8D0D}" presName="tx1" presStyleLbl="revTx" presStyleIdx="0" presStyleCnt="2"/>
      <dgm:spPr/>
    </dgm:pt>
    <dgm:pt modelId="{34EB111D-6D68-41A1-B110-89A2A3713D9E}" type="pres">
      <dgm:prSet presAssocID="{582F14A8-2F8D-4966-AA8E-0C22324C8D0D}" presName="vert1" presStyleCnt="0"/>
      <dgm:spPr/>
    </dgm:pt>
    <dgm:pt modelId="{EC52A05F-7ACF-41EA-BA87-E2E3C69F0A77}" type="pres">
      <dgm:prSet presAssocID="{76625C05-3698-423C-989F-2B4BF3495057}" presName="thickLine" presStyleLbl="alignNode1" presStyleIdx="1" presStyleCnt="2"/>
      <dgm:spPr/>
    </dgm:pt>
    <dgm:pt modelId="{3F5CCD50-30C3-4A4B-8B14-90F2EB22E5F3}" type="pres">
      <dgm:prSet presAssocID="{76625C05-3698-423C-989F-2B4BF3495057}" presName="horz1" presStyleCnt="0"/>
      <dgm:spPr/>
    </dgm:pt>
    <dgm:pt modelId="{DE0ED06C-4C2A-4B51-AD3A-D2B4B843A278}" type="pres">
      <dgm:prSet presAssocID="{76625C05-3698-423C-989F-2B4BF3495057}" presName="tx1" presStyleLbl="revTx" presStyleIdx="1" presStyleCnt="2"/>
      <dgm:spPr/>
    </dgm:pt>
    <dgm:pt modelId="{D98D1122-4B8B-4D6E-97B4-96F36CA34086}" type="pres">
      <dgm:prSet presAssocID="{76625C05-3698-423C-989F-2B4BF3495057}" presName="vert1" presStyleCnt="0"/>
      <dgm:spPr/>
    </dgm:pt>
  </dgm:ptLst>
  <dgm:cxnLst>
    <dgm:cxn modelId="{11CF0A0B-771B-4C17-A717-54B2BFF62461}" type="presOf" srcId="{460A4564-E80E-4897-A7DB-CB7AF7049952}" destId="{6B8F3F31-7709-45A7-98EE-5C6225C8F0E7}" srcOrd="0" destOrd="0" presId="urn:microsoft.com/office/officeart/2008/layout/LinedList"/>
    <dgm:cxn modelId="{2F089B21-1339-4A14-934A-D03DDB87738D}" srcId="{460A4564-E80E-4897-A7DB-CB7AF7049952}" destId="{76625C05-3698-423C-989F-2B4BF3495057}" srcOrd="1" destOrd="0" parTransId="{CE76D6AB-2E7E-4A30-8596-CD6A7755FE8F}" sibTransId="{583AFB5B-70BA-4EE2-8234-017A6C3BC17C}"/>
    <dgm:cxn modelId="{6CDC9D4B-6826-4D67-92FA-426F0E533953}" type="presOf" srcId="{582F14A8-2F8D-4966-AA8E-0C22324C8D0D}" destId="{0E5A027A-8941-4DF6-AE50-2A5A49C7CDAA}" srcOrd="0" destOrd="0" presId="urn:microsoft.com/office/officeart/2008/layout/LinedList"/>
    <dgm:cxn modelId="{656B7DA3-0573-44FB-99BD-E6F3955C8A3F}" srcId="{460A4564-E80E-4897-A7DB-CB7AF7049952}" destId="{582F14A8-2F8D-4966-AA8E-0C22324C8D0D}" srcOrd="0" destOrd="0" parTransId="{9CBCD75B-123D-4B1D-8B88-1E97AD4E4743}" sibTransId="{92317EA7-C95A-45E3-878F-64A6979AB21B}"/>
    <dgm:cxn modelId="{19A38DCD-8778-4038-ACC5-74416598F8B0}" type="presOf" srcId="{76625C05-3698-423C-989F-2B4BF3495057}" destId="{DE0ED06C-4C2A-4B51-AD3A-D2B4B843A278}" srcOrd="0" destOrd="0" presId="urn:microsoft.com/office/officeart/2008/layout/LinedList"/>
    <dgm:cxn modelId="{DF8DC209-F12E-4CB0-8187-9FFBE6613150}" type="presParOf" srcId="{6B8F3F31-7709-45A7-98EE-5C6225C8F0E7}" destId="{0F3CEF87-0C1C-4B70-9EBC-1DEDA2D483BE}" srcOrd="0" destOrd="0" presId="urn:microsoft.com/office/officeart/2008/layout/LinedList"/>
    <dgm:cxn modelId="{F740DD8B-C207-4804-980C-304C495B8683}" type="presParOf" srcId="{6B8F3F31-7709-45A7-98EE-5C6225C8F0E7}" destId="{C4FC359B-12E3-4C94-B3FC-1270E1DF24A6}" srcOrd="1" destOrd="0" presId="urn:microsoft.com/office/officeart/2008/layout/LinedList"/>
    <dgm:cxn modelId="{40F466BD-6A1A-4D84-80F8-C85254BA1754}" type="presParOf" srcId="{C4FC359B-12E3-4C94-B3FC-1270E1DF24A6}" destId="{0E5A027A-8941-4DF6-AE50-2A5A49C7CDAA}" srcOrd="0" destOrd="0" presId="urn:microsoft.com/office/officeart/2008/layout/LinedList"/>
    <dgm:cxn modelId="{E480AD70-E748-402D-9B43-F1D1A1D15719}" type="presParOf" srcId="{C4FC359B-12E3-4C94-B3FC-1270E1DF24A6}" destId="{34EB111D-6D68-41A1-B110-89A2A3713D9E}" srcOrd="1" destOrd="0" presId="urn:microsoft.com/office/officeart/2008/layout/LinedList"/>
    <dgm:cxn modelId="{F5189B14-EA60-4BC7-8F43-30B4E1B89897}" type="presParOf" srcId="{6B8F3F31-7709-45A7-98EE-5C6225C8F0E7}" destId="{EC52A05F-7ACF-41EA-BA87-E2E3C69F0A77}" srcOrd="2" destOrd="0" presId="urn:microsoft.com/office/officeart/2008/layout/LinedList"/>
    <dgm:cxn modelId="{E2DEDECD-5E15-4AC7-8DC0-B6209B063CC7}" type="presParOf" srcId="{6B8F3F31-7709-45A7-98EE-5C6225C8F0E7}" destId="{3F5CCD50-30C3-4A4B-8B14-90F2EB22E5F3}" srcOrd="3" destOrd="0" presId="urn:microsoft.com/office/officeart/2008/layout/LinedList"/>
    <dgm:cxn modelId="{0318B3FD-AD2C-42D3-A174-261EB177A47C}" type="presParOf" srcId="{3F5CCD50-30C3-4A4B-8B14-90F2EB22E5F3}" destId="{DE0ED06C-4C2A-4B51-AD3A-D2B4B843A278}" srcOrd="0" destOrd="0" presId="urn:microsoft.com/office/officeart/2008/layout/LinedList"/>
    <dgm:cxn modelId="{F69B91B5-65EA-491D-8486-45ACC5BD12B9}" type="presParOf" srcId="{3F5CCD50-30C3-4A4B-8B14-90F2EB22E5F3}" destId="{D98D1122-4B8B-4D6E-97B4-96F36CA3408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D319F-A6AA-4C38-88A2-C027F91E09D2}" type="doc">
      <dgm:prSet loTypeId="urn:microsoft.com/office/officeart/2016/7/layout/VerticalHollowActionList" loCatId="List" qsTypeId="urn:microsoft.com/office/officeart/2005/8/quickstyle/simple2" qsCatId="simple" csTypeId="urn:microsoft.com/office/officeart/2005/8/colors/accent6_2" csCatId="accent6" phldr="1"/>
      <dgm:spPr/>
      <dgm:t>
        <a:bodyPr/>
        <a:lstStyle/>
        <a:p>
          <a:endParaRPr lang="es-AR"/>
        </a:p>
      </dgm:t>
    </dgm:pt>
    <dgm:pt modelId="{BE8D5B17-A10F-44B0-A2FA-A90EA10294BE}">
      <dgm:prSet phldrT="[Texto]" custT="1"/>
      <dgm:spPr/>
      <dgm:t>
        <a:bodyPr/>
        <a:lstStyle/>
        <a:p>
          <a:pPr algn="just"/>
          <a:r>
            <a:rPr lang="es-ES" sz="1800" dirty="0"/>
            <a:t>Estudios empíricos recientes aportan argumentos científicos que respaldan las aspiraciones por sociedades más igualitarias. </a:t>
          </a:r>
          <a:endParaRPr lang="es-AR" sz="1800" dirty="0"/>
        </a:p>
      </dgm:t>
    </dgm:pt>
    <dgm:pt modelId="{BA2D5C14-B3D6-459D-961F-457F40DE1980}" type="parTrans" cxnId="{735308BB-13F6-4EFE-B91F-A517C0AC62FA}">
      <dgm:prSet/>
      <dgm:spPr/>
      <dgm:t>
        <a:bodyPr/>
        <a:lstStyle/>
        <a:p>
          <a:pPr algn="just"/>
          <a:endParaRPr lang="es-AR" sz="2400"/>
        </a:p>
      </dgm:t>
    </dgm:pt>
    <dgm:pt modelId="{CE7CF8D5-F2D3-4BA9-BD50-982EA728A807}" type="sibTrans" cxnId="{735308BB-13F6-4EFE-B91F-A517C0AC62FA}">
      <dgm:prSet/>
      <dgm:spPr/>
      <dgm:t>
        <a:bodyPr/>
        <a:lstStyle/>
        <a:p>
          <a:pPr algn="just"/>
          <a:endParaRPr lang="es-AR" sz="2400"/>
        </a:p>
      </dgm:t>
    </dgm:pt>
    <dgm:pt modelId="{2EF8C9C2-4DEA-466E-987D-5F695A00C169}">
      <dgm:prSet phldrT="[Texto]" custT="1"/>
      <dgm:spPr/>
      <dgm:t>
        <a:bodyPr/>
        <a:lstStyle/>
        <a:p>
          <a:pPr algn="just"/>
          <a:r>
            <a:rPr lang="es-ES" sz="1400" dirty="0"/>
            <a:t>1. Relación entre </a:t>
          </a:r>
          <a:r>
            <a:rPr lang="es-AR" sz="1400" dirty="0"/>
            <a:t>desigualdad e ineficiencia económica: según el FMI, </a:t>
          </a:r>
          <a:r>
            <a:rPr lang="es-ES" sz="1400" dirty="0"/>
            <a:t>países más igualitarios pueden sostener un mayor y </a:t>
          </a:r>
          <a:r>
            <a:rPr lang="es-AR" sz="1400" dirty="0"/>
            <a:t>más rápido crecimiento económico. Por otro lado, l</a:t>
          </a:r>
          <a:r>
            <a:rPr lang="es-ES" sz="1400" dirty="0"/>
            <a:t>a CEPAL ha mostrado evidencia de que la igualdad puede ser una fuerza impulsora de la eficiencia económica.</a:t>
          </a:r>
          <a:endParaRPr lang="es-AR" sz="1400" dirty="0"/>
        </a:p>
      </dgm:t>
    </dgm:pt>
    <dgm:pt modelId="{987C3C9E-95F3-40EB-8661-49C963B8EC30}" type="parTrans" cxnId="{908C4051-799C-442B-B1E2-0A6D4AC42770}">
      <dgm:prSet/>
      <dgm:spPr/>
      <dgm:t>
        <a:bodyPr/>
        <a:lstStyle/>
        <a:p>
          <a:pPr algn="just"/>
          <a:endParaRPr lang="es-AR" sz="2400"/>
        </a:p>
      </dgm:t>
    </dgm:pt>
    <dgm:pt modelId="{45A7D909-C962-4AA8-9635-77A330509626}" type="sibTrans" cxnId="{908C4051-799C-442B-B1E2-0A6D4AC42770}">
      <dgm:prSet/>
      <dgm:spPr/>
      <dgm:t>
        <a:bodyPr/>
        <a:lstStyle/>
        <a:p>
          <a:pPr algn="just"/>
          <a:endParaRPr lang="es-AR" sz="2400"/>
        </a:p>
      </dgm:t>
    </dgm:pt>
    <dgm:pt modelId="{FC967DC3-B318-4A55-B223-237A65F37568}">
      <dgm:prSet phldrT="[Texto]" custT="1"/>
      <dgm:spPr/>
      <dgm:t>
        <a:bodyPr/>
        <a:lstStyle/>
        <a:p>
          <a:pPr algn="just"/>
          <a:r>
            <a:rPr lang="es-ES" sz="1400" dirty="0"/>
            <a:t>2. Relación entre mayores niveles de igualdad con mayor felicidad: Se tiene evidencia de que incrementos en </a:t>
          </a:r>
          <a:r>
            <a:rPr lang="es-AR" sz="1400" dirty="0"/>
            <a:t>los ingresos per cápita no forzosamente </a:t>
          </a:r>
          <a:r>
            <a:rPr lang="es-ES" sz="1400" dirty="0"/>
            <a:t>resultan en mayores niveles de felicidad, sin embargo, esta sí tiene relación con mayor igualdad de ingresos, la percepción de justicia y la confianza entre las personas, </a:t>
          </a:r>
          <a:r>
            <a:rPr lang="es-AR" sz="1400" dirty="0"/>
            <a:t>entre otros aspectos.</a:t>
          </a:r>
        </a:p>
      </dgm:t>
    </dgm:pt>
    <dgm:pt modelId="{B7315A60-24C3-4AF7-B17F-2B49BED37D81}" type="parTrans" cxnId="{02A6F76E-3F6A-438A-AE58-3C756D7B18F5}">
      <dgm:prSet/>
      <dgm:spPr/>
      <dgm:t>
        <a:bodyPr/>
        <a:lstStyle/>
        <a:p>
          <a:pPr algn="just"/>
          <a:endParaRPr lang="es-AR" sz="2400"/>
        </a:p>
      </dgm:t>
    </dgm:pt>
    <dgm:pt modelId="{1CA69C7C-093F-4E42-805F-C94177643E27}" type="sibTrans" cxnId="{02A6F76E-3F6A-438A-AE58-3C756D7B18F5}">
      <dgm:prSet/>
      <dgm:spPr/>
      <dgm:t>
        <a:bodyPr/>
        <a:lstStyle/>
        <a:p>
          <a:pPr algn="just"/>
          <a:endParaRPr lang="es-AR" sz="2400"/>
        </a:p>
      </dgm:t>
    </dgm:pt>
    <dgm:pt modelId="{AE7CA803-1BC7-4778-8764-2447A5CEE90D}">
      <dgm:prSet phldrT="[Texto]" custT="1"/>
      <dgm:spPr/>
      <dgm:t>
        <a:bodyPr/>
        <a:lstStyle/>
        <a:p>
          <a:pPr algn="just"/>
          <a:r>
            <a:rPr lang="es-ES" sz="1400" dirty="0"/>
            <a:t>3. Las </a:t>
          </a:r>
          <a:r>
            <a:rPr lang="es-AR" sz="1400" dirty="0"/>
            <a:t>sociedades más </a:t>
          </a:r>
          <a:r>
            <a:rPr lang="es-ES" sz="1400" dirty="0"/>
            <a:t>igualitarias, tienden a ser más saludables y cohesivas: La evidencia internacional ha mostrado que mayores desigualdades económicas están relacionadas con un número mayor de problemas sociales, como mayores tasas de violencia, asesinatos y abuso de drogas, mayores tasas de encarcelamiento, embarazos precoces y problemas psicológicos y mentales. . </a:t>
          </a:r>
          <a:endParaRPr lang="es-AR" sz="1400" dirty="0"/>
        </a:p>
      </dgm:t>
    </dgm:pt>
    <dgm:pt modelId="{DBD90A43-AD59-4146-9670-58939B966E38}" type="parTrans" cxnId="{CAA2FFE8-F1D4-4FE4-9099-B51D8119918C}">
      <dgm:prSet/>
      <dgm:spPr/>
      <dgm:t>
        <a:bodyPr/>
        <a:lstStyle/>
        <a:p>
          <a:pPr algn="just"/>
          <a:endParaRPr lang="es-AR" sz="2400"/>
        </a:p>
      </dgm:t>
    </dgm:pt>
    <dgm:pt modelId="{C79278FA-5DE0-44BC-A925-C6672E8C2496}" type="sibTrans" cxnId="{CAA2FFE8-F1D4-4FE4-9099-B51D8119918C}">
      <dgm:prSet/>
      <dgm:spPr/>
      <dgm:t>
        <a:bodyPr/>
        <a:lstStyle/>
        <a:p>
          <a:pPr algn="just"/>
          <a:endParaRPr lang="es-AR" sz="2400"/>
        </a:p>
      </dgm:t>
    </dgm:pt>
    <dgm:pt modelId="{1DECCFC0-B260-4C00-9858-47BFA739F78E}">
      <dgm:prSet custT="1"/>
      <dgm:spPr/>
      <dgm:t>
        <a:bodyPr/>
        <a:lstStyle/>
        <a:p>
          <a:pPr algn="just"/>
          <a:r>
            <a:rPr lang="es-ES" sz="1400" dirty="0"/>
            <a:t>4. La desigualdad es determinante en la degradación de la naturaleza y en la falta de capacidad de responder a los </a:t>
          </a:r>
          <a:r>
            <a:rPr lang="es-AR" sz="1400" dirty="0"/>
            <a:t>desafíos de los desastres. Los países más </a:t>
          </a:r>
          <a:r>
            <a:rPr lang="es-ES" sz="1400" dirty="0"/>
            <a:t>desiguales producen más basura, tienden a consumir más carne, presentan un consumo personal mayor de agua y usan mayor cantidad de vehículos a motor.</a:t>
          </a:r>
          <a:endParaRPr lang="es-AR" sz="1400" dirty="0"/>
        </a:p>
      </dgm:t>
    </dgm:pt>
    <dgm:pt modelId="{ACF3A69A-EF9D-4756-AC7F-19C13CFB7DDF}" type="parTrans" cxnId="{25F0FD7E-55F3-4DD8-B991-017617D2B3BC}">
      <dgm:prSet/>
      <dgm:spPr/>
      <dgm:t>
        <a:bodyPr/>
        <a:lstStyle/>
        <a:p>
          <a:pPr algn="just"/>
          <a:endParaRPr lang="es-AR" sz="2400"/>
        </a:p>
      </dgm:t>
    </dgm:pt>
    <dgm:pt modelId="{EDA76274-7E2B-48D2-A333-AFF07D7ABC54}" type="sibTrans" cxnId="{25F0FD7E-55F3-4DD8-B991-017617D2B3BC}">
      <dgm:prSet/>
      <dgm:spPr/>
      <dgm:t>
        <a:bodyPr/>
        <a:lstStyle/>
        <a:p>
          <a:pPr algn="just"/>
          <a:endParaRPr lang="es-AR" sz="2400"/>
        </a:p>
      </dgm:t>
    </dgm:pt>
    <dgm:pt modelId="{01CB3BC2-00C0-40AB-8747-C53258A7C3F2}">
      <dgm:prSet custT="1"/>
      <dgm:spPr/>
      <dgm:t>
        <a:bodyPr/>
        <a:lstStyle/>
        <a:p>
          <a:pPr algn="just"/>
          <a:r>
            <a:rPr lang="es-ES" sz="1400" dirty="0"/>
            <a:t>5.  Las sociedades más igualitarias impactan positivamente en las instituciones políticas. La desigualdad económica tiene efectos corrosivos sobre las instituciones, ya que el dominio que ejercen las élites económicas sobre ellas tiende a debilitar la capacidad del Estado. Dicha debilidad estatal se refleja, por ejemplo, en la persistencia de sistemas tributarios regresivos, con un escaso potencial redistributivo. </a:t>
          </a:r>
          <a:endParaRPr lang="es-AR" sz="1400" dirty="0"/>
        </a:p>
      </dgm:t>
    </dgm:pt>
    <dgm:pt modelId="{8C50FBE8-E9BA-42B4-9E81-5F4D4C4063A7}" type="parTrans" cxnId="{440B9619-87B3-460B-A8A5-EBF5781E01E3}">
      <dgm:prSet/>
      <dgm:spPr/>
      <dgm:t>
        <a:bodyPr/>
        <a:lstStyle/>
        <a:p>
          <a:pPr algn="just"/>
          <a:endParaRPr lang="es-AR" sz="2400"/>
        </a:p>
      </dgm:t>
    </dgm:pt>
    <dgm:pt modelId="{B99046F7-BD29-464A-AA76-34B6A5752B66}" type="sibTrans" cxnId="{440B9619-87B3-460B-A8A5-EBF5781E01E3}">
      <dgm:prSet/>
      <dgm:spPr/>
      <dgm:t>
        <a:bodyPr/>
        <a:lstStyle/>
        <a:p>
          <a:pPr algn="just"/>
          <a:endParaRPr lang="es-AR" sz="2400"/>
        </a:p>
      </dgm:t>
    </dgm:pt>
    <dgm:pt modelId="{D50ACDF0-3C58-4FF0-91CE-B1066E4F5BF5}" type="pres">
      <dgm:prSet presAssocID="{4C0D319F-A6AA-4C38-88A2-C027F91E09D2}" presName="Name0" presStyleCnt="0">
        <dgm:presLayoutVars>
          <dgm:dir/>
          <dgm:animLvl val="lvl"/>
          <dgm:resizeHandles val="exact"/>
        </dgm:presLayoutVars>
      </dgm:prSet>
      <dgm:spPr/>
    </dgm:pt>
    <dgm:pt modelId="{D91DF6F9-0CEF-4B39-B971-5D248D181675}" type="pres">
      <dgm:prSet presAssocID="{BE8D5B17-A10F-44B0-A2FA-A90EA10294BE}" presName="linNode" presStyleCnt="0"/>
      <dgm:spPr/>
    </dgm:pt>
    <dgm:pt modelId="{832175F1-AAFB-4450-B3A8-702CC272FDE4}" type="pres">
      <dgm:prSet presAssocID="{BE8D5B17-A10F-44B0-A2FA-A90EA10294BE}" presName="parentText" presStyleLbl="solidFgAcc1" presStyleIdx="0" presStyleCnt="1">
        <dgm:presLayoutVars>
          <dgm:chMax val="1"/>
          <dgm:bulletEnabled/>
        </dgm:presLayoutVars>
      </dgm:prSet>
      <dgm:spPr/>
    </dgm:pt>
    <dgm:pt modelId="{4D07C831-58A9-4DC1-BBD1-C732050BFCAF}" type="pres">
      <dgm:prSet presAssocID="{BE8D5B17-A10F-44B0-A2FA-A90EA10294BE}" presName="descendantText" presStyleLbl="alignNode1" presStyleIdx="0" presStyleCnt="1">
        <dgm:presLayoutVars>
          <dgm:bulletEnabled/>
        </dgm:presLayoutVars>
      </dgm:prSet>
      <dgm:spPr/>
    </dgm:pt>
  </dgm:ptLst>
  <dgm:cxnLst>
    <dgm:cxn modelId="{DA1A1A10-B210-4A56-80F0-1395004FD9E8}" type="presOf" srcId="{BE8D5B17-A10F-44B0-A2FA-A90EA10294BE}" destId="{832175F1-AAFB-4450-B3A8-702CC272FDE4}" srcOrd="0" destOrd="0" presId="urn:microsoft.com/office/officeart/2016/7/layout/VerticalHollowActionList"/>
    <dgm:cxn modelId="{440B9619-87B3-460B-A8A5-EBF5781E01E3}" srcId="{BE8D5B17-A10F-44B0-A2FA-A90EA10294BE}" destId="{01CB3BC2-00C0-40AB-8747-C53258A7C3F2}" srcOrd="4" destOrd="0" parTransId="{8C50FBE8-E9BA-42B4-9E81-5F4D4C4063A7}" sibTransId="{B99046F7-BD29-464A-AA76-34B6A5752B66}"/>
    <dgm:cxn modelId="{BE2B7835-EA0A-496D-AA05-D7B6C34E64E8}" type="presOf" srcId="{AE7CA803-1BC7-4778-8764-2447A5CEE90D}" destId="{4D07C831-58A9-4DC1-BBD1-C732050BFCAF}" srcOrd="0" destOrd="2" presId="urn:microsoft.com/office/officeart/2016/7/layout/VerticalHollowActionList"/>
    <dgm:cxn modelId="{D2EAAC41-863A-41C9-A6B6-F0EF8287E75E}" type="presOf" srcId="{2EF8C9C2-4DEA-466E-987D-5F695A00C169}" destId="{4D07C831-58A9-4DC1-BBD1-C732050BFCAF}" srcOrd="0" destOrd="0" presId="urn:microsoft.com/office/officeart/2016/7/layout/VerticalHollowActionList"/>
    <dgm:cxn modelId="{ED0FFE47-AE6A-42E8-94E6-3AEB745B5EA2}" type="presOf" srcId="{FC967DC3-B318-4A55-B223-237A65F37568}" destId="{4D07C831-58A9-4DC1-BBD1-C732050BFCAF}" srcOrd="0" destOrd="1" presId="urn:microsoft.com/office/officeart/2016/7/layout/VerticalHollowActionList"/>
    <dgm:cxn modelId="{02A6F76E-3F6A-438A-AE58-3C756D7B18F5}" srcId="{BE8D5B17-A10F-44B0-A2FA-A90EA10294BE}" destId="{FC967DC3-B318-4A55-B223-237A65F37568}" srcOrd="1" destOrd="0" parTransId="{B7315A60-24C3-4AF7-B17F-2B49BED37D81}" sibTransId="{1CA69C7C-093F-4E42-805F-C94177643E27}"/>
    <dgm:cxn modelId="{908C4051-799C-442B-B1E2-0A6D4AC42770}" srcId="{BE8D5B17-A10F-44B0-A2FA-A90EA10294BE}" destId="{2EF8C9C2-4DEA-466E-987D-5F695A00C169}" srcOrd="0" destOrd="0" parTransId="{987C3C9E-95F3-40EB-8661-49C963B8EC30}" sibTransId="{45A7D909-C962-4AA8-9635-77A330509626}"/>
    <dgm:cxn modelId="{25F0FD7E-55F3-4DD8-B991-017617D2B3BC}" srcId="{BE8D5B17-A10F-44B0-A2FA-A90EA10294BE}" destId="{1DECCFC0-B260-4C00-9858-47BFA739F78E}" srcOrd="3" destOrd="0" parTransId="{ACF3A69A-EF9D-4756-AC7F-19C13CFB7DDF}" sibTransId="{EDA76274-7E2B-48D2-A333-AFF07D7ABC54}"/>
    <dgm:cxn modelId="{09B4CDA0-D962-4D3D-B8C1-E1068E2E7A05}" type="presOf" srcId="{1DECCFC0-B260-4C00-9858-47BFA739F78E}" destId="{4D07C831-58A9-4DC1-BBD1-C732050BFCAF}" srcOrd="0" destOrd="3" presId="urn:microsoft.com/office/officeart/2016/7/layout/VerticalHollowActionList"/>
    <dgm:cxn modelId="{45DBBEB7-6151-4F5C-B171-AF70E883DB48}" type="presOf" srcId="{01CB3BC2-00C0-40AB-8747-C53258A7C3F2}" destId="{4D07C831-58A9-4DC1-BBD1-C732050BFCAF}" srcOrd="0" destOrd="4" presId="urn:microsoft.com/office/officeart/2016/7/layout/VerticalHollowActionList"/>
    <dgm:cxn modelId="{735308BB-13F6-4EFE-B91F-A517C0AC62FA}" srcId="{4C0D319F-A6AA-4C38-88A2-C027F91E09D2}" destId="{BE8D5B17-A10F-44B0-A2FA-A90EA10294BE}" srcOrd="0" destOrd="0" parTransId="{BA2D5C14-B3D6-459D-961F-457F40DE1980}" sibTransId="{CE7CF8D5-F2D3-4BA9-BD50-982EA728A807}"/>
    <dgm:cxn modelId="{56A15ABC-8E61-4F65-8ECC-EE061C38FB07}" type="presOf" srcId="{4C0D319F-A6AA-4C38-88A2-C027F91E09D2}" destId="{D50ACDF0-3C58-4FF0-91CE-B1066E4F5BF5}" srcOrd="0" destOrd="0" presId="urn:microsoft.com/office/officeart/2016/7/layout/VerticalHollowActionList"/>
    <dgm:cxn modelId="{CAA2FFE8-F1D4-4FE4-9099-B51D8119918C}" srcId="{BE8D5B17-A10F-44B0-A2FA-A90EA10294BE}" destId="{AE7CA803-1BC7-4778-8764-2447A5CEE90D}" srcOrd="2" destOrd="0" parTransId="{DBD90A43-AD59-4146-9670-58939B966E38}" sibTransId="{C79278FA-5DE0-44BC-A925-C6672E8C2496}"/>
    <dgm:cxn modelId="{ECCF0D9D-5672-4DFA-9162-B3DAF3C20452}" type="presParOf" srcId="{D50ACDF0-3C58-4FF0-91CE-B1066E4F5BF5}" destId="{D91DF6F9-0CEF-4B39-B971-5D248D181675}" srcOrd="0" destOrd="0" presId="urn:microsoft.com/office/officeart/2016/7/layout/VerticalHollowActionList"/>
    <dgm:cxn modelId="{77587E00-DDD4-4659-A6D6-3C88E6E6BCC9}" type="presParOf" srcId="{D91DF6F9-0CEF-4B39-B971-5D248D181675}" destId="{832175F1-AAFB-4450-B3A8-702CC272FDE4}" srcOrd="0" destOrd="0" presId="urn:microsoft.com/office/officeart/2016/7/layout/VerticalHollowActionList"/>
    <dgm:cxn modelId="{8CC05882-751F-4310-AD86-506B40C5723D}" type="presParOf" srcId="{D91DF6F9-0CEF-4B39-B971-5D248D181675}" destId="{4D07C831-58A9-4DC1-BBD1-C732050BFCAF}"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516B7D-1AC0-491E-AB6E-59530917DB7A}"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s-AR"/>
        </a:p>
      </dgm:t>
    </dgm:pt>
    <dgm:pt modelId="{B027CA0B-DCD7-48B0-8188-694ADA15C8FF}">
      <dgm:prSet phldrT="[Texto]"/>
      <dgm:spPr/>
      <dgm:t>
        <a:bodyPr/>
        <a:lstStyle/>
        <a:p>
          <a:r>
            <a:rPr lang="es-AR" dirty="0"/>
            <a:t>Las condiciones de vida, así como la probabilidad de ser rico o pobre depende, entre otros factores, del lugar del país en que se vive: regiones prósperas o rezagadas, áreas rurales o urbanas, suburbios ricos o pobres.</a:t>
          </a:r>
        </a:p>
      </dgm:t>
    </dgm:pt>
    <dgm:pt modelId="{9E043BF5-D3C9-478A-82BA-8E7A57BDDFA9}" type="parTrans" cxnId="{132759C5-4BDC-49CD-9AE3-270DD0E26614}">
      <dgm:prSet/>
      <dgm:spPr/>
      <dgm:t>
        <a:bodyPr/>
        <a:lstStyle/>
        <a:p>
          <a:endParaRPr lang="es-AR"/>
        </a:p>
      </dgm:t>
    </dgm:pt>
    <dgm:pt modelId="{FD10117D-20FB-419F-BAE9-6ABDF181FC5C}" type="sibTrans" cxnId="{132759C5-4BDC-49CD-9AE3-270DD0E26614}">
      <dgm:prSet/>
      <dgm:spPr/>
      <dgm:t>
        <a:bodyPr/>
        <a:lstStyle/>
        <a:p>
          <a:endParaRPr lang="es-AR"/>
        </a:p>
      </dgm:t>
    </dgm:pt>
    <dgm:pt modelId="{232484C1-BEC4-42A8-8A24-CC36B6711665}">
      <dgm:prSet phldrT="[Texto]"/>
      <dgm:spPr/>
      <dgm:t>
        <a:bodyPr/>
        <a:lstStyle/>
        <a:p>
          <a:r>
            <a:rPr lang="es-AR"/>
            <a:t> El territorio articula, </a:t>
          </a:r>
          <a:r>
            <a:rPr lang="es-ES"/>
            <a:t>configura, produce y representa un aspecto de la desigualdad social. Es en el territorio donde se cristalizan y entrecruzan las desigualdades.</a:t>
          </a:r>
          <a:endParaRPr lang="es-AR"/>
        </a:p>
      </dgm:t>
    </dgm:pt>
    <dgm:pt modelId="{27FAC20B-22C0-4810-8912-20ECDC6D09F0}" type="parTrans" cxnId="{80935B2B-3188-4330-AA6A-882E503B37B2}">
      <dgm:prSet/>
      <dgm:spPr/>
      <dgm:t>
        <a:bodyPr/>
        <a:lstStyle/>
        <a:p>
          <a:endParaRPr lang="es-AR"/>
        </a:p>
      </dgm:t>
    </dgm:pt>
    <dgm:pt modelId="{F9F44822-7291-4962-85F6-BC88452AA303}" type="sibTrans" cxnId="{80935B2B-3188-4330-AA6A-882E503B37B2}">
      <dgm:prSet/>
      <dgm:spPr/>
      <dgm:t>
        <a:bodyPr/>
        <a:lstStyle/>
        <a:p>
          <a:endParaRPr lang="es-AR"/>
        </a:p>
      </dgm:t>
    </dgm:pt>
    <dgm:pt modelId="{7B5299EF-5D80-49CD-823C-0DEA2D8256E7}" type="pres">
      <dgm:prSet presAssocID="{68516B7D-1AC0-491E-AB6E-59530917DB7A}" presName="vert0" presStyleCnt="0">
        <dgm:presLayoutVars>
          <dgm:dir/>
          <dgm:animOne val="branch"/>
          <dgm:animLvl val="lvl"/>
        </dgm:presLayoutVars>
      </dgm:prSet>
      <dgm:spPr/>
    </dgm:pt>
    <dgm:pt modelId="{1634AF4E-E740-47BA-B38C-5C67DBE3D241}" type="pres">
      <dgm:prSet presAssocID="{B027CA0B-DCD7-48B0-8188-694ADA15C8FF}" presName="thickLine" presStyleLbl="alignNode1" presStyleIdx="0" presStyleCnt="2"/>
      <dgm:spPr/>
    </dgm:pt>
    <dgm:pt modelId="{55C39753-FC76-4239-A34E-A6BE2659A6FE}" type="pres">
      <dgm:prSet presAssocID="{B027CA0B-DCD7-48B0-8188-694ADA15C8FF}" presName="horz1" presStyleCnt="0"/>
      <dgm:spPr/>
    </dgm:pt>
    <dgm:pt modelId="{EC723BC6-C181-4F7A-8B9B-A619443BFD69}" type="pres">
      <dgm:prSet presAssocID="{B027CA0B-DCD7-48B0-8188-694ADA15C8FF}" presName="tx1" presStyleLbl="revTx" presStyleIdx="0" presStyleCnt="2"/>
      <dgm:spPr/>
    </dgm:pt>
    <dgm:pt modelId="{092D173C-5F1E-4713-A0E8-02F4A25A2A7B}" type="pres">
      <dgm:prSet presAssocID="{B027CA0B-DCD7-48B0-8188-694ADA15C8FF}" presName="vert1" presStyleCnt="0"/>
      <dgm:spPr/>
    </dgm:pt>
    <dgm:pt modelId="{F89F361F-4D8D-48B6-A00B-D112A7D35159}" type="pres">
      <dgm:prSet presAssocID="{232484C1-BEC4-42A8-8A24-CC36B6711665}" presName="thickLine" presStyleLbl="alignNode1" presStyleIdx="1" presStyleCnt="2"/>
      <dgm:spPr/>
    </dgm:pt>
    <dgm:pt modelId="{76B698BC-0C96-4D7C-8620-EA7375B3DA59}" type="pres">
      <dgm:prSet presAssocID="{232484C1-BEC4-42A8-8A24-CC36B6711665}" presName="horz1" presStyleCnt="0"/>
      <dgm:spPr/>
    </dgm:pt>
    <dgm:pt modelId="{E05CC08E-56BA-4D6D-8D25-2E32EC57976F}" type="pres">
      <dgm:prSet presAssocID="{232484C1-BEC4-42A8-8A24-CC36B6711665}" presName="tx1" presStyleLbl="revTx" presStyleIdx="1" presStyleCnt="2"/>
      <dgm:spPr/>
    </dgm:pt>
    <dgm:pt modelId="{588BE0C4-370D-424A-B0D3-1644319F8E5A}" type="pres">
      <dgm:prSet presAssocID="{232484C1-BEC4-42A8-8A24-CC36B6711665}" presName="vert1" presStyleCnt="0"/>
      <dgm:spPr/>
    </dgm:pt>
  </dgm:ptLst>
  <dgm:cxnLst>
    <dgm:cxn modelId="{ABFAAC0C-E1ED-410C-B738-1A454B4FD36E}" type="presOf" srcId="{B027CA0B-DCD7-48B0-8188-694ADA15C8FF}" destId="{EC723BC6-C181-4F7A-8B9B-A619443BFD69}" srcOrd="0" destOrd="0" presId="urn:microsoft.com/office/officeart/2008/layout/LinedList"/>
    <dgm:cxn modelId="{80DA9B22-BDED-4B48-9309-359442037320}" type="presOf" srcId="{232484C1-BEC4-42A8-8A24-CC36B6711665}" destId="{E05CC08E-56BA-4D6D-8D25-2E32EC57976F}" srcOrd="0" destOrd="0" presId="urn:microsoft.com/office/officeart/2008/layout/LinedList"/>
    <dgm:cxn modelId="{80935B2B-3188-4330-AA6A-882E503B37B2}" srcId="{68516B7D-1AC0-491E-AB6E-59530917DB7A}" destId="{232484C1-BEC4-42A8-8A24-CC36B6711665}" srcOrd="1" destOrd="0" parTransId="{27FAC20B-22C0-4810-8912-20ECDC6D09F0}" sibTransId="{F9F44822-7291-4962-85F6-BC88452AA303}"/>
    <dgm:cxn modelId="{132759C5-4BDC-49CD-9AE3-270DD0E26614}" srcId="{68516B7D-1AC0-491E-AB6E-59530917DB7A}" destId="{B027CA0B-DCD7-48B0-8188-694ADA15C8FF}" srcOrd="0" destOrd="0" parTransId="{9E043BF5-D3C9-478A-82BA-8E7A57BDDFA9}" sibTransId="{FD10117D-20FB-419F-BAE9-6ABDF181FC5C}"/>
    <dgm:cxn modelId="{18014CDE-6D9B-4FFB-A1B4-253C6C1779F3}" type="presOf" srcId="{68516B7D-1AC0-491E-AB6E-59530917DB7A}" destId="{7B5299EF-5D80-49CD-823C-0DEA2D8256E7}" srcOrd="0" destOrd="0" presId="urn:microsoft.com/office/officeart/2008/layout/LinedList"/>
    <dgm:cxn modelId="{93F46105-1659-4195-B735-EA52F98D49C1}" type="presParOf" srcId="{7B5299EF-5D80-49CD-823C-0DEA2D8256E7}" destId="{1634AF4E-E740-47BA-B38C-5C67DBE3D241}" srcOrd="0" destOrd="0" presId="urn:microsoft.com/office/officeart/2008/layout/LinedList"/>
    <dgm:cxn modelId="{F332ED20-3FD3-4CF3-AB8E-59A8389B6CE3}" type="presParOf" srcId="{7B5299EF-5D80-49CD-823C-0DEA2D8256E7}" destId="{55C39753-FC76-4239-A34E-A6BE2659A6FE}" srcOrd="1" destOrd="0" presId="urn:microsoft.com/office/officeart/2008/layout/LinedList"/>
    <dgm:cxn modelId="{986469F9-9635-4912-8CB1-2AE122B08F03}" type="presParOf" srcId="{55C39753-FC76-4239-A34E-A6BE2659A6FE}" destId="{EC723BC6-C181-4F7A-8B9B-A619443BFD69}" srcOrd="0" destOrd="0" presId="urn:microsoft.com/office/officeart/2008/layout/LinedList"/>
    <dgm:cxn modelId="{34479CF6-3E78-48E3-8D40-5F3B5D1E15FC}" type="presParOf" srcId="{55C39753-FC76-4239-A34E-A6BE2659A6FE}" destId="{092D173C-5F1E-4713-A0E8-02F4A25A2A7B}" srcOrd="1" destOrd="0" presId="urn:microsoft.com/office/officeart/2008/layout/LinedList"/>
    <dgm:cxn modelId="{A414588C-8881-47CA-AF6F-42166606DB96}" type="presParOf" srcId="{7B5299EF-5D80-49CD-823C-0DEA2D8256E7}" destId="{F89F361F-4D8D-48B6-A00B-D112A7D35159}" srcOrd="2" destOrd="0" presId="urn:microsoft.com/office/officeart/2008/layout/LinedList"/>
    <dgm:cxn modelId="{8F588456-ABA9-4343-B247-DFA065C088D0}" type="presParOf" srcId="{7B5299EF-5D80-49CD-823C-0DEA2D8256E7}" destId="{76B698BC-0C96-4D7C-8620-EA7375B3DA59}" srcOrd="3" destOrd="0" presId="urn:microsoft.com/office/officeart/2008/layout/LinedList"/>
    <dgm:cxn modelId="{00EC4B7F-5F72-4A79-AC38-555D4D547E0F}" type="presParOf" srcId="{76B698BC-0C96-4D7C-8620-EA7375B3DA59}" destId="{E05CC08E-56BA-4D6D-8D25-2E32EC57976F}" srcOrd="0" destOrd="0" presId="urn:microsoft.com/office/officeart/2008/layout/LinedList"/>
    <dgm:cxn modelId="{B228CC91-D33D-4280-81AB-D360DA892AA1}" type="presParOf" srcId="{76B698BC-0C96-4D7C-8620-EA7375B3DA59}" destId="{588BE0C4-370D-424A-B0D3-1644319F8E5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8D149B-E0B2-4FA3-B7BF-C71DC7B0F68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AR"/>
        </a:p>
      </dgm:t>
    </dgm:pt>
    <dgm:pt modelId="{F26BB0F3-181B-48E2-903E-276186447DEE}">
      <dgm:prSet phldrT="[Texto]"/>
      <dgm:spPr/>
      <dgm:t>
        <a:bodyPr/>
        <a:lstStyle/>
        <a:p>
          <a:r>
            <a:rPr lang="es-ES" dirty="0"/>
            <a:t>Las desigualdades territoriales también se expresan en el acceso y calidad de los servicios sociales en salud y educación y el tipo de trabajo disponible.</a:t>
          </a:r>
          <a:endParaRPr lang="es-AR" dirty="0"/>
        </a:p>
      </dgm:t>
    </dgm:pt>
    <dgm:pt modelId="{BF2576DD-6A4A-40F7-BE40-C7A3D8FC7B5B}" type="parTrans" cxnId="{692BB2B9-7B6E-461C-B03F-95A7D960C143}">
      <dgm:prSet/>
      <dgm:spPr/>
      <dgm:t>
        <a:bodyPr/>
        <a:lstStyle/>
        <a:p>
          <a:endParaRPr lang="es-AR"/>
        </a:p>
      </dgm:t>
    </dgm:pt>
    <dgm:pt modelId="{09FADDF0-9E80-40CD-8658-BE185F0C1475}" type="sibTrans" cxnId="{692BB2B9-7B6E-461C-B03F-95A7D960C143}">
      <dgm:prSet/>
      <dgm:spPr/>
      <dgm:t>
        <a:bodyPr/>
        <a:lstStyle/>
        <a:p>
          <a:endParaRPr lang="es-AR"/>
        </a:p>
      </dgm:t>
    </dgm:pt>
    <dgm:pt modelId="{A6C56E2B-A08D-49E1-A28B-4764A3F9D2C8}">
      <dgm:prSet phldrT="[Texto]"/>
      <dgm:spPr/>
      <dgm:t>
        <a:bodyPr/>
        <a:lstStyle/>
        <a:p>
          <a:r>
            <a:rPr lang="es-AR" dirty="0"/>
            <a:t> Las administraciones </a:t>
          </a:r>
          <a:r>
            <a:rPr lang="es-ES" dirty="0"/>
            <a:t>subnacionales (de nivel regional o local) cuentan con recursos físicos, técnicos, normativos y financieros diferentes que condicionan sus márgenes de acción para implementar </a:t>
          </a:r>
          <a:r>
            <a:rPr lang="es-AR" dirty="0"/>
            <a:t>políticas</a:t>
          </a:r>
        </a:p>
      </dgm:t>
    </dgm:pt>
    <dgm:pt modelId="{C1E1431B-D3D3-4A69-BCA1-DCA4457D0AE4}" type="parTrans" cxnId="{08BAEED5-19A9-4FEC-BD1D-4E711FC0FED8}">
      <dgm:prSet/>
      <dgm:spPr/>
      <dgm:t>
        <a:bodyPr/>
        <a:lstStyle/>
        <a:p>
          <a:endParaRPr lang="es-AR"/>
        </a:p>
      </dgm:t>
    </dgm:pt>
    <dgm:pt modelId="{810D33E5-997F-4123-9C79-EF15EA075565}" type="sibTrans" cxnId="{08BAEED5-19A9-4FEC-BD1D-4E711FC0FED8}">
      <dgm:prSet/>
      <dgm:spPr/>
      <dgm:t>
        <a:bodyPr/>
        <a:lstStyle/>
        <a:p>
          <a:endParaRPr lang="es-AR"/>
        </a:p>
      </dgm:t>
    </dgm:pt>
    <dgm:pt modelId="{B2D35AEA-804B-43A7-A55F-7E16C2259FE3}">
      <dgm:prSet phldrT="[Texto]"/>
      <dgm:spPr/>
      <dgm:t>
        <a:bodyPr/>
        <a:lstStyle/>
        <a:p>
          <a:r>
            <a:rPr lang="es-ES" dirty="0"/>
            <a:t>Los desequilibrios en calidad y densidad de la infraestructura —redes de carreteras, vías de comunicación en general, infraestructura de comunicaciones, equipamiento económico básico (puertos, aeropuertos) y, obviamente, el equipamiento básico local (agua potable, saneamiento, transporte)— constituyen un </a:t>
          </a:r>
          <a:r>
            <a:rPr lang="es-AR" dirty="0"/>
            <a:t>obstáculo central para el desarrollo territorial (CEPAL, 2015). </a:t>
          </a:r>
        </a:p>
      </dgm:t>
    </dgm:pt>
    <dgm:pt modelId="{1F2A9A25-F02E-4A2D-9D45-E608FB9FA27A}" type="parTrans" cxnId="{EEC055E2-B30A-4F3B-AC4A-CB000F11C900}">
      <dgm:prSet/>
      <dgm:spPr/>
      <dgm:t>
        <a:bodyPr/>
        <a:lstStyle/>
        <a:p>
          <a:endParaRPr lang="es-AR"/>
        </a:p>
      </dgm:t>
    </dgm:pt>
    <dgm:pt modelId="{4EC2C711-2B8B-4590-AFB5-E96B5A7656BF}" type="sibTrans" cxnId="{EEC055E2-B30A-4F3B-AC4A-CB000F11C900}">
      <dgm:prSet/>
      <dgm:spPr/>
      <dgm:t>
        <a:bodyPr/>
        <a:lstStyle/>
        <a:p>
          <a:endParaRPr lang="es-AR"/>
        </a:p>
      </dgm:t>
    </dgm:pt>
    <dgm:pt modelId="{B96F73DD-5BAD-43EE-8416-92C04B35F570}" type="pres">
      <dgm:prSet presAssocID="{398D149B-E0B2-4FA3-B7BF-C71DC7B0F681}" presName="diagram" presStyleCnt="0">
        <dgm:presLayoutVars>
          <dgm:dir/>
          <dgm:resizeHandles val="exact"/>
        </dgm:presLayoutVars>
      </dgm:prSet>
      <dgm:spPr/>
    </dgm:pt>
    <dgm:pt modelId="{1FA01483-B718-4672-B3A6-32CE22D1D4A4}" type="pres">
      <dgm:prSet presAssocID="{F26BB0F3-181B-48E2-903E-276186447DEE}" presName="node" presStyleLbl="node1" presStyleIdx="0" presStyleCnt="3" custScaleX="142938">
        <dgm:presLayoutVars>
          <dgm:bulletEnabled val="1"/>
        </dgm:presLayoutVars>
      </dgm:prSet>
      <dgm:spPr/>
    </dgm:pt>
    <dgm:pt modelId="{F340A2AB-4565-47DD-B383-400FF1265E2C}" type="pres">
      <dgm:prSet presAssocID="{09FADDF0-9E80-40CD-8658-BE185F0C1475}" presName="sibTrans" presStyleCnt="0"/>
      <dgm:spPr/>
    </dgm:pt>
    <dgm:pt modelId="{FE1EA2A1-8D3E-4D26-934D-1684C366869A}" type="pres">
      <dgm:prSet presAssocID="{A6C56E2B-A08D-49E1-A28B-4764A3F9D2C8}" presName="node" presStyleLbl="node1" presStyleIdx="1" presStyleCnt="3" custScaleX="142938">
        <dgm:presLayoutVars>
          <dgm:bulletEnabled val="1"/>
        </dgm:presLayoutVars>
      </dgm:prSet>
      <dgm:spPr/>
    </dgm:pt>
    <dgm:pt modelId="{6BC17174-4EC8-4486-B1B0-33EA68666F22}" type="pres">
      <dgm:prSet presAssocID="{810D33E5-997F-4123-9C79-EF15EA075565}" presName="sibTrans" presStyleCnt="0"/>
      <dgm:spPr/>
    </dgm:pt>
    <dgm:pt modelId="{E9C938AE-012C-4089-B973-B9C9621AAFAC}" type="pres">
      <dgm:prSet presAssocID="{B2D35AEA-804B-43A7-A55F-7E16C2259FE3}" presName="node" presStyleLbl="node1" presStyleIdx="2" presStyleCnt="3" custScaleX="142938">
        <dgm:presLayoutVars>
          <dgm:bulletEnabled val="1"/>
        </dgm:presLayoutVars>
      </dgm:prSet>
      <dgm:spPr/>
    </dgm:pt>
  </dgm:ptLst>
  <dgm:cxnLst>
    <dgm:cxn modelId="{A12B3E4A-7F7A-45E6-8DFE-195F7FDA6A96}" type="presOf" srcId="{B2D35AEA-804B-43A7-A55F-7E16C2259FE3}" destId="{E9C938AE-012C-4089-B973-B9C9621AAFAC}" srcOrd="0" destOrd="0" presId="urn:microsoft.com/office/officeart/2005/8/layout/default"/>
    <dgm:cxn modelId="{9F6229AC-D8F1-430D-A060-59F1F6B617D5}" type="presOf" srcId="{398D149B-E0B2-4FA3-B7BF-C71DC7B0F681}" destId="{B96F73DD-5BAD-43EE-8416-92C04B35F570}" srcOrd="0" destOrd="0" presId="urn:microsoft.com/office/officeart/2005/8/layout/default"/>
    <dgm:cxn modelId="{692BB2B9-7B6E-461C-B03F-95A7D960C143}" srcId="{398D149B-E0B2-4FA3-B7BF-C71DC7B0F681}" destId="{F26BB0F3-181B-48E2-903E-276186447DEE}" srcOrd="0" destOrd="0" parTransId="{BF2576DD-6A4A-40F7-BE40-C7A3D8FC7B5B}" sibTransId="{09FADDF0-9E80-40CD-8658-BE185F0C1475}"/>
    <dgm:cxn modelId="{8908C5C6-4450-4449-8566-129C6CAF69F1}" type="presOf" srcId="{F26BB0F3-181B-48E2-903E-276186447DEE}" destId="{1FA01483-B718-4672-B3A6-32CE22D1D4A4}" srcOrd="0" destOrd="0" presId="urn:microsoft.com/office/officeart/2005/8/layout/default"/>
    <dgm:cxn modelId="{08BAEED5-19A9-4FEC-BD1D-4E711FC0FED8}" srcId="{398D149B-E0B2-4FA3-B7BF-C71DC7B0F681}" destId="{A6C56E2B-A08D-49E1-A28B-4764A3F9D2C8}" srcOrd="1" destOrd="0" parTransId="{C1E1431B-D3D3-4A69-BCA1-DCA4457D0AE4}" sibTransId="{810D33E5-997F-4123-9C79-EF15EA075565}"/>
    <dgm:cxn modelId="{F1AC38DD-E767-4226-8289-5B12531ED11B}" type="presOf" srcId="{A6C56E2B-A08D-49E1-A28B-4764A3F9D2C8}" destId="{FE1EA2A1-8D3E-4D26-934D-1684C366869A}" srcOrd="0" destOrd="0" presId="urn:microsoft.com/office/officeart/2005/8/layout/default"/>
    <dgm:cxn modelId="{EEC055E2-B30A-4F3B-AC4A-CB000F11C900}" srcId="{398D149B-E0B2-4FA3-B7BF-C71DC7B0F681}" destId="{B2D35AEA-804B-43A7-A55F-7E16C2259FE3}" srcOrd="2" destOrd="0" parTransId="{1F2A9A25-F02E-4A2D-9D45-E608FB9FA27A}" sibTransId="{4EC2C711-2B8B-4590-AFB5-E96B5A7656BF}"/>
    <dgm:cxn modelId="{4A016CAF-4F29-4610-A6DA-5C4ED844F326}" type="presParOf" srcId="{B96F73DD-5BAD-43EE-8416-92C04B35F570}" destId="{1FA01483-B718-4672-B3A6-32CE22D1D4A4}" srcOrd="0" destOrd="0" presId="urn:microsoft.com/office/officeart/2005/8/layout/default"/>
    <dgm:cxn modelId="{EC9CDD03-ACD9-45E2-AE1F-35882EA9F478}" type="presParOf" srcId="{B96F73DD-5BAD-43EE-8416-92C04B35F570}" destId="{F340A2AB-4565-47DD-B383-400FF1265E2C}" srcOrd="1" destOrd="0" presId="urn:microsoft.com/office/officeart/2005/8/layout/default"/>
    <dgm:cxn modelId="{C5519A5B-A84B-4528-90AF-D18BD23F197D}" type="presParOf" srcId="{B96F73DD-5BAD-43EE-8416-92C04B35F570}" destId="{FE1EA2A1-8D3E-4D26-934D-1684C366869A}" srcOrd="2" destOrd="0" presId="urn:microsoft.com/office/officeart/2005/8/layout/default"/>
    <dgm:cxn modelId="{D7FA66E2-F0EC-46A9-ADDE-AEE31DB8F3C7}" type="presParOf" srcId="{B96F73DD-5BAD-43EE-8416-92C04B35F570}" destId="{6BC17174-4EC8-4486-B1B0-33EA68666F22}" srcOrd="3" destOrd="0" presId="urn:microsoft.com/office/officeart/2005/8/layout/default"/>
    <dgm:cxn modelId="{8D9BE98E-E753-455F-B78B-D06FB10E1CA8}" type="presParOf" srcId="{B96F73DD-5BAD-43EE-8416-92C04B35F570}" destId="{E9C938AE-012C-4089-B973-B9C9621AAFAC}"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6B8BFD-634A-4A14-BA65-536534C523A2}"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s-AR"/>
        </a:p>
      </dgm:t>
    </dgm:pt>
    <dgm:pt modelId="{DA05FAC6-7E9E-47DE-B504-2219A30930E3}">
      <dgm:prSet phldrT="[Texto]"/>
      <dgm:spPr/>
      <dgm:t>
        <a:bodyPr/>
        <a:lstStyle/>
        <a:p>
          <a:pPr algn="just"/>
          <a:r>
            <a:rPr lang="es-ES" dirty="0"/>
            <a:t>El territorio no solo se refiere al lugar de residencia…</a:t>
          </a:r>
          <a:endParaRPr lang="es-AR" dirty="0"/>
        </a:p>
      </dgm:t>
    </dgm:pt>
    <dgm:pt modelId="{609E3CFD-066A-4BFD-9691-3F26801D389A}" type="parTrans" cxnId="{CC679BC4-665B-4B98-8FFB-C5F7FF72B136}">
      <dgm:prSet/>
      <dgm:spPr/>
      <dgm:t>
        <a:bodyPr/>
        <a:lstStyle/>
        <a:p>
          <a:pPr algn="just"/>
          <a:endParaRPr lang="es-AR"/>
        </a:p>
      </dgm:t>
    </dgm:pt>
    <dgm:pt modelId="{A23FA8C8-B28D-4170-9FAE-FF5200696649}" type="sibTrans" cxnId="{CC679BC4-665B-4B98-8FFB-C5F7FF72B136}">
      <dgm:prSet/>
      <dgm:spPr/>
      <dgm:t>
        <a:bodyPr/>
        <a:lstStyle/>
        <a:p>
          <a:pPr algn="just"/>
          <a:endParaRPr lang="es-AR"/>
        </a:p>
      </dgm:t>
    </dgm:pt>
    <dgm:pt modelId="{B96456EB-0A34-4523-ABE8-EDF4238E6801}">
      <dgm:prSet phldrT="[Texto]"/>
      <dgm:spPr/>
      <dgm:t>
        <a:bodyPr/>
        <a:lstStyle/>
        <a:p>
          <a:pPr algn="just"/>
          <a:r>
            <a:rPr lang="es-ES" dirty="0"/>
            <a:t>El lugar donde uno vive o de donde uno proviene se convierte en un eje estructurante de las relaciones sociales; puede reforzar la adscripción a facetas positivas de la identidad territorial o, bien, reforzar procesos de discriminación que operan sobre la base del estigma y profundizan las desigualdades sociales</a:t>
          </a:r>
          <a:endParaRPr lang="es-AR" dirty="0"/>
        </a:p>
      </dgm:t>
    </dgm:pt>
    <dgm:pt modelId="{E21FD745-E217-4CDA-869F-A1012F9E17E2}" type="parTrans" cxnId="{BE1CFBE9-AE10-4450-AAD2-5B9E242BDE78}">
      <dgm:prSet/>
      <dgm:spPr/>
      <dgm:t>
        <a:bodyPr/>
        <a:lstStyle/>
        <a:p>
          <a:pPr algn="just"/>
          <a:endParaRPr lang="es-AR"/>
        </a:p>
      </dgm:t>
    </dgm:pt>
    <dgm:pt modelId="{BBC39F94-7CDF-466B-90E5-3B77E9CC2F79}" type="sibTrans" cxnId="{BE1CFBE9-AE10-4450-AAD2-5B9E242BDE78}">
      <dgm:prSet/>
      <dgm:spPr/>
      <dgm:t>
        <a:bodyPr/>
        <a:lstStyle/>
        <a:p>
          <a:pPr algn="just"/>
          <a:endParaRPr lang="es-AR"/>
        </a:p>
      </dgm:t>
    </dgm:pt>
    <dgm:pt modelId="{AF3CB267-288B-4978-804C-11077590594C}">
      <dgm:prSet phldrT="[Texto]"/>
      <dgm:spPr/>
      <dgm:t>
        <a:bodyPr/>
        <a:lstStyle/>
        <a:p>
          <a:pPr algn="just"/>
          <a:r>
            <a:rPr lang="es-ES" dirty="0"/>
            <a:t>Los datos disponibles confirman la existencia de grandes desigualdades territoriales entre divisiones mayores, áreas rurales y urbanas, y entre divisiones más pequeñas como municipios y suburbios. Los niveles de pobreza en América Latina alcanzan en promedio, por ejemplo, un 45,1% en las áreas rurales y 26,4% en las áreas urbanas. </a:t>
          </a:r>
          <a:endParaRPr lang="es-AR" dirty="0"/>
        </a:p>
      </dgm:t>
    </dgm:pt>
    <dgm:pt modelId="{26BD122E-EB59-40C3-AB8A-DACF40C5A079}" type="parTrans" cxnId="{2FAD0AE2-F8E5-44DA-AC8E-595198759647}">
      <dgm:prSet/>
      <dgm:spPr/>
      <dgm:t>
        <a:bodyPr/>
        <a:lstStyle/>
        <a:p>
          <a:pPr algn="just"/>
          <a:endParaRPr lang="es-AR"/>
        </a:p>
      </dgm:t>
    </dgm:pt>
    <dgm:pt modelId="{72643EA9-D25D-4C2E-BD44-6F5AB755E84C}" type="sibTrans" cxnId="{2FAD0AE2-F8E5-44DA-AC8E-595198759647}">
      <dgm:prSet/>
      <dgm:spPr/>
      <dgm:t>
        <a:bodyPr/>
        <a:lstStyle/>
        <a:p>
          <a:pPr algn="just"/>
          <a:endParaRPr lang="es-AR"/>
        </a:p>
      </dgm:t>
    </dgm:pt>
    <dgm:pt modelId="{F360536F-91EA-4244-8E70-243C5AA3DB3D}" type="pres">
      <dgm:prSet presAssocID="{E36B8BFD-634A-4A14-BA65-536534C523A2}" presName="vert0" presStyleCnt="0">
        <dgm:presLayoutVars>
          <dgm:dir/>
          <dgm:animOne val="branch"/>
          <dgm:animLvl val="lvl"/>
        </dgm:presLayoutVars>
      </dgm:prSet>
      <dgm:spPr/>
    </dgm:pt>
    <dgm:pt modelId="{81EAA5BB-3833-4070-8C36-6672732D9859}" type="pres">
      <dgm:prSet presAssocID="{DA05FAC6-7E9E-47DE-B504-2219A30930E3}" presName="thickLine" presStyleLbl="alignNode1" presStyleIdx="0" presStyleCnt="3"/>
      <dgm:spPr/>
    </dgm:pt>
    <dgm:pt modelId="{5DBD89D6-1CE8-4F8D-A87C-F9B1FC3DF51A}" type="pres">
      <dgm:prSet presAssocID="{DA05FAC6-7E9E-47DE-B504-2219A30930E3}" presName="horz1" presStyleCnt="0"/>
      <dgm:spPr/>
    </dgm:pt>
    <dgm:pt modelId="{9167D43E-DD58-4039-9498-C182FCC4366C}" type="pres">
      <dgm:prSet presAssocID="{DA05FAC6-7E9E-47DE-B504-2219A30930E3}" presName="tx1" presStyleLbl="revTx" presStyleIdx="0" presStyleCnt="3" custScaleY="62965"/>
      <dgm:spPr/>
    </dgm:pt>
    <dgm:pt modelId="{EEF90486-3631-463A-9687-B8EEE97922B9}" type="pres">
      <dgm:prSet presAssocID="{DA05FAC6-7E9E-47DE-B504-2219A30930E3}" presName="vert1" presStyleCnt="0"/>
      <dgm:spPr/>
    </dgm:pt>
    <dgm:pt modelId="{AE19086A-4D93-47F5-ABDD-15BCDDE4DA04}" type="pres">
      <dgm:prSet presAssocID="{B96456EB-0A34-4523-ABE8-EDF4238E6801}" presName="thickLine" presStyleLbl="alignNode1" presStyleIdx="1" presStyleCnt="3"/>
      <dgm:spPr/>
    </dgm:pt>
    <dgm:pt modelId="{0ABFCF1D-CA4D-409B-B6D0-450DF7FAD99D}" type="pres">
      <dgm:prSet presAssocID="{B96456EB-0A34-4523-ABE8-EDF4238E6801}" presName="horz1" presStyleCnt="0"/>
      <dgm:spPr/>
    </dgm:pt>
    <dgm:pt modelId="{2454355E-442D-4A5F-B31A-DEE81DEA64AD}" type="pres">
      <dgm:prSet presAssocID="{B96456EB-0A34-4523-ABE8-EDF4238E6801}" presName="tx1" presStyleLbl="revTx" presStyleIdx="1" presStyleCnt="3" custScaleY="83091"/>
      <dgm:spPr/>
    </dgm:pt>
    <dgm:pt modelId="{14A38474-8F86-42BA-843C-6F51C9C0DB7F}" type="pres">
      <dgm:prSet presAssocID="{B96456EB-0A34-4523-ABE8-EDF4238E6801}" presName="vert1" presStyleCnt="0"/>
      <dgm:spPr/>
    </dgm:pt>
    <dgm:pt modelId="{62B41A5A-765B-4505-BC28-9326FCD5F91D}" type="pres">
      <dgm:prSet presAssocID="{AF3CB267-288B-4978-804C-11077590594C}" presName="thickLine" presStyleLbl="alignNode1" presStyleIdx="2" presStyleCnt="3"/>
      <dgm:spPr/>
    </dgm:pt>
    <dgm:pt modelId="{A5F7E770-9415-4BC4-8E7C-A88DE6DE4223}" type="pres">
      <dgm:prSet presAssocID="{AF3CB267-288B-4978-804C-11077590594C}" presName="horz1" presStyleCnt="0"/>
      <dgm:spPr/>
    </dgm:pt>
    <dgm:pt modelId="{42C80C49-3C36-41F7-A094-212CA57C452F}" type="pres">
      <dgm:prSet presAssocID="{AF3CB267-288B-4978-804C-11077590594C}" presName="tx1" presStyleLbl="revTx" presStyleIdx="2" presStyleCnt="3" custScaleY="81116"/>
      <dgm:spPr/>
    </dgm:pt>
    <dgm:pt modelId="{8F513D87-C2B7-499C-A59D-B51690DE1AFB}" type="pres">
      <dgm:prSet presAssocID="{AF3CB267-288B-4978-804C-11077590594C}" presName="vert1" presStyleCnt="0"/>
      <dgm:spPr/>
    </dgm:pt>
  </dgm:ptLst>
  <dgm:cxnLst>
    <dgm:cxn modelId="{CF4A362B-2A5F-4946-9D24-5574EDCE542F}" type="presOf" srcId="{DA05FAC6-7E9E-47DE-B504-2219A30930E3}" destId="{9167D43E-DD58-4039-9498-C182FCC4366C}" srcOrd="0" destOrd="0" presId="urn:microsoft.com/office/officeart/2008/layout/LinedList"/>
    <dgm:cxn modelId="{E5FAF44B-C63D-4344-9A0E-94899CFD9465}" type="presOf" srcId="{E36B8BFD-634A-4A14-BA65-536534C523A2}" destId="{F360536F-91EA-4244-8E70-243C5AA3DB3D}" srcOrd="0" destOrd="0" presId="urn:microsoft.com/office/officeart/2008/layout/LinedList"/>
    <dgm:cxn modelId="{D79B4691-C0AE-45B9-A998-C6E15F02567E}" type="presOf" srcId="{B96456EB-0A34-4523-ABE8-EDF4238E6801}" destId="{2454355E-442D-4A5F-B31A-DEE81DEA64AD}" srcOrd="0" destOrd="0" presId="urn:microsoft.com/office/officeart/2008/layout/LinedList"/>
    <dgm:cxn modelId="{CC679BC4-665B-4B98-8FFB-C5F7FF72B136}" srcId="{E36B8BFD-634A-4A14-BA65-536534C523A2}" destId="{DA05FAC6-7E9E-47DE-B504-2219A30930E3}" srcOrd="0" destOrd="0" parTransId="{609E3CFD-066A-4BFD-9691-3F26801D389A}" sibTransId="{A23FA8C8-B28D-4170-9FAE-FF5200696649}"/>
    <dgm:cxn modelId="{2FAD0AE2-F8E5-44DA-AC8E-595198759647}" srcId="{E36B8BFD-634A-4A14-BA65-536534C523A2}" destId="{AF3CB267-288B-4978-804C-11077590594C}" srcOrd="2" destOrd="0" parTransId="{26BD122E-EB59-40C3-AB8A-DACF40C5A079}" sibTransId="{72643EA9-D25D-4C2E-BD44-6F5AB755E84C}"/>
    <dgm:cxn modelId="{F1E4DAE5-7450-4329-9975-5F7018C18FF7}" type="presOf" srcId="{AF3CB267-288B-4978-804C-11077590594C}" destId="{42C80C49-3C36-41F7-A094-212CA57C452F}" srcOrd="0" destOrd="0" presId="urn:microsoft.com/office/officeart/2008/layout/LinedList"/>
    <dgm:cxn modelId="{BE1CFBE9-AE10-4450-AAD2-5B9E242BDE78}" srcId="{E36B8BFD-634A-4A14-BA65-536534C523A2}" destId="{B96456EB-0A34-4523-ABE8-EDF4238E6801}" srcOrd="1" destOrd="0" parTransId="{E21FD745-E217-4CDA-869F-A1012F9E17E2}" sibTransId="{BBC39F94-7CDF-466B-90E5-3B77E9CC2F79}"/>
    <dgm:cxn modelId="{5FCF1407-0F1B-4412-8EA9-7D3F6B704119}" type="presParOf" srcId="{F360536F-91EA-4244-8E70-243C5AA3DB3D}" destId="{81EAA5BB-3833-4070-8C36-6672732D9859}" srcOrd="0" destOrd="0" presId="urn:microsoft.com/office/officeart/2008/layout/LinedList"/>
    <dgm:cxn modelId="{94AFA0E3-F3FB-4A04-BEB6-00311D883149}" type="presParOf" srcId="{F360536F-91EA-4244-8E70-243C5AA3DB3D}" destId="{5DBD89D6-1CE8-4F8D-A87C-F9B1FC3DF51A}" srcOrd="1" destOrd="0" presId="urn:microsoft.com/office/officeart/2008/layout/LinedList"/>
    <dgm:cxn modelId="{FADA409F-5487-4E1B-BC5F-3A4F980BA659}" type="presParOf" srcId="{5DBD89D6-1CE8-4F8D-A87C-F9B1FC3DF51A}" destId="{9167D43E-DD58-4039-9498-C182FCC4366C}" srcOrd="0" destOrd="0" presId="urn:microsoft.com/office/officeart/2008/layout/LinedList"/>
    <dgm:cxn modelId="{74362CE6-F54D-4428-937B-546425284282}" type="presParOf" srcId="{5DBD89D6-1CE8-4F8D-A87C-F9B1FC3DF51A}" destId="{EEF90486-3631-463A-9687-B8EEE97922B9}" srcOrd="1" destOrd="0" presId="urn:microsoft.com/office/officeart/2008/layout/LinedList"/>
    <dgm:cxn modelId="{863A79BE-9EF4-4B1D-A2DD-790B2A8D7345}" type="presParOf" srcId="{F360536F-91EA-4244-8E70-243C5AA3DB3D}" destId="{AE19086A-4D93-47F5-ABDD-15BCDDE4DA04}" srcOrd="2" destOrd="0" presId="urn:microsoft.com/office/officeart/2008/layout/LinedList"/>
    <dgm:cxn modelId="{92DC5D01-C356-44F5-B60B-BA3580003B45}" type="presParOf" srcId="{F360536F-91EA-4244-8E70-243C5AA3DB3D}" destId="{0ABFCF1D-CA4D-409B-B6D0-450DF7FAD99D}" srcOrd="3" destOrd="0" presId="urn:microsoft.com/office/officeart/2008/layout/LinedList"/>
    <dgm:cxn modelId="{01AD0D57-3B6F-42F6-88D9-DEDD497EC381}" type="presParOf" srcId="{0ABFCF1D-CA4D-409B-B6D0-450DF7FAD99D}" destId="{2454355E-442D-4A5F-B31A-DEE81DEA64AD}" srcOrd="0" destOrd="0" presId="urn:microsoft.com/office/officeart/2008/layout/LinedList"/>
    <dgm:cxn modelId="{0F564342-AFDC-4749-A763-5E99E2705B5A}" type="presParOf" srcId="{0ABFCF1D-CA4D-409B-B6D0-450DF7FAD99D}" destId="{14A38474-8F86-42BA-843C-6F51C9C0DB7F}" srcOrd="1" destOrd="0" presId="urn:microsoft.com/office/officeart/2008/layout/LinedList"/>
    <dgm:cxn modelId="{B9EBA152-BA8D-447E-93EA-C8F84A63E1AD}" type="presParOf" srcId="{F360536F-91EA-4244-8E70-243C5AA3DB3D}" destId="{62B41A5A-765B-4505-BC28-9326FCD5F91D}" srcOrd="4" destOrd="0" presId="urn:microsoft.com/office/officeart/2008/layout/LinedList"/>
    <dgm:cxn modelId="{C0D69A68-1AA8-42DF-B14D-833117C005EF}" type="presParOf" srcId="{F360536F-91EA-4244-8E70-243C5AA3DB3D}" destId="{A5F7E770-9415-4BC4-8E7C-A88DE6DE4223}" srcOrd="5" destOrd="0" presId="urn:microsoft.com/office/officeart/2008/layout/LinedList"/>
    <dgm:cxn modelId="{2E73A067-C254-42F6-8D68-E5D6B2B3F646}" type="presParOf" srcId="{A5F7E770-9415-4BC4-8E7C-A88DE6DE4223}" destId="{42C80C49-3C36-41F7-A094-212CA57C452F}" srcOrd="0" destOrd="0" presId="urn:microsoft.com/office/officeart/2008/layout/LinedList"/>
    <dgm:cxn modelId="{9542F186-C45B-49E4-BE98-EE842B063B75}" type="presParOf" srcId="{A5F7E770-9415-4BC4-8E7C-A88DE6DE4223}" destId="{8F513D87-C2B7-499C-A59D-B51690DE1AF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0ED6E5-6D81-4D3B-9A68-CCFFEF120824}"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s-AR"/>
        </a:p>
      </dgm:t>
    </dgm:pt>
    <dgm:pt modelId="{68CDE3C2-4F5B-42F3-894E-077982FAD6D1}">
      <dgm:prSet phldrT="[Texto]"/>
      <dgm:spPr/>
      <dgm:t>
        <a:bodyPr/>
        <a:lstStyle/>
        <a:p>
          <a:pPr algn="just"/>
          <a:r>
            <a:rPr lang="es-AR" dirty="0"/>
            <a:t>Existe una mayor concentración de la riqueza en pocos territorios como ciudades, metrópolis y regiones urbanas que representan menos del 10% del territorio pero llegan a tener una participación de más de la mitad del ingreso nacional.</a:t>
          </a:r>
        </a:p>
      </dgm:t>
    </dgm:pt>
    <dgm:pt modelId="{5E54F364-86BE-4FEE-9604-E73F3996F567}" type="parTrans" cxnId="{3F0425B4-F750-4794-9489-677F719BFF09}">
      <dgm:prSet/>
      <dgm:spPr/>
      <dgm:t>
        <a:bodyPr/>
        <a:lstStyle/>
        <a:p>
          <a:pPr algn="just"/>
          <a:endParaRPr lang="es-AR"/>
        </a:p>
      </dgm:t>
    </dgm:pt>
    <dgm:pt modelId="{CCC5ED1F-57A3-482E-B295-26FE65D607B7}" type="sibTrans" cxnId="{3F0425B4-F750-4794-9489-677F719BFF09}">
      <dgm:prSet/>
      <dgm:spPr/>
      <dgm:t>
        <a:bodyPr/>
        <a:lstStyle/>
        <a:p>
          <a:pPr algn="just"/>
          <a:endParaRPr lang="es-AR"/>
        </a:p>
      </dgm:t>
    </dgm:pt>
    <dgm:pt modelId="{6225B357-C010-4E0D-8AFD-9A2D3D3A9EA0}">
      <dgm:prSet phldrT="[Texto]"/>
      <dgm:spPr/>
      <dgm:t>
        <a:bodyPr/>
        <a:lstStyle/>
        <a:p>
          <a:pPr algn="just"/>
          <a:r>
            <a:rPr lang="es-AR" dirty="0"/>
            <a:t>Los desastres también tienen mayores impactos en los territorios de mayor rezago y vulnerabilidad, siendo también más difícil su recuperación</a:t>
          </a:r>
        </a:p>
      </dgm:t>
    </dgm:pt>
    <dgm:pt modelId="{0D5F1CE5-EB55-4224-BC13-387DFFB89BAB}" type="parTrans" cxnId="{AECE5A86-B82B-414D-9DEB-5B3A96C9527E}">
      <dgm:prSet/>
      <dgm:spPr/>
      <dgm:t>
        <a:bodyPr/>
        <a:lstStyle/>
        <a:p>
          <a:pPr algn="just"/>
          <a:endParaRPr lang="es-AR"/>
        </a:p>
      </dgm:t>
    </dgm:pt>
    <dgm:pt modelId="{2426778F-11BE-4B87-B43D-B0235E6BF2FE}" type="sibTrans" cxnId="{AECE5A86-B82B-414D-9DEB-5B3A96C9527E}">
      <dgm:prSet/>
      <dgm:spPr/>
      <dgm:t>
        <a:bodyPr/>
        <a:lstStyle/>
        <a:p>
          <a:pPr algn="just"/>
          <a:endParaRPr lang="es-AR"/>
        </a:p>
      </dgm:t>
    </dgm:pt>
    <dgm:pt modelId="{BEF36E09-53B9-4057-8147-D3AE53624A24}">
      <dgm:prSet phldrT="[Texto]"/>
      <dgm:spPr/>
      <dgm:t>
        <a:bodyPr/>
        <a:lstStyle/>
        <a:p>
          <a:pPr algn="just"/>
          <a:r>
            <a:rPr lang="es-AR" dirty="0"/>
            <a:t>Las disparidades territoriales se entrecruzan con otros ejes de la desigualdad social y son especialmente visibles cuando se analiza la situación de las poblaciones indígenas </a:t>
          </a:r>
        </a:p>
      </dgm:t>
    </dgm:pt>
    <dgm:pt modelId="{6656D85E-D36F-4AC3-9E8C-A06042D53504}" type="parTrans" cxnId="{DC616B76-4063-4344-922F-536690CE9627}">
      <dgm:prSet/>
      <dgm:spPr/>
      <dgm:t>
        <a:bodyPr/>
        <a:lstStyle/>
        <a:p>
          <a:pPr algn="just"/>
          <a:endParaRPr lang="es-AR"/>
        </a:p>
      </dgm:t>
    </dgm:pt>
    <dgm:pt modelId="{ABBCE567-A75C-4A48-9F3A-15492D558322}" type="sibTrans" cxnId="{DC616B76-4063-4344-922F-536690CE9627}">
      <dgm:prSet/>
      <dgm:spPr/>
      <dgm:t>
        <a:bodyPr/>
        <a:lstStyle/>
        <a:p>
          <a:pPr algn="just"/>
          <a:endParaRPr lang="es-AR"/>
        </a:p>
      </dgm:t>
    </dgm:pt>
    <dgm:pt modelId="{4CF41CAA-F61E-4B08-9E4C-8F63970D51F0}" type="pres">
      <dgm:prSet presAssocID="{FD0ED6E5-6D81-4D3B-9A68-CCFFEF120824}" presName="vert0" presStyleCnt="0">
        <dgm:presLayoutVars>
          <dgm:dir/>
          <dgm:animOne val="branch"/>
          <dgm:animLvl val="lvl"/>
        </dgm:presLayoutVars>
      </dgm:prSet>
      <dgm:spPr/>
    </dgm:pt>
    <dgm:pt modelId="{1BC0EE7D-A83B-43E6-893D-43308F79D18B}" type="pres">
      <dgm:prSet presAssocID="{68CDE3C2-4F5B-42F3-894E-077982FAD6D1}" presName="thickLine" presStyleLbl="alignNode1" presStyleIdx="0" presStyleCnt="3"/>
      <dgm:spPr/>
    </dgm:pt>
    <dgm:pt modelId="{2066CDEC-A8E7-48F5-ADCF-DEA8C6C90F6E}" type="pres">
      <dgm:prSet presAssocID="{68CDE3C2-4F5B-42F3-894E-077982FAD6D1}" presName="horz1" presStyleCnt="0"/>
      <dgm:spPr/>
    </dgm:pt>
    <dgm:pt modelId="{8B7551D4-FBDF-4BC8-B2BD-5F5CB300C802}" type="pres">
      <dgm:prSet presAssocID="{68CDE3C2-4F5B-42F3-894E-077982FAD6D1}" presName="tx1" presStyleLbl="revTx" presStyleIdx="0" presStyleCnt="3"/>
      <dgm:spPr/>
    </dgm:pt>
    <dgm:pt modelId="{F972C66F-F961-42C4-B014-1E180DA0111D}" type="pres">
      <dgm:prSet presAssocID="{68CDE3C2-4F5B-42F3-894E-077982FAD6D1}" presName="vert1" presStyleCnt="0"/>
      <dgm:spPr/>
    </dgm:pt>
    <dgm:pt modelId="{B744B919-0ED7-439B-8E75-A89269C3C343}" type="pres">
      <dgm:prSet presAssocID="{6225B357-C010-4E0D-8AFD-9A2D3D3A9EA0}" presName="thickLine" presStyleLbl="alignNode1" presStyleIdx="1" presStyleCnt="3"/>
      <dgm:spPr/>
    </dgm:pt>
    <dgm:pt modelId="{52A33725-1851-4016-99E4-0A2769852114}" type="pres">
      <dgm:prSet presAssocID="{6225B357-C010-4E0D-8AFD-9A2D3D3A9EA0}" presName="horz1" presStyleCnt="0"/>
      <dgm:spPr/>
    </dgm:pt>
    <dgm:pt modelId="{5E344F7B-B30A-4097-A6C7-7849AD73CCC3}" type="pres">
      <dgm:prSet presAssocID="{6225B357-C010-4E0D-8AFD-9A2D3D3A9EA0}" presName="tx1" presStyleLbl="revTx" presStyleIdx="1" presStyleCnt="3"/>
      <dgm:spPr/>
    </dgm:pt>
    <dgm:pt modelId="{C5F5F072-F8D1-4698-A34E-51FF3CC61B13}" type="pres">
      <dgm:prSet presAssocID="{6225B357-C010-4E0D-8AFD-9A2D3D3A9EA0}" presName="vert1" presStyleCnt="0"/>
      <dgm:spPr/>
    </dgm:pt>
    <dgm:pt modelId="{9A46A229-DE9F-49CE-9CBF-55ADB4459597}" type="pres">
      <dgm:prSet presAssocID="{BEF36E09-53B9-4057-8147-D3AE53624A24}" presName="thickLine" presStyleLbl="alignNode1" presStyleIdx="2" presStyleCnt="3"/>
      <dgm:spPr/>
    </dgm:pt>
    <dgm:pt modelId="{97E0FB02-3AED-4646-BD45-45C2B4A42CD8}" type="pres">
      <dgm:prSet presAssocID="{BEF36E09-53B9-4057-8147-D3AE53624A24}" presName="horz1" presStyleCnt="0"/>
      <dgm:spPr/>
    </dgm:pt>
    <dgm:pt modelId="{4B8BECA4-ACBD-4105-93C6-968D7DC14AA4}" type="pres">
      <dgm:prSet presAssocID="{BEF36E09-53B9-4057-8147-D3AE53624A24}" presName="tx1" presStyleLbl="revTx" presStyleIdx="2" presStyleCnt="3"/>
      <dgm:spPr/>
    </dgm:pt>
    <dgm:pt modelId="{DEA8526C-6938-46D3-B1FE-34F84197CABD}" type="pres">
      <dgm:prSet presAssocID="{BEF36E09-53B9-4057-8147-D3AE53624A24}" presName="vert1" presStyleCnt="0"/>
      <dgm:spPr/>
    </dgm:pt>
  </dgm:ptLst>
  <dgm:cxnLst>
    <dgm:cxn modelId="{DC616B76-4063-4344-922F-536690CE9627}" srcId="{FD0ED6E5-6D81-4D3B-9A68-CCFFEF120824}" destId="{BEF36E09-53B9-4057-8147-D3AE53624A24}" srcOrd="2" destOrd="0" parTransId="{6656D85E-D36F-4AC3-9E8C-A06042D53504}" sibTransId="{ABBCE567-A75C-4A48-9F3A-15492D558322}"/>
    <dgm:cxn modelId="{AECE5A86-B82B-414D-9DEB-5B3A96C9527E}" srcId="{FD0ED6E5-6D81-4D3B-9A68-CCFFEF120824}" destId="{6225B357-C010-4E0D-8AFD-9A2D3D3A9EA0}" srcOrd="1" destOrd="0" parTransId="{0D5F1CE5-EB55-4224-BC13-387DFFB89BAB}" sibTransId="{2426778F-11BE-4B87-B43D-B0235E6BF2FE}"/>
    <dgm:cxn modelId="{D6C14E87-A0F7-4734-9788-C78D044BD590}" type="presOf" srcId="{6225B357-C010-4E0D-8AFD-9A2D3D3A9EA0}" destId="{5E344F7B-B30A-4097-A6C7-7849AD73CCC3}" srcOrd="0" destOrd="0" presId="urn:microsoft.com/office/officeart/2008/layout/LinedList"/>
    <dgm:cxn modelId="{60DC50A8-842A-4B43-BB12-11936FB7B7E5}" type="presOf" srcId="{BEF36E09-53B9-4057-8147-D3AE53624A24}" destId="{4B8BECA4-ACBD-4105-93C6-968D7DC14AA4}" srcOrd="0" destOrd="0" presId="urn:microsoft.com/office/officeart/2008/layout/LinedList"/>
    <dgm:cxn modelId="{3F0425B4-F750-4794-9489-677F719BFF09}" srcId="{FD0ED6E5-6D81-4D3B-9A68-CCFFEF120824}" destId="{68CDE3C2-4F5B-42F3-894E-077982FAD6D1}" srcOrd="0" destOrd="0" parTransId="{5E54F364-86BE-4FEE-9604-E73F3996F567}" sibTransId="{CCC5ED1F-57A3-482E-B295-26FE65D607B7}"/>
    <dgm:cxn modelId="{AC1D4BF8-EE19-4F53-8D91-762DAE09C9F1}" type="presOf" srcId="{FD0ED6E5-6D81-4D3B-9A68-CCFFEF120824}" destId="{4CF41CAA-F61E-4B08-9E4C-8F63970D51F0}" srcOrd="0" destOrd="0" presId="urn:microsoft.com/office/officeart/2008/layout/LinedList"/>
    <dgm:cxn modelId="{0D485CF9-700E-4AAD-A24C-BA93286701F3}" type="presOf" srcId="{68CDE3C2-4F5B-42F3-894E-077982FAD6D1}" destId="{8B7551D4-FBDF-4BC8-B2BD-5F5CB300C802}" srcOrd="0" destOrd="0" presId="urn:microsoft.com/office/officeart/2008/layout/LinedList"/>
    <dgm:cxn modelId="{BCEC247B-D80B-4FA7-A314-85D03A5D62E3}" type="presParOf" srcId="{4CF41CAA-F61E-4B08-9E4C-8F63970D51F0}" destId="{1BC0EE7D-A83B-43E6-893D-43308F79D18B}" srcOrd="0" destOrd="0" presId="urn:microsoft.com/office/officeart/2008/layout/LinedList"/>
    <dgm:cxn modelId="{7F0BFAAA-F255-472A-956B-C06F3B18111A}" type="presParOf" srcId="{4CF41CAA-F61E-4B08-9E4C-8F63970D51F0}" destId="{2066CDEC-A8E7-48F5-ADCF-DEA8C6C90F6E}" srcOrd="1" destOrd="0" presId="urn:microsoft.com/office/officeart/2008/layout/LinedList"/>
    <dgm:cxn modelId="{AA14C163-A719-46E9-8BB3-986A1BB86EF3}" type="presParOf" srcId="{2066CDEC-A8E7-48F5-ADCF-DEA8C6C90F6E}" destId="{8B7551D4-FBDF-4BC8-B2BD-5F5CB300C802}" srcOrd="0" destOrd="0" presId="urn:microsoft.com/office/officeart/2008/layout/LinedList"/>
    <dgm:cxn modelId="{CA02F264-A0F2-456E-9586-944C8AD3327A}" type="presParOf" srcId="{2066CDEC-A8E7-48F5-ADCF-DEA8C6C90F6E}" destId="{F972C66F-F961-42C4-B014-1E180DA0111D}" srcOrd="1" destOrd="0" presId="urn:microsoft.com/office/officeart/2008/layout/LinedList"/>
    <dgm:cxn modelId="{7A24D6E4-E685-4DB0-BDFA-4B3F0EA1D251}" type="presParOf" srcId="{4CF41CAA-F61E-4B08-9E4C-8F63970D51F0}" destId="{B744B919-0ED7-439B-8E75-A89269C3C343}" srcOrd="2" destOrd="0" presId="urn:microsoft.com/office/officeart/2008/layout/LinedList"/>
    <dgm:cxn modelId="{EE57A078-C019-4869-98FF-CE9486758B05}" type="presParOf" srcId="{4CF41CAA-F61E-4B08-9E4C-8F63970D51F0}" destId="{52A33725-1851-4016-99E4-0A2769852114}" srcOrd="3" destOrd="0" presId="urn:microsoft.com/office/officeart/2008/layout/LinedList"/>
    <dgm:cxn modelId="{564450CB-D937-4542-9F4F-9AD68122422E}" type="presParOf" srcId="{52A33725-1851-4016-99E4-0A2769852114}" destId="{5E344F7B-B30A-4097-A6C7-7849AD73CCC3}" srcOrd="0" destOrd="0" presId="urn:microsoft.com/office/officeart/2008/layout/LinedList"/>
    <dgm:cxn modelId="{9405289D-712F-4675-AEA9-547B4123AAAB}" type="presParOf" srcId="{52A33725-1851-4016-99E4-0A2769852114}" destId="{C5F5F072-F8D1-4698-A34E-51FF3CC61B13}" srcOrd="1" destOrd="0" presId="urn:microsoft.com/office/officeart/2008/layout/LinedList"/>
    <dgm:cxn modelId="{6E192D88-6309-4BC3-A1FF-C6ED3DB4A074}" type="presParOf" srcId="{4CF41CAA-F61E-4B08-9E4C-8F63970D51F0}" destId="{9A46A229-DE9F-49CE-9CBF-55ADB4459597}" srcOrd="4" destOrd="0" presId="urn:microsoft.com/office/officeart/2008/layout/LinedList"/>
    <dgm:cxn modelId="{2A248EFC-03F7-409A-B2CF-B82C557DAF40}" type="presParOf" srcId="{4CF41CAA-F61E-4B08-9E4C-8F63970D51F0}" destId="{97E0FB02-3AED-4646-BD45-45C2B4A42CD8}" srcOrd="5" destOrd="0" presId="urn:microsoft.com/office/officeart/2008/layout/LinedList"/>
    <dgm:cxn modelId="{0CD1C328-8B11-4633-BA98-7570A730DF0E}" type="presParOf" srcId="{97E0FB02-3AED-4646-BD45-45C2B4A42CD8}" destId="{4B8BECA4-ACBD-4105-93C6-968D7DC14AA4}" srcOrd="0" destOrd="0" presId="urn:microsoft.com/office/officeart/2008/layout/LinedList"/>
    <dgm:cxn modelId="{3F632F82-EA23-4921-88E3-5849F09D4075}" type="presParOf" srcId="{97E0FB02-3AED-4646-BD45-45C2B4A42CD8}" destId="{DEA8526C-6938-46D3-B1FE-34F84197CAB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41E6D3-6583-4A3A-B771-78E55C05707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AR"/>
        </a:p>
      </dgm:t>
    </dgm:pt>
    <dgm:pt modelId="{C7F5539A-B734-4E6F-84A8-70C8FF1FB977}">
      <dgm:prSet phldrT="[Texto]"/>
      <dgm:spPr/>
      <dgm:t>
        <a:bodyPr/>
        <a:lstStyle/>
        <a:p>
          <a:r>
            <a:rPr lang="es-AR" dirty="0"/>
            <a:t>Global </a:t>
          </a:r>
        </a:p>
      </dgm:t>
    </dgm:pt>
    <dgm:pt modelId="{29860959-4EBC-4201-B5CF-C96F537CBA81}" type="parTrans" cxnId="{3AB214AD-3123-4780-BA5D-AC50DA6BA2A7}">
      <dgm:prSet/>
      <dgm:spPr/>
      <dgm:t>
        <a:bodyPr/>
        <a:lstStyle/>
        <a:p>
          <a:endParaRPr lang="es-AR"/>
        </a:p>
      </dgm:t>
    </dgm:pt>
    <dgm:pt modelId="{AAB11707-1D81-4910-85CE-A44A0CE9E4E6}" type="sibTrans" cxnId="{3AB214AD-3123-4780-BA5D-AC50DA6BA2A7}">
      <dgm:prSet/>
      <dgm:spPr/>
      <dgm:t>
        <a:bodyPr/>
        <a:lstStyle/>
        <a:p>
          <a:endParaRPr lang="es-AR"/>
        </a:p>
      </dgm:t>
    </dgm:pt>
    <dgm:pt modelId="{C758020F-FD02-4016-8280-35AC96B95E93}">
      <dgm:prSet phldrT="[Texto]"/>
      <dgm:spPr/>
      <dgm:t>
        <a:bodyPr/>
        <a:lstStyle/>
        <a:p>
          <a:r>
            <a:rPr lang="es-AR" dirty="0"/>
            <a:t>Agenda 2030</a:t>
          </a:r>
        </a:p>
      </dgm:t>
    </dgm:pt>
    <dgm:pt modelId="{F64F9289-383B-478C-B822-ED9CAA62D2EE}" type="parTrans" cxnId="{0462CD79-49D3-4752-982F-74F7FB43B061}">
      <dgm:prSet/>
      <dgm:spPr/>
      <dgm:t>
        <a:bodyPr/>
        <a:lstStyle/>
        <a:p>
          <a:endParaRPr lang="es-AR"/>
        </a:p>
      </dgm:t>
    </dgm:pt>
    <dgm:pt modelId="{11296264-8EE0-4C1F-91CA-4C9F086D7E68}" type="sibTrans" cxnId="{0462CD79-49D3-4752-982F-74F7FB43B061}">
      <dgm:prSet/>
      <dgm:spPr/>
      <dgm:t>
        <a:bodyPr/>
        <a:lstStyle/>
        <a:p>
          <a:endParaRPr lang="es-AR"/>
        </a:p>
      </dgm:t>
    </dgm:pt>
    <dgm:pt modelId="{575F2960-B970-4588-AD66-E989F5CAA47F}">
      <dgm:prSet phldrT="[Texto]"/>
      <dgm:spPr/>
      <dgm:t>
        <a:bodyPr/>
        <a:lstStyle/>
        <a:p>
          <a:r>
            <a:rPr lang="es-AR" dirty="0"/>
            <a:t>Nueva agenda urbana</a:t>
          </a:r>
        </a:p>
      </dgm:t>
    </dgm:pt>
    <dgm:pt modelId="{01016C33-EEB8-4A6E-9BB3-9F5D8048F0A2}" type="parTrans" cxnId="{145B89D9-AF70-417D-874F-EFE5A96BEA6E}">
      <dgm:prSet/>
      <dgm:spPr/>
      <dgm:t>
        <a:bodyPr/>
        <a:lstStyle/>
        <a:p>
          <a:endParaRPr lang="es-AR"/>
        </a:p>
      </dgm:t>
    </dgm:pt>
    <dgm:pt modelId="{23B1A9A4-6624-4F16-90E2-571366A46F77}" type="sibTrans" cxnId="{145B89D9-AF70-417D-874F-EFE5A96BEA6E}">
      <dgm:prSet/>
      <dgm:spPr/>
      <dgm:t>
        <a:bodyPr/>
        <a:lstStyle/>
        <a:p>
          <a:endParaRPr lang="es-AR"/>
        </a:p>
      </dgm:t>
    </dgm:pt>
    <dgm:pt modelId="{D1FF0FF7-41B7-4797-BE82-4E17120E895A}">
      <dgm:prSet phldrT="[Texto]"/>
      <dgm:spPr/>
      <dgm:t>
        <a:bodyPr/>
        <a:lstStyle/>
        <a:p>
          <a:r>
            <a:rPr lang="es-AR" dirty="0"/>
            <a:t>Marco de Sendai 2015-2030</a:t>
          </a:r>
        </a:p>
      </dgm:t>
    </dgm:pt>
    <dgm:pt modelId="{6C2726AB-69BA-4BF1-A370-13287BC1B707}" type="parTrans" cxnId="{F7FAEEC7-9CDF-4162-805A-D68821C90490}">
      <dgm:prSet/>
      <dgm:spPr/>
      <dgm:t>
        <a:bodyPr/>
        <a:lstStyle/>
        <a:p>
          <a:endParaRPr lang="es-AR"/>
        </a:p>
      </dgm:t>
    </dgm:pt>
    <dgm:pt modelId="{1370E1C7-4901-4F37-8405-2AF251B8C286}" type="sibTrans" cxnId="{F7FAEEC7-9CDF-4162-805A-D68821C90490}">
      <dgm:prSet/>
      <dgm:spPr/>
      <dgm:t>
        <a:bodyPr/>
        <a:lstStyle/>
        <a:p>
          <a:endParaRPr lang="es-AR"/>
        </a:p>
      </dgm:t>
    </dgm:pt>
    <dgm:pt modelId="{B3B3A357-0C18-4203-9D9E-A6E9B32B7DC5}">
      <dgm:prSet/>
      <dgm:spPr/>
      <dgm:t>
        <a:bodyPr/>
        <a:lstStyle/>
        <a:p>
          <a:r>
            <a:rPr lang="es-AR" dirty="0"/>
            <a:t>Regional </a:t>
          </a:r>
        </a:p>
      </dgm:t>
    </dgm:pt>
    <dgm:pt modelId="{552709EB-7502-4E7C-BF8C-5A7FE8604CD9}" type="parTrans" cxnId="{A601140B-75F3-4759-B48C-A586E89B0376}">
      <dgm:prSet/>
      <dgm:spPr/>
      <dgm:t>
        <a:bodyPr/>
        <a:lstStyle/>
        <a:p>
          <a:endParaRPr lang="es-AR"/>
        </a:p>
      </dgm:t>
    </dgm:pt>
    <dgm:pt modelId="{95478C83-D524-4396-AEA6-A396F3FC04A0}" type="sibTrans" cxnId="{A601140B-75F3-4759-B48C-A586E89B0376}">
      <dgm:prSet/>
      <dgm:spPr/>
      <dgm:t>
        <a:bodyPr/>
        <a:lstStyle/>
        <a:p>
          <a:endParaRPr lang="es-AR"/>
        </a:p>
      </dgm:t>
    </dgm:pt>
    <dgm:pt modelId="{4BA518AF-88DC-4B30-93C3-58884F81F9B5}">
      <dgm:prSet/>
      <dgm:spPr/>
      <dgm:t>
        <a:bodyPr/>
        <a:lstStyle/>
        <a:p>
          <a:r>
            <a:rPr lang="es-AR" dirty="0"/>
            <a:t>Consenso de Montevideo sobre población y desarrollo</a:t>
          </a:r>
        </a:p>
      </dgm:t>
    </dgm:pt>
    <dgm:pt modelId="{4FB74AAB-1FD7-45E0-B534-43AB0D76F924}" type="parTrans" cxnId="{47C78189-DB72-4A16-992B-2B6D019DA6E5}">
      <dgm:prSet/>
      <dgm:spPr/>
      <dgm:t>
        <a:bodyPr/>
        <a:lstStyle/>
        <a:p>
          <a:endParaRPr lang="es-AR"/>
        </a:p>
      </dgm:t>
    </dgm:pt>
    <dgm:pt modelId="{434578E6-DE4E-4AEC-929D-74F7A8FE6165}" type="sibTrans" cxnId="{47C78189-DB72-4A16-992B-2B6D019DA6E5}">
      <dgm:prSet/>
      <dgm:spPr/>
      <dgm:t>
        <a:bodyPr/>
        <a:lstStyle/>
        <a:p>
          <a:endParaRPr lang="es-AR"/>
        </a:p>
      </dgm:t>
    </dgm:pt>
    <dgm:pt modelId="{DF81296A-544F-438E-8AA9-5CB557719D43}">
      <dgm:prSet/>
      <dgm:spPr/>
      <dgm:t>
        <a:bodyPr/>
        <a:lstStyle/>
        <a:p>
          <a:r>
            <a:rPr lang="es-AR" dirty="0"/>
            <a:t>MINURVI</a:t>
          </a:r>
        </a:p>
      </dgm:t>
    </dgm:pt>
    <dgm:pt modelId="{0EC22B80-F164-48A6-B277-8FD3069762B4}" type="parTrans" cxnId="{388A78E1-8BC4-46FE-8B1F-F12EABF0D686}">
      <dgm:prSet/>
      <dgm:spPr/>
      <dgm:t>
        <a:bodyPr/>
        <a:lstStyle/>
        <a:p>
          <a:endParaRPr lang="es-AR"/>
        </a:p>
      </dgm:t>
    </dgm:pt>
    <dgm:pt modelId="{8CCAB400-D2FF-4E4E-9D30-C065F3398745}" type="sibTrans" cxnId="{388A78E1-8BC4-46FE-8B1F-F12EABF0D686}">
      <dgm:prSet/>
      <dgm:spPr/>
      <dgm:t>
        <a:bodyPr/>
        <a:lstStyle/>
        <a:p>
          <a:endParaRPr lang="es-AR"/>
        </a:p>
      </dgm:t>
    </dgm:pt>
    <dgm:pt modelId="{CF6C28F0-59BE-415F-8BF9-48A30B42F129}" type="pres">
      <dgm:prSet presAssocID="{0B41E6D3-6583-4A3A-B771-78E55C05707A}" presName="vert0" presStyleCnt="0">
        <dgm:presLayoutVars>
          <dgm:dir/>
          <dgm:animOne val="branch"/>
          <dgm:animLvl val="lvl"/>
        </dgm:presLayoutVars>
      </dgm:prSet>
      <dgm:spPr/>
    </dgm:pt>
    <dgm:pt modelId="{A12E4729-0C10-4EBB-814A-C6BEFC91A352}" type="pres">
      <dgm:prSet presAssocID="{C7F5539A-B734-4E6F-84A8-70C8FF1FB977}" presName="thickLine" presStyleLbl="alignNode1" presStyleIdx="0" presStyleCnt="2"/>
      <dgm:spPr/>
    </dgm:pt>
    <dgm:pt modelId="{E0585E46-AE02-4632-B627-9B812A6205A3}" type="pres">
      <dgm:prSet presAssocID="{C7F5539A-B734-4E6F-84A8-70C8FF1FB977}" presName="horz1" presStyleCnt="0"/>
      <dgm:spPr/>
    </dgm:pt>
    <dgm:pt modelId="{5BF37297-CC91-4FF8-89A7-D4B1D040A36C}" type="pres">
      <dgm:prSet presAssocID="{C7F5539A-B734-4E6F-84A8-70C8FF1FB977}" presName="tx1" presStyleLbl="revTx" presStyleIdx="0" presStyleCnt="7"/>
      <dgm:spPr/>
    </dgm:pt>
    <dgm:pt modelId="{7D887FA2-A223-4232-9681-56417956533B}" type="pres">
      <dgm:prSet presAssocID="{C7F5539A-B734-4E6F-84A8-70C8FF1FB977}" presName="vert1" presStyleCnt="0"/>
      <dgm:spPr/>
    </dgm:pt>
    <dgm:pt modelId="{7CF05819-6B65-4EC6-B5D9-40BEF765DE21}" type="pres">
      <dgm:prSet presAssocID="{C758020F-FD02-4016-8280-35AC96B95E93}" presName="vertSpace2a" presStyleCnt="0"/>
      <dgm:spPr/>
    </dgm:pt>
    <dgm:pt modelId="{B0AA5EE0-3BF3-4170-90B6-39DD833B7E2E}" type="pres">
      <dgm:prSet presAssocID="{C758020F-FD02-4016-8280-35AC96B95E93}" presName="horz2" presStyleCnt="0"/>
      <dgm:spPr/>
    </dgm:pt>
    <dgm:pt modelId="{A9357BCC-3388-4140-8B50-26EC55CF8BBD}" type="pres">
      <dgm:prSet presAssocID="{C758020F-FD02-4016-8280-35AC96B95E93}" presName="horzSpace2" presStyleCnt="0"/>
      <dgm:spPr/>
    </dgm:pt>
    <dgm:pt modelId="{2A65B042-53AC-4173-AD3D-4D8E3C411EAC}" type="pres">
      <dgm:prSet presAssocID="{C758020F-FD02-4016-8280-35AC96B95E93}" presName="tx2" presStyleLbl="revTx" presStyleIdx="1" presStyleCnt="7"/>
      <dgm:spPr/>
    </dgm:pt>
    <dgm:pt modelId="{65B4401A-28D9-4605-919E-9D8875EA91E2}" type="pres">
      <dgm:prSet presAssocID="{C758020F-FD02-4016-8280-35AC96B95E93}" presName="vert2" presStyleCnt="0"/>
      <dgm:spPr/>
    </dgm:pt>
    <dgm:pt modelId="{D7BB2B53-DD57-4C02-90AC-4B88D6CC2588}" type="pres">
      <dgm:prSet presAssocID="{C758020F-FD02-4016-8280-35AC96B95E93}" presName="thinLine2b" presStyleLbl="callout" presStyleIdx="0" presStyleCnt="5"/>
      <dgm:spPr/>
    </dgm:pt>
    <dgm:pt modelId="{11F3AE09-8EC7-4781-9DF2-257792D28C72}" type="pres">
      <dgm:prSet presAssocID="{C758020F-FD02-4016-8280-35AC96B95E93}" presName="vertSpace2b" presStyleCnt="0"/>
      <dgm:spPr/>
    </dgm:pt>
    <dgm:pt modelId="{894362B8-236E-44C4-9CEA-DF1B69D42FB8}" type="pres">
      <dgm:prSet presAssocID="{575F2960-B970-4588-AD66-E989F5CAA47F}" presName="horz2" presStyleCnt="0"/>
      <dgm:spPr/>
    </dgm:pt>
    <dgm:pt modelId="{16AF1C82-1B3D-41A6-9E28-789208C3F0E9}" type="pres">
      <dgm:prSet presAssocID="{575F2960-B970-4588-AD66-E989F5CAA47F}" presName="horzSpace2" presStyleCnt="0"/>
      <dgm:spPr/>
    </dgm:pt>
    <dgm:pt modelId="{5D0E3415-31CC-44F5-9096-5B668401CAF0}" type="pres">
      <dgm:prSet presAssocID="{575F2960-B970-4588-AD66-E989F5CAA47F}" presName="tx2" presStyleLbl="revTx" presStyleIdx="2" presStyleCnt="7"/>
      <dgm:spPr/>
    </dgm:pt>
    <dgm:pt modelId="{95C01D92-1878-4DD5-AAD0-91DB82F45C0E}" type="pres">
      <dgm:prSet presAssocID="{575F2960-B970-4588-AD66-E989F5CAA47F}" presName="vert2" presStyleCnt="0"/>
      <dgm:spPr/>
    </dgm:pt>
    <dgm:pt modelId="{1509325F-0E60-450A-9DA5-345DB915501F}" type="pres">
      <dgm:prSet presAssocID="{575F2960-B970-4588-AD66-E989F5CAA47F}" presName="thinLine2b" presStyleLbl="callout" presStyleIdx="1" presStyleCnt="5"/>
      <dgm:spPr/>
    </dgm:pt>
    <dgm:pt modelId="{8E1D868D-9172-46EE-B143-57CF1AAE8763}" type="pres">
      <dgm:prSet presAssocID="{575F2960-B970-4588-AD66-E989F5CAA47F}" presName="vertSpace2b" presStyleCnt="0"/>
      <dgm:spPr/>
    </dgm:pt>
    <dgm:pt modelId="{A49F8CDF-7C18-48A5-A729-AB24EBDD83EC}" type="pres">
      <dgm:prSet presAssocID="{D1FF0FF7-41B7-4797-BE82-4E17120E895A}" presName="horz2" presStyleCnt="0"/>
      <dgm:spPr/>
    </dgm:pt>
    <dgm:pt modelId="{B7E2C3FF-BD0C-4D36-A2AB-96CEF408FE22}" type="pres">
      <dgm:prSet presAssocID="{D1FF0FF7-41B7-4797-BE82-4E17120E895A}" presName="horzSpace2" presStyleCnt="0"/>
      <dgm:spPr/>
    </dgm:pt>
    <dgm:pt modelId="{6A1B6840-7914-4888-9953-9DFE350D74BD}" type="pres">
      <dgm:prSet presAssocID="{D1FF0FF7-41B7-4797-BE82-4E17120E895A}" presName="tx2" presStyleLbl="revTx" presStyleIdx="3" presStyleCnt="7"/>
      <dgm:spPr/>
    </dgm:pt>
    <dgm:pt modelId="{B988F6B7-E8FF-4AE6-B0C3-E63AD05F53ED}" type="pres">
      <dgm:prSet presAssocID="{D1FF0FF7-41B7-4797-BE82-4E17120E895A}" presName="vert2" presStyleCnt="0"/>
      <dgm:spPr/>
    </dgm:pt>
    <dgm:pt modelId="{66C8A87A-19EA-46C7-9193-68BFB1546B44}" type="pres">
      <dgm:prSet presAssocID="{D1FF0FF7-41B7-4797-BE82-4E17120E895A}" presName="thinLine2b" presStyleLbl="callout" presStyleIdx="2" presStyleCnt="5"/>
      <dgm:spPr/>
    </dgm:pt>
    <dgm:pt modelId="{629E2CC7-3219-4CD2-B2ED-D4674DA2B3A6}" type="pres">
      <dgm:prSet presAssocID="{D1FF0FF7-41B7-4797-BE82-4E17120E895A}" presName="vertSpace2b" presStyleCnt="0"/>
      <dgm:spPr/>
    </dgm:pt>
    <dgm:pt modelId="{BDF0015A-1EE6-404E-8A5B-1963C35384BB}" type="pres">
      <dgm:prSet presAssocID="{B3B3A357-0C18-4203-9D9E-A6E9B32B7DC5}" presName="thickLine" presStyleLbl="alignNode1" presStyleIdx="1" presStyleCnt="2"/>
      <dgm:spPr/>
    </dgm:pt>
    <dgm:pt modelId="{B22778BB-F4BD-4AEE-8D00-93D15716CA6A}" type="pres">
      <dgm:prSet presAssocID="{B3B3A357-0C18-4203-9D9E-A6E9B32B7DC5}" presName="horz1" presStyleCnt="0"/>
      <dgm:spPr/>
    </dgm:pt>
    <dgm:pt modelId="{AB93172D-A56B-43ED-A511-40EDDFD1511C}" type="pres">
      <dgm:prSet presAssocID="{B3B3A357-0C18-4203-9D9E-A6E9B32B7DC5}" presName="tx1" presStyleLbl="revTx" presStyleIdx="4" presStyleCnt="7"/>
      <dgm:spPr/>
    </dgm:pt>
    <dgm:pt modelId="{64A01D3E-3543-4EF0-86EC-D9918BCDFFF5}" type="pres">
      <dgm:prSet presAssocID="{B3B3A357-0C18-4203-9D9E-A6E9B32B7DC5}" presName="vert1" presStyleCnt="0"/>
      <dgm:spPr/>
    </dgm:pt>
    <dgm:pt modelId="{9846D9ED-1754-43FE-AC61-0F006ECBFE75}" type="pres">
      <dgm:prSet presAssocID="{4BA518AF-88DC-4B30-93C3-58884F81F9B5}" presName="vertSpace2a" presStyleCnt="0"/>
      <dgm:spPr/>
    </dgm:pt>
    <dgm:pt modelId="{4A28AC41-D096-42BC-8074-EEAC52FF3837}" type="pres">
      <dgm:prSet presAssocID="{4BA518AF-88DC-4B30-93C3-58884F81F9B5}" presName="horz2" presStyleCnt="0"/>
      <dgm:spPr/>
    </dgm:pt>
    <dgm:pt modelId="{862018C0-D73E-4CF7-8675-C90BAD55289E}" type="pres">
      <dgm:prSet presAssocID="{4BA518AF-88DC-4B30-93C3-58884F81F9B5}" presName="horzSpace2" presStyleCnt="0"/>
      <dgm:spPr/>
    </dgm:pt>
    <dgm:pt modelId="{219D79ED-6666-4457-BD93-63120E437B7C}" type="pres">
      <dgm:prSet presAssocID="{4BA518AF-88DC-4B30-93C3-58884F81F9B5}" presName="tx2" presStyleLbl="revTx" presStyleIdx="5" presStyleCnt="7"/>
      <dgm:spPr/>
    </dgm:pt>
    <dgm:pt modelId="{300E285B-E5B4-4B15-8C48-428B3F8B945F}" type="pres">
      <dgm:prSet presAssocID="{4BA518AF-88DC-4B30-93C3-58884F81F9B5}" presName="vert2" presStyleCnt="0"/>
      <dgm:spPr/>
    </dgm:pt>
    <dgm:pt modelId="{08F58787-8570-49F7-B8FB-3BF29ADF125C}" type="pres">
      <dgm:prSet presAssocID="{4BA518AF-88DC-4B30-93C3-58884F81F9B5}" presName="thinLine2b" presStyleLbl="callout" presStyleIdx="3" presStyleCnt="5"/>
      <dgm:spPr/>
    </dgm:pt>
    <dgm:pt modelId="{70266CE7-C9D2-468F-A952-14CBC5E62164}" type="pres">
      <dgm:prSet presAssocID="{4BA518AF-88DC-4B30-93C3-58884F81F9B5}" presName="vertSpace2b" presStyleCnt="0"/>
      <dgm:spPr/>
    </dgm:pt>
    <dgm:pt modelId="{9D2C3442-0CD9-4B0E-9E00-4F056C705AA9}" type="pres">
      <dgm:prSet presAssocID="{DF81296A-544F-438E-8AA9-5CB557719D43}" presName="horz2" presStyleCnt="0"/>
      <dgm:spPr/>
    </dgm:pt>
    <dgm:pt modelId="{6F6B8799-3B25-4202-937C-CEBE175C9C48}" type="pres">
      <dgm:prSet presAssocID="{DF81296A-544F-438E-8AA9-5CB557719D43}" presName="horzSpace2" presStyleCnt="0"/>
      <dgm:spPr/>
    </dgm:pt>
    <dgm:pt modelId="{4F4411DA-00F8-4421-96D4-B0A36C89BAF8}" type="pres">
      <dgm:prSet presAssocID="{DF81296A-544F-438E-8AA9-5CB557719D43}" presName="tx2" presStyleLbl="revTx" presStyleIdx="6" presStyleCnt="7"/>
      <dgm:spPr/>
    </dgm:pt>
    <dgm:pt modelId="{995A3416-DFF5-4850-B100-91AA3FD03CE9}" type="pres">
      <dgm:prSet presAssocID="{DF81296A-544F-438E-8AA9-5CB557719D43}" presName="vert2" presStyleCnt="0"/>
      <dgm:spPr/>
    </dgm:pt>
    <dgm:pt modelId="{242CF081-F6DC-47D8-B8BB-81C1D4BF4A09}" type="pres">
      <dgm:prSet presAssocID="{DF81296A-544F-438E-8AA9-5CB557719D43}" presName="thinLine2b" presStyleLbl="callout" presStyleIdx="4" presStyleCnt="5"/>
      <dgm:spPr/>
    </dgm:pt>
    <dgm:pt modelId="{F402996A-F1AC-4851-A889-B6DDB6C697C2}" type="pres">
      <dgm:prSet presAssocID="{DF81296A-544F-438E-8AA9-5CB557719D43}" presName="vertSpace2b" presStyleCnt="0"/>
      <dgm:spPr/>
    </dgm:pt>
  </dgm:ptLst>
  <dgm:cxnLst>
    <dgm:cxn modelId="{A601140B-75F3-4759-B48C-A586E89B0376}" srcId="{0B41E6D3-6583-4A3A-B771-78E55C05707A}" destId="{B3B3A357-0C18-4203-9D9E-A6E9B32B7DC5}" srcOrd="1" destOrd="0" parTransId="{552709EB-7502-4E7C-BF8C-5A7FE8604CD9}" sibTransId="{95478C83-D524-4396-AEA6-A396F3FC04A0}"/>
    <dgm:cxn modelId="{6D3A8F30-A0F9-4632-9981-37A1893AE043}" type="presOf" srcId="{4BA518AF-88DC-4B30-93C3-58884F81F9B5}" destId="{219D79ED-6666-4457-BD93-63120E437B7C}" srcOrd="0" destOrd="0" presId="urn:microsoft.com/office/officeart/2008/layout/LinedList"/>
    <dgm:cxn modelId="{3DF27134-8436-4645-88DA-E0C953E79190}" type="presOf" srcId="{575F2960-B970-4588-AD66-E989F5CAA47F}" destId="{5D0E3415-31CC-44F5-9096-5B668401CAF0}" srcOrd="0" destOrd="0" presId="urn:microsoft.com/office/officeart/2008/layout/LinedList"/>
    <dgm:cxn modelId="{713F7643-9C3C-4280-B9AD-1760B70310DC}" type="presOf" srcId="{C758020F-FD02-4016-8280-35AC96B95E93}" destId="{2A65B042-53AC-4173-AD3D-4D8E3C411EAC}" srcOrd="0" destOrd="0" presId="urn:microsoft.com/office/officeart/2008/layout/LinedList"/>
    <dgm:cxn modelId="{B9A04153-57E7-4987-8F44-1DA4F709D8CC}" type="presOf" srcId="{D1FF0FF7-41B7-4797-BE82-4E17120E895A}" destId="{6A1B6840-7914-4888-9953-9DFE350D74BD}" srcOrd="0" destOrd="0" presId="urn:microsoft.com/office/officeart/2008/layout/LinedList"/>
    <dgm:cxn modelId="{0462CD79-49D3-4752-982F-74F7FB43B061}" srcId="{C7F5539A-B734-4E6F-84A8-70C8FF1FB977}" destId="{C758020F-FD02-4016-8280-35AC96B95E93}" srcOrd="0" destOrd="0" parTransId="{F64F9289-383B-478C-B822-ED9CAA62D2EE}" sibTransId="{11296264-8EE0-4C1F-91CA-4C9F086D7E68}"/>
    <dgm:cxn modelId="{D78FEE59-92EC-41EF-B732-BFE59D45E668}" type="presOf" srcId="{0B41E6D3-6583-4A3A-B771-78E55C05707A}" destId="{CF6C28F0-59BE-415F-8BF9-48A30B42F129}" srcOrd="0" destOrd="0" presId="urn:microsoft.com/office/officeart/2008/layout/LinedList"/>
    <dgm:cxn modelId="{03EBEC83-C0FB-4141-83AD-666C9B5B4751}" type="presOf" srcId="{DF81296A-544F-438E-8AA9-5CB557719D43}" destId="{4F4411DA-00F8-4421-96D4-B0A36C89BAF8}" srcOrd="0" destOrd="0" presId="urn:microsoft.com/office/officeart/2008/layout/LinedList"/>
    <dgm:cxn modelId="{47C78189-DB72-4A16-992B-2B6D019DA6E5}" srcId="{B3B3A357-0C18-4203-9D9E-A6E9B32B7DC5}" destId="{4BA518AF-88DC-4B30-93C3-58884F81F9B5}" srcOrd="0" destOrd="0" parTransId="{4FB74AAB-1FD7-45E0-B534-43AB0D76F924}" sibTransId="{434578E6-DE4E-4AEC-929D-74F7A8FE6165}"/>
    <dgm:cxn modelId="{3AB214AD-3123-4780-BA5D-AC50DA6BA2A7}" srcId="{0B41E6D3-6583-4A3A-B771-78E55C05707A}" destId="{C7F5539A-B734-4E6F-84A8-70C8FF1FB977}" srcOrd="0" destOrd="0" parTransId="{29860959-4EBC-4201-B5CF-C96F537CBA81}" sibTransId="{AAB11707-1D81-4910-85CE-A44A0CE9E4E6}"/>
    <dgm:cxn modelId="{F7FAEEC7-9CDF-4162-805A-D68821C90490}" srcId="{C7F5539A-B734-4E6F-84A8-70C8FF1FB977}" destId="{D1FF0FF7-41B7-4797-BE82-4E17120E895A}" srcOrd="2" destOrd="0" parTransId="{6C2726AB-69BA-4BF1-A370-13287BC1B707}" sibTransId="{1370E1C7-4901-4F37-8405-2AF251B8C286}"/>
    <dgm:cxn modelId="{145B89D9-AF70-417D-874F-EFE5A96BEA6E}" srcId="{C7F5539A-B734-4E6F-84A8-70C8FF1FB977}" destId="{575F2960-B970-4588-AD66-E989F5CAA47F}" srcOrd="1" destOrd="0" parTransId="{01016C33-EEB8-4A6E-9BB3-9F5D8048F0A2}" sibTransId="{23B1A9A4-6624-4F16-90E2-571366A46F77}"/>
    <dgm:cxn modelId="{388A78E1-8BC4-46FE-8B1F-F12EABF0D686}" srcId="{B3B3A357-0C18-4203-9D9E-A6E9B32B7DC5}" destId="{DF81296A-544F-438E-8AA9-5CB557719D43}" srcOrd="1" destOrd="0" parTransId="{0EC22B80-F164-48A6-B277-8FD3069762B4}" sibTransId="{8CCAB400-D2FF-4E4E-9D30-C065F3398745}"/>
    <dgm:cxn modelId="{7B26B5E3-56EE-4310-B18E-0BACB40EDE43}" type="presOf" srcId="{C7F5539A-B734-4E6F-84A8-70C8FF1FB977}" destId="{5BF37297-CC91-4FF8-89A7-D4B1D040A36C}" srcOrd="0" destOrd="0" presId="urn:microsoft.com/office/officeart/2008/layout/LinedList"/>
    <dgm:cxn modelId="{77E699E8-9B4A-44F3-BBA4-227E83118602}" type="presOf" srcId="{B3B3A357-0C18-4203-9D9E-A6E9B32B7DC5}" destId="{AB93172D-A56B-43ED-A511-40EDDFD1511C}" srcOrd="0" destOrd="0" presId="urn:microsoft.com/office/officeart/2008/layout/LinedList"/>
    <dgm:cxn modelId="{559D663F-9CA9-41DE-8463-830DB54E56CD}" type="presParOf" srcId="{CF6C28F0-59BE-415F-8BF9-48A30B42F129}" destId="{A12E4729-0C10-4EBB-814A-C6BEFC91A352}" srcOrd="0" destOrd="0" presId="urn:microsoft.com/office/officeart/2008/layout/LinedList"/>
    <dgm:cxn modelId="{852046EC-3361-41CA-A8A7-D58FAE1E74A2}" type="presParOf" srcId="{CF6C28F0-59BE-415F-8BF9-48A30B42F129}" destId="{E0585E46-AE02-4632-B627-9B812A6205A3}" srcOrd="1" destOrd="0" presId="urn:microsoft.com/office/officeart/2008/layout/LinedList"/>
    <dgm:cxn modelId="{027CB221-C1C6-4ACF-B785-191E35D649A5}" type="presParOf" srcId="{E0585E46-AE02-4632-B627-9B812A6205A3}" destId="{5BF37297-CC91-4FF8-89A7-D4B1D040A36C}" srcOrd="0" destOrd="0" presId="urn:microsoft.com/office/officeart/2008/layout/LinedList"/>
    <dgm:cxn modelId="{8A091256-EC1D-44FB-A469-23B30A155A26}" type="presParOf" srcId="{E0585E46-AE02-4632-B627-9B812A6205A3}" destId="{7D887FA2-A223-4232-9681-56417956533B}" srcOrd="1" destOrd="0" presId="urn:microsoft.com/office/officeart/2008/layout/LinedList"/>
    <dgm:cxn modelId="{88C708EA-0FB2-4016-B9E3-DA348E70EC65}" type="presParOf" srcId="{7D887FA2-A223-4232-9681-56417956533B}" destId="{7CF05819-6B65-4EC6-B5D9-40BEF765DE21}" srcOrd="0" destOrd="0" presId="urn:microsoft.com/office/officeart/2008/layout/LinedList"/>
    <dgm:cxn modelId="{99BF009F-481A-4BB4-A79E-BD9E02EBCF81}" type="presParOf" srcId="{7D887FA2-A223-4232-9681-56417956533B}" destId="{B0AA5EE0-3BF3-4170-90B6-39DD833B7E2E}" srcOrd="1" destOrd="0" presId="urn:microsoft.com/office/officeart/2008/layout/LinedList"/>
    <dgm:cxn modelId="{DB8AAE22-2B25-4AB3-9F26-07F2DBA3F24E}" type="presParOf" srcId="{B0AA5EE0-3BF3-4170-90B6-39DD833B7E2E}" destId="{A9357BCC-3388-4140-8B50-26EC55CF8BBD}" srcOrd="0" destOrd="0" presId="urn:microsoft.com/office/officeart/2008/layout/LinedList"/>
    <dgm:cxn modelId="{89BB8F61-B651-4AC0-851F-73C24445D7F1}" type="presParOf" srcId="{B0AA5EE0-3BF3-4170-90B6-39DD833B7E2E}" destId="{2A65B042-53AC-4173-AD3D-4D8E3C411EAC}" srcOrd="1" destOrd="0" presId="urn:microsoft.com/office/officeart/2008/layout/LinedList"/>
    <dgm:cxn modelId="{727E9323-1F38-40F6-AE1D-1D7C1E783CCC}" type="presParOf" srcId="{B0AA5EE0-3BF3-4170-90B6-39DD833B7E2E}" destId="{65B4401A-28D9-4605-919E-9D8875EA91E2}" srcOrd="2" destOrd="0" presId="urn:microsoft.com/office/officeart/2008/layout/LinedList"/>
    <dgm:cxn modelId="{2B824562-43B7-4D0F-8B1E-6F55537AC2B2}" type="presParOf" srcId="{7D887FA2-A223-4232-9681-56417956533B}" destId="{D7BB2B53-DD57-4C02-90AC-4B88D6CC2588}" srcOrd="2" destOrd="0" presId="urn:microsoft.com/office/officeart/2008/layout/LinedList"/>
    <dgm:cxn modelId="{7427A55F-4E10-42B3-8A26-665043C3E526}" type="presParOf" srcId="{7D887FA2-A223-4232-9681-56417956533B}" destId="{11F3AE09-8EC7-4781-9DF2-257792D28C72}" srcOrd="3" destOrd="0" presId="urn:microsoft.com/office/officeart/2008/layout/LinedList"/>
    <dgm:cxn modelId="{88D61194-7384-4ABE-BABB-F0A468C9B826}" type="presParOf" srcId="{7D887FA2-A223-4232-9681-56417956533B}" destId="{894362B8-236E-44C4-9CEA-DF1B69D42FB8}" srcOrd="4" destOrd="0" presId="urn:microsoft.com/office/officeart/2008/layout/LinedList"/>
    <dgm:cxn modelId="{2CDE6071-7CC0-4B02-A8A6-6761CE323C62}" type="presParOf" srcId="{894362B8-236E-44C4-9CEA-DF1B69D42FB8}" destId="{16AF1C82-1B3D-41A6-9E28-789208C3F0E9}" srcOrd="0" destOrd="0" presId="urn:microsoft.com/office/officeart/2008/layout/LinedList"/>
    <dgm:cxn modelId="{C8567A52-64CB-4979-8954-8129AB3CDC00}" type="presParOf" srcId="{894362B8-236E-44C4-9CEA-DF1B69D42FB8}" destId="{5D0E3415-31CC-44F5-9096-5B668401CAF0}" srcOrd="1" destOrd="0" presId="urn:microsoft.com/office/officeart/2008/layout/LinedList"/>
    <dgm:cxn modelId="{DD0958FF-5B93-420B-96A1-F4490AB563D8}" type="presParOf" srcId="{894362B8-236E-44C4-9CEA-DF1B69D42FB8}" destId="{95C01D92-1878-4DD5-AAD0-91DB82F45C0E}" srcOrd="2" destOrd="0" presId="urn:microsoft.com/office/officeart/2008/layout/LinedList"/>
    <dgm:cxn modelId="{B3AF1CD0-05F0-47B4-BC42-43B650246717}" type="presParOf" srcId="{7D887FA2-A223-4232-9681-56417956533B}" destId="{1509325F-0E60-450A-9DA5-345DB915501F}" srcOrd="5" destOrd="0" presId="urn:microsoft.com/office/officeart/2008/layout/LinedList"/>
    <dgm:cxn modelId="{C893A914-C73F-4F43-8FA5-4265D9DB2DE5}" type="presParOf" srcId="{7D887FA2-A223-4232-9681-56417956533B}" destId="{8E1D868D-9172-46EE-B143-57CF1AAE8763}" srcOrd="6" destOrd="0" presId="urn:microsoft.com/office/officeart/2008/layout/LinedList"/>
    <dgm:cxn modelId="{F4A1D358-9225-451C-967E-060FF28D3820}" type="presParOf" srcId="{7D887FA2-A223-4232-9681-56417956533B}" destId="{A49F8CDF-7C18-48A5-A729-AB24EBDD83EC}" srcOrd="7" destOrd="0" presId="urn:microsoft.com/office/officeart/2008/layout/LinedList"/>
    <dgm:cxn modelId="{D80FC6FD-D9A8-46F9-90A0-0559106F55E5}" type="presParOf" srcId="{A49F8CDF-7C18-48A5-A729-AB24EBDD83EC}" destId="{B7E2C3FF-BD0C-4D36-A2AB-96CEF408FE22}" srcOrd="0" destOrd="0" presId="urn:microsoft.com/office/officeart/2008/layout/LinedList"/>
    <dgm:cxn modelId="{74222574-3BB2-4CF3-9EC0-F7503D5CA9DA}" type="presParOf" srcId="{A49F8CDF-7C18-48A5-A729-AB24EBDD83EC}" destId="{6A1B6840-7914-4888-9953-9DFE350D74BD}" srcOrd="1" destOrd="0" presId="urn:microsoft.com/office/officeart/2008/layout/LinedList"/>
    <dgm:cxn modelId="{8F571496-6666-4A20-BD58-C42A53417060}" type="presParOf" srcId="{A49F8CDF-7C18-48A5-A729-AB24EBDD83EC}" destId="{B988F6B7-E8FF-4AE6-B0C3-E63AD05F53ED}" srcOrd="2" destOrd="0" presId="urn:microsoft.com/office/officeart/2008/layout/LinedList"/>
    <dgm:cxn modelId="{2958539F-3D85-4CE8-9FEF-8EFCB91E1606}" type="presParOf" srcId="{7D887FA2-A223-4232-9681-56417956533B}" destId="{66C8A87A-19EA-46C7-9193-68BFB1546B44}" srcOrd="8" destOrd="0" presId="urn:microsoft.com/office/officeart/2008/layout/LinedList"/>
    <dgm:cxn modelId="{5B03484A-9BB2-49EA-9BF4-2FB6A7FE99F0}" type="presParOf" srcId="{7D887FA2-A223-4232-9681-56417956533B}" destId="{629E2CC7-3219-4CD2-B2ED-D4674DA2B3A6}" srcOrd="9" destOrd="0" presId="urn:microsoft.com/office/officeart/2008/layout/LinedList"/>
    <dgm:cxn modelId="{58479E81-8A5D-4F1B-B285-20D6303A4E3B}" type="presParOf" srcId="{CF6C28F0-59BE-415F-8BF9-48A30B42F129}" destId="{BDF0015A-1EE6-404E-8A5B-1963C35384BB}" srcOrd="2" destOrd="0" presId="urn:microsoft.com/office/officeart/2008/layout/LinedList"/>
    <dgm:cxn modelId="{21D1C93C-2FB4-4BE8-9DC3-9228B27A5F43}" type="presParOf" srcId="{CF6C28F0-59BE-415F-8BF9-48A30B42F129}" destId="{B22778BB-F4BD-4AEE-8D00-93D15716CA6A}" srcOrd="3" destOrd="0" presId="urn:microsoft.com/office/officeart/2008/layout/LinedList"/>
    <dgm:cxn modelId="{C21A66C7-6A5A-4A3D-8072-4543619D42A1}" type="presParOf" srcId="{B22778BB-F4BD-4AEE-8D00-93D15716CA6A}" destId="{AB93172D-A56B-43ED-A511-40EDDFD1511C}" srcOrd="0" destOrd="0" presId="urn:microsoft.com/office/officeart/2008/layout/LinedList"/>
    <dgm:cxn modelId="{620C40C7-5051-4E1E-A6CF-178DB088B015}" type="presParOf" srcId="{B22778BB-F4BD-4AEE-8D00-93D15716CA6A}" destId="{64A01D3E-3543-4EF0-86EC-D9918BCDFFF5}" srcOrd="1" destOrd="0" presId="urn:microsoft.com/office/officeart/2008/layout/LinedList"/>
    <dgm:cxn modelId="{817E825D-3170-4777-84FD-417D8A787B24}" type="presParOf" srcId="{64A01D3E-3543-4EF0-86EC-D9918BCDFFF5}" destId="{9846D9ED-1754-43FE-AC61-0F006ECBFE75}" srcOrd="0" destOrd="0" presId="urn:microsoft.com/office/officeart/2008/layout/LinedList"/>
    <dgm:cxn modelId="{23F0B866-417D-4A58-85A2-6CE55474580E}" type="presParOf" srcId="{64A01D3E-3543-4EF0-86EC-D9918BCDFFF5}" destId="{4A28AC41-D096-42BC-8074-EEAC52FF3837}" srcOrd="1" destOrd="0" presId="urn:microsoft.com/office/officeart/2008/layout/LinedList"/>
    <dgm:cxn modelId="{2C26936E-55E1-4EF6-A743-85A3102C5EFD}" type="presParOf" srcId="{4A28AC41-D096-42BC-8074-EEAC52FF3837}" destId="{862018C0-D73E-4CF7-8675-C90BAD55289E}" srcOrd="0" destOrd="0" presId="urn:microsoft.com/office/officeart/2008/layout/LinedList"/>
    <dgm:cxn modelId="{0BFBC58F-55A5-4B59-8009-2A66E07FDC2F}" type="presParOf" srcId="{4A28AC41-D096-42BC-8074-EEAC52FF3837}" destId="{219D79ED-6666-4457-BD93-63120E437B7C}" srcOrd="1" destOrd="0" presId="urn:microsoft.com/office/officeart/2008/layout/LinedList"/>
    <dgm:cxn modelId="{A48BB87B-45D0-48A5-8CFE-338AA510BEF0}" type="presParOf" srcId="{4A28AC41-D096-42BC-8074-EEAC52FF3837}" destId="{300E285B-E5B4-4B15-8C48-428B3F8B945F}" srcOrd="2" destOrd="0" presId="urn:microsoft.com/office/officeart/2008/layout/LinedList"/>
    <dgm:cxn modelId="{2CD91C5F-6D3E-40C9-A865-2ABCBA088A63}" type="presParOf" srcId="{64A01D3E-3543-4EF0-86EC-D9918BCDFFF5}" destId="{08F58787-8570-49F7-B8FB-3BF29ADF125C}" srcOrd="2" destOrd="0" presId="urn:microsoft.com/office/officeart/2008/layout/LinedList"/>
    <dgm:cxn modelId="{9BE5E100-44DF-4987-A39C-62CBDA4DDEAF}" type="presParOf" srcId="{64A01D3E-3543-4EF0-86EC-D9918BCDFFF5}" destId="{70266CE7-C9D2-468F-A952-14CBC5E62164}" srcOrd="3" destOrd="0" presId="urn:microsoft.com/office/officeart/2008/layout/LinedList"/>
    <dgm:cxn modelId="{3767C897-3909-41F4-A174-877C43D4F81F}" type="presParOf" srcId="{64A01D3E-3543-4EF0-86EC-D9918BCDFFF5}" destId="{9D2C3442-0CD9-4B0E-9E00-4F056C705AA9}" srcOrd="4" destOrd="0" presId="urn:microsoft.com/office/officeart/2008/layout/LinedList"/>
    <dgm:cxn modelId="{29B737E0-0353-40EE-8DDD-DAC12406FEC7}" type="presParOf" srcId="{9D2C3442-0CD9-4B0E-9E00-4F056C705AA9}" destId="{6F6B8799-3B25-4202-937C-CEBE175C9C48}" srcOrd="0" destOrd="0" presId="urn:microsoft.com/office/officeart/2008/layout/LinedList"/>
    <dgm:cxn modelId="{B6FB0C94-A266-40E3-BDF5-A92D5B3471BB}" type="presParOf" srcId="{9D2C3442-0CD9-4B0E-9E00-4F056C705AA9}" destId="{4F4411DA-00F8-4421-96D4-B0A36C89BAF8}" srcOrd="1" destOrd="0" presId="urn:microsoft.com/office/officeart/2008/layout/LinedList"/>
    <dgm:cxn modelId="{74E9793E-24F0-4F17-BDC4-F46711958DDB}" type="presParOf" srcId="{9D2C3442-0CD9-4B0E-9E00-4F056C705AA9}" destId="{995A3416-DFF5-4850-B100-91AA3FD03CE9}" srcOrd="2" destOrd="0" presId="urn:microsoft.com/office/officeart/2008/layout/LinedList"/>
    <dgm:cxn modelId="{32CB8765-083A-4215-9D1F-E559CFC8E24B}" type="presParOf" srcId="{64A01D3E-3543-4EF0-86EC-D9918BCDFFF5}" destId="{242CF081-F6DC-47D8-B8BB-81C1D4BF4A09}" srcOrd="5" destOrd="0" presId="urn:microsoft.com/office/officeart/2008/layout/LinedList"/>
    <dgm:cxn modelId="{20B03268-D86A-489D-9E74-025723679252}" type="presParOf" srcId="{64A01D3E-3543-4EF0-86EC-D9918BCDFFF5}" destId="{F402996A-F1AC-4851-A889-B6DDB6C697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6821D-56AC-4C90-9138-FE3A5FFC2F0C}">
      <dsp:nvSpPr>
        <dsp:cNvPr id="0" name=""/>
        <dsp:cNvSpPr/>
      </dsp:nvSpPr>
      <dsp:spPr>
        <a:xfrm>
          <a:off x="0" y="0"/>
          <a:ext cx="10058399" cy="1632902"/>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S" sz="4800" kern="1200" dirty="0"/>
            <a:t>Multidimensionalidad del estudio del territorio</a:t>
          </a:r>
          <a:endParaRPr lang="es-AR" sz="4800" kern="1200" dirty="0"/>
        </a:p>
      </dsp:txBody>
      <dsp:txXfrm>
        <a:off x="0" y="0"/>
        <a:ext cx="10058399" cy="1632902"/>
      </dsp:txXfrm>
    </dsp:sp>
    <dsp:sp modelId="{4CD6D945-8FE7-425F-8971-372E232AABDB}">
      <dsp:nvSpPr>
        <dsp:cNvPr id="0" name=""/>
        <dsp:cNvSpPr/>
      </dsp:nvSpPr>
      <dsp:spPr>
        <a:xfrm>
          <a:off x="4911" y="1632902"/>
          <a:ext cx="3349525" cy="3429095"/>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Objetos disciplinares de las ciencias </a:t>
          </a:r>
        </a:p>
        <a:p>
          <a:pPr marL="0" lvl="0" indent="0" algn="ctr" defTabSz="1155700">
            <a:lnSpc>
              <a:spcPct val="90000"/>
            </a:lnSpc>
            <a:spcBef>
              <a:spcPct val="0"/>
            </a:spcBef>
            <a:spcAft>
              <a:spcPct val="35000"/>
            </a:spcAft>
            <a:buNone/>
          </a:pPr>
          <a:r>
            <a:rPr lang="es-ES" sz="2600" kern="1200" dirty="0"/>
            <a:t>Interdisciplinariedad</a:t>
          </a:r>
          <a:endParaRPr lang="es-AR" sz="2600" kern="1200" dirty="0"/>
        </a:p>
      </dsp:txBody>
      <dsp:txXfrm>
        <a:off x="4911" y="1632902"/>
        <a:ext cx="3349525" cy="3429095"/>
      </dsp:txXfrm>
    </dsp:sp>
    <dsp:sp modelId="{EE8180F0-5BEB-4FD0-871E-85F87124CBA8}">
      <dsp:nvSpPr>
        <dsp:cNvPr id="0" name=""/>
        <dsp:cNvSpPr/>
      </dsp:nvSpPr>
      <dsp:spPr>
        <a:xfrm>
          <a:off x="3354437" y="1632902"/>
          <a:ext cx="3349525" cy="3429095"/>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Realidad vivida, habitada</a:t>
          </a:r>
        </a:p>
        <a:p>
          <a:pPr marL="0" lvl="0" indent="0" algn="ctr" defTabSz="1155700">
            <a:lnSpc>
              <a:spcPct val="90000"/>
            </a:lnSpc>
            <a:spcBef>
              <a:spcPct val="0"/>
            </a:spcBef>
            <a:spcAft>
              <a:spcPct val="35000"/>
            </a:spcAft>
            <a:buNone/>
          </a:pPr>
          <a:r>
            <a:rPr lang="es-ES" sz="2600" kern="1200" dirty="0"/>
            <a:t>(empírico)</a:t>
          </a:r>
          <a:endParaRPr lang="es-AR" sz="2600" kern="1200" dirty="0"/>
        </a:p>
      </dsp:txBody>
      <dsp:txXfrm>
        <a:off x="3354437" y="1632902"/>
        <a:ext cx="3349525" cy="3429095"/>
      </dsp:txXfrm>
    </dsp:sp>
    <dsp:sp modelId="{499D8EFF-A7FC-4240-A2FE-90B01F1B1AE4}">
      <dsp:nvSpPr>
        <dsp:cNvPr id="0" name=""/>
        <dsp:cNvSpPr/>
      </dsp:nvSpPr>
      <dsp:spPr>
        <a:xfrm>
          <a:off x="6703962" y="1632902"/>
          <a:ext cx="3349525" cy="3429095"/>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Construcción social (del investigador, de las personas, comunidades)</a:t>
          </a:r>
        </a:p>
        <a:p>
          <a:pPr marL="0" lvl="0" indent="0" algn="ctr" defTabSz="1155700">
            <a:lnSpc>
              <a:spcPct val="90000"/>
            </a:lnSpc>
            <a:spcBef>
              <a:spcPct val="0"/>
            </a:spcBef>
            <a:spcAft>
              <a:spcPct val="35000"/>
            </a:spcAft>
            <a:buNone/>
          </a:pPr>
          <a:endParaRPr lang="es-ES" sz="2600" kern="1200" dirty="0"/>
        </a:p>
        <a:p>
          <a:pPr marL="0" lvl="0" indent="0" algn="ctr" defTabSz="1155700">
            <a:lnSpc>
              <a:spcPct val="90000"/>
            </a:lnSpc>
            <a:spcBef>
              <a:spcPct val="0"/>
            </a:spcBef>
            <a:spcAft>
              <a:spcPct val="35000"/>
            </a:spcAft>
            <a:buNone/>
          </a:pPr>
          <a:r>
            <a:rPr lang="es-ES" sz="2600" kern="1200" dirty="0"/>
            <a:t>Enfoques/paradigmas</a:t>
          </a:r>
        </a:p>
        <a:p>
          <a:pPr marL="0" lvl="0" indent="0" algn="ctr" defTabSz="1155700">
            <a:lnSpc>
              <a:spcPct val="90000"/>
            </a:lnSpc>
            <a:spcBef>
              <a:spcPct val="0"/>
            </a:spcBef>
            <a:spcAft>
              <a:spcPct val="35000"/>
            </a:spcAft>
            <a:buNone/>
          </a:pPr>
          <a:r>
            <a:rPr lang="es-ES" sz="2600" kern="1200" dirty="0"/>
            <a:t>Conceptualizan el territorio como objeto/sujeto</a:t>
          </a:r>
          <a:endParaRPr lang="es-AR" sz="2600" kern="1200" dirty="0"/>
        </a:p>
      </dsp:txBody>
      <dsp:txXfrm>
        <a:off x="6703962" y="1632902"/>
        <a:ext cx="3349525" cy="3429095"/>
      </dsp:txXfrm>
    </dsp:sp>
    <dsp:sp modelId="{34D9BF1F-976D-45B8-AF1C-C4A521E81577}">
      <dsp:nvSpPr>
        <dsp:cNvPr id="0" name=""/>
        <dsp:cNvSpPr/>
      </dsp:nvSpPr>
      <dsp:spPr>
        <a:xfrm>
          <a:off x="0" y="5061997"/>
          <a:ext cx="10058399" cy="381010"/>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59928-1348-4032-8130-97AC5496FD2A}">
      <dsp:nvSpPr>
        <dsp:cNvPr id="0" name=""/>
        <dsp:cNvSpPr/>
      </dsp:nvSpPr>
      <dsp:spPr>
        <a:xfrm>
          <a:off x="0" y="0"/>
          <a:ext cx="109533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80FE67-B4AB-4B86-9BB9-E65A1CC95B82}">
      <dsp:nvSpPr>
        <dsp:cNvPr id="0" name=""/>
        <dsp:cNvSpPr/>
      </dsp:nvSpPr>
      <dsp:spPr>
        <a:xfrm>
          <a:off x="0" y="0"/>
          <a:ext cx="10953345" cy="125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ES" sz="2100" kern="1200" dirty="0"/>
            <a:t>La inclusión social no es lo mismo que la igualdad de recursos</a:t>
          </a:r>
          <a:endParaRPr lang="es-AR" sz="2100" kern="1200" dirty="0"/>
        </a:p>
      </dsp:txBody>
      <dsp:txXfrm>
        <a:off x="0" y="0"/>
        <a:ext cx="10953345" cy="1251382"/>
      </dsp:txXfrm>
    </dsp:sp>
    <dsp:sp modelId="{6A0DFC65-C41C-4A7C-ACA1-C3DA107B92E3}">
      <dsp:nvSpPr>
        <dsp:cNvPr id="0" name=""/>
        <dsp:cNvSpPr/>
      </dsp:nvSpPr>
      <dsp:spPr>
        <a:xfrm>
          <a:off x="0" y="1251382"/>
          <a:ext cx="109533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8C471F-B230-46EE-805F-139EE2AC8A1D}">
      <dsp:nvSpPr>
        <dsp:cNvPr id="0" name=""/>
        <dsp:cNvSpPr/>
      </dsp:nvSpPr>
      <dsp:spPr>
        <a:xfrm>
          <a:off x="0" y="1251382"/>
          <a:ext cx="10953345" cy="125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ES" sz="2100" kern="1200" dirty="0"/>
            <a:t>Hasta las personas en la gama superior de la distribución de ingresos pueden enfrentarse con la exclusión social como consecuencia de la discriminación por motivos de origen, sexo, orientación sexual o discapacidad</a:t>
          </a:r>
          <a:endParaRPr lang="es-AR" sz="2100" kern="1200" dirty="0"/>
        </a:p>
      </dsp:txBody>
      <dsp:txXfrm>
        <a:off x="0" y="1251382"/>
        <a:ext cx="10953345" cy="1251382"/>
      </dsp:txXfrm>
    </dsp:sp>
    <dsp:sp modelId="{C6F55BD8-E4F0-4BFD-B427-CB23D1D2FA99}">
      <dsp:nvSpPr>
        <dsp:cNvPr id="0" name=""/>
        <dsp:cNvSpPr/>
      </dsp:nvSpPr>
      <dsp:spPr>
        <a:xfrm>
          <a:off x="0" y="2502765"/>
          <a:ext cx="109533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D0FC83-FC7D-490B-A07A-0E8876A33B0C}">
      <dsp:nvSpPr>
        <dsp:cNvPr id="0" name=""/>
        <dsp:cNvSpPr/>
      </dsp:nvSpPr>
      <dsp:spPr>
        <a:xfrm>
          <a:off x="0" y="2502765"/>
          <a:ext cx="10953345" cy="125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ES" sz="2100" kern="1200" dirty="0"/>
            <a:t>Entonces, la exclusión puede ser horizontal y afectar a varios integrantes de un grupo, sean ricos o pobres. Es un proceso que a veces, pero no siempre, resulta en la desigualdad de recursos</a:t>
          </a:r>
          <a:endParaRPr lang="es-AR" sz="2100" kern="1200" dirty="0"/>
        </a:p>
      </dsp:txBody>
      <dsp:txXfrm>
        <a:off x="0" y="2502765"/>
        <a:ext cx="10953345" cy="1251382"/>
      </dsp:txXfrm>
    </dsp:sp>
    <dsp:sp modelId="{99B490E9-D1E5-413A-AB93-EB43D2E07613}">
      <dsp:nvSpPr>
        <dsp:cNvPr id="0" name=""/>
        <dsp:cNvSpPr/>
      </dsp:nvSpPr>
      <dsp:spPr>
        <a:xfrm>
          <a:off x="0" y="3754147"/>
          <a:ext cx="109533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6ED3B-CC56-4E4F-9A7D-AC53D6009973}">
      <dsp:nvSpPr>
        <dsp:cNvPr id="0" name=""/>
        <dsp:cNvSpPr/>
      </dsp:nvSpPr>
      <dsp:spPr>
        <a:xfrm>
          <a:off x="0" y="3754147"/>
          <a:ext cx="10953345" cy="125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ES" sz="2100" kern="1200" dirty="0"/>
            <a:t>La COHESION SOCIAL se refiere a las percepciones de solidaridad y confiabilidad. Una “sociedad cohesiva” procura el bienestar de sus miembros, combate la exclusión y la marginación (inclusión social), crea un sentido de pertenencia y promueve la confianza (capital social) y ofrece a sus miembros oportunidades de movilidad social ascendente</a:t>
          </a:r>
          <a:endParaRPr lang="es-AR" sz="2100" kern="1200" dirty="0"/>
        </a:p>
      </dsp:txBody>
      <dsp:txXfrm>
        <a:off x="0" y="3754147"/>
        <a:ext cx="10953345" cy="12513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4AF4E-E740-47BA-B38C-5C67DBE3D241}">
      <dsp:nvSpPr>
        <dsp:cNvPr id="0" name=""/>
        <dsp:cNvSpPr/>
      </dsp:nvSpPr>
      <dsp:spPr>
        <a:xfrm>
          <a:off x="0" y="0"/>
          <a:ext cx="5624946" cy="0"/>
        </a:xfrm>
        <a:prstGeom prst="line">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C723BC6-C181-4F7A-8B9B-A619443BFD69}">
      <dsp:nvSpPr>
        <dsp:cNvPr id="0" name=""/>
        <dsp:cNvSpPr/>
      </dsp:nvSpPr>
      <dsp:spPr>
        <a:xfrm>
          <a:off x="0" y="0"/>
          <a:ext cx="5624946" cy="261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419" sz="2100" kern="1200" dirty="0"/>
            <a:t>“Desde un contexto crítico del desarrollo capitalista, comenzó a reivindicarse el papel del lugar, el territorio, el Estado-nación y los movimientos sociales, buscando una mayor democratización en el control de los recursos y de la autoridad pública. Se trata de propuestas que sugieren otro tipo de desarrollo no capitalista como alternativa al modelo hegemónico” (Manzanal, 2009, p. 31).</a:t>
          </a:r>
          <a:endParaRPr lang="es-AR" sz="2100" kern="1200" dirty="0"/>
        </a:p>
      </dsp:txBody>
      <dsp:txXfrm>
        <a:off x="0" y="0"/>
        <a:ext cx="5624946" cy="2619755"/>
      </dsp:txXfrm>
    </dsp:sp>
    <dsp:sp modelId="{F89F361F-4D8D-48B6-A00B-D112A7D35159}">
      <dsp:nvSpPr>
        <dsp:cNvPr id="0" name=""/>
        <dsp:cNvSpPr/>
      </dsp:nvSpPr>
      <dsp:spPr>
        <a:xfrm>
          <a:off x="0" y="2619755"/>
          <a:ext cx="5624946" cy="0"/>
        </a:xfrm>
        <a:prstGeom prst="line">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05CC08E-56BA-4D6D-8D25-2E32EC57976F}">
      <dsp:nvSpPr>
        <dsp:cNvPr id="0" name=""/>
        <dsp:cNvSpPr/>
      </dsp:nvSpPr>
      <dsp:spPr>
        <a:xfrm>
          <a:off x="0" y="2619755"/>
          <a:ext cx="5624946" cy="261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419" sz="2100" kern="1200" dirty="0"/>
            <a:t>El desarrollo territorial no puede pensarse aislado de las relaciones de poder y dominación. En ese sentido, las perspectivas criticas que reivindican el accionar autónomo desde el territorio, no tienen nada que ver con las propuestas ligadas al desarrollo territorial endógeno de matriz neoliberal, que constituyen un modelo peludo-participativo y  funcional al orden social hegemónico (Manzanal, 2009).</a:t>
          </a:r>
          <a:endParaRPr lang="es-AR" sz="2100" kern="1200" dirty="0"/>
        </a:p>
      </dsp:txBody>
      <dsp:txXfrm>
        <a:off x="0" y="2619755"/>
        <a:ext cx="5624946" cy="26197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C6FC-7EF5-44D4-AF50-094E424721E7}">
      <dsp:nvSpPr>
        <dsp:cNvPr id="0" name=""/>
        <dsp:cNvSpPr/>
      </dsp:nvSpPr>
      <dsp:spPr>
        <a:xfrm>
          <a:off x="0" y="0"/>
          <a:ext cx="75691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423E4-EEAE-4A74-B3F3-A71F9CC7F2D6}">
      <dsp:nvSpPr>
        <dsp:cNvPr id="0" name=""/>
        <dsp:cNvSpPr/>
      </dsp:nvSpPr>
      <dsp:spPr>
        <a:xfrm>
          <a:off x="0" y="0"/>
          <a:ext cx="1513839" cy="5427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¿Qué marcos epistemológicos, disciplinares o procesos permiten comprender estos modelos?</a:t>
          </a:r>
        </a:p>
        <a:p>
          <a:pPr marL="0" lvl="0" indent="0" algn="l" defTabSz="711200">
            <a:lnSpc>
              <a:spcPct val="90000"/>
            </a:lnSpc>
            <a:spcBef>
              <a:spcPct val="0"/>
            </a:spcBef>
            <a:spcAft>
              <a:spcPct val="35000"/>
            </a:spcAft>
            <a:buNone/>
          </a:pPr>
          <a:endParaRPr lang="es-ES" sz="1600" kern="1200" dirty="0"/>
        </a:p>
        <a:p>
          <a:pPr marL="0" lvl="0" indent="0" algn="l" defTabSz="711200">
            <a:lnSpc>
              <a:spcPct val="90000"/>
            </a:lnSpc>
            <a:spcBef>
              <a:spcPct val="0"/>
            </a:spcBef>
            <a:spcAft>
              <a:spcPct val="35000"/>
            </a:spcAft>
            <a:buNone/>
          </a:pPr>
          <a:r>
            <a:rPr lang="es-ES" sz="1600" kern="1200" dirty="0"/>
            <a:t>Económico, Político, Social, Ambiental</a:t>
          </a:r>
          <a:endParaRPr lang="es-AR" sz="1600" kern="1200" dirty="0"/>
        </a:p>
      </dsp:txBody>
      <dsp:txXfrm>
        <a:off x="0" y="0"/>
        <a:ext cx="1513839" cy="5427132"/>
      </dsp:txXfrm>
    </dsp:sp>
    <dsp:sp modelId="{76F7F4A9-CFFC-4BE8-9D76-C1BD4599397D}">
      <dsp:nvSpPr>
        <dsp:cNvPr id="0" name=""/>
        <dsp:cNvSpPr/>
      </dsp:nvSpPr>
      <dsp:spPr>
        <a:xfrm>
          <a:off x="1627377" y="84798"/>
          <a:ext cx="5941821" cy="169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s-ES" sz="2900" kern="1200" dirty="0"/>
            <a:t>¿Cómo impactan las políticas de desarrollo económico y de mercado en la dinámica de los territorios locales?</a:t>
          </a:r>
          <a:endParaRPr lang="es-AR" sz="2900" kern="1200" dirty="0"/>
        </a:p>
      </dsp:txBody>
      <dsp:txXfrm>
        <a:off x="1627377" y="84798"/>
        <a:ext cx="5941821" cy="1695978"/>
      </dsp:txXfrm>
    </dsp:sp>
    <dsp:sp modelId="{8C867964-8F4F-4C10-8A84-888A783AA996}">
      <dsp:nvSpPr>
        <dsp:cNvPr id="0" name=""/>
        <dsp:cNvSpPr/>
      </dsp:nvSpPr>
      <dsp:spPr>
        <a:xfrm>
          <a:off x="1513839" y="1780777"/>
          <a:ext cx="60553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0AD17-DB12-4F24-9E72-047446B5C3E8}">
      <dsp:nvSpPr>
        <dsp:cNvPr id="0" name=""/>
        <dsp:cNvSpPr/>
      </dsp:nvSpPr>
      <dsp:spPr>
        <a:xfrm>
          <a:off x="1627377" y="1865576"/>
          <a:ext cx="5941821" cy="169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s-ES" sz="2900" kern="1200" dirty="0"/>
            <a:t>¿Qué consecuencias sociales-ambientales se visualizan en los contextos de vida local?</a:t>
          </a:r>
          <a:endParaRPr lang="es-AR" sz="2900" kern="1200" dirty="0"/>
        </a:p>
      </dsp:txBody>
      <dsp:txXfrm>
        <a:off x="1627377" y="1865576"/>
        <a:ext cx="5941821" cy="1695978"/>
      </dsp:txXfrm>
    </dsp:sp>
    <dsp:sp modelId="{780300DD-5B0D-408A-9FA7-62D8F17DA8AB}">
      <dsp:nvSpPr>
        <dsp:cNvPr id="0" name=""/>
        <dsp:cNvSpPr/>
      </dsp:nvSpPr>
      <dsp:spPr>
        <a:xfrm>
          <a:off x="1513839" y="3561555"/>
          <a:ext cx="60553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9847E7-B12E-46AF-8CA7-E61BF5EDD21F}">
      <dsp:nvSpPr>
        <dsp:cNvPr id="0" name=""/>
        <dsp:cNvSpPr/>
      </dsp:nvSpPr>
      <dsp:spPr>
        <a:xfrm>
          <a:off x="1627377" y="3646354"/>
          <a:ext cx="5941821" cy="169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s-ES" sz="2900" kern="1200" dirty="0"/>
            <a:t>¿Cómo construimos/analizamos los problemas sociales territoriales a partir de indicadores globales?</a:t>
          </a:r>
          <a:endParaRPr lang="es-AR" sz="2900" kern="1200" dirty="0"/>
        </a:p>
      </dsp:txBody>
      <dsp:txXfrm>
        <a:off x="1627377" y="3646354"/>
        <a:ext cx="5941821" cy="1695978"/>
      </dsp:txXfrm>
    </dsp:sp>
    <dsp:sp modelId="{9B68D72C-BC74-4EC4-BDA5-D14211470598}">
      <dsp:nvSpPr>
        <dsp:cNvPr id="0" name=""/>
        <dsp:cNvSpPr/>
      </dsp:nvSpPr>
      <dsp:spPr>
        <a:xfrm>
          <a:off x="1513839" y="5342333"/>
          <a:ext cx="605535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1E8D5-CEFD-4D94-A61C-B1419C8BDD9E}">
      <dsp:nvSpPr>
        <dsp:cNvPr id="0" name=""/>
        <dsp:cNvSpPr/>
      </dsp:nvSpPr>
      <dsp:spPr>
        <a:xfrm>
          <a:off x="0" y="0"/>
          <a:ext cx="626533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E0B09A-AC09-49A8-9847-9691471C9B50}">
      <dsp:nvSpPr>
        <dsp:cNvPr id="0" name=""/>
        <dsp:cNvSpPr/>
      </dsp:nvSpPr>
      <dsp:spPr>
        <a:xfrm>
          <a:off x="0" y="0"/>
          <a:ext cx="1988180" cy="5593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Relaciones humanas, sociales</a:t>
          </a:r>
          <a:endParaRPr lang="es-AR" sz="2800" kern="1200" dirty="0"/>
        </a:p>
      </dsp:txBody>
      <dsp:txXfrm>
        <a:off x="0" y="0"/>
        <a:ext cx="1988180" cy="5593404"/>
      </dsp:txXfrm>
    </dsp:sp>
    <dsp:sp modelId="{43A812FA-1E7C-41B8-B11A-236E2D876080}">
      <dsp:nvSpPr>
        <dsp:cNvPr id="0" name=""/>
        <dsp:cNvSpPr/>
      </dsp:nvSpPr>
      <dsp:spPr>
        <a:xfrm>
          <a:off x="2068301" y="65752"/>
          <a:ext cx="4193030" cy="131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t>¿Qué tipo de relaciones se observan? </a:t>
          </a:r>
          <a:endParaRPr lang="es-AR" sz="2200" kern="1200" dirty="0"/>
        </a:p>
      </dsp:txBody>
      <dsp:txXfrm>
        <a:off x="2068301" y="65752"/>
        <a:ext cx="4193030" cy="1315050"/>
      </dsp:txXfrm>
    </dsp:sp>
    <dsp:sp modelId="{9394EF24-3002-400D-900C-959D99C38198}">
      <dsp:nvSpPr>
        <dsp:cNvPr id="0" name=""/>
        <dsp:cNvSpPr/>
      </dsp:nvSpPr>
      <dsp:spPr>
        <a:xfrm>
          <a:off x="1988180" y="1380803"/>
          <a:ext cx="4273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EFC42E-0E87-4457-8DBB-3F037A496063}">
      <dsp:nvSpPr>
        <dsp:cNvPr id="0" name=""/>
        <dsp:cNvSpPr/>
      </dsp:nvSpPr>
      <dsp:spPr>
        <a:xfrm>
          <a:off x="2068301" y="1446555"/>
          <a:ext cx="4193030" cy="131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t>¿Cómo se presentan las relaciones sociales en un territorio/espacio común? </a:t>
          </a:r>
          <a:endParaRPr lang="es-AR" sz="2200" kern="1200" dirty="0"/>
        </a:p>
      </dsp:txBody>
      <dsp:txXfrm>
        <a:off x="2068301" y="1446555"/>
        <a:ext cx="4193030" cy="1315050"/>
      </dsp:txXfrm>
    </dsp:sp>
    <dsp:sp modelId="{E5FC257F-F0C2-457B-AF6C-0262D3BB4A71}">
      <dsp:nvSpPr>
        <dsp:cNvPr id="0" name=""/>
        <dsp:cNvSpPr/>
      </dsp:nvSpPr>
      <dsp:spPr>
        <a:xfrm>
          <a:off x="1988180" y="2761606"/>
          <a:ext cx="4273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F63148-05C1-4E3A-A058-C15EEB9EB3D7}">
      <dsp:nvSpPr>
        <dsp:cNvPr id="0" name=""/>
        <dsp:cNvSpPr/>
      </dsp:nvSpPr>
      <dsp:spPr>
        <a:xfrm>
          <a:off x="2068301" y="2827359"/>
          <a:ext cx="4193030" cy="131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t>¿Cuáles son las diferencias y desigualdades que subyacen de esas relaciones, en la superficie del territorio? </a:t>
          </a:r>
          <a:endParaRPr lang="es-AR" sz="2200" kern="1200" dirty="0"/>
        </a:p>
      </dsp:txBody>
      <dsp:txXfrm>
        <a:off x="2068301" y="2827359"/>
        <a:ext cx="4193030" cy="1315050"/>
      </dsp:txXfrm>
    </dsp:sp>
    <dsp:sp modelId="{E9056E09-9236-45FE-B6B8-176D0642352F}">
      <dsp:nvSpPr>
        <dsp:cNvPr id="0" name=""/>
        <dsp:cNvSpPr/>
      </dsp:nvSpPr>
      <dsp:spPr>
        <a:xfrm>
          <a:off x="1988180" y="4142410"/>
          <a:ext cx="4273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F44C4D-15C1-4BD3-AA49-AD1FAF1D1D25}">
      <dsp:nvSpPr>
        <dsp:cNvPr id="0" name=""/>
        <dsp:cNvSpPr/>
      </dsp:nvSpPr>
      <dsp:spPr>
        <a:xfrm>
          <a:off x="2068301" y="4208162"/>
          <a:ext cx="4193030" cy="131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S" sz="2200" kern="1200" dirty="0"/>
            <a:t>¿Qué representaciones, manifestaciones hacen los grupos sociales diferenciados?</a:t>
          </a:r>
          <a:endParaRPr lang="es-AR" sz="2200" kern="1200" dirty="0"/>
        </a:p>
      </dsp:txBody>
      <dsp:txXfrm>
        <a:off x="2068301" y="4208162"/>
        <a:ext cx="4193030" cy="1315050"/>
      </dsp:txXfrm>
    </dsp:sp>
    <dsp:sp modelId="{9FE0A338-1970-4FBC-8CF5-041EB6B97588}">
      <dsp:nvSpPr>
        <dsp:cNvPr id="0" name=""/>
        <dsp:cNvSpPr/>
      </dsp:nvSpPr>
      <dsp:spPr>
        <a:xfrm>
          <a:off x="1988180" y="5523213"/>
          <a:ext cx="4273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08625-C1D5-4B4A-A290-DBE6C0F35568}">
      <dsp:nvSpPr>
        <dsp:cNvPr id="0" name=""/>
        <dsp:cNvSpPr/>
      </dsp:nvSpPr>
      <dsp:spPr>
        <a:xfrm>
          <a:off x="0" y="0"/>
          <a:ext cx="66035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8D4EA-9A4A-4401-A75D-1992A7D5620B}">
      <dsp:nvSpPr>
        <dsp:cNvPr id="0" name=""/>
        <dsp:cNvSpPr/>
      </dsp:nvSpPr>
      <dsp:spPr>
        <a:xfrm>
          <a:off x="0" y="0"/>
          <a:ext cx="1320707" cy="5651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Desigualdad económica de lo social</a:t>
          </a:r>
          <a:endParaRPr lang="es-AR" sz="1900" kern="1200" dirty="0"/>
        </a:p>
      </dsp:txBody>
      <dsp:txXfrm>
        <a:off x="0" y="0"/>
        <a:ext cx="1320707" cy="5651769"/>
      </dsp:txXfrm>
    </dsp:sp>
    <dsp:sp modelId="{D4EC92E1-1D7A-449C-B986-C6641F9482A7}">
      <dsp:nvSpPr>
        <dsp:cNvPr id="0" name=""/>
        <dsp:cNvSpPr/>
      </dsp:nvSpPr>
      <dsp:spPr>
        <a:xfrm>
          <a:off x="1419760" y="66438"/>
          <a:ext cx="5183777" cy="1328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¿Cuáles son los modelos o sistemas productivos presentes en un territorio?</a:t>
          </a:r>
          <a:endParaRPr lang="es-AR" sz="2800" kern="1200" dirty="0"/>
        </a:p>
      </dsp:txBody>
      <dsp:txXfrm>
        <a:off x="1419760" y="66438"/>
        <a:ext cx="5183777" cy="1328772"/>
      </dsp:txXfrm>
    </dsp:sp>
    <dsp:sp modelId="{107A35BD-94F3-4297-B539-00BE2456DA5C}">
      <dsp:nvSpPr>
        <dsp:cNvPr id="0" name=""/>
        <dsp:cNvSpPr/>
      </dsp:nvSpPr>
      <dsp:spPr>
        <a:xfrm>
          <a:off x="1320707" y="1395211"/>
          <a:ext cx="528283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8B1675-E9CE-4206-8B4F-EE5B15F1896B}">
      <dsp:nvSpPr>
        <dsp:cNvPr id="0" name=""/>
        <dsp:cNvSpPr/>
      </dsp:nvSpPr>
      <dsp:spPr>
        <a:xfrm>
          <a:off x="1419760" y="1461650"/>
          <a:ext cx="5183777" cy="1328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¿En qué se diferencian? ¿Cómo se organizan?</a:t>
          </a:r>
          <a:endParaRPr lang="es-AR" sz="2800" kern="1200" dirty="0"/>
        </a:p>
      </dsp:txBody>
      <dsp:txXfrm>
        <a:off x="1419760" y="1461650"/>
        <a:ext cx="5183777" cy="1328772"/>
      </dsp:txXfrm>
    </dsp:sp>
    <dsp:sp modelId="{392FEBAE-E556-495D-A674-956053D7CD35}">
      <dsp:nvSpPr>
        <dsp:cNvPr id="0" name=""/>
        <dsp:cNvSpPr/>
      </dsp:nvSpPr>
      <dsp:spPr>
        <a:xfrm>
          <a:off x="1320707" y="2790422"/>
          <a:ext cx="528283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E0491C-5782-474A-9ECA-87F7C26F4EEC}">
      <dsp:nvSpPr>
        <dsp:cNvPr id="0" name=""/>
        <dsp:cNvSpPr/>
      </dsp:nvSpPr>
      <dsp:spPr>
        <a:xfrm>
          <a:off x="1419760" y="2856861"/>
          <a:ext cx="5183777" cy="1328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¿Quiénes son los actores/sujetos/personas/sectores que forman parte de estos sistemas?</a:t>
          </a:r>
          <a:endParaRPr lang="es-AR" sz="2800" kern="1200" dirty="0"/>
        </a:p>
      </dsp:txBody>
      <dsp:txXfrm>
        <a:off x="1419760" y="2856861"/>
        <a:ext cx="5183777" cy="1328772"/>
      </dsp:txXfrm>
    </dsp:sp>
    <dsp:sp modelId="{FCD8306A-A1AD-4BDC-8952-3A41F86C728E}">
      <dsp:nvSpPr>
        <dsp:cNvPr id="0" name=""/>
        <dsp:cNvSpPr/>
      </dsp:nvSpPr>
      <dsp:spPr>
        <a:xfrm>
          <a:off x="1320707" y="4185634"/>
          <a:ext cx="528283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9EE4D-3251-422F-98E0-BEABDA636F78}">
      <dsp:nvSpPr>
        <dsp:cNvPr id="0" name=""/>
        <dsp:cNvSpPr/>
      </dsp:nvSpPr>
      <dsp:spPr>
        <a:xfrm>
          <a:off x="1419760" y="4252073"/>
          <a:ext cx="5183777" cy="1328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¿Cómo se articulan (o no) los sistemas? ¿Qué desigualdades se observan dentro de los sistemas?</a:t>
          </a:r>
          <a:endParaRPr lang="es-AR" sz="2800" kern="1200" dirty="0"/>
        </a:p>
      </dsp:txBody>
      <dsp:txXfrm>
        <a:off x="1419760" y="4252073"/>
        <a:ext cx="5183777" cy="1328772"/>
      </dsp:txXfrm>
    </dsp:sp>
    <dsp:sp modelId="{9D1A2952-E907-4884-8547-0BC66B10400C}">
      <dsp:nvSpPr>
        <dsp:cNvPr id="0" name=""/>
        <dsp:cNvSpPr/>
      </dsp:nvSpPr>
      <dsp:spPr>
        <a:xfrm>
          <a:off x="1320707" y="5580845"/>
          <a:ext cx="528283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7C62B-8496-421C-BF9A-DD50D410E2B0}">
      <dsp:nvSpPr>
        <dsp:cNvPr id="0" name=""/>
        <dsp:cNvSpPr/>
      </dsp:nvSpPr>
      <dsp:spPr>
        <a:xfrm>
          <a:off x="-6929988" y="-1059489"/>
          <a:ext cx="8247403" cy="8247403"/>
        </a:xfrm>
        <a:prstGeom prst="blockArc">
          <a:avLst>
            <a:gd name="adj1" fmla="val 18900000"/>
            <a:gd name="adj2" fmla="val 2700000"/>
            <a:gd name="adj3" fmla="val 262"/>
          </a:avLst>
        </a:pr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BB9B0-CFE6-4A56-B27E-1884ABC96451}">
      <dsp:nvSpPr>
        <dsp:cNvPr id="0" name=""/>
        <dsp:cNvSpPr/>
      </dsp:nvSpPr>
      <dsp:spPr>
        <a:xfrm>
          <a:off x="575303" y="382903"/>
          <a:ext cx="5312930" cy="7662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49"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¿Cuáles son los límites que definen el paisaje?¿Cuáles son sus características económicas, organizacionales, sociales y culturales?</a:t>
          </a:r>
          <a:endParaRPr lang="es-AR" sz="1700" kern="1200" dirty="0"/>
        </a:p>
      </dsp:txBody>
      <dsp:txXfrm>
        <a:off x="575303" y="382903"/>
        <a:ext cx="5312930" cy="766298"/>
      </dsp:txXfrm>
    </dsp:sp>
    <dsp:sp modelId="{0279BEF7-B1B4-4DDA-890E-54F75F5BD03F}">
      <dsp:nvSpPr>
        <dsp:cNvPr id="0" name=""/>
        <dsp:cNvSpPr/>
      </dsp:nvSpPr>
      <dsp:spPr>
        <a:xfrm>
          <a:off x="96367" y="287116"/>
          <a:ext cx="957872" cy="95787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292FC-3F15-4017-BF63-8A3803EC5CF0}">
      <dsp:nvSpPr>
        <dsp:cNvPr id="0" name=""/>
        <dsp:cNvSpPr/>
      </dsp:nvSpPr>
      <dsp:spPr>
        <a:xfrm>
          <a:off x="1124410" y="1531983"/>
          <a:ext cx="4763823" cy="7662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49"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¿Cómo se estructura el territorio?</a:t>
          </a:r>
          <a:endParaRPr lang="es-AR" sz="1700" kern="1200" dirty="0"/>
        </a:p>
      </dsp:txBody>
      <dsp:txXfrm>
        <a:off x="1124410" y="1531983"/>
        <a:ext cx="4763823" cy="766298"/>
      </dsp:txXfrm>
    </dsp:sp>
    <dsp:sp modelId="{BB06EB40-9B12-47D1-88EC-B85DC610FAD2}">
      <dsp:nvSpPr>
        <dsp:cNvPr id="0" name=""/>
        <dsp:cNvSpPr/>
      </dsp:nvSpPr>
      <dsp:spPr>
        <a:xfrm>
          <a:off x="645474" y="1436196"/>
          <a:ext cx="957872" cy="95787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7DE007-659A-43B5-A82E-3A4AA4516066}">
      <dsp:nvSpPr>
        <dsp:cNvPr id="0" name=""/>
        <dsp:cNvSpPr/>
      </dsp:nvSpPr>
      <dsp:spPr>
        <a:xfrm>
          <a:off x="1292942" y="2681063"/>
          <a:ext cx="4595291" cy="7662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49"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¿Qué elementos de desigualdad y exclusión se observan?</a:t>
          </a:r>
          <a:endParaRPr lang="es-AR" sz="1700" kern="1200" dirty="0"/>
        </a:p>
      </dsp:txBody>
      <dsp:txXfrm>
        <a:off x="1292942" y="2681063"/>
        <a:ext cx="4595291" cy="766298"/>
      </dsp:txXfrm>
    </dsp:sp>
    <dsp:sp modelId="{D8BAE92C-6F57-4689-8E6F-AC943032289A}">
      <dsp:nvSpPr>
        <dsp:cNvPr id="0" name=""/>
        <dsp:cNvSpPr/>
      </dsp:nvSpPr>
      <dsp:spPr>
        <a:xfrm>
          <a:off x="814005" y="2585276"/>
          <a:ext cx="957872" cy="95787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BEA107-BC9E-4306-9ACE-FA34B9677D64}">
      <dsp:nvSpPr>
        <dsp:cNvPr id="0" name=""/>
        <dsp:cNvSpPr/>
      </dsp:nvSpPr>
      <dsp:spPr>
        <a:xfrm>
          <a:off x="1124410" y="3830143"/>
          <a:ext cx="4763823" cy="7662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49"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¿Cómo se analiza la pobreza en ese territorio? ¿Cuáles son los indicadores y/o variables de estudio?</a:t>
          </a:r>
          <a:endParaRPr lang="es-AR" sz="1700" kern="1200" dirty="0"/>
        </a:p>
      </dsp:txBody>
      <dsp:txXfrm>
        <a:off x="1124410" y="3830143"/>
        <a:ext cx="4763823" cy="766298"/>
      </dsp:txXfrm>
    </dsp:sp>
    <dsp:sp modelId="{B59652E0-3F70-4982-A57D-006BA3E276ED}">
      <dsp:nvSpPr>
        <dsp:cNvPr id="0" name=""/>
        <dsp:cNvSpPr/>
      </dsp:nvSpPr>
      <dsp:spPr>
        <a:xfrm>
          <a:off x="645474" y="3734355"/>
          <a:ext cx="957872" cy="95787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C0F69F-6058-4BF3-8087-4C2038F0730A}">
      <dsp:nvSpPr>
        <dsp:cNvPr id="0" name=""/>
        <dsp:cNvSpPr/>
      </dsp:nvSpPr>
      <dsp:spPr>
        <a:xfrm>
          <a:off x="575303" y="4979222"/>
          <a:ext cx="5312930" cy="7662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49"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¿Qué dicen, piensan, sienten y perciben los sectores vulnerables?</a:t>
          </a:r>
          <a:endParaRPr lang="es-AR" sz="1700" kern="1200" dirty="0"/>
        </a:p>
      </dsp:txBody>
      <dsp:txXfrm>
        <a:off x="575303" y="4979222"/>
        <a:ext cx="5312930" cy="766298"/>
      </dsp:txXfrm>
    </dsp:sp>
    <dsp:sp modelId="{03E6BAAC-41C2-49B7-8E09-69282AD5EDFB}">
      <dsp:nvSpPr>
        <dsp:cNvPr id="0" name=""/>
        <dsp:cNvSpPr/>
      </dsp:nvSpPr>
      <dsp:spPr>
        <a:xfrm>
          <a:off x="96367" y="4883435"/>
          <a:ext cx="957872" cy="957872"/>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ED215-5B77-4867-907F-7788FF8BEEE5}">
      <dsp:nvSpPr>
        <dsp:cNvPr id="0" name=""/>
        <dsp:cNvSpPr/>
      </dsp:nvSpPr>
      <dsp:spPr>
        <a:xfrm>
          <a:off x="-5887503" y="-901003"/>
          <a:ext cx="7009006" cy="7009006"/>
        </a:xfrm>
        <a:prstGeom prst="blockArc">
          <a:avLst>
            <a:gd name="adj1" fmla="val 18900000"/>
            <a:gd name="adj2" fmla="val 2700000"/>
            <a:gd name="adj3" fmla="val 308"/>
          </a:avLst>
        </a:pr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FBC73-FC7D-4950-A2AC-D17E78EA20BF}">
      <dsp:nvSpPr>
        <dsp:cNvPr id="0" name=""/>
        <dsp:cNvSpPr/>
      </dsp:nvSpPr>
      <dsp:spPr>
        <a:xfrm>
          <a:off x="490158" y="325333"/>
          <a:ext cx="10654936" cy="6510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797"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Cualquier enfoque teórico para estudiar el territorio lleva a la construcción conceptual y metodológica del territorio</a:t>
          </a:r>
          <a:endParaRPr lang="es-AR" sz="1400" kern="1200" dirty="0"/>
        </a:p>
      </dsp:txBody>
      <dsp:txXfrm>
        <a:off x="490158" y="325333"/>
        <a:ext cx="10654936" cy="651083"/>
      </dsp:txXfrm>
    </dsp:sp>
    <dsp:sp modelId="{D3A78573-3026-4BFE-8EA3-8E35857565F5}">
      <dsp:nvSpPr>
        <dsp:cNvPr id="0" name=""/>
        <dsp:cNvSpPr/>
      </dsp:nvSpPr>
      <dsp:spPr>
        <a:xfrm>
          <a:off x="83231" y="243947"/>
          <a:ext cx="813853" cy="8138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FC3E5-ED32-43F4-92E5-6E62079E290C}">
      <dsp:nvSpPr>
        <dsp:cNvPr id="0" name=""/>
        <dsp:cNvSpPr/>
      </dsp:nvSpPr>
      <dsp:spPr>
        <a:xfrm>
          <a:off x="956705" y="1301645"/>
          <a:ext cx="10188389" cy="6510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797"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Los estudios en el territorio o del territorio requieren además de reconocer características territoriales, reconocer problemáticas sociales, para ello recurrimos a herramientas disciplinares o interdisciplinares: “El espacio y el territorio se construye en relación a la realidad” </a:t>
          </a:r>
          <a:endParaRPr lang="es-AR" sz="1400" kern="1200" dirty="0"/>
        </a:p>
      </dsp:txBody>
      <dsp:txXfrm>
        <a:off x="956705" y="1301645"/>
        <a:ext cx="10188389" cy="651083"/>
      </dsp:txXfrm>
    </dsp:sp>
    <dsp:sp modelId="{DC3AEB51-12C5-4DBB-8FDC-E343D37886C0}">
      <dsp:nvSpPr>
        <dsp:cNvPr id="0" name=""/>
        <dsp:cNvSpPr/>
      </dsp:nvSpPr>
      <dsp:spPr>
        <a:xfrm>
          <a:off x="549778" y="1220260"/>
          <a:ext cx="813853" cy="81385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E2510A-E6DA-445F-A53A-D9DFD22E2839}">
      <dsp:nvSpPr>
        <dsp:cNvPr id="0" name=""/>
        <dsp:cNvSpPr/>
      </dsp:nvSpPr>
      <dsp:spPr>
        <a:xfrm>
          <a:off x="1099897" y="2277957"/>
          <a:ext cx="10045197" cy="6510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797"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Multidimensionalidad: apartarnos por un momento de la óptica del territorio como espacio de intervención y hacer de cuenta que desconocemos ese territorio por completo para poder mirarlo desde una o dos teorías y disciplinas y así poder delimitarlo con sus características</a:t>
          </a:r>
          <a:endParaRPr lang="es-AR" sz="1400" kern="1200" dirty="0"/>
        </a:p>
      </dsp:txBody>
      <dsp:txXfrm>
        <a:off x="1099897" y="2277957"/>
        <a:ext cx="10045197" cy="651083"/>
      </dsp:txXfrm>
    </dsp:sp>
    <dsp:sp modelId="{8E1E23B7-25F6-4E4D-BAFF-84F6F899787C}">
      <dsp:nvSpPr>
        <dsp:cNvPr id="0" name=""/>
        <dsp:cNvSpPr/>
      </dsp:nvSpPr>
      <dsp:spPr>
        <a:xfrm>
          <a:off x="692970" y="2196572"/>
          <a:ext cx="813853" cy="81385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C5477-C1A0-4803-A938-6B8673999A61}">
      <dsp:nvSpPr>
        <dsp:cNvPr id="0" name=""/>
        <dsp:cNvSpPr/>
      </dsp:nvSpPr>
      <dsp:spPr>
        <a:xfrm>
          <a:off x="956705" y="3254270"/>
          <a:ext cx="10188389" cy="6510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797"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Tipos de teorías posibles: ¿Teoría crítica, materialista, fenomenológica/interpretativa, decolonial o epistemología del sur?</a:t>
          </a:r>
          <a:endParaRPr lang="es-AR" sz="1400" kern="1200" dirty="0"/>
        </a:p>
      </dsp:txBody>
      <dsp:txXfrm>
        <a:off x="956705" y="3254270"/>
        <a:ext cx="10188389" cy="651083"/>
      </dsp:txXfrm>
    </dsp:sp>
    <dsp:sp modelId="{7E33C255-2CD3-4E4E-AA57-45F6EDCCB264}">
      <dsp:nvSpPr>
        <dsp:cNvPr id="0" name=""/>
        <dsp:cNvSpPr/>
      </dsp:nvSpPr>
      <dsp:spPr>
        <a:xfrm>
          <a:off x="549778" y="3172884"/>
          <a:ext cx="813853" cy="81385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AA658E-D3CB-4F5A-947B-455EB9699C5B}">
      <dsp:nvSpPr>
        <dsp:cNvPr id="0" name=""/>
        <dsp:cNvSpPr/>
      </dsp:nvSpPr>
      <dsp:spPr>
        <a:xfrm>
          <a:off x="490158" y="4230582"/>
          <a:ext cx="10654936" cy="65108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797"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El actor (investigador/sujeto) construye el territorio, y no al contrario</a:t>
          </a:r>
          <a:endParaRPr lang="es-AR" sz="1400" kern="1200" dirty="0"/>
        </a:p>
      </dsp:txBody>
      <dsp:txXfrm>
        <a:off x="490158" y="4230582"/>
        <a:ext cx="10654936" cy="651083"/>
      </dsp:txXfrm>
    </dsp:sp>
    <dsp:sp modelId="{09D6E875-8EB0-4403-9E4C-D282DE9861BF}">
      <dsp:nvSpPr>
        <dsp:cNvPr id="0" name=""/>
        <dsp:cNvSpPr/>
      </dsp:nvSpPr>
      <dsp:spPr>
        <a:xfrm>
          <a:off x="83231" y="4149197"/>
          <a:ext cx="813853" cy="81385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CEF87-0C1C-4B70-9EBC-1DEDA2D483BE}">
      <dsp:nvSpPr>
        <dsp:cNvPr id="0" name=""/>
        <dsp:cNvSpPr/>
      </dsp:nvSpPr>
      <dsp:spPr>
        <a:xfrm>
          <a:off x="0" y="0"/>
          <a:ext cx="62819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E5A027A-8941-4DF6-AE50-2A5A49C7CDAA}">
      <dsp:nvSpPr>
        <dsp:cNvPr id="0" name=""/>
        <dsp:cNvSpPr/>
      </dsp:nvSpPr>
      <dsp:spPr>
        <a:xfrm>
          <a:off x="0" y="0"/>
          <a:ext cx="6281928" cy="182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ES" sz="2100" kern="1200"/>
            <a:t>¿Cómo conciliar e integrar la defensa de los valores e intereses individuales y </a:t>
          </a:r>
          <a:r>
            <a:rPr lang="es-AR" sz="2100" kern="1200"/>
            <a:t>colectivos?</a:t>
          </a:r>
        </a:p>
      </dsp:txBody>
      <dsp:txXfrm>
        <a:off x="0" y="0"/>
        <a:ext cx="6281928" cy="1824227"/>
      </dsp:txXfrm>
    </dsp:sp>
    <dsp:sp modelId="{EC52A05F-7ACF-41EA-BA87-E2E3C69F0A77}">
      <dsp:nvSpPr>
        <dsp:cNvPr id="0" name=""/>
        <dsp:cNvSpPr/>
      </dsp:nvSpPr>
      <dsp:spPr>
        <a:xfrm>
          <a:off x="0" y="1824227"/>
          <a:ext cx="62819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E0ED06C-4C2A-4B51-AD3A-D2B4B843A278}">
      <dsp:nvSpPr>
        <dsp:cNvPr id="0" name=""/>
        <dsp:cNvSpPr/>
      </dsp:nvSpPr>
      <dsp:spPr>
        <a:xfrm>
          <a:off x="0" y="1824227"/>
          <a:ext cx="6281928" cy="182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AR" sz="2100" kern="1200"/>
            <a:t>Se </a:t>
          </a:r>
          <a:r>
            <a:rPr lang="es-ES" sz="2100" kern="1200"/>
            <a:t>espera </a:t>
          </a:r>
          <a:r>
            <a:rPr lang="es-ES" sz="2100" b="1" kern="1200"/>
            <a:t>igualdad</a:t>
          </a:r>
          <a:r>
            <a:rPr lang="es-ES" sz="2100" kern="1200"/>
            <a:t> para todos los individuos en el acceso a los derechos básicos universales; no se espera, incluso ni siquiera se considera deseable, un desempeño económico igual para todos los individuos (</a:t>
          </a:r>
          <a:r>
            <a:rPr lang="es-ES" sz="2100" b="1" kern="1200"/>
            <a:t>igualitarismo</a:t>
          </a:r>
          <a:r>
            <a:rPr lang="es-ES" sz="2100" kern="1200"/>
            <a:t>); y se pretende, eso sí, que las oportunidades para obtener ese máximo desempeño sean </a:t>
          </a:r>
          <a:r>
            <a:rPr lang="es-AR" sz="2100" kern="1200"/>
            <a:t>iguales para todos (</a:t>
          </a:r>
          <a:r>
            <a:rPr lang="es-AR" sz="2100" b="1" kern="1200"/>
            <a:t>equidad</a:t>
          </a:r>
          <a:r>
            <a:rPr lang="es-AR" sz="2100" kern="1200"/>
            <a:t>).</a:t>
          </a:r>
        </a:p>
      </dsp:txBody>
      <dsp:txXfrm>
        <a:off x="0" y="1824227"/>
        <a:ext cx="6281928" cy="1824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7C831-58A9-4DC1-BBD1-C732050BFCAF}">
      <dsp:nvSpPr>
        <dsp:cNvPr id="0" name=""/>
        <dsp:cNvSpPr/>
      </dsp:nvSpPr>
      <dsp:spPr>
        <a:xfrm>
          <a:off x="1375642" y="2597"/>
          <a:ext cx="5502571" cy="5315237"/>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765" tIns="1350070" rIns="106765" bIns="1350070" numCol="1" spcCol="1270" anchor="ctr" anchorCtr="0">
          <a:noAutofit/>
        </a:bodyPr>
        <a:lstStyle/>
        <a:p>
          <a:pPr marL="0" lvl="0" indent="0" algn="just" defTabSz="622300">
            <a:lnSpc>
              <a:spcPct val="90000"/>
            </a:lnSpc>
            <a:spcBef>
              <a:spcPct val="0"/>
            </a:spcBef>
            <a:spcAft>
              <a:spcPct val="35000"/>
            </a:spcAft>
            <a:buNone/>
          </a:pPr>
          <a:r>
            <a:rPr lang="es-ES" sz="1400" kern="1200" dirty="0"/>
            <a:t>1. Relación entre </a:t>
          </a:r>
          <a:r>
            <a:rPr lang="es-AR" sz="1400" kern="1200" dirty="0"/>
            <a:t>desigualdad e ineficiencia económica: según el FMI, </a:t>
          </a:r>
          <a:r>
            <a:rPr lang="es-ES" sz="1400" kern="1200" dirty="0"/>
            <a:t>países más igualitarios pueden sostener un mayor y </a:t>
          </a:r>
          <a:r>
            <a:rPr lang="es-AR" sz="1400" kern="1200" dirty="0"/>
            <a:t>más rápido crecimiento económico. Por otro lado, l</a:t>
          </a:r>
          <a:r>
            <a:rPr lang="es-ES" sz="1400" kern="1200" dirty="0"/>
            <a:t>a CEPAL ha mostrado evidencia de que la igualdad puede ser una fuerza impulsora de la eficiencia económica.</a:t>
          </a:r>
          <a:endParaRPr lang="es-AR" sz="1400" kern="1200" dirty="0"/>
        </a:p>
        <a:p>
          <a:pPr marL="0" lvl="0" indent="0" algn="just" defTabSz="622300">
            <a:lnSpc>
              <a:spcPct val="90000"/>
            </a:lnSpc>
            <a:spcBef>
              <a:spcPct val="0"/>
            </a:spcBef>
            <a:spcAft>
              <a:spcPct val="35000"/>
            </a:spcAft>
            <a:buNone/>
          </a:pPr>
          <a:r>
            <a:rPr lang="es-ES" sz="1400" kern="1200" dirty="0"/>
            <a:t>2. Relación entre mayores niveles de igualdad con mayor felicidad: Se tiene evidencia de que incrementos en </a:t>
          </a:r>
          <a:r>
            <a:rPr lang="es-AR" sz="1400" kern="1200" dirty="0"/>
            <a:t>los ingresos per cápita no forzosamente </a:t>
          </a:r>
          <a:r>
            <a:rPr lang="es-ES" sz="1400" kern="1200" dirty="0"/>
            <a:t>resultan en mayores niveles de felicidad, sin embargo, esta sí tiene relación con mayor igualdad de ingresos, la percepción de justicia y la confianza entre las personas, </a:t>
          </a:r>
          <a:r>
            <a:rPr lang="es-AR" sz="1400" kern="1200" dirty="0"/>
            <a:t>entre otros aspectos.</a:t>
          </a:r>
        </a:p>
        <a:p>
          <a:pPr marL="0" lvl="0" indent="0" algn="just" defTabSz="622300">
            <a:lnSpc>
              <a:spcPct val="90000"/>
            </a:lnSpc>
            <a:spcBef>
              <a:spcPct val="0"/>
            </a:spcBef>
            <a:spcAft>
              <a:spcPct val="35000"/>
            </a:spcAft>
            <a:buNone/>
          </a:pPr>
          <a:r>
            <a:rPr lang="es-ES" sz="1400" kern="1200" dirty="0"/>
            <a:t>3. Las </a:t>
          </a:r>
          <a:r>
            <a:rPr lang="es-AR" sz="1400" kern="1200" dirty="0"/>
            <a:t>sociedades más </a:t>
          </a:r>
          <a:r>
            <a:rPr lang="es-ES" sz="1400" kern="1200" dirty="0"/>
            <a:t>igualitarias, tienden a ser más saludables y cohesivas: La evidencia internacional ha mostrado que mayores desigualdades económicas están relacionadas con un número mayor de problemas sociales, como mayores tasas de violencia, asesinatos y abuso de drogas, mayores tasas de encarcelamiento, embarazos precoces y problemas psicológicos y mentales. . </a:t>
          </a:r>
          <a:endParaRPr lang="es-AR" sz="1400" kern="1200" dirty="0"/>
        </a:p>
        <a:p>
          <a:pPr marL="0" lvl="0" indent="0" algn="just" defTabSz="622300">
            <a:lnSpc>
              <a:spcPct val="90000"/>
            </a:lnSpc>
            <a:spcBef>
              <a:spcPct val="0"/>
            </a:spcBef>
            <a:spcAft>
              <a:spcPct val="35000"/>
            </a:spcAft>
            <a:buNone/>
          </a:pPr>
          <a:r>
            <a:rPr lang="es-ES" sz="1400" kern="1200" dirty="0"/>
            <a:t>4. La desigualdad es determinante en la degradación de la naturaleza y en la falta de capacidad de responder a los </a:t>
          </a:r>
          <a:r>
            <a:rPr lang="es-AR" sz="1400" kern="1200" dirty="0"/>
            <a:t>desafíos de los desastres. Los países más </a:t>
          </a:r>
          <a:r>
            <a:rPr lang="es-ES" sz="1400" kern="1200" dirty="0"/>
            <a:t>desiguales producen más basura, tienden a consumir más carne, presentan un consumo personal mayor de agua y usan mayor cantidad de vehículos a motor.</a:t>
          </a:r>
          <a:endParaRPr lang="es-AR" sz="1400" kern="1200" dirty="0"/>
        </a:p>
        <a:p>
          <a:pPr marL="0" lvl="0" indent="0" algn="just" defTabSz="622300">
            <a:lnSpc>
              <a:spcPct val="90000"/>
            </a:lnSpc>
            <a:spcBef>
              <a:spcPct val="0"/>
            </a:spcBef>
            <a:spcAft>
              <a:spcPct val="35000"/>
            </a:spcAft>
            <a:buNone/>
          </a:pPr>
          <a:r>
            <a:rPr lang="es-ES" sz="1400" kern="1200" dirty="0"/>
            <a:t>5.  Las sociedades más igualitarias impactan positivamente en las instituciones políticas. La desigualdad económica tiene efectos corrosivos sobre las instituciones, ya que el dominio que ejercen las élites económicas sobre ellas tiende a debilitar la capacidad del Estado. Dicha debilidad estatal se refleja, por ejemplo, en la persistencia de sistemas tributarios regresivos, con un escaso potencial redistributivo. </a:t>
          </a:r>
          <a:endParaRPr lang="es-AR" sz="1400" kern="1200" dirty="0"/>
        </a:p>
      </dsp:txBody>
      <dsp:txXfrm>
        <a:off x="1375642" y="2597"/>
        <a:ext cx="5502571" cy="5315237"/>
      </dsp:txXfrm>
    </dsp:sp>
    <dsp:sp modelId="{832175F1-AAFB-4450-B3A8-702CC272FDE4}">
      <dsp:nvSpPr>
        <dsp:cNvPr id="0" name=""/>
        <dsp:cNvSpPr/>
      </dsp:nvSpPr>
      <dsp:spPr>
        <a:xfrm>
          <a:off x="0" y="2597"/>
          <a:ext cx="1375642" cy="5315237"/>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94" tIns="525027" rIns="72794" bIns="525027" numCol="1" spcCol="1270" anchor="ctr" anchorCtr="0">
          <a:noAutofit/>
        </a:bodyPr>
        <a:lstStyle/>
        <a:p>
          <a:pPr marL="0" lvl="0" indent="0" algn="just" defTabSz="800100">
            <a:lnSpc>
              <a:spcPct val="90000"/>
            </a:lnSpc>
            <a:spcBef>
              <a:spcPct val="0"/>
            </a:spcBef>
            <a:spcAft>
              <a:spcPct val="35000"/>
            </a:spcAft>
            <a:buNone/>
          </a:pPr>
          <a:r>
            <a:rPr lang="es-ES" sz="1800" kern="1200" dirty="0"/>
            <a:t>Estudios empíricos recientes aportan argumentos científicos que respaldan las aspiraciones por sociedades más igualitarias. </a:t>
          </a:r>
          <a:endParaRPr lang="es-AR" sz="1800" kern="1200" dirty="0"/>
        </a:p>
      </dsp:txBody>
      <dsp:txXfrm>
        <a:off x="0" y="2597"/>
        <a:ext cx="1375642" cy="53152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4AF4E-E740-47BA-B38C-5C67DBE3D241}">
      <dsp:nvSpPr>
        <dsp:cNvPr id="0" name=""/>
        <dsp:cNvSpPr/>
      </dsp:nvSpPr>
      <dsp:spPr>
        <a:xfrm>
          <a:off x="0" y="0"/>
          <a:ext cx="5696259" cy="0"/>
        </a:xfrm>
        <a:prstGeom prst="line">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C723BC6-C181-4F7A-8B9B-A619443BFD69}">
      <dsp:nvSpPr>
        <dsp:cNvPr id="0" name=""/>
        <dsp:cNvSpPr/>
      </dsp:nvSpPr>
      <dsp:spPr>
        <a:xfrm>
          <a:off x="0" y="0"/>
          <a:ext cx="5696259" cy="2066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AR" sz="2400" kern="1200" dirty="0"/>
            <a:t>Las condiciones de vida, así como la probabilidad de ser rico o pobre depende, entre otros factores, del lugar del país en que se vive: regiones prósperas o rezagadas, áreas rurales o urbanas, suburbios ricos o pobres.</a:t>
          </a:r>
        </a:p>
      </dsp:txBody>
      <dsp:txXfrm>
        <a:off x="0" y="0"/>
        <a:ext cx="5696259" cy="2066251"/>
      </dsp:txXfrm>
    </dsp:sp>
    <dsp:sp modelId="{F89F361F-4D8D-48B6-A00B-D112A7D35159}">
      <dsp:nvSpPr>
        <dsp:cNvPr id="0" name=""/>
        <dsp:cNvSpPr/>
      </dsp:nvSpPr>
      <dsp:spPr>
        <a:xfrm>
          <a:off x="0" y="2066251"/>
          <a:ext cx="5696259" cy="0"/>
        </a:xfrm>
        <a:prstGeom prst="line">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w="6350" cap="flat" cmpd="sng" algn="ctr">
          <a:solidFill>
            <a:schemeClr val="accent4">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05CC08E-56BA-4D6D-8D25-2E32EC57976F}">
      <dsp:nvSpPr>
        <dsp:cNvPr id="0" name=""/>
        <dsp:cNvSpPr/>
      </dsp:nvSpPr>
      <dsp:spPr>
        <a:xfrm>
          <a:off x="0" y="2066251"/>
          <a:ext cx="5696259" cy="2066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AR" sz="2400" kern="1200"/>
            <a:t> El territorio articula, </a:t>
          </a:r>
          <a:r>
            <a:rPr lang="es-ES" sz="2400" kern="1200"/>
            <a:t>configura, produce y representa un aspecto de la desigualdad social. Es en el territorio donde se cristalizan y entrecruzan las desigualdades.</a:t>
          </a:r>
          <a:endParaRPr lang="es-AR" sz="2400" kern="1200"/>
        </a:p>
      </dsp:txBody>
      <dsp:txXfrm>
        <a:off x="0" y="2066251"/>
        <a:ext cx="5696259" cy="20662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01483-B718-4672-B3A6-32CE22D1D4A4}">
      <dsp:nvSpPr>
        <dsp:cNvPr id="0" name=""/>
        <dsp:cNvSpPr/>
      </dsp:nvSpPr>
      <dsp:spPr>
        <a:xfrm>
          <a:off x="508210" y="4820"/>
          <a:ext cx="4283345" cy="1797987"/>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Las desigualdades territoriales también se expresan en el acceso y calidad de los servicios sociales en salud y educación y el tipo de trabajo disponible.</a:t>
          </a:r>
          <a:endParaRPr lang="es-AR" sz="1600" kern="1200" dirty="0"/>
        </a:p>
      </dsp:txBody>
      <dsp:txXfrm>
        <a:off x="508210" y="4820"/>
        <a:ext cx="4283345" cy="1797987"/>
      </dsp:txXfrm>
    </dsp:sp>
    <dsp:sp modelId="{FE1EA2A1-8D3E-4D26-934D-1684C366869A}">
      <dsp:nvSpPr>
        <dsp:cNvPr id="0" name=""/>
        <dsp:cNvSpPr/>
      </dsp:nvSpPr>
      <dsp:spPr>
        <a:xfrm>
          <a:off x="508210" y="2102472"/>
          <a:ext cx="4283345" cy="1797987"/>
        </a:xfrm>
        <a:prstGeom prst="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AR" sz="1600" kern="1200" dirty="0"/>
            <a:t> Las administraciones </a:t>
          </a:r>
          <a:r>
            <a:rPr lang="es-ES" sz="1600" kern="1200" dirty="0"/>
            <a:t>subnacionales (de nivel regional o local) cuentan con recursos físicos, técnicos, normativos y financieros diferentes que condicionan sus márgenes de acción para implementar </a:t>
          </a:r>
          <a:r>
            <a:rPr lang="es-AR" sz="1600" kern="1200" dirty="0"/>
            <a:t>políticas</a:t>
          </a:r>
        </a:p>
      </dsp:txBody>
      <dsp:txXfrm>
        <a:off x="508210" y="2102472"/>
        <a:ext cx="4283345" cy="1797987"/>
      </dsp:txXfrm>
    </dsp:sp>
    <dsp:sp modelId="{E9C938AE-012C-4089-B973-B9C9621AAFAC}">
      <dsp:nvSpPr>
        <dsp:cNvPr id="0" name=""/>
        <dsp:cNvSpPr/>
      </dsp:nvSpPr>
      <dsp:spPr>
        <a:xfrm>
          <a:off x="508210" y="4200124"/>
          <a:ext cx="4283345" cy="1797987"/>
        </a:xfrm>
        <a:prstGeom prst="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desequilibrios en calidad y densidad de la infraestructura —redes de carreteras, vías de comunicación en general, infraestructura de comunicaciones, equipamiento económico básico (puertos, aeropuertos) y, obviamente, el equipamiento básico local (agua potable, saneamiento, transporte)— constituyen un </a:t>
          </a:r>
          <a:r>
            <a:rPr lang="es-AR" sz="1600" kern="1200" dirty="0"/>
            <a:t>obstáculo central para el desarrollo territorial (CEPAL, 2015). </a:t>
          </a:r>
        </a:p>
      </dsp:txBody>
      <dsp:txXfrm>
        <a:off x="508210" y="4200124"/>
        <a:ext cx="4283345" cy="17979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A5BB-3833-4070-8C36-6672732D9859}">
      <dsp:nvSpPr>
        <dsp:cNvPr id="0" name=""/>
        <dsp:cNvSpPr/>
      </dsp:nvSpPr>
      <dsp:spPr>
        <a:xfrm>
          <a:off x="0" y="1745"/>
          <a:ext cx="5336217"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9167D43E-DD58-4039-9498-C182FCC4366C}">
      <dsp:nvSpPr>
        <dsp:cNvPr id="0" name=""/>
        <dsp:cNvSpPr/>
      </dsp:nvSpPr>
      <dsp:spPr>
        <a:xfrm>
          <a:off x="0" y="1745"/>
          <a:ext cx="5336217" cy="167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S" sz="2000" kern="1200" dirty="0"/>
            <a:t>El territorio no solo se refiere al lugar de residencia…</a:t>
          </a:r>
          <a:endParaRPr lang="es-AR" sz="2000" kern="1200" dirty="0"/>
        </a:p>
      </dsp:txBody>
      <dsp:txXfrm>
        <a:off x="0" y="1745"/>
        <a:ext cx="5336217" cy="1678182"/>
      </dsp:txXfrm>
    </dsp:sp>
    <dsp:sp modelId="{AE19086A-4D93-47F5-ABDD-15BCDDE4DA04}">
      <dsp:nvSpPr>
        <dsp:cNvPr id="0" name=""/>
        <dsp:cNvSpPr/>
      </dsp:nvSpPr>
      <dsp:spPr>
        <a:xfrm>
          <a:off x="0" y="1679928"/>
          <a:ext cx="5336217"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2454355E-442D-4A5F-B31A-DEE81DEA64AD}">
      <dsp:nvSpPr>
        <dsp:cNvPr id="0" name=""/>
        <dsp:cNvSpPr/>
      </dsp:nvSpPr>
      <dsp:spPr>
        <a:xfrm>
          <a:off x="0" y="1679928"/>
          <a:ext cx="5336217" cy="2214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S" sz="2000" kern="1200" dirty="0"/>
            <a:t>El lugar donde uno vive o de donde uno proviene se convierte en un eje estructurante de las relaciones sociales; puede reforzar la adscripción a facetas positivas de la identidad territorial o, bien, reforzar procesos de discriminación que operan sobre la base del estigma y profundizan las desigualdades sociales</a:t>
          </a:r>
          <a:endParaRPr lang="es-AR" sz="2000" kern="1200" dirty="0"/>
        </a:p>
      </dsp:txBody>
      <dsp:txXfrm>
        <a:off x="0" y="1679928"/>
        <a:ext cx="5336217" cy="2214593"/>
      </dsp:txXfrm>
    </dsp:sp>
    <dsp:sp modelId="{62B41A5A-765B-4505-BC28-9326FCD5F91D}">
      <dsp:nvSpPr>
        <dsp:cNvPr id="0" name=""/>
        <dsp:cNvSpPr/>
      </dsp:nvSpPr>
      <dsp:spPr>
        <a:xfrm>
          <a:off x="0" y="3894522"/>
          <a:ext cx="5336217"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42C80C49-3C36-41F7-A094-212CA57C452F}">
      <dsp:nvSpPr>
        <dsp:cNvPr id="0" name=""/>
        <dsp:cNvSpPr/>
      </dsp:nvSpPr>
      <dsp:spPr>
        <a:xfrm>
          <a:off x="0" y="3894522"/>
          <a:ext cx="5336217" cy="2161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S" sz="2000" kern="1200" dirty="0"/>
            <a:t>Los datos disponibles confirman la existencia de grandes desigualdades territoriales entre divisiones mayores, áreas rurales y urbanas, y entre divisiones más pequeñas como municipios y suburbios. Los niveles de pobreza en América Latina alcanzan en promedio, por ejemplo, un 45,1% en las áreas rurales y 26,4% en las áreas urbanas. </a:t>
          </a:r>
          <a:endParaRPr lang="es-AR" sz="2000" kern="1200" dirty="0"/>
        </a:p>
      </dsp:txBody>
      <dsp:txXfrm>
        <a:off x="0" y="3894522"/>
        <a:ext cx="5336217" cy="2161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E7D-A83B-43E6-893D-43308F79D18B}">
      <dsp:nvSpPr>
        <dsp:cNvPr id="0" name=""/>
        <dsp:cNvSpPr/>
      </dsp:nvSpPr>
      <dsp:spPr>
        <a:xfrm>
          <a:off x="0" y="1919"/>
          <a:ext cx="1005839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sp>
    <dsp:sp modelId="{8B7551D4-FBDF-4BC8-B2BD-5F5CB300C802}">
      <dsp:nvSpPr>
        <dsp:cNvPr id="0" name=""/>
        <dsp:cNvSpPr/>
      </dsp:nvSpPr>
      <dsp:spPr>
        <a:xfrm>
          <a:off x="0" y="1919"/>
          <a:ext cx="10058399" cy="13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AR" sz="2400" kern="1200" dirty="0"/>
            <a:t>Existe una mayor concentración de la riqueza en pocos territorios como ciudades, metrópolis y regiones urbanas que representan menos del 10% del territorio pero llegan a tener una participación de más de la mitad del ingreso nacional.</a:t>
          </a:r>
        </a:p>
      </dsp:txBody>
      <dsp:txXfrm>
        <a:off x="0" y="1919"/>
        <a:ext cx="10058399" cy="1309360"/>
      </dsp:txXfrm>
    </dsp:sp>
    <dsp:sp modelId="{B744B919-0ED7-439B-8E75-A89269C3C343}">
      <dsp:nvSpPr>
        <dsp:cNvPr id="0" name=""/>
        <dsp:cNvSpPr/>
      </dsp:nvSpPr>
      <dsp:spPr>
        <a:xfrm>
          <a:off x="0" y="1311279"/>
          <a:ext cx="1005839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sp>
    <dsp:sp modelId="{5E344F7B-B30A-4097-A6C7-7849AD73CCC3}">
      <dsp:nvSpPr>
        <dsp:cNvPr id="0" name=""/>
        <dsp:cNvSpPr/>
      </dsp:nvSpPr>
      <dsp:spPr>
        <a:xfrm>
          <a:off x="0" y="1311279"/>
          <a:ext cx="10058399" cy="13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AR" sz="2400" kern="1200" dirty="0"/>
            <a:t>Los desastres también tienen mayores impactos en los territorios de mayor rezago y vulnerabilidad, siendo también más difícil su recuperación</a:t>
          </a:r>
        </a:p>
      </dsp:txBody>
      <dsp:txXfrm>
        <a:off x="0" y="1311279"/>
        <a:ext cx="10058399" cy="1309360"/>
      </dsp:txXfrm>
    </dsp:sp>
    <dsp:sp modelId="{9A46A229-DE9F-49CE-9CBF-55ADB4459597}">
      <dsp:nvSpPr>
        <dsp:cNvPr id="0" name=""/>
        <dsp:cNvSpPr/>
      </dsp:nvSpPr>
      <dsp:spPr>
        <a:xfrm>
          <a:off x="0" y="2620640"/>
          <a:ext cx="10058399" cy="0"/>
        </a:xfrm>
        <a:prstGeom prst="lin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sp>
    <dsp:sp modelId="{4B8BECA4-ACBD-4105-93C6-968D7DC14AA4}">
      <dsp:nvSpPr>
        <dsp:cNvPr id="0" name=""/>
        <dsp:cNvSpPr/>
      </dsp:nvSpPr>
      <dsp:spPr>
        <a:xfrm>
          <a:off x="0" y="2620640"/>
          <a:ext cx="10058399" cy="130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AR" sz="2400" kern="1200" dirty="0"/>
            <a:t>Las disparidades territoriales se entrecruzan con otros ejes de la desigualdad social y son especialmente visibles cuando se analiza la situación de las poblaciones indígenas </a:t>
          </a:r>
        </a:p>
      </dsp:txBody>
      <dsp:txXfrm>
        <a:off x="0" y="2620640"/>
        <a:ext cx="10058399" cy="1309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E4729-0C10-4EBB-814A-C6BEFC91A352}">
      <dsp:nvSpPr>
        <dsp:cNvPr id="0" name=""/>
        <dsp:cNvSpPr/>
      </dsp:nvSpPr>
      <dsp:spPr>
        <a:xfrm>
          <a:off x="0" y="0"/>
          <a:ext cx="48704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F37297-CC91-4FF8-89A7-D4B1D040A36C}">
      <dsp:nvSpPr>
        <dsp:cNvPr id="0" name=""/>
        <dsp:cNvSpPr/>
      </dsp:nvSpPr>
      <dsp:spPr>
        <a:xfrm>
          <a:off x="0" y="0"/>
          <a:ext cx="974090" cy="2468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dirty="0"/>
            <a:t>Global </a:t>
          </a:r>
        </a:p>
      </dsp:txBody>
      <dsp:txXfrm>
        <a:off x="0" y="0"/>
        <a:ext cx="974090" cy="2468033"/>
      </dsp:txXfrm>
    </dsp:sp>
    <dsp:sp modelId="{2A65B042-53AC-4173-AD3D-4D8E3C411EAC}">
      <dsp:nvSpPr>
        <dsp:cNvPr id="0" name=""/>
        <dsp:cNvSpPr/>
      </dsp:nvSpPr>
      <dsp:spPr>
        <a:xfrm>
          <a:off x="1047146" y="38563"/>
          <a:ext cx="3823304" cy="77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AR" sz="2500" kern="1200" dirty="0"/>
            <a:t>Agenda 2030</a:t>
          </a:r>
        </a:p>
      </dsp:txBody>
      <dsp:txXfrm>
        <a:off x="1047146" y="38563"/>
        <a:ext cx="3823304" cy="771260"/>
      </dsp:txXfrm>
    </dsp:sp>
    <dsp:sp modelId="{D7BB2B53-DD57-4C02-90AC-4B88D6CC2588}">
      <dsp:nvSpPr>
        <dsp:cNvPr id="0" name=""/>
        <dsp:cNvSpPr/>
      </dsp:nvSpPr>
      <dsp:spPr>
        <a:xfrm>
          <a:off x="974090" y="809823"/>
          <a:ext cx="3896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0E3415-31CC-44F5-9096-5B668401CAF0}">
      <dsp:nvSpPr>
        <dsp:cNvPr id="0" name=""/>
        <dsp:cNvSpPr/>
      </dsp:nvSpPr>
      <dsp:spPr>
        <a:xfrm>
          <a:off x="1047146" y="848386"/>
          <a:ext cx="3823304" cy="77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AR" sz="2500" kern="1200" dirty="0"/>
            <a:t>Nueva agenda urbana</a:t>
          </a:r>
        </a:p>
      </dsp:txBody>
      <dsp:txXfrm>
        <a:off x="1047146" y="848386"/>
        <a:ext cx="3823304" cy="771260"/>
      </dsp:txXfrm>
    </dsp:sp>
    <dsp:sp modelId="{1509325F-0E60-450A-9DA5-345DB915501F}">
      <dsp:nvSpPr>
        <dsp:cNvPr id="0" name=""/>
        <dsp:cNvSpPr/>
      </dsp:nvSpPr>
      <dsp:spPr>
        <a:xfrm>
          <a:off x="974090" y="1619646"/>
          <a:ext cx="3896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B6840-7914-4888-9953-9DFE350D74BD}">
      <dsp:nvSpPr>
        <dsp:cNvPr id="0" name=""/>
        <dsp:cNvSpPr/>
      </dsp:nvSpPr>
      <dsp:spPr>
        <a:xfrm>
          <a:off x="1047146" y="1658210"/>
          <a:ext cx="3823304" cy="771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AR" sz="2500" kern="1200" dirty="0"/>
            <a:t>Marco de Sendai 2015-2030</a:t>
          </a:r>
        </a:p>
      </dsp:txBody>
      <dsp:txXfrm>
        <a:off x="1047146" y="1658210"/>
        <a:ext cx="3823304" cy="771260"/>
      </dsp:txXfrm>
    </dsp:sp>
    <dsp:sp modelId="{66C8A87A-19EA-46C7-9193-68BFB1546B44}">
      <dsp:nvSpPr>
        <dsp:cNvPr id="0" name=""/>
        <dsp:cNvSpPr/>
      </dsp:nvSpPr>
      <dsp:spPr>
        <a:xfrm>
          <a:off x="974090" y="2429470"/>
          <a:ext cx="3896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F0015A-1EE6-404E-8A5B-1963C35384BB}">
      <dsp:nvSpPr>
        <dsp:cNvPr id="0" name=""/>
        <dsp:cNvSpPr/>
      </dsp:nvSpPr>
      <dsp:spPr>
        <a:xfrm>
          <a:off x="0" y="2468033"/>
          <a:ext cx="48704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3172D-A56B-43ED-A511-40EDDFD1511C}">
      <dsp:nvSpPr>
        <dsp:cNvPr id="0" name=""/>
        <dsp:cNvSpPr/>
      </dsp:nvSpPr>
      <dsp:spPr>
        <a:xfrm>
          <a:off x="0" y="2468033"/>
          <a:ext cx="974090" cy="2468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dirty="0"/>
            <a:t>Regional </a:t>
          </a:r>
        </a:p>
      </dsp:txBody>
      <dsp:txXfrm>
        <a:off x="0" y="2468033"/>
        <a:ext cx="974090" cy="2468033"/>
      </dsp:txXfrm>
    </dsp:sp>
    <dsp:sp modelId="{219D79ED-6666-4457-BD93-63120E437B7C}">
      <dsp:nvSpPr>
        <dsp:cNvPr id="0" name=""/>
        <dsp:cNvSpPr/>
      </dsp:nvSpPr>
      <dsp:spPr>
        <a:xfrm>
          <a:off x="1047146" y="2525395"/>
          <a:ext cx="3823304" cy="114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AR" sz="2500" kern="1200" dirty="0"/>
            <a:t>Consenso de Montevideo sobre población y desarrollo</a:t>
          </a:r>
        </a:p>
      </dsp:txBody>
      <dsp:txXfrm>
        <a:off x="1047146" y="2525395"/>
        <a:ext cx="3823304" cy="1147249"/>
      </dsp:txXfrm>
    </dsp:sp>
    <dsp:sp modelId="{08F58787-8570-49F7-B8FB-3BF29ADF125C}">
      <dsp:nvSpPr>
        <dsp:cNvPr id="0" name=""/>
        <dsp:cNvSpPr/>
      </dsp:nvSpPr>
      <dsp:spPr>
        <a:xfrm>
          <a:off x="974090" y="3672645"/>
          <a:ext cx="3896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411DA-00F8-4421-96D4-B0A36C89BAF8}">
      <dsp:nvSpPr>
        <dsp:cNvPr id="0" name=""/>
        <dsp:cNvSpPr/>
      </dsp:nvSpPr>
      <dsp:spPr>
        <a:xfrm>
          <a:off x="1047146" y="3730008"/>
          <a:ext cx="3823304" cy="114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AR" sz="2500" kern="1200" dirty="0"/>
            <a:t>MINURVI</a:t>
          </a:r>
        </a:p>
      </dsp:txBody>
      <dsp:txXfrm>
        <a:off x="1047146" y="3730008"/>
        <a:ext cx="3823304" cy="1147249"/>
      </dsp:txXfrm>
    </dsp:sp>
    <dsp:sp modelId="{242CF081-F6DC-47D8-B8BB-81C1D4BF4A09}">
      <dsp:nvSpPr>
        <dsp:cNvPr id="0" name=""/>
        <dsp:cNvSpPr/>
      </dsp:nvSpPr>
      <dsp:spPr>
        <a:xfrm>
          <a:off x="974090" y="4877258"/>
          <a:ext cx="3896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7C87-0B69-4A9C-9AB3-00643F659C3F}" type="datetimeFigureOut">
              <a:rPr lang="es-AR" smtClean="0"/>
              <a:t>18/9/2024</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A2ED1-DA9B-4257-99FE-5522508FA87E}" type="slidenum">
              <a:rPr lang="es-AR" smtClean="0"/>
              <a:t>‹Nº›</a:t>
            </a:fld>
            <a:endParaRPr lang="es-AR"/>
          </a:p>
        </p:txBody>
      </p:sp>
    </p:spTree>
    <p:extLst>
      <p:ext uri="{BB962C8B-B14F-4D97-AF65-F5344CB8AC3E}">
        <p14:creationId xmlns:p14="http://schemas.microsoft.com/office/powerpoint/2010/main" val="155271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F7DA2ED1-DA9B-4257-99FE-5522508FA87E}" type="slidenum">
              <a:rPr lang="es-AR" smtClean="0"/>
              <a:t>8</a:t>
            </a:fld>
            <a:endParaRPr lang="es-AR"/>
          </a:p>
        </p:txBody>
      </p:sp>
    </p:spTree>
    <p:extLst>
      <p:ext uri="{BB962C8B-B14F-4D97-AF65-F5344CB8AC3E}">
        <p14:creationId xmlns:p14="http://schemas.microsoft.com/office/powerpoint/2010/main" val="331439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F7DA2ED1-DA9B-4257-99FE-5522508FA87E}" type="slidenum">
              <a:rPr lang="es-AR" smtClean="0"/>
              <a:t>10</a:t>
            </a:fld>
            <a:endParaRPr lang="es-AR"/>
          </a:p>
        </p:txBody>
      </p:sp>
    </p:spTree>
    <p:extLst>
      <p:ext uri="{BB962C8B-B14F-4D97-AF65-F5344CB8AC3E}">
        <p14:creationId xmlns:p14="http://schemas.microsoft.com/office/powerpoint/2010/main" val="1582790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2AED8E5B-0D98-4FE1-9B26-D1041E3A89F9}" type="datetimeFigureOut">
              <a:rPr lang="en-US" smtClean="0"/>
              <a:t>9/18/2024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048238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4159CD-DA3A-463F-AFEF-A68838A6859B}"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65532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12A925-E007-46C2-84AB-35EE10DCAD39}"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41996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73C2DCB-466C-4061-8D51-D3254DD77FA1}"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04688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642357F-39F6-401C-9FF8-3072724998F3}" type="datetimeFigureOut">
              <a:rPr lang="en-US" smtClean="0"/>
              <a:t>9/18/2024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4853015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D5DB09B-D413-414E-B13F-B1984CD8FF65}"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69104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238F992-55E7-4B2D-A6F1-8C9243CBFE1B}" type="datetimeFigureOut">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77014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0298110-BAA6-4256-A2E5-BB66A47D2616}" type="datetimeFigureOut">
              <a:rPr lang="en-US" smtClean="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90916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03892-3343-4E4E-B81B-70A099359AD2}" type="datetimeFigureOut">
              <a:rPr lang="en-US" smtClean="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3658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00232F85-D33A-46AF-9088-5A7400C1018E}" type="datetimeFigureOut">
              <a:rPr lang="en-US" smtClean="0"/>
              <a:t>9/18/2024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pPr/>
              <a:t>‹Nº›</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04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3EB3A624-F501-46A9-B8CA-4949E24E27C8}" type="datetimeFigureOut">
              <a:rPr lang="en-US" smtClean="0"/>
              <a:t>9/18/2024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smtClean="0"/>
              <a:pPr/>
              <a:t>‹Nº›</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961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0C4D3C1-679D-44D8-8A9C-D402CE4EF569}" type="datetimeFigureOut">
              <a:rPr lang="en-US" smtClean="0"/>
              <a:t>9/18/2024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‹Nº›</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3881017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microsoft.com/office/2007/relationships/diagramDrawing" Target="../diagrams/drawing8.xml" /><Relationship Id="rId3" Type="http://schemas.openxmlformats.org/officeDocument/2006/relationships/image" Target="../media/image14.jpeg" /><Relationship Id="rId7" Type="http://schemas.openxmlformats.org/officeDocument/2006/relationships/diagramColors" Target="../diagrams/colors8.xml"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diagramQuickStyle" Target="../diagrams/quickStyle8.xml" /><Relationship Id="rId5" Type="http://schemas.openxmlformats.org/officeDocument/2006/relationships/diagramLayout" Target="../diagrams/layout8.xml" /><Relationship Id="rId4" Type="http://schemas.openxmlformats.org/officeDocument/2006/relationships/diagramData" Target="../diagrams/data8.xml" /></Relationships>
</file>

<file path=ppt/slides/_rels/slide11.xml.rels><?xml version="1.0" encoding="UTF-8" standalone="yes"?>
<Relationships xmlns="http://schemas.openxmlformats.org/package/2006/relationships"><Relationship Id="rId8" Type="http://schemas.openxmlformats.org/officeDocument/2006/relationships/image" Target="../media/image16.jpeg" /><Relationship Id="rId13" Type="http://schemas.openxmlformats.org/officeDocument/2006/relationships/image" Target="../media/image21.png" /><Relationship Id="rId18" Type="http://schemas.openxmlformats.org/officeDocument/2006/relationships/image" Target="../media/image26.jpeg" /><Relationship Id="rId3" Type="http://schemas.openxmlformats.org/officeDocument/2006/relationships/diagramLayout" Target="../diagrams/layout9.xml" /><Relationship Id="rId7" Type="http://schemas.openxmlformats.org/officeDocument/2006/relationships/image" Target="../media/image15.jpeg" /><Relationship Id="rId12" Type="http://schemas.openxmlformats.org/officeDocument/2006/relationships/image" Target="../media/image20.jpeg" /><Relationship Id="rId17" Type="http://schemas.openxmlformats.org/officeDocument/2006/relationships/image" Target="../media/image25.jpeg" /><Relationship Id="rId2" Type="http://schemas.openxmlformats.org/officeDocument/2006/relationships/diagramData" Target="../diagrams/data9.xml" /><Relationship Id="rId16" Type="http://schemas.openxmlformats.org/officeDocument/2006/relationships/image" Target="../media/image24.png" /><Relationship Id="rId1" Type="http://schemas.openxmlformats.org/officeDocument/2006/relationships/slideLayout" Target="../slideLayouts/slideLayout2.xml" /><Relationship Id="rId6" Type="http://schemas.microsoft.com/office/2007/relationships/diagramDrawing" Target="../diagrams/drawing9.xml" /><Relationship Id="rId11" Type="http://schemas.openxmlformats.org/officeDocument/2006/relationships/image" Target="../media/image19.jpeg" /><Relationship Id="rId5" Type="http://schemas.openxmlformats.org/officeDocument/2006/relationships/diagramColors" Target="../diagrams/colors9.xml" /><Relationship Id="rId15" Type="http://schemas.openxmlformats.org/officeDocument/2006/relationships/image" Target="../media/image23.jpeg" /><Relationship Id="rId10" Type="http://schemas.openxmlformats.org/officeDocument/2006/relationships/image" Target="../media/image18.jpeg" /><Relationship Id="rId19" Type="http://schemas.openxmlformats.org/officeDocument/2006/relationships/image" Target="../media/image27.png" /><Relationship Id="rId4" Type="http://schemas.openxmlformats.org/officeDocument/2006/relationships/diagramQuickStyle" Target="../diagrams/quickStyle9.xml" /><Relationship Id="rId9" Type="http://schemas.openxmlformats.org/officeDocument/2006/relationships/image" Target="../media/image17.jpeg" /><Relationship Id="rId14" Type="http://schemas.openxmlformats.org/officeDocument/2006/relationships/image" Target="../media/image22.jpeg" /></Relationships>
</file>

<file path=ppt/slides/_rels/slide12.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slideLayout" Target="../slideLayouts/slideLayout2.xml" /><Relationship Id="rId1" Type="http://schemas.openxmlformats.org/officeDocument/2006/relationships/video" Target="https://www.youtube.com/embed/CeaBsppD0lg?feature=oembed" TargetMode="External" /></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 /><Relationship Id="rId7" Type="http://schemas.microsoft.com/office/2007/relationships/diagramDrawing" Target="../diagrams/drawing10.xml" /><Relationship Id="rId2" Type="http://schemas.openxmlformats.org/officeDocument/2006/relationships/image" Target="../media/image31.jpeg" /><Relationship Id="rId1" Type="http://schemas.openxmlformats.org/officeDocument/2006/relationships/slideLayout" Target="../slideLayouts/slideLayout2.xml" /><Relationship Id="rId6" Type="http://schemas.openxmlformats.org/officeDocument/2006/relationships/diagramColors" Target="../diagrams/colors10.xml" /><Relationship Id="rId5" Type="http://schemas.openxmlformats.org/officeDocument/2006/relationships/diagramQuickStyle" Target="../diagrams/quickStyle10.xml" /><Relationship Id="rId4" Type="http://schemas.openxmlformats.org/officeDocument/2006/relationships/diagramLayout" Target="../diagrams/layout10.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8" Type="http://schemas.openxmlformats.org/officeDocument/2006/relationships/image" Target="../media/image33.jpg" /><Relationship Id="rId3" Type="http://schemas.openxmlformats.org/officeDocument/2006/relationships/diagramLayout" Target="../diagrams/layout11.xml" /><Relationship Id="rId7" Type="http://schemas.openxmlformats.org/officeDocument/2006/relationships/image" Target="../media/image32.jpg" /><Relationship Id="rId2" Type="http://schemas.openxmlformats.org/officeDocument/2006/relationships/diagramData" Target="../diagrams/data11.xml" /><Relationship Id="rId1" Type="http://schemas.openxmlformats.org/officeDocument/2006/relationships/slideLayout" Target="../slideLayouts/slideLayout2.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8" Type="http://schemas.openxmlformats.org/officeDocument/2006/relationships/image" Target="../media/image35.jpeg" /><Relationship Id="rId3" Type="http://schemas.openxmlformats.org/officeDocument/2006/relationships/diagramLayout" Target="../diagrams/layout12.xml" /><Relationship Id="rId7" Type="http://schemas.openxmlformats.org/officeDocument/2006/relationships/image" Target="../media/image34.jpeg" /><Relationship Id="rId2" Type="http://schemas.openxmlformats.org/officeDocument/2006/relationships/diagramData" Target="../diagrams/data12.xml" /><Relationship Id="rId1" Type="http://schemas.openxmlformats.org/officeDocument/2006/relationships/slideLayout" Target="../slideLayouts/slideLayout2.xml" /><Relationship Id="rId6" Type="http://schemas.microsoft.com/office/2007/relationships/diagramDrawing" Target="../diagrams/drawing12.xml" /><Relationship Id="rId5" Type="http://schemas.openxmlformats.org/officeDocument/2006/relationships/diagramColors" Target="../diagrams/colors12.xml" /><Relationship Id="rId4" Type="http://schemas.openxmlformats.org/officeDocument/2006/relationships/diagramQuickStyle" Target="../diagrams/quickStyle12.xml" /></Relationships>
</file>

<file path=ppt/slides/_rels/slide19.xml.rels><?xml version="1.0" encoding="UTF-8" standalone="yes"?>
<Relationships xmlns="http://schemas.openxmlformats.org/package/2006/relationships"><Relationship Id="rId8" Type="http://schemas.openxmlformats.org/officeDocument/2006/relationships/image" Target="../media/image37.jpeg" /><Relationship Id="rId3" Type="http://schemas.openxmlformats.org/officeDocument/2006/relationships/diagramLayout" Target="../diagrams/layout13.xml" /><Relationship Id="rId7" Type="http://schemas.openxmlformats.org/officeDocument/2006/relationships/image" Target="../media/image36.jpeg" /><Relationship Id="rId2" Type="http://schemas.openxmlformats.org/officeDocument/2006/relationships/diagramData" Target="../diagrams/data13.xml" /><Relationship Id="rId1" Type="http://schemas.openxmlformats.org/officeDocument/2006/relationships/slideLayout" Target="../slideLayouts/slideLayout6.xml" /><Relationship Id="rId6" Type="http://schemas.microsoft.com/office/2007/relationships/diagramDrawing" Target="../diagrams/drawing13.xml" /><Relationship Id="rId5" Type="http://schemas.openxmlformats.org/officeDocument/2006/relationships/diagramColors" Target="../diagrams/colors13.xml" /><Relationship Id="rId4" Type="http://schemas.openxmlformats.org/officeDocument/2006/relationships/diagramQuickStyle" Target="../diagrams/quickStyle13.xml" /></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0.xml.rels><?xml version="1.0" encoding="UTF-8" standalone="yes"?>
<Relationships xmlns="http://schemas.openxmlformats.org/package/2006/relationships"><Relationship Id="rId8" Type="http://schemas.microsoft.com/office/2007/relationships/diagramDrawing" Target="../diagrams/drawing14.xml" /><Relationship Id="rId3" Type="http://schemas.openxmlformats.org/officeDocument/2006/relationships/image" Target="../media/image39.jpeg" /><Relationship Id="rId7" Type="http://schemas.openxmlformats.org/officeDocument/2006/relationships/diagramColors" Target="../diagrams/colors14.xml" /><Relationship Id="rId2" Type="http://schemas.openxmlformats.org/officeDocument/2006/relationships/image" Target="../media/image38.jpeg" /><Relationship Id="rId1" Type="http://schemas.openxmlformats.org/officeDocument/2006/relationships/slideLayout" Target="../slideLayouts/slideLayout2.xml" /><Relationship Id="rId6" Type="http://schemas.openxmlformats.org/officeDocument/2006/relationships/diagramQuickStyle" Target="../diagrams/quickStyle14.xml" /><Relationship Id="rId5" Type="http://schemas.openxmlformats.org/officeDocument/2006/relationships/diagramLayout" Target="../diagrams/layout14.xml" /><Relationship Id="rId4" Type="http://schemas.openxmlformats.org/officeDocument/2006/relationships/diagramData" Target="../diagrams/data14.xml" /></Relationships>
</file>

<file path=ppt/slides/_rels/slide21.xml.rels><?xml version="1.0" encoding="UTF-8" standalone="yes"?>
<Relationships xmlns="http://schemas.openxmlformats.org/package/2006/relationships"><Relationship Id="rId8" Type="http://schemas.openxmlformats.org/officeDocument/2006/relationships/image" Target="../media/image41.jpeg" /><Relationship Id="rId3" Type="http://schemas.openxmlformats.org/officeDocument/2006/relationships/diagramLayout" Target="../diagrams/layout15.xml" /><Relationship Id="rId7" Type="http://schemas.openxmlformats.org/officeDocument/2006/relationships/image" Target="../media/image40.jpeg" /><Relationship Id="rId2" Type="http://schemas.openxmlformats.org/officeDocument/2006/relationships/diagramData" Target="../diagrams/data15.xml" /><Relationship Id="rId1" Type="http://schemas.openxmlformats.org/officeDocument/2006/relationships/slideLayout" Target="../slideLayouts/slideLayout2.xml" /><Relationship Id="rId6" Type="http://schemas.microsoft.com/office/2007/relationships/diagramDrawing" Target="../diagrams/drawing15.xml" /><Relationship Id="rId5" Type="http://schemas.openxmlformats.org/officeDocument/2006/relationships/diagramColors" Target="../diagrams/colors15.xml" /><Relationship Id="rId4" Type="http://schemas.openxmlformats.org/officeDocument/2006/relationships/diagramQuickStyle" Target="../diagrams/quickStyle15.xml" /><Relationship Id="rId9" Type="http://schemas.openxmlformats.org/officeDocument/2006/relationships/image" Target="../media/image42.png" /></Relationships>
</file>

<file path=ppt/slides/_rels/slide22.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4.xml.rels><?xml version="1.0" encoding="UTF-8" standalone="yes"?>
<Relationships xmlns="http://schemas.openxmlformats.org/package/2006/relationships"><Relationship Id="rId8" Type="http://schemas.microsoft.com/office/2007/relationships/diagramDrawing" Target="../diagrams/drawing3.xml" /><Relationship Id="rId3" Type="http://schemas.openxmlformats.org/officeDocument/2006/relationships/image" Target="../media/image4.jpeg" /><Relationship Id="rId7" Type="http://schemas.openxmlformats.org/officeDocument/2006/relationships/diagramColors" Target="../diagrams/colors3.xml" /><Relationship Id="rId2" Type="http://schemas.openxmlformats.org/officeDocument/2006/relationships/image" Target="../media/image3.jpeg" /><Relationship Id="rId1" Type="http://schemas.openxmlformats.org/officeDocument/2006/relationships/slideLayout" Target="../slideLayouts/slideLayout2.xml" /><Relationship Id="rId6" Type="http://schemas.openxmlformats.org/officeDocument/2006/relationships/diagramQuickStyle" Target="../diagrams/quickStyle3.xml" /><Relationship Id="rId5" Type="http://schemas.openxmlformats.org/officeDocument/2006/relationships/diagramLayout" Target="../diagrams/layout3.xml" /><Relationship Id="rId4" Type="http://schemas.openxmlformats.org/officeDocument/2006/relationships/diagramData" Target="../diagrams/data3.xml" /></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 /><Relationship Id="rId3" Type="http://schemas.openxmlformats.org/officeDocument/2006/relationships/image" Target="../media/image6.jpeg" /><Relationship Id="rId7" Type="http://schemas.openxmlformats.org/officeDocument/2006/relationships/diagramQuickStyle" Target="../diagrams/quickStyle4.xml"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diagramLayout" Target="../diagrams/layout4.xml" /><Relationship Id="rId5" Type="http://schemas.openxmlformats.org/officeDocument/2006/relationships/diagramData" Target="../diagrams/data4.xml" /><Relationship Id="rId4" Type="http://schemas.openxmlformats.org/officeDocument/2006/relationships/image" Target="../media/image7.jpeg" /><Relationship Id="rId9" Type="http://schemas.microsoft.com/office/2007/relationships/diagramDrawing" Target="../diagrams/drawing4.xml" /></Relationships>
</file>

<file path=ppt/slides/_rels/slide6.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microsoft.com/office/2007/relationships/diagramDrawing" Target="../diagrams/drawing5.xml" /><Relationship Id="rId3" Type="http://schemas.openxmlformats.org/officeDocument/2006/relationships/image" Target="../media/image10.jpeg" /><Relationship Id="rId7" Type="http://schemas.openxmlformats.org/officeDocument/2006/relationships/diagramColors" Target="../diagrams/colors5.xml" /><Relationship Id="rId2" Type="http://schemas.openxmlformats.org/officeDocument/2006/relationships/image" Target="../media/image9.jpeg" /><Relationship Id="rId1" Type="http://schemas.openxmlformats.org/officeDocument/2006/relationships/slideLayout" Target="../slideLayouts/slideLayout2.xml" /><Relationship Id="rId6" Type="http://schemas.openxmlformats.org/officeDocument/2006/relationships/diagramQuickStyle" Target="../diagrams/quickStyle5.xml" /><Relationship Id="rId5" Type="http://schemas.openxmlformats.org/officeDocument/2006/relationships/diagramLayout" Target="../diagrams/layout5.xml" /><Relationship Id="rId4" Type="http://schemas.openxmlformats.org/officeDocument/2006/relationships/diagramData" Target="../diagrams/data5.xml" /></Relationships>
</file>

<file path=ppt/slides/_rels/slide8.xml.rels><?xml version="1.0" encoding="UTF-8" standalone="yes"?>
<Relationships xmlns="http://schemas.openxmlformats.org/package/2006/relationships"><Relationship Id="rId8" Type="http://schemas.microsoft.com/office/2007/relationships/diagramDrawing" Target="../diagrams/drawing6.xml" /><Relationship Id="rId3" Type="http://schemas.openxmlformats.org/officeDocument/2006/relationships/image" Target="../media/image11.jpeg" /><Relationship Id="rId7" Type="http://schemas.openxmlformats.org/officeDocument/2006/relationships/diagramColors" Target="../diagrams/colors6.xml"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diagramQuickStyle" Target="../diagrams/quickStyle6.xml" /><Relationship Id="rId5" Type="http://schemas.openxmlformats.org/officeDocument/2006/relationships/diagramLayout" Target="../diagrams/layout6.xml" /><Relationship Id="rId4" Type="http://schemas.openxmlformats.org/officeDocument/2006/relationships/diagramData" Target="../diagrams/data6.xml" /></Relationships>
</file>

<file path=ppt/slides/_rels/slide9.xml.rels><?xml version="1.0" encoding="UTF-8" standalone="yes"?>
<Relationships xmlns="http://schemas.openxmlformats.org/package/2006/relationships"><Relationship Id="rId8" Type="http://schemas.microsoft.com/office/2007/relationships/diagramDrawing" Target="../diagrams/drawing7.xml" /><Relationship Id="rId3" Type="http://schemas.openxmlformats.org/officeDocument/2006/relationships/image" Target="../media/image13.jpeg" /><Relationship Id="rId7" Type="http://schemas.openxmlformats.org/officeDocument/2006/relationships/diagramColors" Target="../diagrams/colors7.xml"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diagramQuickStyle" Target="../diagrams/quickStyle7.xml" /><Relationship Id="rId5" Type="http://schemas.openxmlformats.org/officeDocument/2006/relationships/diagramLayout" Target="../diagrams/layout7.xml" /><Relationship Id="rId4" Type="http://schemas.openxmlformats.org/officeDocument/2006/relationships/diagramData" Target="../diagrams/data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9A134B-4BD5-28C3-F7D4-A5ABF67E2D57}"/>
              </a:ext>
            </a:extLst>
          </p:cNvPr>
          <p:cNvSpPr>
            <a:spLocks noGrp="1"/>
          </p:cNvSpPr>
          <p:nvPr>
            <p:ph type="ctrTitle"/>
          </p:nvPr>
        </p:nvSpPr>
        <p:spPr>
          <a:xfrm>
            <a:off x="1561708" y="2091263"/>
            <a:ext cx="9068586" cy="2997204"/>
          </a:xfrm>
        </p:spPr>
        <p:txBody>
          <a:bodyPr/>
          <a:lstStyle/>
          <a:p>
            <a:r>
              <a:rPr lang="es-AR" sz="3600" dirty="0"/>
              <a:t>Unidad 2: Dinámicas territoriales de los grupos sociales. Análisis entrelazado: nacional/regional, provincial/local, periférico/fronterizo.</a:t>
            </a:r>
          </a:p>
        </p:txBody>
      </p:sp>
    </p:spTree>
    <p:extLst>
      <p:ext uri="{BB962C8B-B14F-4D97-AF65-F5344CB8AC3E}">
        <p14:creationId xmlns:p14="http://schemas.microsoft.com/office/powerpoint/2010/main" val="291499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Rectangle 7183">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descr="Los desastres naturales que azotaron el mundo durante el 2020">
            <a:extLst>
              <a:ext uri="{FF2B5EF4-FFF2-40B4-BE49-F238E27FC236}">
                <a16:creationId xmlns:a16="http://schemas.microsoft.com/office/drawing/2014/main" id="{1FF58354-B0A6-6B53-75C3-06D8469DBDF8}"/>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6" name="Rectangle 7185">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s-AR"/>
          </a:p>
        </p:txBody>
      </p:sp>
      <p:graphicFrame>
        <p:nvGraphicFramePr>
          <p:cNvPr id="4" name="Marcador de contenido 3">
            <a:extLst>
              <a:ext uri="{FF2B5EF4-FFF2-40B4-BE49-F238E27FC236}">
                <a16:creationId xmlns:a16="http://schemas.microsoft.com/office/drawing/2014/main" id="{AB679180-AC6E-03D8-28CB-035F5E1B68EC}"/>
              </a:ext>
            </a:extLst>
          </p:cNvPr>
          <p:cNvGraphicFramePr>
            <a:graphicFrameLocks noGrp="1"/>
          </p:cNvGraphicFramePr>
          <p:nvPr>
            <p:ph idx="1"/>
            <p:extLst>
              <p:ext uri="{D42A27DB-BD31-4B8C-83A1-F6EECF244321}">
                <p14:modId xmlns:p14="http://schemas.microsoft.com/office/powerpoint/2010/main" val="3027763424"/>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686336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EE02B-A47A-5503-D273-C3BC8E673639}"/>
              </a:ext>
            </a:extLst>
          </p:cNvPr>
          <p:cNvSpPr>
            <a:spLocks noGrp="1"/>
          </p:cNvSpPr>
          <p:nvPr>
            <p:ph type="title"/>
          </p:nvPr>
        </p:nvSpPr>
        <p:spPr>
          <a:xfrm>
            <a:off x="1477433" y="447860"/>
            <a:ext cx="9237133" cy="737473"/>
          </a:xfrm>
        </p:spPr>
        <p:txBody>
          <a:bodyPr>
            <a:normAutofit/>
          </a:bodyPr>
          <a:lstStyle/>
          <a:p>
            <a:pPr algn="ctr"/>
            <a:r>
              <a:rPr lang="es-AR" sz="4000" dirty="0"/>
              <a:t>Marco normativo de la desigualdad territorial</a:t>
            </a:r>
          </a:p>
        </p:txBody>
      </p:sp>
      <p:graphicFrame>
        <p:nvGraphicFramePr>
          <p:cNvPr id="4" name="Marcador de contenido 3">
            <a:extLst>
              <a:ext uri="{FF2B5EF4-FFF2-40B4-BE49-F238E27FC236}">
                <a16:creationId xmlns:a16="http://schemas.microsoft.com/office/drawing/2014/main" id="{64F5559F-F4CC-76FF-87E3-FDAC03B4D7FC}"/>
              </a:ext>
            </a:extLst>
          </p:cNvPr>
          <p:cNvGraphicFramePr>
            <a:graphicFrameLocks noGrp="1"/>
          </p:cNvGraphicFramePr>
          <p:nvPr>
            <p:ph idx="1"/>
            <p:extLst>
              <p:ext uri="{D42A27DB-BD31-4B8C-83A1-F6EECF244321}">
                <p14:modId xmlns:p14="http://schemas.microsoft.com/office/powerpoint/2010/main" val="3040558048"/>
              </p:ext>
            </p:extLst>
          </p:nvPr>
        </p:nvGraphicFramePr>
        <p:xfrm>
          <a:off x="414867" y="1383890"/>
          <a:ext cx="4870451" cy="4936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8" name="Picture 6" descr="Objetivo de Desarrollo Sostenible 1 - Wikipedia, la enciclopedia libre">
            <a:extLst>
              <a:ext uri="{FF2B5EF4-FFF2-40B4-BE49-F238E27FC236}">
                <a16:creationId xmlns:a16="http://schemas.microsoft.com/office/drawing/2014/main" id="{500AB5D0-A935-E1E5-E7D1-853EA26D4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6441" y="1383892"/>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Objetivo de Desarrollo Sostenible 5 - Wikipedia, la enciclopedia libre">
            <a:extLst>
              <a:ext uri="{FF2B5EF4-FFF2-40B4-BE49-F238E27FC236}">
                <a16:creationId xmlns:a16="http://schemas.microsoft.com/office/drawing/2014/main" id="{3687906E-7BBC-4846-845C-A6E898C30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9280" y="1383892"/>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Objetivo de Desarrollo Sostenible 6 - Wikipedia, la enciclopedia libre">
            <a:extLst>
              <a:ext uri="{FF2B5EF4-FFF2-40B4-BE49-F238E27FC236}">
                <a16:creationId xmlns:a16="http://schemas.microsoft.com/office/drawing/2014/main" id="{228F54B7-3933-6941-7218-80795690F3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8947" y="1383891"/>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Objetivo de Desarrollo Sostenible 8 - Wikipedia, la enciclopedia libre">
            <a:extLst>
              <a:ext uri="{FF2B5EF4-FFF2-40B4-BE49-F238E27FC236}">
                <a16:creationId xmlns:a16="http://schemas.microsoft.com/office/drawing/2014/main" id="{CCA435E5-4306-F80D-76A2-B255827483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5436" y="1383890"/>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Objetivo de Desarrollo Sostenible 11 - Wikipedia, la enciclopedia libre">
            <a:extLst>
              <a:ext uri="{FF2B5EF4-FFF2-40B4-BE49-F238E27FC236}">
                <a16:creationId xmlns:a16="http://schemas.microsoft.com/office/drawing/2014/main" id="{1BD1D86C-47FB-CDA4-E06D-A29ED2ACF5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1453" y="1383890"/>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Objetivo de Desarrollo Sostenible 13 - Wikipedia, la enciclopedia libre">
            <a:extLst>
              <a:ext uri="{FF2B5EF4-FFF2-40B4-BE49-F238E27FC236}">
                <a16:creationId xmlns:a16="http://schemas.microsoft.com/office/drawing/2014/main" id="{DB0C68D7-B6B8-5FFF-CE32-F7EFC77E1B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7942" y="1383890"/>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Bosques, desertificación y diversidad biológica - Desarrollo Sostenible">
            <a:extLst>
              <a:ext uri="{FF2B5EF4-FFF2-40B4-BE49-F238E27FC236}">
                <a16:creationId xmlns:a16="http://schemas.microsoft.com/office/drawing/2014/main" id="{EB4A6A74-1DA0-A9A7-7DC3-C45566C5CE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14431" y="1383890"/>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Objetivo de Desarrollo Sostenible 16 - Wikipedia, la enciclopedia libre">
            <a:extLst>
              <a:ext uri="{FF2B5EF4-FFF2-40B4-BE49-F238E27FC236}">
                <a16:creationId xmlns:a16="http://schemas.microsoft.com/office/drawing/2014/main" id="{CA97F327-39C9-47BA-8D94-1C540F6D55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0332" y="1383890"/>
            <a:ext cx="643467"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ODS 17- Alianzas para lograr los objetivos -">
            <a:extLst>
              <a:ext uri="{FF2B5EF4-FFF2-40B4-BE49-F238E27FC236}">
                <a16:creationId xmlns:a16="http://schemas.microsoft.com/office/drawing/2014/main" id="{494E76DA-ED1E-8CC7-A965-48E291C6CF2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842" t="8415" r="5531" b="6975"/>
          <a:stretch/>
        </p:blipFill>
        <p:spPr bwMode="auto">
          <a:xfrm>
            <a:off x="11126233" y="1383890"/>
            <a:ext cx="666412" cy="643467"/>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Nueva Agenda Urbana | Plataforma Urbana y de Ciudades">
            <a:extLst>
              <a:ext uri="{FF2B5EF4-FFF2-40B4-BE49-F238E27FC236}">
                <a16:creationId xmlns:a16="http://schemas.microsoft.com/office/drawing/2014/main" id="{83F9F2FE-B068-A82E-1839-3E77AAAC87E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34158" y="2132425"/>
            <a:ext cx="1842556" cy="2459907"/>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Marco de Sendai para la Reducción del Riesgo de Desastres 2015-2030 | Red  de Transmisión del Conocimiento">
            <a:extLst>
              <a:ext uri="{FF2B5EF4-FFF2-40B4-BE49-F238E27FC236}">
                <a16:creationId xmlns:a16="http://schemas.microsoft.com/office/drawing/2014/main" id="{7AFDDF62-B374-C762-55A1-6E027510E5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28615" y="2132425"/>
            <a:ext cx="1913449" cy="2464290"/>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CONSENSO DE MONTEVIDEO | MYSU">
            <a:extLst>
              <a:ext uri="{FF2B5EF4-FFF2-40B4-BE49-F238E27FC236}">
                <a16:creationId xmlns:a16="http://schemas.microsoft.com/office/drawing/2014/main" id="{3DA1EE1E-68A6-C327-D4B7-6935A18C3B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65094" y="4830642"/>
            <a:ext cx="3664040" cy="1456221"/>
          </a:xfrm>
          <a:prstGeom prst="rect">
            <a:avLst/>
          </a:prstGeom>
          <a:noFill/>
          <a:extLst>
            <a:ext uri="{909E8E84-426E-40DD-AFC4-6F175D3DCCD1}">
              <a14:hiddenFill xmlns:a14="http://schemas.microsoft.com/office/drawing/2010/main">
                <a:solidFill>
                  <a:srgbClr val="FFFFFF"/>
                </a:solidFill>
              </a14:hiddenFill>
            </a:ext>
          </a:extLst>
        </p:spPr>
      </p:pic>
      <p:pic>
        <p:nvPicPr>
          <p:cNvPr id="8222" name="Picture 30" descr="CEPAL y ONU Habitat asumen el papel de Secretaria Técnica de MINURVI | CEPAL">
            <a:extLst>
              <a:ext uri="{FF2B5EF4-FFF2-40B4-BE49-F238E27FC236}">
                <a16:creationId xmlns:a16="http://schemas.microsoft.com/office/drawing/2014/main" id="{01ACAF97-306E-7A8F-CE37-B0F3523D733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51070" y="5065417"/>
            <a:ext cx="3026063" cy="93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9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DEED9-E69B-2ADC-5008-C8F0A6ADB956}"/>
              </a:ext>
            </a:extLst>
          </p:cNvPr>
          <p:cNvSpPr>
            <a:spLocks noGrp="1"/>
          </p:cNvSpPr>
          <p:nvPr>
            <p:ph type="title"/>
          </p:nvPr>
        </p:nvSpPr>
        <p:spPr>
          <a:xfrm>
            <a:off x="1066800" y="405527"/>
            <a:ext cx="10058400" cy="762873"/>
          </a:xfrm>
        </p:spPr>
        <p:txBody>
          <a:bodyPr>
            <a:normAutofit/>
          </a:bodyPr>
          <a:lstStyle/>
          <a:p>
            <a:pPr algn="ctr"/>
            <a:r>
              <a:rPr lang="es-AR" sz="3600" dirty="0"/>
              <a:t>América Latina y la gestión del riesgo de desastres</a:t>
            </a:r>
          </a:p>
        </p:txBody>
      </p:sp>
      <p:pic>
        <p:nvPicPr>
          <p:cNvPr id="9218" name="Picture 2" descr="Desastres naturales en América Latina: satélites al rescate – DW –  28/03/2019">
            <a:extLst>
              <a:ext uri="{FF2B5EF4-FFF2-40B4-BE49-F238E27FC236}">
                <a16:creationId xmlns:a16="http://schemas.microsoft.com/office/drawing/2014/main" id="{03F1E53B-6A8D-D823-9C89-D40339A7F3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633" y="1168400"/>
            <a:ext cx="3582833" cy="52492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19356A1-1C29-3E54-C561-DB0C6AFB97DC}"/>
              </a:ext>
            </a:extLst>
          </p:cNvPr>
          <p:cNvPicPr>
            <a:picLocks noChangeAspect="1"/>
          </p:cNvPicPr>
          <p:nvPr/>
        </p:nvPicPr>
        <p:blipFill>
          <a:blip r:embed="rId3"/>
          <a:srcRect l="17139" t="22411" r="16992" b="10213"/>
          <a:stretch/>
        </p:blipFill>
        <p:spPr>
          <a:xfrm>
            <a:off x="4505710" y="1482693"/>
            <a:ext cx="7227651" cy="4620639"/>
          </a:xfrm>
          <a:prstGeom prst="rect">
            <a:avLst/>
          </a:prstGeom>
        </p:spPr>
      </p:pic>
    </p:spTree>
    <p:extLst>
      <p:ext uri="{BB962C8B-B14F-4D97-AF65-F5344CB8AC3E}">
        <p14:creationId xmlns:p14="http://schemas.microsoft.com/office/powerpoint/2010/main" val="402889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s multimedia en línea 3" title="Desafíos para la institucionalidad social integral">
            <a:hlinkClick r:id="" action="ppaction://media"/>
            <a:extLst>
              <a:ext uri="{FF2B5EF4-FFF2-40B4-BE49-F238E27FC236}">
                <a16:creationId xmlns:a16="http://schemas.microsoft.com/office/drawing/2014/main" id="{E86542E5-DCBD-F362-1D9B-D74A7751FFB7}"/>
              </a:ext>
            </a:extLst>
          </p:cNvPr>
          <p:cNvPicPr>
            <a:picLocks noGrp="1" noRot="1" noChangeAspect="1"/>
          </p:cNvPicPr>
          <p:nvPr>
            <p:ph idx="1"/>
            <a:videoFile r:link="rId1"/>
          </p:nvPr>
        </p:nvPicPr>
        <p:blipFill>
          <a:blip r:embed="rId3"/>
          <a:stretch>
            <a:fillRect/>
          </a:stretch>
        </p:blipFill>
        <p:spPr>
          <a:xfrm>
            <a:off x="814228" y="447472"/>
            <a:ext cx="10563543" cy="5963056"/>
          </a:xfrm>
          <a:prstGeom prst="rect">
            <a:avLst/>
          </a:prstGeom>
        </p:spPr>
      </p:pic>
    </p:spTree>
    <p:extLst>
      <p:ext uri="{BB962C8B-B14F-4D97-AF65-F5344CB8AC3E}">
        <p14:creationId xmlns:p14="http://schemas.microsoft.com/office/powerpoint/2010/main" val="29573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0" name="Rectangle 10253">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ómo fortalecer la cohesión social en una sociedad plural? - Gobernanza">
            <a:extLst>
              <a:ext uri="{FF2B5EF4-FFF2-40B4-BE49-F238E27FC236}">
                <a16:creationId xmlns:a16="http://schemas.microsoft.com/office/drawing/2014/main" id="{495F440E-F7AB-6664-B82E-4769BB62875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l="5754" r="11579"/>
          <a:stretch/>
        </p:blipFill>
        <p:spPr bwMode="auto">
          <a:xfrm>
            <a:off x="-234676"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DABEAED-90BB-EC96-6D9A-07F808BD7794}"/>
              </a:ext>
            </a:extLst>
          </p:cNvPr>
          <p:cNvSpPr>
            <a:spLocks noGrp="1"/>
          </p:cNvSpPr>
          <p:nvPr>
            <p:ph type="title"/>
          </p:nvPr>
        </p:nvSpPr>
        <p:spPr>
          <a:xfrm>
            <a:off x="3954293" y="320320"/>
            <a:ext cx="4283413" cy="924280"/>
          </a:xfrm>
        </p:spPr>
        <p:txBody>
          <a:bodyPr>
            <a:normAutofit/>
          </a:bodyPr>
          <a:lstStyle/>
          <a:p>
            <a:pPr algn="ctr"/>
            <a:r>
              <a:rPr lang="es-AR" sz="4000" dirty="0"/>
              <a:t>Cohesión social</a:t>
            </a:r>
          </a:p>
        </p:txBody>
      </p:sp>
      <p:sp>
        <p:nvSpPr>
          <p:cNvPr id="10261" name="Rectangle 10255">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s-AR"/>
          </a:p>
        </p:txBody>
      </p:sp>
      <p:graphicFrame>
        <p:nvGraphicFramePr>
          <p:cNvPr id="4" name="Marcador de contenido 3">
            <a:extLst>
              <a:ext uri="{FF2B5EF4-FFF2-40B4-BE49-F238E27FC236}">
                <a16:creationId xmlns:a16="http://schemas.microsoft.com/office/drawing/2014/main" id="{EA2ADCDC-C42C-D918-6BDB-3AA31771AD0C}"/>
              </a:ext>
            </a:extLst>
          </p:cNvPr>
          <p:cNvGraphicFramePr>
            <a:graphicFrameLocks noGrp="1"/>
          </p:cNvGraphicFramePr>
          <p:nvPr>
            <p:ph idx="1"/>
            <p:extLst>
              <p:ext uri="{D42A27DB-BD31-4B8C-83A1-F6EECF244321}">
                <p14:modId xmlns:p14="http://schemas.microsoft.com/office/powerpoint/2010/main" val="2208166819"/>
              </p:ext>
            </p:extLst>
          </p:nvPr>
        </p:nvGraphicFramePr>
        <p:xfrm>
          <a:off x="593387" y="1327176"/>
          <a:ext cx="10953345" cy="5005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35761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0704D-5DA8-F1D3-C7A1-1FBDB7275DCB}"/>
              </a:ext>
            </a:extLst>
          </p:cNvPr>
          <p:cNvSpPr>
            <a:spLocks noGrp="1"/>
          </p:cNvSpPr>
          <p:nvPr>
            <p:ph type="title"/>
          </p:nvPr>
        </p:nvSpPr>
        <p:spPr>
          <a:xfrm>
            <a:off x="734291" y="387927"/>
            <a:ext cx="5320145" cy="845128"/>
          </a:xfrm>
        </p:spPr>
        <p:txBody>
          <a:bodyPr>
            <a:normAutofit/>
          </a:bodyPr>
          <a:lstStyle/>
          <a:p>
            <a:r>
              <a:rPr lang="es-AR" sz="4000" dirty="0"/>
              <a:t>Desarrollo territorial</a:t>
            </a:r>
          </a:p>
        </p:txBody>
      </p:sp>
      <p:sp>
        <p:nvSpPr>
          <p:cNvPr id="3" name="Marcador de contenido 2">
            <a:extLst>
              <a:ext uri="{FF2B5EF4-FFF2-40B4-BE49-F238E27FC236}">
                <a16:creationId xmlns:a16="http://schemas.microsoft.com/office/drawing/2014/main" id="{4DC50BF9-AC04-CBFB-2CA7-FCE2A9F85A9E}"/>
              </a:ext>
            </a:extLst>
          </p:cNvPr>
          <p:cNvSpPr>
            <a:spLocks noGrp="1"/>
          </p:cNvSpPr>
          <p:nvPr>
            <p:ph idx="1"/>
          </p:nvPr>
        </p:nvSpPr>
        <p:spPr>
          <a:xfrm>
            <a:off x="734291" y="1371600"/>
            <a:ext cx="10390909" cy="5043055"/>
          </a:xfrm>
        </p:spPr>
        <p:txBody>
          <a:bodyPr>
            <a:normAutofit fontScale="92500" lnSpcReduction="10000"/>
          </a:bodyPr>
          <a:lstStyle/>
          <a:p>
            <a:pPr algn="just"/>
            <a:r>
              <a:rPr lang="es-419" sz="1900" dirty="0"/>
              <a:t>Las políticas públicas que han vinculado las nociones de territorio y desarrollo en América Latina pueden dividirse en dos etapas: el período desarrollista de la “planificación nacional y regional” (1950-1975) y el periodo de la ortodoxia neoliberal a partir de 1990, con acento en el desarrollo endógeno  difundido como Desarrollo Local (DL), Desarrollo Territorial (DT), Desarrollo Territorial Rural (DTR) (Manzanal, 2009). </a:t>
            </a:r>
          </a:p>
          <a:p>
            <a:pPr marL="0" indent="0" algn="just">
              <a:buNone/>
            </a:pPr>
            <a:endParaRPr lang="es-419" sz="1900" dirty="0"/>
          </a:p>
          <a:p>
            <a:pPr algn="just"/>
            <a:r>
              <a:rPr lang="es-419" sz="1900" dirty="0"/>
              <a:t>En sus primeras expresiones hacia la segunda mitad del siglo XX, el contenido del termino desarrollo se planteaba como un horizonte esperanzador para lo países del llamado Tercer. Para estos países subdesarrollados el desarrollo era posible a partir de modernización  y l a adopción de las pautas culturales del Primer Mundo (Manzanal, 2009). </a:t>
            </a:r>
          </a:p>
          <a:p>
            <a:pPr algn="just"/>
            <a:endParaRPr lang="es-419" sz="1900" dirty="0"/>
          </a:p>
          <a:p>
            <a:pPr algn="just"/>
            <a:r>
              <a:rPr lang="es-419" sz="1900" dirty="0"/>
              <a:t>Hacia mediados de la década de los sesenta con el surgimiento de la teoría de la dependencia autores como Gunter Frank, Cardoso y Falleto o Samir Amin, sostuvieron que la trayectoria de desarrollo dependía del desempeño capitalista, y que éste difiere entre los países debido a condiciones socioeconómicas y políticas de carácter estructural (Manzanal, 2009). </a:t>
            </a:r>
          </a:p>
          <a:p>
            <a:pPr algn="just"/>
            <a:endParaRPr lang="es-419" sz="1900" dirty="0"/>
          </a:p>
          <a:p>
            <a:pPr algn="just"/>
            <a:r>
              <a:rPr lang="es-419" sz="1900" dirty="0"/>
              <a:t>Desde entonces, este término-concepto es sometido a los más variados usos teóricos y políticos, referidos al crecimiento o a la distribución (Manzanal, 2009). </a:t>
            </a:r>
          </a:p>
          <a:p>
            <a:pPr algn="just"/>
            <a:endParaRPr lang="es-419" sz="1900" dirty="0"/>
          </a:p>
          <a:p>
            <a:pPr algn="just"/>
            <a:endParaRPr lang="es-419" sz="1900" dirty="0"/>
          </a:p>
          <a:p>
            <a:pPr marL="0" indent="0">
              <a:buNone/>
            </a:pPr>
            <a:endParaRPr lang="es-AR" b="1" dirty="0"/>
          </a:p>
        </p:txBody>
      </p:sp>
    </p:spTree>
    <p:extLst>
      <p:ext uri="{BB962C8B-B14F-4D97-AF65-F5344CB8AC3E}">
        <p14:creationId xmlns:p14="http://schemas.microsoft.com/office/powerpoint/2010/main" val="3358189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D3BE351A-D2C0-8143-354E-87B8E9050BA5}"/>
              </a:ext>
            </a:extLst>
          </p:cNvPr>
          <p:cNvGraphicFramePr>
            <a:graphicFrameLocks noGrp="1"/>
          </p:cNvGraphicFramePr>
          <p:nvPr>
            <p:ph idx="1"/>
            <p:extLst>
              <p:ext uri="{D42A27DB-BD31-4B8C-83A1-F6EECF244321}">
                <p14:modId xmlns:p14="http://schemas.microsoft.com/office/powerpoint/2010/main" val="608770233"/>
              </p:ext>
            </p:extLst>
          </p:nvPr>
        </p:nvGraphicFramePr>
        <p:xfrm>
          <a:off x="5874328" y="809244"/>
          <a:ext cx="5624946" cy="5239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908" y="920080"/>
            <a:ext cx="4665519" cy="3242536"/>
          </a:xfrm>
          <a:prstGeom prst="rect">
            <a:avLst/>
          </a:prstGeom>
        </p:spPr>
      </p:pic>
      <p:pic>
        <p:nvPicPr>
          <p:cNvPr id="6" name="Imagen 5"/>
          <p:cNvPicPr>
            <a:picLocks noChangeAspect="1"/>
          </p:cNvPicPr>
          <p:nvPr/>
        </p:nvPicPr>
        <p:blipFill rotWithShape="1">
          <a:blip r:embed="rId8">
            <a:extLst>
              <a:ext uri="{28A0092B-C50C-407E-A947-70E740481C1C}">
                <a14:useLocalDpi xmlns:a14="http://schemas.microsoft.com/office/drawing/2010/main" val="0"/>
              </a:ext>
            </a:extLst>
          </a:blip>
          <a:srcRect b="13830"/>
          <a:stretch/>
        </p:blipFill>
        <p:spPr>
          <a:xfrm>
            <a:off x="738908" y="3269672"/>
            <a:ext cx="4665519" cy="2369128"/>
          </a:xfrm>
          <a:prstGeom prst="rect">
            <a:avLst/>
          </a:prstGeom>
        </p:spPr>
      </p:pic>
    </p:spTree>
    <p:extLst>
      <p:ext uri="{BB962C8B-B14F-4D97-AF65-F5344CB8AC3E}">
        <p14:creationId xmlns:p14="http://schemas.microsoft.com/office/powerpoint/2010/main" val="275201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FB134-B447-CB89-D692-770CDD8A2824}"/>
              </a:ext>
            </a:extLst>
          </p:cNvPr>
          <p:cNvSpPr>
            <a:spLocks noGrp="1"/>
          </p:cNvSpPr>
          <p:nvPr>
            <p:ph type="title"/>
          </p:nvPr>
        </p:nvSpPr>
        <p:spPr>
          <a:xfrm>
            <a:off x="1563623" y="2094308"/>
            <a:ext cx="9070848" cy="3011091"/>
          </a:xfrm>
        </p:spPr>
        <p:txBody>
          <a:bodyPr/>
          <a:lstStyle/>
          <a:p>
            <a:r>
              <a:rPr lang="es-ES" sz="4400" dirty="0"/>
              <a:t>¿Cómo analizamos, observamos, estudiamos estos contrastes en el territorio local?</a:t>
            </a:r>
            <a:endParaRPr lang="es-AR" sz="4400" dirty="0"/>
          </a:p>
        </p:txBody>
      </p:sp>
    </p:spTree>
    <p:extLst>
      <p:ext uri="{BB962C8B-B14F-4D97-AF65-F5344CB8AC3E}">
        <p14:creationId xmlns:p14="http://schemas.microsoft.com/office/powerpoint/2010/main" val="416836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C1A0A-6F35-C544-4BCF-235A959B6C70}"/>
              </a:ext>
            </a:extLst>
          </p:cNvPr>
          <p:cNvSpPr>
            <a:spLocks noGrp="1"/>
          </p:cNvSpPr>
          <p:nvPr>
            <p:ph type="title"/>
          </p:nvPr>
        </p:nvSpPr>
        <p:spPr>
          <a:xfrm>
            <a:off x="2036233" y="473260"/>
            <a:ext cx="8119533" cy="627407"/>
          </a:xfrm>
        </p:spPr>
        <p:txBody>
          <a:bodyPr>
            <a:noAutofit/>
          </a:bodyPr>
          <a:lstStyle/>
          <a:p>
            <a:pPr algn="ctr"/>
            <a:r>
              <a:rPr lang="es-AR" sz="2800" dirty="0"/>
              <a:t>Las realidades territoriales a partir de las políticas globales</a:t>
            </a:r>
          </a:p>
        </p:txBody>
      </p:sp>
      <p:graphicFrame>
        <p:nvGraphicFramePr>
          <p:cNvPr id="4" name="Marcador de contenido 3">
            <a:extLst>
              <a:ext uri="{FF2B5EF4-FFF2-40B4-BE49-F238E27FC236}">
                <a16:creationId xmlns:a16="http://schemas.microsoft.com/office/drawing/2014/main" id="{0D2B37F3-A03B-1D43-7B84-1164C46B99A8}"/>
              </a:ext>
            </a:extLst>
          </p:cNvPr>
          <p:cNvGraphicFramePr>
            <a:graphicFrameLocks noGrp="1"/>
          </p:cNvGraphicFramePr>
          <p:nvPr>
            <p:ph idx="1"/>
            <p:extLst>
              <p:ext uri="{D42A27DB-BD31-4B8C-83A1-F6EECF244321}">
                <p14:modId xmlns:p14="http://schemas.microsoft.com/office/powerpoint/2010/main" val="1818647729"/>
              </p:ext>
            </p:extLst>
          </p:nvPr>
        </p:nvGraphicFramePr>
        <p:xfrm>
          <a:off x="491068" y="1100668"/>
          <a:ext cx="7569199" cy="542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FMI - Memes De Ciencias Sociales . | Facebook">
            <a:extLst>
              <a:ext uri="{FF2B5EF4-FFF2-40B4-BE49-F238E27FC236}">
                <a16:creationId xmlns:a16="http://schemas.microsoft.com/office/drawing/2014/main" id="{2AF86758-5FC5-B4F1-8105-DC1A7407A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503" y="1488212"/>
            <a:ext cx="3560244" cy="26326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Qué es la tecnología 'blockchain', cómo funciona y que tiene que ver con  las cripto | Finanzas | Economía | Portafolio">
            <a:extLst>
              <a:ext uri="{FF2B5EF4-FFF2-40B4-BE49-F238E27FC236}">
                <a16:creationId xmlns:a16="http://schemas.microsoft.com/office/drawing/2014/main" id="{90B91E2C-35CB-D5F3-32FA-685C581029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503" y="4508429"/>
            <a:ext cx="3625175" cy="18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963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FF7429C6-B0E4-F67F-98B3-8A10EF19955D}"/>
              </a:ext>
            </a:extLst>
          </p:cNvPr>
          <p:cNvGraphicFramePr/>
          <p:nvPr>
            <p:extLst>
              <p:ext uri="{D42A27DB-BD31-4B8C-83A1-F6EECF244321}">
                <p14:modId xmlns:p14="http://schemas.microsoft.com/office/powerpoint/2010/main" val="3878855038"/>
              </p:ext>
            </p:extLst>
          </p:nvPr>
        </p:nvGraphicFramePr>
        <p:xfrm>
          <a:off x="736601" y="583660"/>
          <a:ext cx="6265332" cy="559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El Roto | Las Viñetas | Opinión | EL PAÍS">
            <a:extLst>
              <a:ext uri="{FF2B5EF4-FFF2-40B4-BE49-F238E27FC236}">
                <a16:creationId xmlns:a16="http://schemas.microsoft.com/office/drawing/2014/main" id="{9F93281C-6BA1-ECB6-232D-F3B467FDA1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0493" y="583660"/>
            <a:ext cx="4145577" cy="233279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eme muy literal">
            <a:extLst>
              <a:ext uri="{FF2B5EF4-FFF2-40B4-BE49-F238E27FC236}">
                <a16:creationId xmlns:a16="http://schemas.microsoft.com/office/drawing/2014/main" id="{2AB21420-02B9-B767-B494-E2674138F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868" y="3078122"/>
            <a:ext cx="2655888" cy="330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8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D5CFABA0-CE2F-A538-9CF9-E312015883DC}"/>
              </a:ext>
            </a:extLst>
          </p:cNvPr>
          <p:cNvGraphicFramePr>
            <a:graphicFrameLocks noGrp="1"/>
          </p:cNvGraphicFramePr>
          <p:nvPr>
            <p:ph idx="1"/>
            <p:extLst>
              <p:ext uri="{D42A27DB-BD31-4B8C-83A1-F6EECF244321}">
                <p14:modId xmlns:p14="http://schemas.microsoft.com/office/powerpoint/2010/main" val="316143463"/>
              </p:ext>
            </p:extLst>
          </p:nvPr>
        </p:nvGraphicFramePr>
        <p:xfrm>
          <a:off x="1066800" y="592668"/>
          <a:ext cx="10058400" cy="5443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9075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C435E1E6-34EB-4B30-A22C-54BB44D5D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pic>
        <p:nvPicPr>
          <p:cNvPr id="13316" name="Picture 4" descr="Productores jujeños son sometidos por la asfixia impositiva">
            <a:extLst>
              <a:ext uri="{FF2B5EF4-FFF2-40B4-BE49-F238E27FC236}">
                <a16:creationId xmlns:a16="http://schemas.microsoft.com/office/drawing/2014/main" id="{D6A736C7-6B21-8E1C-6E9F-B0B84D446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81" r="15532"/>
          <a:stretch/>
        </p:blipFill>
        <p:spPr bwMode="auto">
          <a:xfrm>
            <a:off x="7903029" y="365759"/>
            <a:ext cx="3917115" cy="306324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esde hoy, reabre la feria mayorista y minorista de Perico - Jujuy - Jujuy  Dice, Jujuy, Argentina">
            <a:extLst>
              <a:ext uri="{FF2B5EF4-FFF2-40B4-BE49-F238E27FC236}">
                <a16:creationId xmlns:a16="http://schemas.microsoft.com/office/drawing/2014/main" id="{A6185FCF-99CD-56DD-DCD8-2A7C1C7D0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85" r="14315" b="-2"/>
          <a:stretch/>
        </p:blipFill>
        <p:spPr bwMode="auto">
          <a:xfrm>
            <a:off x="7903028" y="3429002"/>
            <a:ext cx="3917115" cy="3063239"/>
          </a:xfrm>
          <a:prstGeom prst="rect">
            <a:avLst/>
          </a:prstGeom>
          <a:noFill/>
          <a:extLst>
            <a:ext uri="{909E8E84-426E-40DD-AFC4-6F175D3DCCD1}">
              <a14:hiddenFill xmlns:a14="http://schemas.microsoft.com/office/drawing/2010/main">
                <a:solidFill>
                  <a:srgbClr val="FFFFFF"/>
                </a:solidFill>
              </a14:hiddenFill>
            </a:ext>
          </a:extLst>
        </p:spPr>
      </p:pic>
      <p:sp>
        <p:nvSpPr>
          <p:cNvPr id="13323" name="Rectangle 13322">
            <a:extLst>
              <a:ext uri="{FF2B5EF4-FFF2-40B4-BE49-F238E27FC236}">
                <a16:creationId xmlns:a16="http://schemas.microsoft.com/office/drawing/2014/main" id="{1EE8F117-D5DC-4AF4-AD72-FB7A93BAA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s-AR"/>
          </a:p>
        </p:txBody>
      </p:sp>
      <p:graphicFrame>
        <p:nvGraphicFramePr>
          <p:cNvPr id="4" name="Marcador de contenido 3">
            <a:extLst>
              <a:ext uri="{FF2B5EF4-FFF2-40B4-BE49-F238E27FC236}">
                <a16:creationId xmlns:a16="http://schemas.microsoft.com/office/drawing/2014/main" id="{4F788364-6E8E-0ABD-695E-844F2DC9E4E6}"/>
              </a:ext>
            </a:extLst>
          </p:cNvPr>
          <p:cNvGraphicFramePr>
            <a:graphicFrameLocks noGrp="1"/>
          </p:cNvGraphicFramePr>
          <p:nvPr>
            <p:ph idx="1"/>
            <p:extLst>
              <p:ext uri="{D42A27DB-BD31-4B8C-83A1-F6EECF244321}">
                <p14:modId xmlns:p14="http://schemas.microsoft.com/office/powerpoint/2010/main" val="1789950758"/>
              </p:ext>
            </p:extLst>
          </p:nvPr>
        </p:nvGraphicFramePr>
        <p:xfrm>
          <a:off x="684144" y="573932"/>
          <a:ext cx="6603538" cy="5651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0456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7F30A7F9-3124-F04C-4889-B5A76DFD7FDF}"/>
              </a:ext>
            </a:extLst>
          </p:cNvPr>
          <p:cNvGraphicFramePr>
            <a:graphicFrameLocks noGrp="1"/>
          </p:cNvGraphicFramePr>
          <p:nvPr>
            <p:ph idx="1"/>
            <p:extLst>
              <p:ext uri="{D42A27DB-BD31-4B8C-83A1-F6EECF244321}">
                <p14:modId xmlns:p14="http://schemas.microsoft.com/office/powerpoint/2010/main" val="2525772615"/>
              </p:ext>
            </p:extLst>
          </p:nvPr>
        </p:nvGraphicFramePr>
        <p:xfrm>
          <a:off x="308043" y="364787"/>
          <a:ext cx="5976026" cy="6128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Jujuy: cuatro cerros que parecen pintados">
            <a:extLst>
              <a:ext uri="{FF2B5EF4-FFF2-40B4-BE49-F238E27FC236}">
                <a16:creationId xmlns:a16="http://schemas.microsoft.com/office/drawing/2014/main" id="{BA31FCA2-B93E-D87D-B430-576DD3F928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886" y="3763668"/>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an Salvador de Jujuy – Ministerio de Cultura y Turismo">
            <a:extLst>
              <a:ext uri="{FF2B5EF4-FFF2-40B4-BE49-F238E27FC236}">
                <a16:creationId xmlns:a16="http://schemas.microsoft.com/office/drawing/2014/main" id="{821CAF40-17CE-EE58-B5D0-D9BC34548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6228" y="3943300"/>
            <a:ext cx="2948190" cy="221114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sistencia a personas en situación de calle – Jujuy Despierta">
            <a:extLst>
              <a:ext uri="{FF2B5EF4-FFF2-40B4-BE49-F238E27FC236}">
                <a16:creationId xmlns:a16="http://schemas.microsoft.com/office/drawing/2014/main" id="{13AABBEA-2A1B-B128-2F8A-4169067174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3889" y="489549"/>
            <a:ext cx="4423552" cy="301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81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68FF1-AB2C-0B93-E734-B0F1BA39EE25}"/>
              </a:ext>
            </a:extLst>
          </p:cNvPr>
          <p:cNvSpPr>
            <a:spLocks noGrp="1"/>
          </p:cNvSpPr>
          <p:nvPr>
            <p:ph type="title"/>
          </p:nvPr>
        </p:nvSpPr>
        <p:spPr/>
        <p:txBody>
          <a:bodyPr>
            <a:normAutofit fontScale="90000"/>
          </a:bodyPr>
          <a:lstStyle/>
          <a:p>
            <a:r>
              <a:rPr lang="es-ES" dirty="0"/>
              <a:t>¿En qué lugar nos ubicamos para pensar las luchas territoriales? ¿Cómo definimos los límites de un territorio?</a:t>
            </a:r>
            <a:endParaRPr lang="es-AR" dirty="0"/>
          </a:p>
        </p:txBody>
      </p:sp>
      <p:pic>
        <p:nvPicPr>
          <p:cNvPr id="15362" name="Picture 2" descr="No al litio. SI al agua, SI a la vida | Comunidades originarias de Jujuy y  Salta en lucha contra la megaminería | IDEP SALUD">
            <a:extLst>
              <a:ext uri="{FF2B5EF4-FFF2-40B4-BE49-F238E27FC236}">
                <a16:creationId xmlns:a16="http://schemas.microsoft.com/office/drawing/2014/main" id="{DF8D6F04-9032-B3B8-F577-9734F4189A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6994" y="2889384"/>
            <a:ext cx="5489644" cy="30879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o al litio. SI al agua, SI a la vida | Comunidades originarias de Jujuy y  Salta en lucha contra la megaminería | IDEP SALUD">
            <a:extLst>
              <a:ext uri="{FF2B5EF4-FFF2-40B4-BE49-F238E27FC236}">
                <a16:creationId xmlns:a16="http://schemas.microsoft.com/office/drawing/2014/main" id="{0BDB0D62-C7E5-9C64-8EC2-CADDF1C5D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62" y="2694560"/>
            <a:ext cx="4513634" cy="338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19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EC835-72F5-74AB-485A-3F312EF18594}"/>
              </a:ext>
            </a:extLst>
          </p:cNvPr>
          <p:cNvSpPr>
            <a:spLocks noGrp="1"/>
          </p:cNvSpPr>
          <p:nvPr>
            <p:ph type="title"/>
          </p:nvPr>
        </p:nvSpPr>
        <p:spPr/>
        <p:txBody>
          <a:bodyPr>
            <a:normAutofit fontScale="90000"/>
          </a:bodyPr>
          <a:lstStyle/>
          <a:p>
            <a:r>
              <a:rPr lang="es-ES" dirty="0"/>
              <a:t>Apropiarse del espacio, resignificarlo y convertirlo en territorios vividos, practicados</a:t>
            </a:r>
            <a:endParaRPr lang="es-AR" dirty="0"/>
          </a:p>
        </p:txBody>
      </p:sp>
      <p:pic>
        <p:nvPicPr>
          <p:cNvPr id="16386" name="Picture 2" descr="ARETE GUAZU AGUAIRENDA">
            <a:extLst>
              <a:ext uri="{FF2B5EF4-FFF2-40B4-BE49-F238E27FC236}">
                <a16:creationId xmlns:a16="http://schemas.microsoft.com/office/drawing/2014/main" id="{F1C53B22-3F65-16B2-2D65-EE5A6C9291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691" y="2551720"/>
            <a:ext cx="5749527" cy="323410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elebración del Carnaval de Oruro en Beijing">
            <a:extLst>
              <a:ext uri="{FF2B5EF4-FFF2-40B4-BE49-F238E27FC236}">
                <a16:creationId xmlns:a16="http://schemas.microsoft.com/office/drawing/2014/main" id="{33851155-1D21-EB24-1A2B-9BD08A75C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551720"/>
            <a:ext cx="48768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46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9F3C9-7E84-476D-EACD-97C498C0DCE6}"/>
              </a:ext>
            </a:extLst>
          </p:cNvPr>
          <p:cNvSpPr>
            <a:spLocks noGrp="1"/>
          </p:cNvSpPr>
          <p:nvPr>
            <p:ph type="title"/>
          </p:nvPr>
        </p:nvSpPr>
        <p:spPr>
          <a:xfrm>
            <a:off x="2039310" y="511277"/>
            <a:ext cx="7960975" cy="599742"/>
          </a:xfrm>
        </p:spPr>
        <p:txBody>
          <a:bodyPr>
            <a:normAutofit fontScale="90000"/>
          </a:bodyPr>
          <a:lstStyle/>
          <a:p>
            <a:pPr algn="ctr"/>
            <a:r>
              <a:rPr lang="es-AR" sz="4000" dirty="0"/>
              <a:t>Perspectivas sobre lo rural y lo urbano</a:t>
            </a:r>
          </a:p>
        </p:txBody>
      </p:sp>
      <p:grpSp>
        <p:nvGrpSpPr>
          <p:cNvPr id="6" name="Grupo 5"/>
          <p:cNvGrpSpPr/>
          <p:nvPr/>
        </p:nvGrpSpPr>
        <p:grpSpPr>
          <a:xfrm>
            <a:off x="858978" y="1424348"/>
            <a:ext cx="10377054" cy="1249579"/>
            <a:chOff x="508210" y="4049"/>
            <a:chExt cx="4283345" cy="1798758"/>
          </a:xfrm>
        </p:grpSpPr>
        <p:sp>
          <p:nvSpPr>
            <p:cNvPr id="7" name="Rectángulo 6"/>
            <p:cNvSpPr/>
            <p:nvPr/>
          </p:nvSpPr>
          <p:spPr>
            <a:xfrm>
              <a:off x="508210" y="4820"/>
              <a:ext cx="4283345" cy="1797987"/>
            </a:xfrm>
            <a:prstGeom prst="rect">
              <a:avLst/>
            </a:prstGeom>
            <a:ln>
              <a:no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s-AR"/>
            </a:p>
          </p:txBody>
        </p:sp>
        <p:sp>
          <p:nvSpPr>
            <p:cNvPr id="8" name="CuadroTexto 7"/>
            <p:cNvSpPr txBox="1"/>
            <p:nvPr/>
          </p:nvSpPr>
          <p:spPr>
            <a:xfrm>
              <a:off x="513943" y="4049"/>
              <a:ext cx="4277612" cy="141208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AR" sz="1600" b="1" dirty="0">
                  <a:ln w="0">
                    <a:noFill/>
                  </a:ln>
                  <a:solidFill>
                    <a:schemeClr val="bg1"/>
                  </a:solidFill>
                  <a:effectLst>
                    <a:outerShdw blurRad="50800" dist="38100" dir="2700000" algn="tl" rotWithShape="0">
                      <a:prstClr val="black">
                        <a:alpha val="40000"/>
                      </a:prstClr>
                    </a:outerShdw>
                  </a:effectLst>
                </a:rPr>
                <a:t>Dicotomía rural-urbano: </a:t>
              </a:r>
              <a:r>
                <a:rPr lang="es-419" sz="1600" dirty="0">
                  <a:effectLst>
                    <a:outerShdw blurRad="50800" dist="38100" dir="2700000" algn="tl" rotWithShape="0">
                      <a:prstClr val="black">
                        <a:alpha val="40000"/>
                      </a:prstClr>
                    </a:outerShdw>
                  </a:effectLst>
                </a:rPr>
                <a:t>Los autores clásicos de las ciencias sociales formularon las relaciones entre rural y urbano en términos de oposición, resaltando el hecho de que campo y ciudad eran modos de vida diferentes y opuestos, siendo la ruralidad una expresión arcaica y la urbanidad una </a:t>
              </a:r>
              <a:r>
                <a:rPr lang="es-419" sz="1600" dirty="0">
                  <a:effectLst>
                    <a:outerShdw blurRad="38100" dist="38100" dir="2700000" algn="tl">
                      <a:srgbClr val="000000">
                        <a:alpha val="43137"/>
                      </a:srgbClr>
                    </a:outerShdw>
                  </a:effectLst>
                </a:rPr>
                <a:t>modernizante (</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kern="1200" dirty="0">
                <a:ln w="0"/>
                <a:solidFill>
                  <a:schemeClr val="bg1"/>
                </a:solidFill>
                <a:effectLst>
                  <a:outerShdw blurRad="38100" dist="38100" dir="2700000" algn="tl">
                    <a:srgbClr val="000000">
                      <a:alpha val="43137"/>
                    </a:srgbClr>
                  </a:outerShdw>
                </a:effectLst>
              </a:endParaRPr>
            </a:p>
          </p:txBody>
        </p:sp>
      </p:grpSp>
      <p:grpSp>
        <p:nvGrpSpPr>
          <p:cNvPr id="35" name="Grupo 34"/>
          <p:cNvGrpSpPr/>
          <p:nvPr/>
        </p:nvGrpSpPr>
        <p:grpSpPr>
          <a:xfrm>
            <a:off x="845126" y="4575138"/>
            <a:ext cx="10349341" cy="1224525"/>
            <a:chOff x="508210" y="4820"/>
            <a:chExt cx="4283345" cy="1797987"/>
          </a:xfrm>
          <a:solidFill>
            <a:schemeClr val="tx1">
              <a:lumMod val="65000"/>
              <a:lumOff val="35000"/>
            </a:schemeClr>
          </a:solidFill>
        </p:grpSpPr>
        <p:sp>
          <p:nvSpPr>
            <p:cNvPr id="36" name="Rectángulo 35"/>
            <p:cNvSpPr/>
            <p:nvPr/>
          </p:nvSpPr>
          <p:spPr>
            <a:xfrm>
              <a:off x="508210" y="4820"/>
              <a:ext cx="4283345" cy="1797987"/>
            </a:xfrm>
            <a:prstGeom prst="rect">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s-AR"/>
            </a:p>
          </p:txBody>
        </p:sp>
        <p:sp>
          <p:nvSpPr>
            <p:cNvPr id="37" name="CuadroTexto 36"/>
            <p:cNvSpPr txBox="1"/>
            <p:nvPr/>
          </p:nvSpPr>
          <p:spPr>
            <a:xfrm>
              <a:off x="508210" y="4820"/>
              <a:ext cx="4283345" cy="17979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AR" sz="1600" kern="1200" dirty="0"/>
            </a:p>
          </p:txBody>
        </p:sp>
      </p:grpSp>
      <p:sp>
        <p:nvSpPr>
          <p:cNvPr id="41" name="CuadroTexto 40"/>
          <p:cNvSpPr txBox="1"/>
          <p:nvPr/>
        </p:nvSpPr>
        <p:spPr>
          <a:xfrm>
            <a:off x="845126" y="2944574"/>
            <a:ext cx="10349345" cy="1359917"/>
          </a:xfrm>
          <a:prstGeom prst="rect">
            <a:avLst/>
          </a:prstGeom>
          <a:solidFill>
            <a:schemeClr val="bg2">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just" defTabSz="711200">
              <a:lnSpc>
                <a:spcPct val="90000"/>
              </a:lnSpc>
              <a:spcBef>
                <a:spcPct val="0"/>
              </a:spcBef>
              <a:spcAft>
                <a:spcPct val="35000"/>
              </a:spcAft>
            </a:pPr>
            <a:r>
              <a:rPr lang="es-AR" sz="1600" b="1" dirty="0">
                <a:ln w="0">
                  <a:noFill/>
                </a:ln>
                <a:solidFill>
                  <a:schemeClr val="bg1"/>
                </a:solidFill>
                <a:effectLst>
                  <a:outerShdw blurRad="38100" dist="38100" dir="2700000" algn="tl">
                    <a:srgbClr val="000000">
                      <a:alpha val="43137"/>
                    </a:srgbClr>
                  </a:outerShdw>
                </a:effectLst>
              </a:rPr>
              <a:t>Continuum rural-urbano:</a:t>
            </a:r>
            <a:r>
              <a:rPr lang="es-419" sz="1600" dirty="0">
                <a:effectLst>
                  <a:outerShdw blurRad="38100" dist="38100" dir="2700000" algn="tl">
                    <a:srgbClr val="000000">
                      <a:alpha val="43137"/>
                    </a:srgbClr>
                  </a:outerShdw>
                </a:effectLst>
              </a:rPr>
              <a:t> Es un intento por superar las concepciones dicotómicas. Para estos autores no existe una ruptura entre sociedades rurales y urbanas, sino diferencias graduales que permiten caracterizar a las comunidades según su mayor proximidad a uno u otro extremo (</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dirty="0">
              <a:ln w="0"/>
              <a:solidFill>
                <a:schemeClr val="bg1"/>
              </a:solidFill>
              <a:effectLst>
                <a:outerShdw blurRad="38100" dist="38100" dir="2700000" algn="tl">
                  <a:srgbClr val="000000">
                    <a:alpha val="43137"/>
                  </a:srgbClr>
                </a:outerShdw>
              </a:effectLst>
            </a:endParaRPr>
          </a:p>
          <a:p>
            <a:pPr lvl="0" algn="just" defTabSz="711200">
              <a:lnSpc>
                <a:spcPct val="90000"/>
              </a:lnSpc>
              <a:spcBef>
                <a:spcPct val="0"/>
              </a:spcBef>
              <a:spcAft>
                <a:spcPct val="35000"/>
              </a:spcAft>
            </a:pPr>
            <a:endParaRPr lang="es-AR" sz="1600" b="1" kern="1200" dirty="0">
              <a:ln w="0"/>
              <a:solidFill>
                <a:schemeClr val="bg1"/>
              </a:solidFill>
              <a:effectLst>
                <a:outerShdw blurRad="38100" dist="38100" dir="2700000" algn="tl">
                  <a:srgbClr val="000000">
                    <a:alpha val="43137"/>
                  </a:srgbClr>
                </a:outerShdw>
              </a:effectLst>
            </a:endParaRPr>
          </a:p>
        </p:txBody>
      </p:sp>
      <p:sp>
        <p:nvSpPr>
          <p:cNvPr id="42" name="CuadroTexto 41"/>
          <p:cNvSpPr txBox="1"/>
          <p:nvPr/>
        </p:nvSpPr>
        <p:spPr>
          <a:xfrm>
            <a:off x="845126" y="4963130"/>
            <a:ext cx="10377055" cy="647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just" defTabSz="711200">
              <a:lnSpc>
                <a:spcPct val="90000"/>
              </a:lnSpc>
              <a:spcBef>
                <a:spcPct val="0"/>
              </a:spcBef>
              <a:spcAft>
                <a:spcPct val="35000"/>
              </a:spcAft>
            </a:pPr>
            <a:r>
              <a:rPr lang="es-AR" sz="1600" b="1" dirty="0">
                <a:ln w="0"/>
                <a:solidFill>
                  <a:schemeClr val="bg1"/>
                </a:solidFill>
                <a:effectLst>
                  <a:outerShdw blurRad="38100" dist="19050" dir="2700000" algn="tl" rotWithShape="0">
                    <a:schemeClr val="dk1">
                      <a:alpha val="40000"/>
                    </a:schemeClr>
                  </a:outerShdw>
                </a:effectLst>
              </a:rPr>
              <a:t>Desruralización o persistencia: </a:t>
            </a:r>
            <a:r>
              <a:rPr lang="es-419" sz="1600" dirty="0">
                <a:effectLst>
                  <a:outerShdw blurRad="38100" dist="38100" dir="2700000" algn="tl">
                    <a:srgbClr val="000000">
                      <a:alpha val="43137"/>
                    </a:srgbClr>
                  </a:outerShdw>
                </a:effectLst>
              </a:rPr>
              <a:t>La perspectiva de la desruralización muestra una sociedad rural en vías de extinción, proceso que se argumenta a partir de la reducción de la población del campo. En contraste, distintos autores defienden la persistencia de las sociedades rurales, mostrando la coexistencia entre lo “tradicional” y lo “moderno” (</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dirty="0">
              <a:ln w="0"/>
              <a:solidFill>
                <a:schemeClr val="bg1"/>
              </a:solidFill>
              <a:effectLst>
                <a:outerShdw blurRad="38100" dist="38100" dir="2700000" algn="tl">
                  <a:srgbClr val="000000">
                    <a:alpha val="43137"/>
                  </a:srgbClr>
                </a:outerShdw>
              </a:effectLst>
            </a:endParaRPr>
          </a:p>
          <a:p>
            <a:pPr lvl="0" algn="just" defTabSz="711200">
              <a:lnSpc>
                <a:spcPct val="90000"/>
              </a:lnSpc>
              <a:spcBef>
                <a:spcPct val="0"/>
              </a:spcBef>
              <a:spcAft>
                <a:spcPct val="35000"/>
              </a:spcAft>
            </a:pPr>
            <a:endParaRPr lang="es-AR" sz="1600" b="1" kern="1200" dirty="0">
              <a:ln w="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2218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9F3C9-7E84-476D-EACD-97C498C0DCE6}"/>
              </a:ext>
            </a:extLst>
          </p:cNvPr>
          <p:cNvSpPr>
            <a:spLocks noGrp="1"/>
          </p:cNvSpPr>
          <p:nvPr>
            <p:ph type="title"/>
          </p:nvPr>
        </p:nvSpPr>
        <p:spPr>
          <a:xfrm>
            <a:off x="2067018" y="467058"/>
            <a:ext cx="7960975" cy="599742"/>
          </a:xfrm>
        </p:spPr>
        <p:txBody>
          <a:bodyPr>
            <a:normAutofit fontScale="90000"/>
          </a:bodyPr>
          <a:lstStyle/>
          <a:p>
            <a:pPr algn="ctr"/>
            <a:r>
              <a:rPr lang="es-AR" sz="4000" dirty="0"/>
              <a:t>Perspectivas sobre lo rural y lo urbano</a:t>
            </a:r>
          </a:p>
        </p:txBody>
      </p:sp>
      <p:grpSp>
        <p:nvGrpSpPr>
          <p:cNvPr id="29" name="Grupo 28"/>
          <p:cNvGrpSpPr/>
          <p:nvPr/>
        </p:nvGrpSpPr>
        <p:grpSpPr>
          <a:xfrm>
            <a:off x="983674" y="2874934"/>
            <a:ext cx="10460178" cy="1094508"/>
            <a:chOff x="508210" y="4820"/>
            <a:chExt cx="4283345" cy="1797987"/>
          </a:xfrm>
          <a:solidFill>
            <a:schemeClr val="accent4">
              <a:lumMod val="50000"/>
            </a:schemeClr>
          </a:solidFill>
        </p:grpSpPr>
        <p:sp>
          <p:nvSpPr>
            <p:cNvPr id="30" name="Rectángulo 29"/>
            <p:cNvSpPr/>
            <p:nvPr/>
          </p:nvSpPr>
          <p:spPr>
            <a:xfrm>
              <a:off x="508210" y="4820"/>
              <a:ext cx="4283345" cy="1797987"/>
            </a:xfrm>
            <a:prstGeom prst="rect">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s-AR"/>
            </a:p>
          </p:txBody>
        </p:sp>
        <p:sp>
          <p:nvSpPr>
            <p:cNvPr id="31" name="CuadroTexto 30"/>
            <p:cNvSpPr txBox="1"/>
            <p:nvPr/>
          </p:nvSpPr>
          <p:spPr>
            <a:xfrm>
              <a:off x="508210" y="4820"/>
              <a:ext cx="4283345" cy="17979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AR" sz="1600" kern="1200" dirty="0"/>
            </a:p>
          </p:txBody>
        </p:sp>
      </p:grpSp>
      <p:grpSp>
        <p:nvGrpSpPr>
          <p:cNvPr id="32" name="Grupo 31"/>
          <p:cNvGrpSpPr/>
          <p:nvPr/>
        </p:nvGrpSpPr>
        <p:grpSpPr>
          <a:xfrm>
            <a:off x="983673" y="4266640"/>
            <a:ext cx="10418615" cy="1230145"/>
            <a:chOff x="508210" y="4820"/>
            <a:chExt cx="4283345" cy="1797987"/>
          </a:xfrm>
          <a:solidFill>
            <a:schemeClr val="accent6"/>
          </a:solidFill>
        </p:grpSpPr>
        <p:sp>
          <p:nvSpPr>
            <p:cNvPr id="33" name="Rectángulo 32"/>
            <p:cNvSpPr/>
            <p:nvPr/>
          </p:nvSpPr>
          <p:spPr>
            <a:xfrm>
              <a:off x="508210" y="4820"/>
              <a:ext cx="4283345" cy="1797987"/>
            </a:xfrm>
            <a:prstGeom prst="rect">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s-AR"/>
            </a:p>
          </p:txBody>
        </p:sp>
        <p:sp>
          <p:nvSpPr>
            <p:cNvPr id="34" name="CuadroTexto 33"/>
            <p:cNvSpPr txBox="1"/>
            <p:nvPr/>
          </p:nvSpPr>
          <p:spPr>
            <a:xfrm>
              <a:off x="508210" y="4820"/>
              <a:ext cx="4283345" cy="17979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AR" sz="1600" kern="1200" dirty="0"/>
            </a:p>
          </p:txBody>
        </p:sp>
      </p:grpSp>
      <p:sp>
        <p:nvSpPr>
          <p:cNvPr id="43" name="CuadroTexto 42"/>
          <p:cNvSpPr txBox="1"/>
          <p:nvPr/>
        </p:nvSpPr>
        <p:spPr>
          <a:xfrm>
            <a:off x="983674" y="1481856"/>
            <a:ext cx="10460178" cy="1147808"/>
          </a:xfrm>
          <a:prstGeom prst="rect">
            <a:avLst/>
          </a:prstGeom>
          <a:solidFill>
            <a:schemeClr val="bg2">
              <a:lumMod val="25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just" defTabSz="711200">
              <a:lnSpc>
                <a:spcPct val="90000"/>
              </a:lnSpc>
              <a:spcBef>
                <a:spcPct val="0"/>
              </a:spcBef>
              <a:spcAft>
                <a:spcPct val="35000"/>
              </a:spcAft>
            </a:pPr>
            <a:r>
              <a:rPr lang="es-AR" sz="1600" b="1" dirty="0">
                <a:ln w="0"/>
                <a:solidFill>
                  <a:schemeClr val="bg1"/>
                </a:solidFill>
                <a:effectLst>
                  <a:outerShdw blurRad="38100" dist="38100" dir="2700000" algn="tl">
                    <a:srgbClr val="000000">
                      <a:alpha val="43137"/>
                    </a:srgbClr>
                  </a:outerShdw>
                </a:effectLst>
              </a:rPr>
              <a:t>Fusión urbano- rural: </a:t>
            </a:r>
            <a:r>
              <a:rPr lang="es-419" sz="1600" dirty="0">
                <a:effectLst>
                  <a:outerShdw blurRad="38100" dist="38100" dir="2700000" algn="tl">
                    <a:srgbClr val="000000">
                      <a:alpha val="43137"/>
                    </a:srgbClr>
                  </a:outerShdw>
                </a:effectLst>
              </a:rPr>
              <a:t>Los cambios suscitados por la globalización y los movimientos migratorios característicos de las últimas décadas, han puesto el foco de atención en las interacciones rural-urbanas, en oposición a los esfuerzos por encontrar criterios adecuados para la demarcación de estos espacios</a:t>
            </a:r>
            <a:r>
              <a:rPr lang="es-419" sz="1600" dirty="0"/>
              <a:t> </a:t>
            </a:r>
            <a:r>
              <a:rPr lang="es-419" sz="1600" dirty="0">
                <a:effectLst>
                  <a:outerShdw blurRad="38100" dist="38100" dir="2700000" algn="tl">
                    <a:srgbClr val="000000">
                      <a:alpha val="43137"/>
                    </a:srgbClr>
                  </a:outerShdw>
                </a:effectLst>
              </a:rPr>
              <a:t>(</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dirty="0">
              <a:ln w="0"/>
              <a:solidFill>
                <a:schemeClr val="bg1"/>
              </a:solidFill>
              <a:effectLst>
                <a:outerShdw blurRad="38100" dist="38100" dir="2700000" algn="tl">
                  <a:srgbClr val="000000">
                    <a:alpha val="43137"/>
                  </a:srgbClr>
                </a:outerShdw>
              </a:effectLst>
            </a:endParaRPr>
          </a:p>
          <a:p>
            <a:pPr lvl="0" algn="just" defTabSz="711200">
              <a:lnSpc>
                <a:spcPct val="90000"/>
              </a:lnSpc>
              <a:spcBef>
                <a:spcPct val="0"/>
              </a:spcBef>
              <a:spcAft>
                <a:spcPct val="35000"/>
              </a:spcAft>
            </a:pPr>
            <a:endParaRPr lang="es-AR" sz="1600" b="1" kern="1200" dirty="0">
              <a:ln w="0"/>
              <a:solidFill>
                <a:schemeClr val="bg1"/>
              </a:solidFill>
              <a:effectLst>
                <a:outerShdw blurRad="38100" dist="19050" dir="2700000" algn="tl" rotWithShape="0">
                  <a:schemeClr val="dk1">
                    <a:alpha val="40000"/>
                  </a:schemeClr>
                </a:outerShdw>
              </a:effectLst>
            </a:endParaRPr>
          </a:p>
        </p:txBody>
      </p:sp>
      <p:sp>
        <p:nvSpPr>
          <p:cNvPr id="44" name="CuadroTexto 43"/>
          <p:cNvSpPr txBox="1"/>
          <p:nvPr/>
        </p:nvSpPr>
        <p:spPr>
          <a:xfrm>
            <a:off x="983673" y="2992814"/>
            <a:ext cx="10460179" cy="109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just" defTabSz="711200">
              <a:lnSpc>
                <a:spcPct val="90000"/>
              </a:lnSpc>
              <a:spcBef>
                <a:spcPct val="0"/>
              </a:spcBef>
              <a:spcAft>
                <a:spcPct val="35000"/>
              </a:spcAft>
            </a:pPr>
            <a:r>
              <a:rPr lang="es-AR" sz="1600" b="1" dirty="0">
                <a:ln w="0">
                  <a:noFill/>
                </a:ln>
                <a:solidFill>
                  <a:schemeClr val="bg1"/>
                </a:solidFill>
                <a:effectLst>
                  <a:outerShdw blurRad="38100" dist="38100" dir="2700000" algn="tl">
                    <a:srgbClr val="000000">
                      <a:alpha val="43137"/>
                    </a:srgbClr>
                  </a:outerShdw>
                </a:effectLst>
              </a:rPr>
              <a:t>Reencuentro con la vida rural: </a:t>
            </a:r>
            <a:r>
              <a:rPr lang="es-419" sz="1600" dirty="0">
                <a:effectLst>
                  <a:outerShdw blurRad="38100" dist="38100" dir="2700000" algn="tl">
                    <a:srgbClr val="000000">
                      <a:alpha val="43137"/>
                    </a:srgbClr>
                  </a:outerShdw>
                </a:effectLst>
              </a:rPr>
              <a:t>estos autores han teorizado y puesto de manifiesto los procesos de renacimiento y recomposición social de las sociedades rurales, en el marco de una sociedad postindustrial y han subrayado la especificidad e identidad rurales frente a las urbanas</a:t>
            </a:r>
            <a:r>
              <a:rPr lang="es-AR" sz="1600" b="1" dirty="0">
                <a:ln w="0">
                  <a:noFill/>
                </a:ln>
                <a:solidFill>
                  <a:schemeClr val="bg1"/>
                </a:solidFill>
                <a:effectLst>
                  <a:outerShdw blurRad="38100" dist="38100" dir="2700000" algn="tl">
                    <a:srgbClr val="000000">
                      <a:alpha val="43137"/>
                    </a:srgbClr>
                  </a:outerShdw>
                </a:effectLst>
              </a:rPr>
              <a:t> </a:t>
            </a:r>
            <a:r>
              <a:rPr lang="es-419" sz="1600" dirty="0">
                <a:effectLst>
                  <a:outerShdw blurRad="38100" dist="38100" dir="2700000" algn="tl">
                    <a:srgbClr val="000000">
                      <a:alpha val="43137"/>
                    </a:srgbClr>
                  </a:outerShdw>
                </a:effectLst>
              </a:rPr>
              <a:t>(</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dirty="0">
              <a:ln w="0"/>
              <a:solidFill>
                <a:schemeClr val="bg1"/>
              </a:solidFill>
              <a:effectLst>
                <a:outerShdw blurRad="38100" dist="38100" dir="2700000" algn="tl">
                  <a:srgbClr val="000000">
                    <a:alpha val="43137"/>
                  </a:srgbClr>
                </a:outerShdw>
              </a:effectLst>
            </a:endParaRPr>
          </a:p>
          <a:p>
            <a:pPr lvl="0" algn="just" defTabSz="711200">
              <a:lnSpc>
                <a:spcPct val="90000"/>
              </a:lnSpc>
              <a:spcBef>
                <a:spcPct val="0"/>
              </a:spcBef>
              <a:spcAft>
                <a:spcPct val="35000"/>
              </a:spcAft>
            </a:pPr>
            <a:endParaRPr lang="es-AR" sz="1600" b="1" kern="1200" dirty="0">
              <a:ln w="0"/>
              <a:solidFill>
                <a:schemeClr val="bg1"/>
              </a:solidFill>
              <a:effectLst>
                <a:outerShdw blurRad="38100" dist="38100" dir="2700000" algn="tl">
                  <a:srgbClr val="000000">
                    <a:alpha val="43137"/>
                  </a:srgbClr>
                </a:outerShdw>
              </a:effectLst>
            </a:endParaRPr>
          </a:p>
        </p:txBody>
      </p:sp>
      <p:sp>
        <p:nvSpPr>
          <p:cNvPr id="47" name="CuadroTexto 46"/>
          <p:cNvSpPr txBox="1"/>
          <p:nvPr/>
        </p:nvSpPr>
        <p:spPr>
          <a:xfrm>
            <a:off x="983673" y="4391332"/>
            <a:ext cx="10349345" cy="1230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just" defTabSz="711200">
              <a:lnSpc>
                <a:spcPct val="90000"/>
              </a:lnSpc>
              <a:spcBef>
                <a:spcPct val="0"/>
              </a:spcBef>
              <a:spcAft>
                <a:spcPct val="35000"/>
              </a:spcAft>
            </a:pPr>
            <a:r>
              <a:rPr lang="es-AR" sz="1600" b="1" dirty="0">
                <a:ln w="0">
                  <a:noFill/>
                </a:ln>
                <a:solidFill>
                  <a:schemeClr val="bg1"/>
                </a:solidFill>
                <a:effectLst>
                  <a:outerShdw blurRad="38100" dist="38100" dir="2700000" algn="tl">
                    <a:srgbClr val="000000">
                      <a:alpha val="43137"/>
                    </a:srgbClr>
                  </a:outerShdw>
                </a:effectLst>
              </a:rPr>
              <a:t>Nueva ruralidad: </a:t>
            </a:r>
            <a:r>
              <a:rPr lang="es-419" sz="1600" dirty="0">
                <a:effectLst>
                  <a:outerShdw blurRad="38100" dist="38100" dir="2700000" algn="tl">
                    <a:srgbClr val="000000">
                      <a:alpha val="43137"/>
                    </a:srgbClr>
                  </a:outerShdw>
                </a:effectLst>
              </a:rPr>
              <a:t>Esta propuesta se plantea como una superación de las concepciones dicotómicas, pone énfasis en la multifuncionalidad del espacio y la pluriactividad como forma de preservación de las economías rurales. una agenda de investigación interdisciplinaria e interinstitucional sobre las relaciones entre los macro-procesos globales y los procesos territoriales (</a:t>
            </a:r>
            <a:r>
              <a:rPr lang="pt-BR" sz="1600" dirty="0">
                <a:effectLst>
                  <a:outerShdw blurRad="38100" dist="38100" dir="2700000" algn="tl">
                    <a:srgbClr val="000000">
                      <a:alpha val="43137"/>
                    </a:srgbClr>
                  </a:outerShdw>
                </a:effectLst>
              </a:rPr>
              <a:t>Matijasevic Arcila y Ruiz Silva, 2013).</a:t>
            </a:r>
            <a:r>
              <a:rPr lang="es-419" sz="1600" dirty="0">
                <a:effectLst>
                  <a:outerShdw blurRad="38100" dist="38100" dir="2700000" algn="tl">
                    <a:srgbClr val="000000">
                      <a:alpha val="43137"/>
                    </a:srgbClr>
                  </a:outerShdw>
                </a:effectLst>
              </a:rPr>
              <a:t> </a:t>
            </a:r>
            <a:endParaRPr lang="es-AR" sz="1600" b="1" dirty="0">
              <a:ln w="0"/>
              <a:solidFill>
                <a:schemeClr val="bg1"/>
              </a:solidFill>
              <a:effectLst>
                <a:outerShdw blurRad="38100" dist="38100" dir="2700000" algn="tl">
                  <a:srgbClr val="000000">
                    <a:alpha val="43137"/>
                  </a:srgbClr>
                </a:outerShdw>
              </a:effectLst>
            </a:endParaRPr>
          </a:p>
          <a:p>
            <a:pPr lvl="0" algn="just" defTabSz="711200">
              <a:lnSpc>
                <a:spcPct val="90000"/>
              </a:lnSpc>
              <a:spcBef>
                <a:spcPct val="0"/>
              </a:spcBef>
              <a:spcAft>
                <a:spcPct val="35000"/>
              </a:spcAft>
            </a:pPr>
            <a:endParaRPr lang="es-AR" sz="1600" b="1" kern="1200" dirty="0">
              <a:ln w="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464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085"/>
          <a:stretch/>
        </p:blipFill>
        <p:spPr>
          <a:xfrm>
            <a:off x="692726" y="939602"/>
            <a:ext cx="5999019" cy="5087125"/>
          </a:xfrm>
          <a:prstGeom prst="rect">
            <a:avLst/>
          </a:prstGeom>
        </p:spPr>
      </p:pic>
      <p:sp>
        <p:nvSpPr>
          <p:cNvPr id="2" name="Título 1">
            <a:extLst>
              <a:ext uri="{FF2B5EF4-FFF2-40B4-BE49-F238E27FC236}">
                <a16:creationId xmlns:a16="http://schemas.microsoft.com/office/drawing/2014/main" id="{6DABEAED-90BB-EC96-6D9A-07F808BD7794}"/>
              </a:ext>
            </a:extLst>
          </p:cNvPr>
          <p:cNvSpPr>
            <a:spLocks noGrp="1"/>
          </p:cNvSpPr>
          <p:nvPr>
            <p:ph type="title"/>
          </p:nvPr>
        </p:nvSpPr>
        <p:spPr>
          <a:xfrm>
            <a:off x="7051965" y="939601"/>
            <a:ext cx="4322618" cy="4449817"/>
          </a:xfrm>
        </p:spPr>
        <p:txBody>
          <a:bodyPr>
            <a:normAutofit/>
          </a:bodyPr>
          <a:lstStyle/>
          <a:p>
            <a:pPr algn="ctr"/>
            <a:r>
              <a:rPr lang="es-419" sz="3000" dirty="0"/>
              <a:t>“El campo y la ciudad son realidades históricamente variables, tanto en sí mismas, como en las relaciones que mantienen entre sí” </a:t>
            </a:r>
            <a:br>
              <a:rPr lang="es-419" sz="3000" dirty="0"/>
            </a:br>
            <a:br>
              <a:rPr lang="es-419" sz="3000" dirty="0"/>
            </a:br>
            <a:r>
              <a:rPr lang="es-419" sz="3000" dirty="0"/>
              <a:t>Raymond Williams (2001)</a:t>
            </a:r>
            <a:endParaRPr lang="es-AR" sz="3000" dirty="0"/>
          </a:p>
        </p:txBody>
      </p:sp>
    </p:spTree>
    <p:extLst>
      <p:ext uri="{BB962C8B-B14F-4D97-AF65-F5344CB8AC3E}">
        <p14:creationId xmlns:p14="http://schemas.microsoft.com/office/powerpoint/2010/main" val="232069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9F3C9-7E84-476D-EACD-97C498C0DCE6}"/>
              </a:ext>
            </a:extLst>
          </p:cNvPr>
          <p:cNvSpPr>
            <a:spLocks noGrp="1"/>
          </p:cNvSpPr>
          <p:nvPr>
            <p:ph type="title"/>
          </p:nvPr>
        </p:nvSpPr>
        <p:spPr>
          <a:xfrm>
            <a:off x="1972733" y="508622"/>
            <a:ext cx="8246533" cy="627406"/>
          </a:xfrm>
        </p:spPr>
        <p:txBody>
          <a:bodyPr>
            <a:normAutofit fontScale="90000"/>
          </a:bodyPr>
          <a:lstStyle/>
          <a:p>
            <a:pPr algn="ctr"/>
            <a:r>
              <a:rPr lang="es-AR" sz="4000" dirty="0"/>
              <a:t>Territorio como unidad de análisis</a:t>
            </a:r>
          </a:p>
        </p:txBody>
      </p:sp>
      <p:graphicFrame>
        <p:nvGraphicFramePr>
          <p:cNvPr id="4" name="Marcador de contenido 3">
            <a:extLst>
              <a:ext uri="{FF2B5EF4-FFF2-40B4-BE49-F238E27FC236}">
                <a16:creationId xmlns:a16="http://schemas.microsoft.com/office/drawing/2014/main" id="{D31BA27F-7C88-0997-B45F-DAC7F16C2925}"/>
              </a:ext>
            </a:extLst>
          </p:cNvPr>
          <p:cNvGraphicFramePr>
            <a:graphicFrameLocks noGrp="1"/>
          </p:cNvGraphicFramePr>
          <p:nvPr>
            <p:ph idx="1"/>
            <p:extLst>
              <p:ext uri="{D42A27DB-BD31-4B8C-83A1-F6EECF244321}">
                <p14:modId xmlns:p14="http://schemas.microsoft.com/office/powerpoint/2010/main" val="64150231"/>
              </p:ext>
            </p:extLst>
          </p:nvPr>
        </p:nvGraphicFramePr>
        <p:xfrm>
          <a:off x="474133" y="1210733"/>
          <a:ext cx="11218334" cy="5206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17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12CFA323-DF00-4382-9DAB-DD79FAAB2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7664597" cy="6382512"/>
          </a:xfrm>
          <a:prstGeom prst="rect">
            <a:avLst/>
          </a:prstGeom>
          <a:solidFill>
            <a:schemeClr val="bg2"/>
          </a:solidFill>
          <a:ln w="6350" cap="flat" cmpd="sng" algn="ctr">
            <a:noFill/>
            <a:prstDash val="solid"/>
          </a:ln>
          <a:effectLst>
            <a:softEdge rad="0"/>
          </a:effectLst>
        </p:spPr>
        <p:txBody>
          <a:bodyPr/>
          <a:lstStyle/>
          <a:p>
            <a:endParaRPr lang="es-AR"/>
          </a:p>
        </p:txBody>
      </p:sp>
      <p:sp>
        <p:nvSpPr>
          <p:cNvPr id="1037" name="Rectangle 1036">
            <a:extLst>
              <a:ext uri="{FF2B5EF4-FFF2-40B4-BE49-F238E27FC236}">
                <a16:creationId xmlns:a16="http://schemas.microsoft.com/office/drawing/2014/main" id="{7CA66210-6803-4217-AAD7-06B175BFB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31272"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s-AR"/>
          </a:p>
        </p:txBody>
      </p:sp>
      <p:sp>
        <p:nvSpPr>
          <p:cNvPr id="2" name="Título 1">
            <a:extLst>
              <a:ext uri="{FF2B5EF4-FFF2-40B4-BE49-F238E27FC236}">
                <a16:creationId xmlns:a16="http://schemas.microsoft.com/office/drawing/2014/main" id="{1AE78A5B-355B-8D8C-E911-AE689F34376B}"/>
              </a:ext>
            </a:extLst>
          </p:cNvPr>
          <p:cNvSpPr>
            <a:spLocks noGrp="1"/>
          </p:cNvSpPr>
          <p:nvPr>
            <p:ph type="title"/>
          </p:nvPr>
        </p:nvSpPr>
        <p:spPr>
          <a:xfrm>
            <a:off x="868680" y="642593"/>
            <a:ext cx="6281928" cy="1744183"/>
          </a:xfrm>
        </p:spPr>
        <p:txBody>
          <a:bodyPr>
            <a:normAutofit/>
          </a:bodyPr>
          <a:lstStyle/>
          <a:p>
            <a:r>
              <a:rPr lang="es-AR" sz="3700"/>
              <a:t>Igualdad/Igualitarismo/Equidad</a:t>
            </a:r>
          </a:p>
        </p:txBody>
      </p:sp>
      <p:sp>
        <p:nvSpPr>
          <p:cNvPr id="1039" name="Rectangle 1038">
            <a:extLst>
              <a:ext uri="{FF2B5EF4-FFF2-40B4-BE49-F238E27FC236}">
                <a16:creationId xmlns:a16="http://schemas.microsoft.com/office/drawing/2014/main" id="{3463EFE2-34D1-4E68-A084-25F289A6A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Existe igualdad de género en tu empresa? - Openmet Group">
            <a:extLst>
              <a:ext uri="{FF2B5EF4-FFF2-40B4-BE49-F238E27FC236}">
                <a16:creationId xmlns:a16="http://schemas.microsoft.com/office/drawing/2014/main" id="{9AEBE7CB-C5F2-0877-5681-BE5B81AB88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6170" y="771943"/>
            <a:ext cx="3318953" cy="2215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é es la igualdad? - Los Valores">
            <a:extLst>
              <a:ext uri="{FF2B5EF4-FFF2-40B4-BE49-F238E27FC236}">
                <a16:creationId xmlns:a16="http://schemas.microsoft.com/office/drawing/2014/main" id="{9EF5ABF3-1263-155C-68C2-7B543CB075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6170" y="4162143"/>
            <a:ext cx="3321198" cy="1336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5AA9F08A-1F4D-5BE9-E401-A0DB714EEFC3}"/>
              </a:ext>
            </a:extLst>
          </p:cNvPr>
          <p:cNvGraphicFramePr>
            <a:graphicFrameLocks noGrp="1"/>
          </p:cNvGraphicFramePr>
          <p:nvPr>
            <p:ph idx="1"/>
            <p:extLst>
              <p:ext uri="{D42A27DB-BD31-4B8C-83A1-F6EECF244321}">
                <p14:modId xmlns:p14="http://schemas.microsoft.com/office/powerpoint/2010/main" val="1257893471"/>
              </p:ext>
            </p:extLst>
          </p:nvPr>
        </p:nvGraphicFramePr>
        <p:xfrm>
          <a:off x="868680" y="2386584"/>
          <a:ext cx="628192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661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9A2AE-4974-2596-3DD1-B657F3D57D95}"/>
              </a:ext>
            </a:extLst>
          </p:cNvPr>
          <p:cNvSpPr>
            <a:spLocks noGrp="1"/>
          </p:cNvSpPr>
          <p:nvPr>
            <p:ph type="title"/>
          </p:nvPr>
        </p:nvSpPr>
        <p:spPr>
          <a:xfrm>
            <a:off x="1066800" y="419967"/>
            <a:ext cx="10058400" cy="573363"/>
          </a:xfrm>
        </p:spPr>
        <p:txBody>
          <a:bodyPr>
            <a:normAutofit fontScale="90000"/>
          </a:bodyPr>
          <a:lstStyle/>
          <a:p>
            <a:pPr algn="ctr"/>
            <a:r>
              <a:rPr lang="es-AR" sz="3600" dirty="0"/>
              <a:t>Beneficios de la igualdad e ineficiencia de la desigualdad</a:t>
            </a:r>
          </a:p>
        </p:txBody>
      </p:sp>
      <p:pic>
        <p:nvPicPr>
          <p:cNvPr id="2054" name="Picture 6" descr="Inundaciones en Brasil: un desastre climático histórico - Médicos Sin  Fronteras Argentina | Organización médico-humanitaria">
            <a:extLst>
              <a:ext uri="{FF2B5EF4-FFF2-40B4-BE49-F238E27FC236}">
                <a16:creationId xmlns:a16="http://schemas.microsoft.com/office/drawing/2014/main" id="{E2DFDD30-4296-65C2-2E39-C35D012C0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 b="4999"/>
          <a:stretch/>
        </p:blipFill>
        <p:spPr bwMode="auto">
          <a:xfrm>
            <a:off x="547229" y="1310785"/>
            <a:ext cx="3969691" cy="2149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yen niños a las calles por violencia familiar">
            <a:extLst>
              <a:ext uri="{FF2B5EF4-FFF2-40B4-BE49-F238E27FC236}">
                <a16:creationId xmlns:a16="http://schemas.microsoft.com/office/drawing/2014/main" id="{6ACB2AE8-48D5-3C25-C874-03F6248B6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09" r="18076" b="-1"/>
          <a:stretch/>
        </p:blipFill>
        <p:spPr bwMode="auto">
          <a:xfrm>
            <a:off x="491067" y="3777715"/>
            <a:ext cx="2041008" cy="2253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ntenerse activo en la vejez: la receta perfecta para una buena calidad de  vida">
            <a:extLst>
              <a:ext uri="{FF2B5EF4-FFF2-40B4-BE49-F238E27FC236}">
                <a16:creationId xmlns:a16="http://schemas.microsoft.com/office/drawing/2014/main" id="{F22208A7-A020-97C0-66D2-C777A2511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69" r="30153" b="-3"/>
          <a:stretch/>
        </p:blipFill>
        <p:spPr bwMode="auto">
          <a:xfrm>
            <a:off x="2629581" y="3777715"/>
            <a:ext cx="2041011" cy="22539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57056F42-04A4-FA77-4BB8-D9DE2C4775AC}"/>
              </a:ext>
            </a:extLst>
          </p:cNvPr>
          <p:cNvGraphicFramePr>
            <a:graphicFrameLocks noGrp="1"/>
          </p:cNvGraphicFramePr>
          <p:nvPr>
            <p:ph idx="1"/>
            <p:extLst>
              <p:ext uri="{D42A27DB-BD31-4B8C-83A1-F6EECF244321}">
                <p14:modId xmlns:p14="http://schemas.microsoft.com/office/powerpoint/2010/main" val="645077385"/>
              </p:ext>
            </p:extLst>
          </p:nvPr>
        </p:nvGraphicFramePr>
        <p:xfrm>
          <a:off x="4822718" y="1117599"/>
          <a:ext cx="6878215" cy="5320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416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Escala de tiempo&#10;&#10;Descripción generada automáticamente">
            <a:extLst>
              <a:ext uri="{FF2B5EF4-FFF2-40B4-BE49-F238E27FC236}">
                <a16:creationId xmlns:a16="http://schemas.microsoft.com/office/drawing/2014/main" id="{618CAA01-8009-C4D1-B52D-2C51D405E911}"/>
              </a:ext>
            </a:extLst>
          </p:cNvPr>
          <p:cNvPicPr>
            <a:picLocks noGrp="1" noChangeAspect="1"/>
          </p:cNvPicPr>
          <p:nvPr>
            <p:ph idx="1"/>
          </p:nvPr>
        </p:nvPicPr>
        <p:blipFill>
          <a:blip r:embed="rId2"/>
          <a:stretch>
            <a:fillRect/>
          </a:stretch>
        </p:blipFill>
        <p:spPr>
          <a:xfrm>
            <a:off x="834698" y="423481"/>
            <a:ext cx="10522603" cy="6011037"/>
          </a:xfrm>
        </p:spPr>
      </p:pic>
    </p:spTree>
    <p:extLst>
      <p:ext uri="{BB962C8B-B14F-4D97-AF65-F5344CB8AC3E}">
        <p14:creationId xmlns:p14="http://schemas.microsoft.com/office/powerpoint/2010/main" val="224486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0D82323D-089F-46BC-AD74-1EB31D0FD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9B0CBAE-D42E-4319-A06B-98CB6EFE1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9558" y="239486"/>
            <a:ext cx="6703842" cy="6342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EB6F86D-568E-90F2-3F61-2874CD92B465}"/>
              </a:ext>
            </a:extLst>
          </p:cNvPr>
          <p:cNvSpPr>
            <a:spLocks noGrp="1"/>
          </p:cNvSpPr>
          <p:nvPr>
            <p:ph type="title"/>
          </p:nvPr>
        </p:nvSpPr>
        <p:spPr>
          <a:xfrm>
            <a:off x="5867873" y="892120"/>
            <a:ext cx="5696259" cy="946408"/>
          </a:xfrm>
        </p:spPr>
        <p:txBody>
          <a:bodyPr>
            <a:normAutofit/>
          </a:bodyPr>
          <a:lstStyle/>
          <a:p>
            <a:r>
              <a:rPr lang="es-AR" dirty="0"/>
              <a:t>El territorio importa…</a:t>
            </a:r>
          </a:p>
        </p:txBody>
      </p:sp>
      <p:sp>
        <p:nvSpPr>
          <p:cNvPr id="3085" name="Rectangle 3084">
            <a:extLst>
              <a:ext uri="{FF2B5EF4-FFF2-40B4-BE49-F238E27FC236}">
                <a16:creationId xmlns:a16="http://schemas.microsoft.com/office/drawing/2014/main" id="{6F0EDC2F-0D60-4D36-95AF-3C16CA0C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126"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s-AR"/>
          </a:p>
        </p:txBody>
      </p:sp>
      <p:pic>
        <p:nvPicPr>
          <p:cNvPr id="3076" name="Picture 4" descr="Asentamientos y villas: desigualdad en territorio de olvidados | Libres del  Sur">
            <a:extLst>
              <a:ext uri="{FF2B5EF4-FFF2-40B4-BE49-F238E27FC236}">
                <a16:creationId xmlns:a16="http://schemas.microsoft.com/office/drawing/2014/main" id="{0AE89810-B972-80E1-8E0D-7696DF419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23" r="762" b="1"/>
          <a:stretch/>
        </p:blipFill>
        <p:spPr bwMode="auto">
          <a:xfrm>
            <a:off x="820198" y="809244"/>
            <a:ext cx="3639312" cy="25393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ómo combatir la desigualdad social en el mundo? | Ingredientes que Suman">
            <a:extLst>
              <a:ext uri="{FF2B5EF4-FFF2-40B4-BE49-F238E27FC236}">
                <a16:creationId xmlns:a16="http://schemas.microsoft.com/office/drawing/2014/main" id="{1FC5E175-2DB7-F2CC-7C33-18647FD81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05" r="14792" b="-3"/>
          <a:stretch/>
        </p:blipFill>
        <p:spPr bwMode="auto">
          <a:xfrm>
            <a:off x="820198" y="3509431"/>
            <a:ext cx="3639312" cy="2539323"/>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2F3ED5D7-0493-4E27-9E05-F5F19041F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30" y="374904"/>
            <a:ext cx="6395514"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s-AR"/>
          </a:p>
        </p:txBody>
      </p:sp>
      <p:graphicFrame>
        <p:nvGraphicFramePr>
          <p:cNvPr id="4" name="Marcador de contenido 3">
            <a:extLst>
              <a:ext uri="{FF2B5EF4-FFF2-40B4-BE49-F238E27FC236}">
                <a16:creationId xmlns:a16="http://schemas.microsoft.com/office/drawing/2014/main" id="{D3BE351A-D2C0-8143-354E-87B8E9050BA5}"/>
              </a:ext>
            </a:extLst>
          </p:cNvPr>
          <p:cNvGraphicFramePr>
            <a:graphicFrameLocks noGrp="1"/>
          </p:cNvGraphicFramePr>
          <p:nvPr>
            <p:ph idx="1"/>
            <p:extLst>
              <p:ext uri="{D42A27DB-BD31-4B8C-83A1-F6EECF244321}">
                <p14:modId xmlns:p14="http://schemas.microsoft.com/office/powerpoint/2010/main" val="744586444"/>
              </p:ext>
            </p:extLst>
          </p:nvPr>
        </p:nvGraphicFramePr>
        <p:xfrm>
          <a:off x="5867873" y="1838528"/>
          <a:ext cx="5696259" cy="4132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547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 Legislatura porteña aprobó el proyecto para urbanizar la Villa 31 -  Infobae">
            <a:extLst>
              <a:ext uri="{FF2B5EF4-FFF2-40B4-BE49-F238E27FC236}">
                <a16:creationId xmlns:a16="http://schemas.microsoft.com/office/drawing/2014/main" id="{99CD65A5-B7EF-26AB-2B8B-6696654FA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52" r="9091" b="433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Marcador de contenido 7">
            <a:extLst>
              <a:ext uri="{FF2B5EF4-FFF2-40B4-BE49-F238E27FC236}">
                <a16:creationId xmlns:a16="http://schemas.microsoft.com/office/drawing/2014/main" id="{72853117-549C-7645-9A1F-8654592AACAC}"/>
              </a:ext>
            </a:extLst>
          </p:cNvPr>
          <p:cNvGraphicFramePr>
            <a:graphicFrameLocks noGrp="1"/>
          </p:cNvGraphicFramePr>
          <p:nvPr>
            <p:ph idx="1"/>
            <p:extLst>
              <p:ext uri="{D42A27DB-BD31-4B8C-83A1-F6EECF244321}">
                <p14:modId xmlns:p14="http://schemas.microsoft.com/office/powerpoint/2010/main" val="860449841"/>
              </p:ext>
            </p:extLst>
          </p:nvPr>
        </p:nvGraphicFramePr>
        <p:xfrm>
          <a:off x="415448" y="427534"/>
          <a:ext cx="5299767" cy="6002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031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77B2BA5B-1894-4AF7-A31A-68B310384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3F8292AA-2164-4B18-AEBD-CC13F4CA6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25B8B2C1-56D3-48CF-B950-1C2F68E19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15771" y="282258"/>
            <a:ext cx="1846073" cy="2780881"/>
          </a:xfrm>
          <a:prstGeom prst="rect">
            <a:avLst/>
          </a:prstGeom>
          <a:solidFill>
            <a:srgbClr val="62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4D37A8D7-D2CC-4162-895A-C3ECA645F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957" y="4194827"/>
            <a:ext cx="2071742" cy="2411247"/>
          </a:xfrm>
          <a:prstGeom prst="rect">
            <a:avLst/>
          </a:prstGeom>
          <a:solidFill>
            <a:srgbClr val="62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San Salvador de Jujuy | Ministerio de Cultura y Turismo de Jujuy">
            <a:extLst>
              <a:ext uri="{FF2B5EF4-FFF2-40B4-BE49-F238E27FC236}">
                <a16:creationId xmlns:a16="http://schemas.microsoft.com/office/drawing/2014/main" id="{D48F32CB-37B6-9DA7-4049-444B75B41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529" r="27717" b="-1"/>
          <a:stretch/>
        </p:blipFill>
        <p:spPr bwMode="auto">
          <a:xfrm>
            <a:off x="8245165" y="3209731"/>
            <a:ext cx="3716680" cy="33963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a post pandemia en la CABA, entre la desigualdad y las oportunidades -  i-ciudad">
            <a:extLst>
              <a:ext uri="{FF2B5EF4-FFF2-40B4-BE49-F238E27FC236}">
                <a16:creationId xmlns:a16="http://schemas.microsoft.com/office/drawing/2014/main" id="{8D86318F-EAC8-3855-2D87-D0D49D459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43" r="25811" b="2"/>
          <a:stretch/>
        </p:blipFill>
        <p:spPr bwMode="auto">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a:noFill/>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id="{492E3DD6-EE3F-4714-B087-11DF4E1FB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5" y="424872"/>
            <a:ext cx="5336217" cy="6058223"/>
          </a:xfrm>
          <a:prstGeom prst="rect">
            <a:avLst/>
          </a:prstGeom>
          <a:noFill/>
          <a:ln w="6350" cap="sq" cmpd="sng" algn="ctr">
            <a:solidFill>
              <a:schemeClr val="tx1">
                <a:lumMod val="75000"/>
                <a:lumOff val="25000"/>
              </a:schemeClr>
            </a:solidFill>
            <a:prstDash val="solid"/>
            <a:miter lim="800000"/>
          </a:ln>
          <a:effectLst/>
        </p:spPr>
        <p:txBody>
          <a:bodyPr/>
          <a:lstStyle/>
          <a:p>
            <a:endParaRPr lang="es-AR"/>
          </a:p>
        </p:txBody>
      </p:sp>
      <p:graphicFrame>
        <p:nvGraphicFramePr>
          <p:cNvPr id="4" name="Marcador de contenido 3">
            <a:extLst>
              <a:ext uri="{FF2B5EF4-FFF2-40B4-BE49-F238E27FC236}">
                <a16:creationId xmlns:a16="http://schemas.microsoft.com/office/drawing/2014/main" id="{5982F946-B505-422D-FCBC-BE9CB0B5E849}"/>
              </a:ext>
            </a:extLst>
          </p:cNvPr>
          <p:cNvGraphicFramePr>
            <a:graphicFrameLocks noGrp="1"/>
          </p:cNvGraphicFramePr>
          <p:nvPr>
            <p:ph idx="1"/>
            <p:extLst>
              <p:ext uri="{D42A27DB-BD31-4B8C-83A1-F6EECF244321}">
                <p14:modId xmlns:p14="http://schemas.microsoft.com/office/powerpoint/2010/main" val="2179563983"/>
              </p:ext>
            </p:extLst>
          </p:nvPr>
        </p:nvGraphicFramePr>
        <p:xfrm>
          <a:off x="371855" y="424872"/>
          <a:ext cx="5336217" cy="6058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91460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Savon</Template>
  <TotalTime>485</TotalTime>
  <Words>2259</Words>
  <Application>Microsoft Office PowerPoint</Application>
  <PresentationFormat>Panorámica</PresentationFormat>
  <Paragraphs>99</Paragraphs>
  <Slides>26</Slides>
  <Notes>2</Notes>
  <HiddenSlides>0</HiddenSlides>
  <MMClips>1</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Savon</vt:lpstr>
      <vt:lpstr>Unidad 2: Dinámicas territoriales de los grupos sociales. Análisis entrelazado: nacional/regional, provincial/local, periférico/fronterizo.</vt:lpstr>
      <vt:lpstr>Presentación de PowerPoint</vt:lpstr>
      <vt:lpstr>Territorio como unidad de análisis</vt:lpstr>
      <vt:lpstr>Igualdad/Igualitarismo/Equidad</vt:lpstr>
      <vt:lpstr>Beneficios de la igualdad e ineficiencia de la desigualdad</vt:lpstr>
      <vt:lpstr>Presentación de PowerPoint</vt:lpstr>
      <vt:lpstr>El territorio importa…</vt:lpstr>
      <vt:lpstr>Presentación de PowerPoint</vt:lpstr>
      <vt:lpstr>Presentación de PowerPoint</vt:lpstr>
      <vt:lpstr>Presentación de PowerPoint</vt:lpstr>
      <vt:lpstr>Marco normativo de la desigualdad territorial</vt:lpstr>
      <vt:lpstr>América Latina y la gestión del riesgo de desastres</vt:lpstr>
      <vt:lpstr>Presentación de PowerPoint</vt:lpstr>
      <vt:lpstr>Cohesión social</vt:lpstr>
      <vt:lpstr>Desarrollo territorial</vt:lpstr>
      <vt:lpstr>Presentación de PowerPoint</vt:lpstr>
      <vt:lpstr>¿Cómo analizamos, observamos, estudiamos estos contrastes en el territorio local?</vt:lpstr>
      <vt:lpstr>Las realidades territoriales a partir de las políticas globales</vt:lpstr>
      <vt:lpstr>Presentación de PowerPoint</vt:lpstr>
      <vt:lpstr>Presentación de PowerPoint</vt:lpstr>
      <vt:lpstr>Presentación de PowerPoint</vt:lpstr>
      <vt:lpstr>¿En qué lugar nos ubicamos para pensar las luchas territoriales? ¿Cómo definimos los límites de un territorio?</vt:lpstr>
      <vt:lpstr>Apropiarse del espacio, resignificarlo y convertirlo en territorios vividos, practicados</vt:lpstr>
      <vt:lpstr>Perspectivas sobre lo rural y lo urbano</vt:lpstr>
      <vt:lpstr>Perspectivas sobre lo rural y lo urbano</vt:lpstr>
      <vt:lpstr>“El campo y la ciudad son realidades históricamente variables, tanto en sí mismas, como en las relaciones que mantienen entre sí”   Raymond Williams (2001)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2: Dinámicas territoriales de los grupos sociales. Análisis entrelazado: nacional/regional, provincial/local, periférico/fronterizo.</dc:title>
  <dc:creator>Susana Zazzarini</dc:creator>
  <cp:lastModifiedBy>silvinagumiel@gmail.com</cp:lastModifiedBy>
  <cp:revision>28</cp:revision>
  <dcterms:created xsi:type="dcterms:W3CDTF">2024-09-15T02:16:29Z</dcterms:created>
  <dcterms:modified xsi:type="dcterms:W3CDTF">2024-09-18T22:15:19Z</dcterms:modified>
</cp:coreProperties>
</file>