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8" r:id="rId3"/>
    <p:sldId id="272" r:id="rId4"/>
    <p:sldId id="259" r:id="rId5"/>
    <p:sldId id="261" r:id="rId6"/>
    <p:sldId id="262" r:id="rId7"/>
    <p:sldId id="263" r:id="rId8"/>
    <p:sldId id="264" r:id="rId9"/>
    <p:sldId id="271" r:id="rId10"/>
    <p:sldId id="269" r:id="rId11"/>
    <p:sldId id="265" r:id="rId12"/>
    <p:sldId id="266" r:id="rId13"/>
    <p:sldId id="260" r:id="rId14"/>
    <p:sldId id="267" r:id="rId15"/>
    <p:sldId id="268" r:id="rId16"/>
    <p:sldId id="25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9C82E2-F64E-4567-8494-9F274822A18C}" type="doc">
      <dgm:prSet loTypeId="urn:microsoft.com/office/officeart/2008/layout/VerticalCurvedList" loCatId="list" qsTypeId="urn:microsoft.com/office/officeart/2005/8/quickstyle/simple2" qsCatId="simple" csTypeId="urn:microsoft.com/office/officeart/2005/8/colors/colorful1" csCatId="colorful" phldr="1"/>
      <dgm:spPr/>
      <dgm:t>
        <a:bodyPr/>
        <a:lstStyle/>
        <a:p>
          <a:endParaRPr lang="es-AR"/>
        </a:p>
      </dgm:t>
    </dgm:pt>
    <dgm:pt modelId="{0C1D04B1-C581-49AE-99A9-9E4A528FE5C8}">
      <dgm:prSet phldrT="[Texto]" custT="1"/>
      <dgm:spPr/>
      <dgm:t>
        <a:bodyPr/>
        <a:lstStyle/>
        <a:p>
          <a:r>
            <a:rPr lang="es-AR" sz="1200"/>
            <a:t>La globalización no se limita ya a la noción convencional que la define como un proceso de formación de instituciones exclusivamente globales y de interdependencia creciente entre los Estados-nación del mundo.</a:t>
          </a:r>
        </a:p>
      </dgm:t>
    </dgm:pt>
    <dgm:pt modelId="{CBC83D1B-C7E9-485B-BE8F-9A3A493A60B1}" type="parTrans" cxnId="{7E3EFD69-E0CC-4919-88F7-00EDB0DFB661}">
      <dgm:prSet/>
      <dgm:spPr/>
      <dgm:t>
        <a:bodyPr/>
        <a:lstStyle/>
        <a:p>
          <a:endParaRPr lang="es-AR" sz="3600"/>
        </a:p>
      </dgm:t>
    </dgm:pt>
    <dgm:pt modelId="{617468F6-47E2-4E7A-9F53-FBB6588074B3}" type="sibTrans" cxnId="{7E3EFD69-E0CC-4919-88F7-00EDB0DFB661}">
      <dgm:prSet/>
      <dgm:spPr/>
      <dgm:t>
        <a:bodyPr/>
        <a:lstStyle/>
        <a:p>
          <a:endParaRPr lang="es-AR" sz="2400"/>
        </a:p>
      </dgm:t>
    </dgm:pt>
    <dgm:pt modelId="{E912E88F-3363-41E8-BD2C-F6AC22B525AF}">
      <dgm:prSet phldrT="[Texto]" custT="1"/>
      <dgm:spPr/>
      <dgm:t>
        <a:bodyPr/>
        <a:lstStyle/>
        <a:p>
          <a:r>
            <a:rPr lang="es-AR" sz="1200"/>
            <a:t>Dos supuestos clave de las ciencias sociales: 1. concepción implícita o explícita del Estado-nación como contenedor de los procesos sociales. 2. correspondencia implícita entre el territorio nacional y lo nacional como característica. Ambos supuestos describen condiciones que han mantenido su validez, aunque nunca absoluta, durante gran parte de la historia del Estado moderno. Lo que ha cambiado en la actualidad es que dichos supuestos se están desarticulando, parcialmente pero con intensidad. También es diferente el alcance de esa desarticulación.</a:t>
          </a:r>
        </a:p>
      </dgm:t>
    </dgm:pt>
    <dgm:pt modelId="{9012B4AC-BB07-4A68-9DEC-CF89BD39B20E}" type="parTrans" cxnId="{77ADF56A-D377-46AE-8555-412CF821A0F9}">
      <dgm:prSet/>
      <dgm:spPr/>
      <dgm:t>
        <a:bodyPr/>
        <a:lstStyle/>
        <a:p>
          <a:endParaRPr lang="es-AR" sz="3600"/>
        </a:p>
      </dgm:t>
    </dgm:pt>
    <dgm:pt modelId="{966ACE78-4698-4802-9D3B-7C34252A9D00}" type="sibTrans" cxnId="{77ADF56A-D377-46AE-8555-412CF821A0F9}">
      <dgm:prSet/>
      <dgm:spPr/>
      <dgm:t>
        <a:bodyPr/>
        <a:lstStyle/>
        <a:p>
          <a:endParaRPr lang="es-AR" sz="2400"/>
        </a:p>
      </dgm:t>
    </dgm:pt>
    <dgm:pt modelId="{C9BE0DB6-7606-4FDF-B531-2395361D1D9E}">
      <dgm:prSet phldrT="[Texto]" custT="1"/>
      <dgm:spPr/>
      <dgm:t>
        <a:bodyPr/>
        <a:lstStyle/>
        <a:p>
          <a:r>
            <a:rPr lang="es-AR" sz="1200"/>
            <a:t>Para comprender el término globalización, diferenciamos dos dinámicas: 1. formación de procesos y de instituciones explícitamente globales (OMC, mercados financieros internacionales, Tribunales Internacionales); y 2. procesos que no pertenecen necesariamente a la escala global y que, sin embargo, forman parte de la globalización (redes transfronterizas de activistas dedicados a la defensa del ambiente o de los DDHH, políticas monetarias y fiscales impuestas por el FMI, tribunales nacionales que recurren a instrumentos internacionales para la resolución de sentencias)</a:t>
          </a:r>
        </a:p>
      </dgm:t>
    </dgm:pt>
    <dgm:pt modelId="{33A74300-0D0D-4188-B57B-E0931B50A8A8}" type="parTrans" cxnId="{FC4E293E-6140-46A8-9012-57F3209ECE43}">
      <dgm:prSet/>
      <dgm:spPr/>
      <dgm:t>
        <a:bodyPr/>
        <a:lstStyle/>
        <a:p>
          <a:endParaRPr lang="es-AR" sz="3600"/>
        </a:p>
      </dgm:t>
    </dgm:pt>
    <dgm:pt modelId="{2E262AB7-B05A-4A14-80A0-55804546FDEE}" type="sibTrans" cxnId="{FC4E293E-6140-46A8-9012-57F3209ECE43}">
      <dgm:prSet/>
      <dgm:spPr/>
      <dgm:t>
        <a:bodyPr/>
        <a:lstStyle/>
        <a:p>
          <a:endParaRPr lang="es-AR" sz="2400"/>
        </a:p>
      </dgm:t>
    </dgm:pt>
    <dgm:pt modelId="{59EB449F-8833-47B0-91ED-10C9389827A2}">
      <dgm:prSet custT="1"/>
      <dgm:spPr/>
      <dgm:t>
        <a:bodyPr/>
        <a:lstStyle/>
        <a:p>
          <a:r>
            <a:rPr lang="es-AR" sz="1200"/>
            <a:t>Existe un número creciente de casos de localización de lo global y de desnacionalización de lo nacional.</a:t>
          </a:r>
        </a:p>
      </dgm:t>
    </dgm:pt>
    <dgm:pt modelId="{C4611D61-40F5-4C2F-A8CF-E1ED1A61E393}" type="parTrans" cxnId="{DA154E31-9A28-4427-87A6-30641F05B0C6}">
      <dgm:prSet/>
      <dgm:spPr/>
      <dgm:t>
        <a:bodyPr/>
        <a:lstStyle/>
        <a:p>
          <a:endParaRPr lang="es-AR" sz="3600"/>
        </a:p>
      </dgm:t>
    </dgm:pt>
    <dgm:pt modelId="{ED0F172A-325D-4791-A797-51CB16E1A0B0}" type="sibTrans" cxnId="{DA154E31-9A28-4427-87A6-30641F05B0C6}">
      <dgm:prSet/>
      <dgm:spPr/>
      <dgm:t>
        <a:bodyPr/>
        <a:lstStyle/>
        <a:p>
          <a:endParaRPr lang="es-AR" sz="2400"/>
        </a:p>
      </dgm:t>
    </dgm:pt>
    <dgm:pt modelId="{C29FA92C-2955-42D7-9940-C6406C663F3A}">
      <dgm:prSet custT="1"/>
      <dgm:spPr/>
      <dgm:t>
        <a:bodyPr/>
        <a:lstStyle/>
        <a:p>
          <a:r>
            <a:rPr lang="es-AR" sz="1200"/>
            <a:t>La forma dominante de la globalización (la economía global corporativa) es sólo una de ellas.</a:t>
          </a:r>
        </a:p>
      </dgm:t>
    </dgm:pt>
    <dgm:pt modelId="{AFC87D0C-D2F3-4DB9-A4D3-1EE3532086F4}" type="parTrans" cxnId="{CB5BA2B1-1C25-43E3-97AC-3E1E0F78FB55}">
      <dgm:prSet/>
      <dgm:spPr/>
      <dgm:t>
        <a:bodyPr/>
        <a:lstStyle/>
        <a:p>
          <a:endParaRPr lang="es-AR" sz="3600"/>
        </a:p>
      </dgm:t>
    </dgm:pt>
    <dgm:pt modelId="{5E49EB81-1190-4CDB-9046-9492DA0F3CD3}" type="sibTrans" cxnId="{CB5BA2B1-1C25-43E3-97AC-3E1E0F78FB55}">
      <dgm:prSet/>
      <dgm:spPr/>
      <dgm:t>
        <a:bodyPr/>
        <a:lstStyle/>
        <a:p>
          <a:endParaRPr lang="es-AR" sz="2400"/>
        </a:p>
      </dgm:t>
    </dgm:pt>
    <dgm:pt modelId="{9E1FBDD7-1652-4A60-B8FE-FACB318AA74F}">
      <dgm:prSet custT="1"/>
      <dgm:spPr/>
      <dgm:t>
        <a:bodyPr/>
        <a:lstStyle/>
        <a:p>
          <a:r>
            <a:rPr lang="es-AR" sz="1200"/>
            <a:t>Enfoque de una sociología de la globalización: estudiar exhaustivamente las formaciones y los procesos nacionales y subnacionales, así como también su recodificación como instancias de lo global. Elaboración de nuevas categorías analíticas que no presupongan la típica dualidad entre lo nacional y lo global, o lo local y lo global, como la categoría de ciudades globales.</a:t>
          </a:r>
        </a:p>
      </dgm:t>
    </dgm:pt>
    <dgm:pt modelId="{198202E6-CD8E-4D48-82E8-E19057B5F9A3}" type="parTrans" cxnId="{B87CD04F-2C85-41CD-A311-20E3E4A82055}">
      <dgm:prSet/>
      <dgm:spPr/>
      <dgm:t>
        <a:bodyPr/>
        <a:lstStyle/>
        <a:p>
          <a:endParaRPr lang="es-AR" sz="3600"/>
        </a:p>
      </dgm:t>
    </dgm:pt>
    <dgm:pt modelId="{ED480C47-972D-47C7-9F08-3506DEFF316D}" type="sibTrans" cxnId="{B87CD04F-2C85-41CD-A311-20E3E4A82055}">
      <dgm:prSet/>
      <dgm:spPr/>
      <dgm:t>
        <a:bodyPr/>
        <a:lstStyle/>
        <a:p>
          <a:endParaRPr lang="en-US" sz="2400"/>
        </a:p>
      </dgm:t>
    </dgm:pt>
    <dgm:pt modelId="{F1D0121A-161C-410B-9B1B-F265F6C9126C}" type="pres">
      <dgm:prSet presAssocID="{769C82E2-F64E-4567-8494-9F274822A18C}" presName="Name0" presStyleCnt="0">
        <dgm:presLayoutVars>
          <dgm:chMax val="7"/>
          <dgm:chPref val="7"/>
          <dgm:dir/>
        </dgm:presLayoutVars>
      </dgm:prSet>
      <dgm:spPr/>
    </dgm:pt>
    <dgm:pt modelId="{03FCFD1A-B45E-4312-81CC-704C60DB7AA0}" type="pres">
      <dgm:prSet presAssocID="{769C82E2-F64E-4567-8494-9F274822A18C}" presName="Name1" presStyleCnt="0"/>
      <dgm:spPr/>
    </dgm:pt>
    <dgm:pt modelId="{A5D6970B-AB05-4DEE-AEBD-9A79088707BB}" type="pres">
      <dgm:prSet presAssocID="{769C82E2-F64E-4567-8494-9F274822A18C}" presName="cycle" presStyleCnt="0"/>
      <dgm:spPr/>
    </dgm:pt>
    <dgm:pt modelId="{83ECAF7D-B5D9-48D9-84D8-2A430CD00924}" type="pres">
      <dgm:prSet presAssocID="{769C82E2-F64E-4567-8494-9F274822A18C}" presName="srcNode" presStyleLbl="node1" presStyleIdx="0" presStyleCnt="6"/>
      <dgm:spPr/>
    </dgm:pt>
    <dgm:pt modelId="{4F7772D1-5923-44CB-99AB-CF85B7091803}" type="pres">
      <dgm:prSet presAssocID="{769C82E2-F64E-4567-8494-9F274822A18C}" presName="conn" presStyleLbl="parChTrans1D2" presStyleIdx="0" presStyleCnt="1"/>
      <dgm:spPr/>
    </dgm:pt>
    <dgm:pt modelId="{70F3E969-3460-4945-9A43-0C938AB24418}" type="pres">
      <dgm:prSet presAssocID="{769C82E2-F64E-4567-8494-9F274822A18C}" presName="extraNode" presStyleLbl="node1" presStyleIdx="0" presStyleCnt="6"/>
      <dgm:spPr/>
    </dgm:pt>
    <dgm:pt modelId="{71D01953-E17B-4FB8-9228-43BB474D14DE}" type="pres">
      <dgm:prSet presAssocID="{769C82E2-F64E-4567-8494-9F274822A18C}" presName="dstNode" presStyleLbl="node1" presStyleIdx="0" presStyleCnt="6"/>
      <dgm:spPr/>
    </dgm:pt>
    <dgm:pt modelId="{3B7C3CC2-2BAE-4B14-972F-D303B0178048}" type="pres">
      <dgm:prSet presAssocID="{0C1D04B1-C581-49AE-99A9-9E4A528FE5C8}" presName="text_1" presStyleLbl="node1" presStyleIdx="0" presStyleCnt="6" custScaleY="131123">
        <dgm:presLayoutVars>
          <dgm:bulletEnabled val="1"/>
        </dgm:presLayoutVars>
      </dgm:prSet>
      <dgm:spPr/>
    </dgm:pt>
    <dgm:pt modelId="{6BCE08E8-D110-48A9-A6D3-117118EEE35B}" type="pres">
      <dgm:prSet presAssocID="{0C1D04B1-C581-49AE-99A9-9E4A528FE5C8}" presName="accent_1" presStyleCnt="0"/>
      <dgm:spPr/>
    </dgm:pt>
    <dgm:pt modelId="{13C8FC8A-2586-4DF5-8232-AF787B061A78}" type="pres">
      <dgm:prSet presAssocID="{0C1D04B1-C581-49AE-99A9-9E4A528FE5C8}" presName="accentRepeatNode" presStyleLbl="solidFgAcc1" presStyleIdx="0" presStyleCnt="6"/>
      <dgm:spPr/>
    </dgm:pt>
    <dgm:pt modelId="{C625CEFD-161A-4C17-919C-E1DA2B5FE6F6}" type="pres">
      <dgm:prSet presAssocID="{E912E88F-3363-41E8-BD2C-F6AC22B525AF}" presName="text_2" presStyleLbl="node1" presStyleIdx="1" presStyleCnt="6" custScaleY="131123">
        <dgm:presLayoutVars>
          <dgm:bulletEnabled val="1"/>
        </dgm:presLayoutVars>
      </dgm:prSet>
      <dgm:spPr/>
    </dgm:pt>
    <dgm:pt modelId="{B8E852AE-D252-48B0-AA2C-ABC40BA1BA12}" type="pres">
      <dgm:prSet presAssocID="{E912E88F-3363-41E8-BD2C-F6AC22B525AF}" presName="accent_2" presStyleCnt="0"/>
      <dgm:spPr/>
    </dgm:pt>
    <dgm:pt modelId="{C8E1E068-7E2E-4939-8FD7-88CE1B4803EB}" type="pres">
      <dgm:prSet presAssocID="{E912E88F-3363-41E8-BD2C-F6AC22B525AF}" presName="accentRepeatNode" presStyleLbl="solidFgAcc1" presStyleIdx="1" presStyleCnt="6"/>
      <dgm:spPr/>
    </dgm:pt>
    <dgm:pt modelId="{2CE51942-FCE4-49FA-BA7C-D041A65DDF2E}" type="pres">
      <dgm:prSet presAssocID="{59EB449F-8833-47B0-91ED-10C9389827A2}" presName="text_3" presStyleLbl="node1" presStyleIdx="2" presStyleCnt="6" custScaleY="131123">
        <dgm:presLayoutVars>
          <dgm:bulletEnabled val="1"/>
        </dgm:presLayoutVars>
      </dgm:prSet>
      <dgm:spPr/>
    </dgm:pt>
    <dgm:pt modelId="{66E1F358-BA08-43B1-B16D-939EDAACD7F2}" type="pres">
      <dgm:prSet presAssocID="{59EB449F-8833-47B0-91ED-10C9389827A2}" presName="accent_3" presStyleCnt="0"/>
      <dgm:spPr/>
    </dgm:pt>
    <dgm:pt modelId="{AC29CA08-8985-43B7-AAF3-BE4EDC1238A3}" type="pres">
      <dgm:prSet presAssocID="{59EB449F-8833-47B0-91ED-10C9389827A2}" presName="accentRepeatNode" presStyleLbl="solidFgAcc1" presStyleIdx="2" presStyleCnt="6"/>
      <dgm:spPr/>
    </dgm:pt>
    <dgm:pt modelId="{4048876E-E052-491D-A10D-7DEFF063E175}" type="pres">
      <dgm:prSet presAssocID="{C9BE0DB6-7606-4FDF-B531-2395361D1D9E}" presName="text_4" presStyleLbl="node1" presStyleIdx="3" presStyleCnt="6" custScaleY="131123">
        <dgm:presLayoutVars>
          <dgm:bulletEnabled val="1"/>
        </dgm:presLayoutVars>
      </dgm:prSet>
      <dgm:spPr/>
    </dgm:pt>
    <dgm:pt modelId="{F9101AF3-E5DC-48F6-BD2F-7D65B69EAC8B}" type="pres">
      <dgm:prSet presAssocID="{C9BE0DB6-7606-4FDF-B531-2395361D1D9E}" presName="accent_4" presStyleCnt="0"/>
      <dgm:spPr/>
    </dgm:pt>
    <dgm:pt modelId="{E26F760B-270B-4B21-879F-C1A1AA80EDB9}" type="pres">
      <dgm:prSet presAssocID="{C9BE0DB6-7606-4FDF-B531-2395361D1D9E}" presName="accentRepeatNode" presStyleLbl="solidFgAcc1" presStyleIdx="3" presStyleCnt="6"/>
      <dgm:spPr/>
    </dgm:pt>
    <dgm:pt modelId="{F596C2E8-0374-4EBA-BB4A-BCAAAC470682}" type="pres">
      <dgm:prSet presAssocID="{C29FA92C-2955-42D7-9940-C6406C663F3A}" presName="text_5" presStyleLbl="node1" presStyleIdx="4" presStyleCnt="6" custScaleY="131123">
        <dgm:presLayoutVars>
          <dgm:bulletEnabled val="1"/>
        </dgm:presLayoutVars>
      </dgm:prSet>
      <dgm:spPr/>
    </dgm:pt>
    <dgm:pt modelId="{E6D1660E-B910-4398-8F6A-AD7C167044F9}" type="pres">
      <dgm:prSet presAssocID="{C29FA92C-2955-42D7-9940-C6406C663F3A}" presName="accent_5" presStyleCnt="0"/>
      <dgm:spPr/>
    </dgm:pt>
    <dgm:pt modelId="{CBF314EE-88C6-4879-A8EE-D05902C5A5CE}" type="pres">
      <dgm:prSet presAssocID="{C29FA92C-2955-42D7-9940-C6406C663F3A}" presName="accentRepeatNode" presStyleLbl="solidFgAcc1" presStyleIdx="4" presStyleCnt="6"/>
      <dgm:spPr/>
    </dgm:pt>
    <dgm:pt modelId="{CEDC3462-3B31-4370-B498-1D1FE0194D6C}" type="pres">
      <dgm:prSet presAssocID="{9E1FBDD7-1652-4A60-B8FE-FACB318AA74F}" presName="text_6" presStyleLbl="node1" presStyleIdx="5" presStyleCnt="6" custScaleY="131123">
        <dgm:presLayoutVars>
          <dgm:bulletEnabled val="1"/>
        </dgm:presLayoutVars>
      </dgm:prSet>
      <dgm:spPr/>
    </dgm:pt>
    <dgm:pt modelId="{0B38435C-1EB8-4635-9495-6ACA2E9C4116}" type="pres">
      <dgm:prSet presAssocID="{9E1FBDD7-1652-4A60-B8FE-FACB318AA74F}" presName="accent_6" presStyleCnt="0"/>
      <dgm:spPr/>
    </dgm:pt>
    <dgm:pt modelId="{2BB2ABD5-85B4-43E9-A07E-0134F2A4AE50}" type="pres">
      <dgm:prSet presAssocID="{9E1FBDD7-1652-4A60-B8FE-FACB318AA74F}" presName="accentRepeatNode" presStyleLbl="solidFgAcc1" presStyleIdx="5" presStyleCnt="6"/>
      <dgm:spPr/>
    </dgm:pt>
  </dgm:ptLst>
  <dgm:cxnLst>
    <dgm:cxn modelId="{4BB4B404-E38E-4019-8214-EB6106C3C701}" type="presOf" srcId="{769C82E2-F64E-4567-8494-9F274822A18C}" destId="{F1D0121A-161C-410B-9B1B-F265F6C9126C}" srcOrd="0" destOrd="0" presId="urn:microsoft.com/office/officeart/2008/layout/VerticalCurvedList"/>
    <dgm:cxn modelId="{A91EC30E-8D95-4F0A-BBCE-6D52024528A8}" type="presOf" srcId="{0C1D04B1-C581-49AE-99A9-9E4A528FE5C8}" destId="{3B7C3CC2-2BAE-4B14-972F-D303B0178048}" srcOrd="0" destOrd="0" presId="urn:microsoft.com/office/officeart/2008/layout/VerticalCurvedList"/>
    <dgm:cxn modelId="{DA154E31-9A28-4427-87A6-30641F05B0C6}" srcId="{769C82E2-F64E-4567-8494-9F274822A18C}" destId="{59EB449F-8833-47B0-91ED-10C9389827A2}" srcOrd="2" destOrd="0" parTransId="{C4611D61-40F5-4C2F-A8CF-E1ED1A61E393}" sibTransId="{ED0F172A-325D-4791-A797-51CB16E1A0B0}"/>
    <dgm:cxn modelId="{CC222B3D-2EC7-4FD4-9A85-E5DF07797424}" type="presOf" srcId="{C29FA92C-2955-42D7-9940-C6406C663F3A}" destId="{F596C2E8-0374-4EBA-BB4A-BCAAAC470682}" srcOrd="0" destOrd="0" presId="urn:microsoft.com/office/officeart/2008/layout/VerticalCurvedList"/>
    <dgm:cxn modelId="{FC4E293E-6140-46A8-9012-57F3209ECE43}" srcId="{769C82E2-F64E-4567-8494-9F274822A18C}" destId="{C9BE0DB6-7606-4FDF-B531-2395361D1D9E}" srcOrd="3" destOrd="0" parTransId="{33A74300-0D0D-4188-B57B-E0931B50A8A8}" sibTransId="{2E262AB7-B05A-4A14-80A0-55804546FDEE}"/>
    <dgm:cxn modelId="{7E3EFD69-E0CC-4919-88F7-00EDB0DFB661}" srcId="{769C82E2-F64E-4567-8494-9F274822A18C}" destId="{0C1D04B1-C581-49AE-99A9-9E4A528FE5C8}" srcOrd="0" destOrd="0" parTransId="{CBC83D1B-C7E9-485B-BE8F-9A3A493A60B1}" sibTransId="{617468F6-47E2-4E7A-9F53-FBB6588074B3}"/>
    <dgm:cxn modelId="{77ADF56A-D377-46AE-8555-412CF821A0F9}" srcId="{769C82E2-F64E-4567-8494-9F274822A18C}" destId="{E912E88F-3363-41E8-BD2C-F6AC22B525AF}" srcOrd="1" destOrd="0" parTransId="{9012B4AC-BB07-4A68-9DEC-CF89BD39B20E}" sibTransId="{966ACE78-4698-4802-9D3B-7C34252A9D00}"/>
    <dgm:cxn modelId="{4BE8584F-FDED-46AA-B2E3-D99239D1B939}" type="presOf" srcId="{617468F6-47E2-4E7A-9F53-FBB6588074B3}" destId="{4F7772D1-5923-44CB-99AB-CF85B7091803}" srcOrd="0" destOrd="0" presId="urn:microsoft.com/office/officeart/2008/layout/VerticalCurvedList"/>
    <dgm:cxn modelId="{B87CD04F-2C85-41CD-A311-20E3E4A82055}" srcId="{769C82E2-F64E-4567-8494-9F274822A18C}" destId="{9E1FBDD7-1652-4A60-B8FE-FACB318AA74F}" srcOrd="5" destOrd="0" parTransId="{198202E6-CD8E-4D48-82E8-E19057B5F9A3}" sibTransId="{ED480C47-972D-47C7-9F08-3506DEFF316D}"/>
    <dgm:cxn modelId="{CCBF1451-0501-48D7-BE70-BA850966EE16}" type="presOf" srcId="{59EB449F-8833-47B0-91ED-10C9389827A2}" destId="{2CE51942-FCE4-49FA-BA7C-D041A65DDF2E}" srcOrd="0" destOrd="0" presId="urn:microsoft.com/office/officeart/2008/layout/VerticalCurvedList"/>
    <dgm:cxn modelId="{A379335A-271D-425B-BE83-DA83055ED1FA}" type="presOf" srcId="{9E1FBDD7-1652-4A60-B8FE-FACB318AA74F}" destId="{CEDC3462-3B31-4370-B498-1D1FE0194D6C}" srcOrd="0" destOrd="0" presId="urn:microsoft.com/office/officeart/2008/layout/VerticalCurvedList"/>
    <dgm:cxn modelId="{CB5BA2B1-1C25-43E3-97AC-3E1E0F78FB55}" srcId="{769C82E2-F64E-4567-8494-9F274822A18C}" destId="{C29FA92C-2955-42D7-9940-C6406C663F3A}" srcOrd="4" destOrd="0" parTransId="{AFC87D0C-D2F3-4DB9-A4D3-1EE3532086F4}" sibTransId="{5E49EB81-1190-4CDB-9046-9492DA0F3CD3}"/>
    <dgm:cxn modelId="{AFD154DB-B4C6-4D88-805F-8A2379696ED5}" type="presOf" srcId="{C9BE0DB6-7606-4FDF-B531-2395361D1D9E}" destId="{4048876E-E052-491D-A10D-7DEFF063E175}" srcOrd="0" destOrd="0" presId="urn:microsoft.com/office/officeart/2008/layout/VerticalCurvedList"/>
    <dgm:cxn modelId="{E8E1ADE8-BC7A-48C1-A295-FBEE89FA49F9}" type="presOf" srcId="{E912E88F-3363-41E8-BD2C-F6AC22B525AF}" destId="{C625CEFD-161A-4C17-919C-E1DA2B5FE6F6}" srcOrd="0" destOrd="0" presId="urn:microsoft.com/office/officeart/2008/layout/VerticalCurvedList"/>
    <dgm:cxn modelId="{4EBFD3E4-6DAC-4817-9157-424C13E0BE7A}" type="presParOf" srcId="{F1D0121A-161C-410B-9B1B-F265F6C9126C}" destId="{03FCFD1A-B45E-4312-81CC-704C60DB7AA0}" srcOrd="0" destOrd="0" presId="urn:microsoft.com/office/officeart/2008/layout/VerticalCurvedList"/>
    <dgm:cxn modelId="{C947516E-EDF5-44C7-9449-284468F1E0AA}" type="presParOf" srcId="{03FCFD1A-B45E-4312-81CC-704C60DB7AA0}" destId="{A5D6970B-AB05-4DEE-AEBD-9A79088707BB}" srcOrd="0" destOrd="0" presId="urn:microsoft.com/office/officeart/2008/layout/VerticalCurvedList"/>
    <dgm:cxn modelId="{4F5EBA1D-4F42-4FEA-94C4-D7748DF69A24}" type="presParOf" srcId="{A5D6970B-AB05-4DEE-AEBD-9A79088707BB}" destId="{83ECAF7D-B5D9-48D9-84D8-2A430CD00924}" srcOrd="0" destOrd="0" presId="urn:microsoft.com/office/officeart/2008/layout/VerticalCurvedList"/>
    <dgm:cxn modelId="{87D9A194-7B23-4233-B318-BF9824E23AB6}" type="presParOf" srcId="{A5D6970B-AB05-4DEE-AEBD-9A79088707BB}" destId="{4F7772D1-5923-44CB-99AB-CF85B7091803}" srcOrd="1" destOrd="0" presId="urn:microsoft.com/office/officeart/2008/layout/VerticalCurvedList"/>
    <dgm:cxn modelId="{071745B2-8A97-49D9-9A5C-6C77489A9EA2}" type="presParOf" srcId="{A5D6970B-AB05-4DEE-AEBD-9A79088707BB}" destId="{70F3E969-3460-4945-9A43-0C938AB24418}" srcOrd="2" destOrd="0" presId="urn:microsoft.com/office/officeart/2008/layout/VerticalCurvedList"/>
    <dgm:cxn modelId="{EC307266-E93A-419E-832F-078892DA4374}" type="presParOf" srcId="{A5D6970B-AB05-4DEE-AEBD-9A79088707BB}" destId="{71D01953-E17B-4FB8-9228-43BB474D14DE}" srcOrd="3" destOrd="0" presId="urn:microsoft.com/office/officeart/2008/layout/VerticalCurvedList"/>
    <dgm:cxn modelId="{9857D8DC-0D60-4BB8-B4F3-99B9D705CF4C}" type="presParOf" srcId="{03FCFD1A-B45E-4312-81CC-704C60DB7AA0}" destId="{3B7C3CC2-2BAE-4B14-972F-D303B0178048}" srcOrd="1" destOrd="0" presId="urn:microsoft.com/office/officeart/2008/layout/VerticalCurvedList"/>
    <dgm:cxn modelId="{25BE3EFA-CDE3-4E27-9160-E69BB30DA3D7}" type="presParOf" srcId="{03FCFD1A-B45E-4312-81CC-704C60DB7AA0}" destId="{6BCE08E8-D110-48A9-A6D3-117118EEE35B}" srcOrd="2" destOrd="0" presId="urn:microsoft.com/office/officeart/2008/layout/VerticalCurvedList"/>
    <dgm:cxn modelId="{3F8DF3D1-55E3-404D-93D7-D0D4B5AD35C1}" type="presParOf" srcId="{6BCE08E8-D110-48A9-A6D3-117118EEE35B}" destId="{13C8FC8A-2586-4DF5-8232-AF787B061A78}" srcOrd="0" destOrd="0" presId="urn:microsoft.com/office/officeart/2008/layout/VerticalCurvedList"/>
    <dgm:cxn modelId="{8EE8B670-C8B1-491B-8E2B-569154B23C16}" type="presParOf" srcId="{03FCFD1A-B45E-4312-81CC-704C60DB7AA0}" destId="{C625CEFD-161A-4C17-919C-E1DA2B5FE6F6}" srcOrd="3" destOrd="0" presId="urn:microsoft.com/office/officeart/2008/layout/VerticalCurvedList"/>
    <dgm:cxn modelId="{C6BF78EB-4002-4AA0-9DE6-8D7A1BC2C06E}" type="presParOf" srcId="{03FCFD1A-B45E-4312-81CC-704C60DB7AA0}" destId="{B8E852AE-D252-48B0-AA2C-ABC40BA1BA12}" srcOrd="4" destOrd="0" presId="urn:microsoft.com/office/officeart/2008/layout/VerticalCurvedList"/>
    <dgm:cxn modelId="{59C01641-269C-41E2-9E93-A18F385FB5B8}" type="presParOf" srcId="{B8E852AE-D252-48B0-AA2C-ABC40BA1BA12}" destId="{C8E1E068-7E2E-4939-8FD7-88CE1B4803EB}" srcOrd="0" destOrd="0" presId="urn:microsoft.com/office/officeart/2008/layout/VerticalCurvedList"/>
    <dgm:cxn modelId="{91E638C2-9547-44CB-92F7-914FB4554ACC}" type="presParOf" srcId="{03FCFD1A-B45E-4312-81CC-704C60DB7AA0}" destId="{2CE51942-FCE4-49FA-BA7C-D041A65DDF2E}" srcOrd="5" destOrd="0" presId="urn:microsoft.com/office/officeart/2008/layout/VerticalCurvedList"/>
    <dgm:cxn modelId="{E52B40AD-93C4-484A-BA03-9CCCECE580AD}" type="presParOf" srcId="{03FCFD1A-B45E-4312-81CC-704C60DB7AA0}" destId="{66E1F358-BA08-43B1-B16D-939EDAACD7F2}" srcOrd="6" destOrd="0" presId="urn:microsoft.com/office/officeart/2008/layout/VerticalCurvedList"/>
    <dgm:cxn modelId="{6F03E133-CEE1-4853-A403-C879B0608C5C}" type="presParOf" srcId="{66E1F358-BA08-43B1-B16D-939EDAACD7F2}" destId="{AC29CA08-8985-43B7-AAF3-BE4EDC1238A3}" srcOrd="0" destOrd="0" presId="urn:microsoft.com/office/officeart/2008/layout/VerticalCurvedList"/>
    <dgm:cxn modelId="{C4C0B3D4-C9BC-485C-A9C0-CF8500987A1C}" type="presParOf" srcId="{03FCFD1A-B45E-4312-81CC-704C60DB7AA0}" destId="{4048876E-E052-491D-A10D-7DEFF063E175}" srcOrd="7" destOrd="0" presId="urn:microsoft.com/office/officeart/2008/layout/VerticalCurvedList"/>
    <dgm:cxn modelId="{386E1077-1776-4CBA-83ED-51DB7AC3C84A}" type="presParOf" srcId="{03FCFD1A-B45E-4312-81CC-704C60DB7AA0}" destId="{F9101AF3-E5DC-48F6-BD2F-7D65B69EAC8B}" srcOrd="8" destOrd="0" presId="urn:microsoft.com/office/officeart/2008/layout/VerticalCurvedList"/>
    <dgm:cxn modelId="{0BD46994-81D5-4D09-8341-F2DE71249B3A}" type="presParOf" srcId="{F9101AF3-E5DC-48F6-BD2F-7D65B69EAC8B}" destId="{E26F760B-270B-4B21-879F-C1A1AA80EDB9}" srcOrd="0" destOrd="0" presId="urn:microsoft.com/office/officeart/2008/layout/VerticalCurvedList"/>
    <dgm:cxn modelId="{E938C43A-B08A-4413-AA8E-1BFB970C826D}" type="presParOf" srcId="{03FCFD1A-B45E-4312-81CC-704C60DB7AA0}" destId="{F596C2E8-0374-4EBA-BB4A-BCAAAC470682}" srcOrd="9" destOrd="0" presId="urn:microsoft.com/office/officeart/2008/layout/VerticalCurvedList"/>
    <dgm:cxn modelId="{BA8B2910-B2FD-483E-8105-C3D57F3D489A}" type="presParOf" srcId="{03FCFD1A-B45E-4312-81CC-704C60DB7AA0}" destId="{E6D1660E-B910-4398-8F6A-AD7C167044F9}" srcOrd="10" destOrd="0" presId="urn:microsoft.com/office/officeart/2008/layout/VerticalCurvedList"/>
    <dgm:cxn modelId="{CAEEBCBE-E4D8-4D84-B990-2889BB38E8D1}" type="presParOf" srcId="{E6D1660E-B910-4398-8F6A-AD7C167044F9}" destId="{CBF314EE-88C6-4879-A8EE-D05902C5A5CE}" srcOrd="0" destOrd="0" presId="urn:microsoft.com/office/officeart/2008/layout/VerticalCurvedList"/>
    <dgm:cxn modelId="{207EA8E3-2866-4D4D-B662-59E0082283B6}" type="presParOf" srcId="{03FCFD1A-B45E-4312-81CC-704C60DB7AA0}" destId="{CEDC3462-3B31-4370-B498-1D1FE0194D6C}" srcOrd="11" destOrd="0" presId="urn:microsoft.com/office/officeart/2008/layout/VerticalCurvedList"/>
    <dgm:cxn modelId="{C6A785D3-FFD1-4F87-922D-DA10FECA9A57}" type="presParOf" srcId="{03FCFD1A-B45E-4312-81CC-704C60DB7AA0}" destId="{0B38435C-1EB8-4635-9495-6ACA2E9C4116}" srcOrd="12" destOrd="0" presId="urn:microsoft.com/office/officeart/2008/layout/VerticalCurvedList"/>
    <dgm:cxn modelId="{15C6327D-C753-4C81-9D8B-C20B19CC97DA}" type="presParOf" srcId="{0B38435C-1EB8-4635-9495-6ACA2E9C4116}" destId="{2BB2ABD5-85B4-43E9-A07E-0134F2A4AE5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A9493-26AD-49A7-AC7C-90909107D509}" type="doc">
      <dgm:prSet loTypeId="urn:microsoft.com/office/officeart/2008/layout/VerticalCurvedList" loCatId="list" qsTypeId="urn:microsoft.com/office/officeart/2005/8/quickstyle/simple4" qsCatId="simple" csTypeId="urn:microsoft.com/office/officeart/2005/8/colors/colorful4" csCatId="colorful" phldr="1"/>
      <dgm:spPr/>
      <dgm:t>
        <a:bodyPr/>
        <a:lstStyle/>
        <a:p>
          <a:endParaRPr lang="es-AR"/>
        </a:p>
      </dgm:t>
    </dgm:pt>
    <dgm:pt modelId="{8BE15B84-1D37-4C91-AC87-DF72EA9E2422}">
      <dgm:prSet phldrT="[Texto]"/>
      <dgm:spPr/>
      <dgm:t>
        <a:bodyPr/>
        <a:lstStyle/>
        <a:p>
          <a:r>
            <a:rPr lang="es-ES" dirty="0"/>
            <a:t>Las interpretaciones del Norte planteaban variadas lecturas. Para </a:t>
          </a:r>
          <a:r>
            <a:rPr lang="es-ES" dirty="0" err="1"/>
            <a:t>Grevi</a:t>
          </a:r>
          <a:r>
            <a:rPr lang="es-ES" dirty="0"/>
            <a:t> (2010), por ejemplo, el sistema se dirigía hacia una novedosa forma de multipolaridad, marcada por la redistribución de las cuotas de poder en las esferas económica, política y militar y atravesada por una profunda interdependencia, dando lugar a un “orden interpolar”. Para Haas  (2008) el orden sería “no polar” y para Zakaria (2008) -siguiendo la propuesta de </a:t>
          </a:r>
          <a:r>
            <a:rPr lang="es-ES" dirty="0" err="1"/>
            <a:t>Amsden</a:t>
          </a:r>
          <a:r>
            <a:rPr lang="es-ES" dirty="0"/>
            <a:t> (2001)- comenzaba el “ascenso del resto”, particularmente en la dimensión económica. El resto lo constituirían los nuevos actores económicos, muchos de los cuales provienen del </a:t>
          </a:r>
          <a:r>
            <a:rPr lang="es-AR" dirty="0"/>
            <a:t>Sur.</a:t>
          </a:r>
        </a:p>
      </dgm:t>
    </dgm:pt>
    <dgm:pt modelId="{1B42915C-43B7-479E-995F-4CC82C660B99}" type="parTrans" cxnId="{FFCD5BCD-DE19-467A-B95F-C1DA65345264}">
      <dgm:prSet/>
      <dgm:spPr/>
      <dgm:t>
        <a:bodyPr/>
        <a:lstStyle/>
        <a:p>
          <a:endParaRPr lang="es-AR" sz="1600"/>
        </a:p>
      </dgm:t>
    </dgm:pt>
    <dgm:pt modelId="{CFAF9ECB-2167-4BFE-A629-AEC3D7F2B935}" type="sibTrans" cxnId="{FFCD5BCD-DE19-467A-B95F-C1DA65345264}">
      <dgm:prSet/>
      <dgm:spPr/>
      <dgm:t>
        <a:bodyPr/>
        <a:lstStyle/>
        <a:p>
          <a:endParaRPr lang="es-AR"/>
        </a:p>
      </dgm:t>
    </dgm:pt>
    <dgm:pt modelId="{D5789E72-A823-4F76-9A56-75325DF978E0}">
      <dgm:prSet phldrT="[Texto]"/>
      <dgm:spPr/>
      <dgm:t>
        <a:bodyPr/>
        <a:lstStyle/>
        <a:p>
          <a:r>
            <a:rPr lang="es-ES"/>
            <a:t>La clásica división entre Norte y Sur, desarrollados/subdesarrollados o centro/periferia se está complejizando y diluyendo. Hay “Sures” que emergen en el Norte y “Nortes” que </a:t>
          </a:r>
          <a:r>
            <a:rPr lang="es-AR"/>
            <a:t>emergen en el Sur. Paralelamente a los </a:t>
          </a:r>
          <a:r>
            <a:rPr lang="es-ES"/>
            <a:t>mencionados procesos, el poder se dirige hacia nuevas geografías, desplazándose del Norte y de Occidente hacia el Sur y Oriente, donde se sitúa China.</a:t>
          </a:r>
          <a:endParaRPr lang="es-AR"/>
        </a:p>
      </dgm:t>
    </dgm:pt>
    <dgm:pt modelId="{2F339540-3ABD-46F2-AAAC-B41FE8899FC3}" type="parTrans" cxnId="{DE9CD72A-2ADE-45F2-ADB8-3DEEC089C825}">
      <dgm:prSet/>
      <dgm:spPr/>
      <dgm:t>
        <a:bodyPr/>
        <a:lstStyle/>
        <a:p>
          <a:endParaRPr lang="es-AR" sz="1600"/>
        </a:p>
      </dgm:t>
    </dgm:pt>
    <dgm:pt modelId="{B3A5C130-51D4-425D-8104-E0AE5CEED15B}" type="sibTrans" cxnId="{DE9CD72A-2ADE-45F2-ADB8-3DEEC089C825}">
      <dgm:prSet/>
      <dgm:spPr/>
      <dgm:t>
        <a:bodyPr/>
        <a:lstStyle/>
        <a:p>
          <a:endParaRPr lang="es-AR"/>
        </a:p>
      </dgm:t>
    </dgm:pt>
    <dgm:pt modelId="{6C1E72C4-4D84-4FEC-94D0-DFFB82E83E4F}">
      <dgm:prSet phldrT="[Texto]"/>
      <dgm:spPr/>
      <dgm:t>
        <a:bodyPr/>
        <a:lstStyle/>
        <a:p>
          <a:r>
            <a:rPr lang="es-AR" dirty="0"/>
            <a:t>Las viejas </a:t>
          </a:r>
          <a:r>
            <a:rPr lang="es-ES" dirty="0"/>
            <a:t>coaliciones sobreviven al tiempo que otras nuevas emergen, otorgando relevancia y nueva vigencia al multilateralismo, al </a:t>
          </a:r>
          <a:r>
            <a:rPr lang="es-ES" dirty="0" err="1"/>
            <a:t>minilateralismo</a:t>
          </a:r>
          <a:r>
            <a:rPr lang="es-ES" dirty="0"/>
            <a:t> y a las redes transnacionales de la sociedad </a:t>
          </a:r>
          <a:r>
            <a:rPr lang="es-AR" dirty="0"/>
            <a:t>civil.</a:t>
          </a:r>
        </a:p>
      </dgm:t>
    </dgm:pt>
    <dgm:pt modelId="{8B7E975E-4659-4980-AE5D-76268948C237}" type="parTrans" cxnId="{7DD5A06F-1239-4D8C-B168-FA14E79AF571}">
      <dgm:prSet/>
      <dgm:spPr/>
      <dgm:t>
        <a:bodyPr/>
        <a:lstStyle/>
        <a:p>
          <a:endParaRPr lang="es-AR" sz="1600"/>
        </a:p>
      </dgm:t>
    </dgm:pt>
    <dgm:pt modelId="{E71EC311-3C73-4B44-B531-F82A4395AF6E}" type="sibTrans" cxnId="{7DD5A06F-1239-4D8C-B168-FA14E79AF571}">
      <dgm:prSet/>
      <dgm:spPr/>
      <dgm:t>
        <a:bodyPr/>
        <a:lstStyle/>
        <a:p>
          <a:endParaRPr lang="es-AR"/>
        </a:p>
      </dgm:t>
    </dgm:pt>
    <dgm:pt modelId="{91B23757-89D4-4EE4-A445-77627C4A5F1D}" type="pres">
      <dgm:prSet presAssocID="{762A9493-26AD-49A7-AC7C-90909107D509}" presName="Name0" presStyleCnt="0">
        <dgm:presLayoutVars>
          <dgm:chMax val="7"/>
          <dgm:chPref val="7"/>
          <dgm:dir/>
        </dgm:presLayoutVars>
      </dgm:prSet>
      <dgm:spPr/>
    </dgm:pt>
    <dgm:pt modelId="{60595B93-CCD1-4D1F-B030-BF531E48E76E}" type="pres">
      <dgm:prSet presAssocID="{762A9493-26AD-49A7-AC7C-90909107D509}" presName="Name1" presStyleCnt="0"/>
      <dgm:spPr/>
    </dgm:pt>
    <dgm:pt modelId="{35F9FCC1-B394-409D-8ABE-12DAE7414D7F}" type="pres">
      <dgm:prSet presAssocID="{762A9493-26AD-49A7-AC7C-90909107D509}" presName="cycle" presStyleCnt="0"/>
      <dgm:spPr/>
    </dgm:pt>
    <dgm:pt modelId="{60937D5F-38A9-4DC0-83C9-D53E073246D8}" type="pres">
      <dgm:prSet presAssocID="{762A9493-26AD-49A7-AC7C-90909107D509}" presName="srcNode" presStyleLbl="node1" presStyleIdx="0" presStyleCnt="3"/>
      <dgm:spPr/>
    </dgm:pt>
    <dgm:pt modelId="{B9628BCC-D601-46D6-8232-5CC33A8BCDD3}" type="pres">
      <dgm:prSet presAssocID="{762A9493-26AD-49A7-AC7C-90909107D509}" presName="conn" presStyleLbl="parChTrans1D2" presStyleIdx="0" presStyleCnt="1"/>
      <dgm:spPr/>
    </dgm:pt>
    <dgm:pt modelId="{F3BF92CF-1651-4B89-B1EF-ED54D274A4AC}" type="pres">
      <dgm:prSet presAssocID="{762A9493-26AD-49A7-AC7C-90909107D509}" presName="extraNode" presStyleLbl="node1" presStyleIdx="0" presStyleCnt="3"/>
      <dgm:spPr/>
    </dgm:pt>
    <dgm:pt modelId="{C1DBF999-4435-46C0-8A8F-43567296585A}" type="pres">
      <dgm:prSet presAssocID="{762A9493-26AD-49A7-AC7C-90909107D509}" presName="dstNode" presStyleLbl="node1" presStyleIdx="0" presStyleCnt="3"/>
      <dgm:spPr/>
    </dgm:pt>
    <dgm:pt modelId="{A64B6CA0-8D45-4237-BDE0-453F84118542}" type="pres">
      <dgm:prSet presAssocID="{8BE15B84-1D37-4C91-AC87-DF72EA9E2422}" presName="text_1" presStyleLbl="node1" presStyleIdx="0" presStyleCnt="3" custScaleY="134310">
        <dgm:presLayoutVars>
          <dgm:bulletEnabled val="1"/>
        </dgm:presLayoutVars>
      </dgm:prSet>
      <dgm:spPr/>
    </dgm:pt>
    <dgm:pt modelId="{455D0702-C3D0-4D9E-84AC-AC7F83E8660B}" type="pres">
      <dgm:prSet presAssocID="{8BE15B84-1D37-4C91-AC87-DF72EA9E2422}" presName="accent_1" presStyleCnt="0"/>
      <dgm:spPr/>
    </dgm:pt>
    <dgm:pt modelId="{65E28374-FF54-49F8-89D4-3477997A0187}" type="pres">
      <dgm:prSet presAssocID="{8BE15B84-1D37-4C91-AC87-DF72EA9E2422}" presName="accentRepeatNode" presStyleLbl="solidFgAcc1" presStyleIdx="0" presStyleCnt="3"/>
      <dgm:spPr/>
    </dgm:pt>
    <dgm:pt modelId="{89165D9F-CF5A-4826-9BD9-AB6211C0882D}" type="pres">
      <dgm:prSet presAssocID="{D5789E72-A823-4F76-9A56-75325DF978E0}" presName="text_2" presStyleLbl="node1" presStyleIdx="1" presStyleCnt="3" custScaleY="134310">
        <dgm:presLayoutVars>
          <dgm:bulletEnabled val="1"/>
        </dgm:presLayoutVars>
      </dgm:prSet>
      <dgm:spPr/>
    </dgm:pt>
    <dgm:pt modelId="{EAF69046-937C-4610-B331-70CCCAAEE71B}" type="pres">
      <dgm:prSet presAssocID="{D5789E72-A823-4F76-9A56-75325DF978E0}" presName="accent_2" presStyleCnt="0"/>
      <dgm:spPr/>
    </dgm:pt>
    <dgm:pt modelId="{32698172-A0AA-48DB-8FA2-16AFCBF8C3F3}" type="pres">
      <dgm:prSet presAssocID="{D5789E72-A823-4F76-9A56-75325DF978E0}" presName="accentRepeatNode" presStyleLbl="solidFgAcc1" presStyleIdx="1" presStyleCnt="3"/>
      <dgm:spPr/>
    </dgm:pt>
    <dgm:pt modelId="{91292D08-6FA1-407D-BA21-706CA33E73E4}" type="pres">
      <dgm:prSet presAssocID="{6C1E72C4-4D84-4FEC-94D0-DFFB82E83E4F}" presName="text_3" presStyleLbl="node1" presStyleIdx="2" presStyleCnt="3" custScaleY="134310">
        <dgm:presLayoutVars>
          <dgm:bulletEnabled val="1"/>
        </dgm:presLayoutVars>
      </dgm:prSet>
      <dgm:spPr/>
    </dgm:pt>
    <dgm:pt modelId="{E46F43E2-2159-4011-970A-BBADD98BA509}" type="pres">
      <dgm:prSet presAssocID="{6C1E72C4-4D84-4FEC-94D0-DFFB82E83E4F}" presName="accent_3" presStyleCnt="0"/>
      <dgm:spPr/>
    </dgm:pt>
    <dgm:pt modelId="{2BB8EA3F-8ACA-46C8-9804-E84A10B0DE82}" type="pres">
      <dgm:prSet presAssocID="{6C1E72C4-4D84-4FEC-94D0-DFFB82E83E4F}" presName="accentRepeatNode" presStyleLbl="solidFgAcc1" presStyleIdx="2" presStyleCnt="3"/>
      <dgm:spPr/>
    </dgm:pt>
  </dgm:ptLst>
  <dgm:cxnLst>
    <dgm:cxn modelId="{DE9CD72A-2ADE-45F2-ADB8-3DEEC089C825}" srcId="{762A9493-26AD-49A7-AC7C-90909107D509}" destId="{D5789E72-A823-4F76-9A56-75325DF978E0}" srcOrd="1" destOrd="0" parTransId="{2F339540-3ABD-46F2-AAAC-B41FE8899FC3}" sibTransId="{B3A5C130-51D4-425D-8104-E0AE5CEED15B}"/>
    <dgm:cxn modelId="{7DD5A06F-1239-4D8C-B168-FA14E79AF571}" srcId="{762A9493-26AD-49A7-AC7C-90909107D509}" destId="{6C1E72C4-4D84-4FEC-94D0-DFFB82E83E4F}" srcOrd="2" destOrd="0" parTransId="{8B7E975E-4659-4980-AE5D-76268948C237}" sibTransId="{E71EC311-3C73-4B44-B531-F82A4395AF6E}"/>
    <dgm:cxn modelId="{255943A4-E4AD-44E5-9162-63F9948A7B4D}" type="presOf" srcId="{D5789E72-A823-4F76-9A56-75325DF978E0}" destId="{89165D9F-CF5A-4826-9BD9-AB6211C0882D}" srcOrd="0" destOrd="0" presId="urn:microsoft.com/office/officeart/2008/layout/VerticalCurvedList"/>
    <dgm:cxn modelId="{FFCD5BCD-DE19-467A-B95F-C1DA65345264}" srcId="{762A9493-26AD-49A7-AC7C-90909107D509}" destId="{8BE15B84-1D37-4C91-AC87-DF72EA9E2422}" srcOrd="0" destOrd="0" parTransId="{1B42915C-43B7-479E-995F-4CC82C660B99}" sibTransId="{CFAF9ECB-2167-4BFE-A629-AEC3D7F2B935}"/>
    <dgm:cxn modelId="{95F8A1D3-4303-4328-BEB3-5E6D3F2C7B16}" type="presOf" srcId="{6C1E72C4-4D84-4FEC-94D0-DFFB82E83E4F}" destId="{91292D08-6FA1-407D-BA21-706CA33E73E4}" srcOrd="0" destOrd="0" presId="urn:microsoft.com/office/officeart/2008/layout/VerticalCurvedList"/>
    <dgm:cxn modelId="{80004FD7-8B79-42F8-9D2F-F125D9CA38A8}" type="presOf" srcId="{8BE15B84-1D37-4C91-AC87-DF72EA9E2422}" destId="{A64B6CA0-8D45-4237-BDE0-453F84118542}" srcOrd="0" destOrd="0" presId="urn:microsoft.com/office/officeart/2008/layout/VerticalCurvedList"/>
    <dgm:cxn modelId="{951E2DE1-243C-4DEE-9986-84570ADD4D62}" type="presOf" srcId="{762A9493-26AD-49A7-AC7C-90909107D509}" destId="{91B23757-89D4-4EE4-A445-77627C4A5F1D}" srcOrd="0" destOrd="0" presId="urn:microsoft.com/office/officeart/2008/layout/VerticalCurvedList"/>
    <dgm:cxn modelId="{3B8726F2-6D82-4C54-9D58-8AE72959C62E}" type="presOf" srcId="{CFAF9ECB-2167-4BFE-A629-AEC3D7F2B935}" destId="{B9628BCC-D601-46D6-8232-5CC33A8BCDD3}" srcOrd="0" destOrd="0" presId="urn:microsoft.com/office/officeart/2008/layout/VerticalCurvedList"/>
    <dgm:cxn modelId="{0A859385-B075-4553-A2D7-F194BEA2EC7D}" type="presParOf" srcId="{91B23757-89D4-4EE4-A445-77627C4A5F1D}" destId="{60595B93-CCD1-4D1F-B030-BF531E48E76E}" srcOrd="0" destOrd="0" presId="urn:microsoft.com/office/officeart/2008/layout/VerticalCurvedList"/>
    <dgm:cxn modelId="{1F8F67EA-7C33-431A-93D9-77802E221C5C}" type="presParOf" srcId="{60595B93-CCD1-4D1F-B030-BF531E48E76E}" destId="{35F9FCC1-B394-409D-8ABE-12DAE7414D7F}" srcOrd="0" destOrd="0" presId="urn:microsoft.com/office/officeart/2008/layout/VerticalCurvedList"/>
    <dgm:cxn modelId="{60FC4F9E-2423-43A3-B1D4-A9A1DBC97BDF}" type="presParOf" srcId="{35F9FCC1-B394-409D-8ABE-12DAE7414D7F}" destId="{60937D5F-38A9-4DC0-83C9-D53E073246D8}" srcOrd="0" destOrd="0" presId="urn:microsoft.com/office/officeart/2008/layout/VerticalCurvedList"/>
    <dgm:cxn modelId="{D9237215-8618-43F8-BB60-295065B12B6E}" type="presParOf" srcId="{35F9FCC1-B394-409D-8ABE-12DAE7414D7F}" destId="{B9628BCC-D601-46D6-8232-5CC33A8BCDD3}" srcOrd="1" destOrd="0" presId="urn:microsoft.com/office/officeart/2008/layout/VerticalCurvedList"/>
    <dgm:cxn modelId="{4A4DEDBC-B9BD-4D97-9776-8B10EE15EE40}" type="presParOf" srcId="{35F9FCC1-B394-409D-8ABE-12DAE7414D7F}" destId="{F3BF92CF-1651-4B89-B1EF-ED54D274A4AC}" srcOrd="2" destOrd="0" presId="urn:microsoft.com/office/officeart/2008/layout/VerticalCurvedList"/>
    <dgm:cxn modelId="{B5BDEFF5-B275-4464-9E84-B2DBF591718A}" type="presParOf" srcId="{35F9FCC1-B394-409D-8ABE-12DAE7414D7F}" destId="{C1DBF999-4435-46C0-8A8F-43567296585A}" srcOrd="3" destOrd="0" presId="urn:microsoft.com/office/officeart/2008/layout/VerticalCurvedList"/>
    <dgm:cxn modelId="{74D2240D-E860-4952-9319-97AA971F8044}" type="presParOf" srcId="{60595B93-CCD1-4D1F-B030-BF531E48E76E}" destId="{A64B6CA0-8D45-4237-BDE0-453F84118542}" srcOrd="1" destOrd="0" presId="urn:microsoft.com/office/officeart/2008/layout/VerticalCurvedList"/>
    <dgm:cxn modelId="{4E937A99-3A82-44F3-BD05-7B61C08B254B}" type="presParOf" srcId="{60595B93-CCD1-4D1F-B030-BF531E48E76E}" destId="{455D0702-C3D0-4D9E-84AC-AC7F83E8660B}" srcOrd="2" destOrd="0" presId="urn:microsoft.com/office/officeart/2008/layout/VerticalCurvedList"/>
    <dgm:cxn modelId="{DD112CC5-BCDE-4BB1-99DB-7EB814550A1F}" type="presParOf" srcId="{455D0702-C3D0-4D9E-84AC-AC7F83E8660B}" destId="{65E28374-FF54-49F8-89D4-3477997A0187}" srcOrd="0" destOrd="0" presId="urn:microsoft.com/office/officeart/2008/layout/VerticalCurvedList"/>
    <dgm:cxn modelId="{D9FF3479-B1F7-4703-B6CF-9BF113218106}" type="presParOf" srcId="{60595B93-CCD1-4D1F-B030-BF531E48E76E}" destId="{89165D9F-CF5A-4826-9BD9-AB6211C0882D}" srcOrd="3" destOrd="0" presId="urn:microsoft.com/office/officeart/2008/layout/VerticalCurvedList"/>
    <dgm:cxn modelId="{1B4BCAE6-2DAB-489E-BF6D-567AF0FC315F}" type="presParOf" srcId="{60595B93-CCD1-4D1F-B030-BF531E48E76E}" destId="{EAF69046-937C-4610-B331-70CCCAAEE71B}" srcOrd="4" destOrd="0" presId="urn:microsoft.com/office/officeart/2008/layout/VerticalCurvedList"/>
    <dgm:cxn modelId="{6E4814BC-EE42-4722-A271-EE501A71287A}" type="presParOf" srcId="{EAF69046-937C-4610-B331-70CCCAAEE71B}" destId="{32698172-A0AA-48DB-8FA2-16AFCBF8C3F3}" srcOrd="0" destOrd="0" presId="urn:microsoft.com/office/officeart/2008/layout/VerticalCurvedList"/>
    <dgm:cxn modelId="{8EE66924-5E1A-4DB1-98D2-8AE7B5F8E080}" type="presParOf" srcId="{60595B93-CCD1-4D1F-B030-BF531E48E76E}" destId="{91292D08-6FA1-407D-BA21-706CA33E73E4}" srcOrd="5" destOrd="0" presId="urn:microsoft.com/office/officeart/2008/layout/VerticalCurvedList"/>
    <dgm:cxn modelId="{A77B4EB4-C671-47EE-9B09-9C4DAF65E1B9}" type="presParOf" srcId="{60595B93-CCD1-4D1F-B030-BF531E48E76E}" destId="{E46F43E2-2159-4011-970A-BBADD98BA509}" srcOrd="6" destOrd="0" presId="urn:microsoft.com/office/officeart/2008/layout/VerticalCurvedList"/>
    <dgm:cxn modelId="{F70D1783-8FED-471E-85D6-27313B146D07}" type="presParOf" srcId="{E46F43E2-2159-4011-970A-BBADD98BA509}" destId="{2BB8EA3F-8ACA-46C8-9804-E84A10B0DE8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A9493-26AD-49A7-AC7C-90909107D509}" type="doc">
      <dgm:prSet loTypeId="urn:microsoft.com/office/officeart/2005/8/layout/hierarchy3" loCatId="hierarchy" qsTypeId="urn:microsoft.com/office/officeart/2005/8/quickstyle/simple2" qsCatId="simple" csTypeId="urn:microsoft.com/office/officeart/2005/8/colors/accent2_1" csCatId="accent2" phldr="1"/>
      <dgm:spPr/>
      <dgm:t>
        <a:bodyPr/>
        <a:lstStyle/>
        <a:p>
          <a:endParaRPr lang="es-AR"/>
        </a:p>
      </dgm:t>
    </dgm:pt>
    <dgm:pt modelId="{830F5FC6-1A5A-42A0-8620-AB9831FEE802}">
      <dgm:prSet/>
      <dgm:spPr/>
      <dgm:t>
        <a:bodyPr/>
        <a:lstStyle/>
        <a:p>
          <a:r>
            <a:rPr lang="es-ES" dirty="0"/>
            <a:t>Subproducto del accionar de los emergentes es la conformación de nuevas alianzas.  Entre ellas, la Organización de Cooperación de </a:t>
          </a:r>
          <a:r>
            <a:rPr lang="es-ES" dirty="0" err="1"/>
            <a:t>Shanghai</a:t>
          </a:r>
          <a:r>
            <a:rPr lang="es-ES" dirty="0"/>
            <a:t> (OCS) creada en 2001, IBSA (India,  Brasil y Sudáfrica) grupo conformado en 2003 y el ya mencionado grupo BRICS (Brasil, Rusia, India, China y Sudáfrica). Asimismo, asistimos a la proliferación de siglas que señalan conjuntos de actores emergentes, tales como BRICET (BRIC + Europa Oriental y Turquía), BRICM </a:t>
          </a:r>
          <a:r>
            <a:rPr lang="es-AR" dirty="0"/>
            <a:t>(BRIC + México), BRICK (BRIC + Corea del Sur), Next Eleven (Bangladesh, Egipto, Indonesia, </a:t>
          </a:r>
          <a:r>
            <a:rPr lang="es-ES" dirty="0"/>
            <a:t>Irán, México, Nigeria, Pakistán, Filipinas, Corea del Sur, Turquía y Vietnam) y CIVETS (Colombia, Indonesia, Vietnam, Egipto, Turquía y Sudáfrica).</a:t>
          </a:r>
          <a:endParaRPr lang="es-AR" dirty="0"/>
        </a:p>
      </dgm:t>
    </dgm:pt>
    <dgm:pt modelId="{BF5915EA-6914-443E-BF03-62544C65538A}" type="parTrans" cxnId="{FDD24D71-9521-403E-B4F3-4D8514BB8E24}">
      <dgm:prSet/>
      <dgm:spPr/>
      <dgm:t>
        <a:bodyPr/>
        <a:lstStyle/>
        <a:p>
          <a:endParaRPr lang="es-AR" sz="2800"/>
        </a:p>
      </dgm:t>
    </dgm:pt>
    <dgm:pt modelId="{048BA36D-F4E4-46AD-981B-70F55B3E6163}" type="sibTrans" cxnId="{FDD24D71-9521-403E-B4F3-4D8514BB8E24}">
      <dgm:prSet/>
      <dgm:spPr/>
      <dgm:t>
        <a:bodyPr/>
        <a:lstStyle/>
        <a:p>
          <a:endParaRPr lang="es-AR"/>
        </a:p>
      </dgm:t>
    </dgm:pt>
    <dgm:pt modelId="{B74E3FF7-2505-491E-8C9E-10D849528945}">
      <dgm:prSet phldrT="[Texto]"/>
      <dgm:spPr/>
      <dgm:t>
        <a:bodyPr/>
        <a:lstStyle/>
        <a:p>
          <a:r>
            <a:rPr lang="es-AR" dirty="0"/>
            <a:t>Brexit. Aislacionismo de Trump. Iniciativa BRI de China. Disputa hegemónica entre China y Estados Unidos. Permanencia de conflictos viejos y nuevos en áreas claves: Irak, Afganistán y Siria. Globalización e hiperglobalización coexisten con procesos de desglobalización, fragmentación y localización. Pandemia globalizada. Guerra ruso-ucraniana.</a:t>
          </a:r>
        </a:p>
      </dgm:t>
    </dgm:pt>
    <dgm:pt modelId="{BCED9F12-5A0D-424A-AF8B-AAE327B1D981}" type="parTrans" cxnId="{1AD03069-4CA3-4F85-AE1E-8B66493444B9}">
      <dgm:prSet/>
      <dgm:spPr/>
      <dgm:t>
        <a:bodyPr/>
        <a:lstStyle/>
        <a:p>
          <a:endParaRPr lang="es-AR" sz="2800"/>
        </a:p>
      </dgm:t>
    </dgm:pt>
    <dgm:pt modelId="{52645368-AE04-468C-8D6A-02173E2C5ED5}" type="sibTrans" cxnId="{1AD03069-4CA3-4F85-AE1E-8B66493444B9}">
      <dgm:prSet/>
      <dgm:spPr/>
      <dgm:t>
        <a:bodyPr/>
        <a:lstStyle/>
        <a:p>
          <a:endParaRPr lang="es-AR"/>
        </a:p>
      </dgm:t>
    </dgm:pt>
    <dgm:pt modelId="{F8336C61-2CF3-4A6F-80AF-0012B87C9B6F}" type="pres">
      <dgm:prSet presAssocID="{762A9493-26AD-49A7-AC7C-90909107D509}" presName="diagram" presStyleCnt="0">
        <dgm:presLayoutVars>
          <dgm:chPref val="1"/>
          <dgm:dir/>
          <dgm:animOne val="branch"/>
          <dgm:animLvl val="lvl"/>
          <dgm:resizeHandles/>
        </dgm:presLayoutVars>
      </dgm:prSet>
      <dgm:spPr/>
    </dgm:pt>
    <dgm:pt modelId="{C9F4AF96-A3DF-47A4-A5E3-A33699802FEA}" type="pres">
      <dgm:prSet presAssocID="{830F5FC6-1A5A-42A0-8620-AB9831FEE802}" presName="root" presStyleCnt="0"/>
      <dgm:spPr/>
    </dgm:pt>
    <dgm:pt modelId="{E6424030-DF8A-44A6-AAF2-C1822B4A20C2}" type="pres">
      <dgm:prSet presAssocID="{830F5FC6-1A5A-42A0-8620-AB9831FEE802}" presName="rootComposite" presStyleCnt="0"/>
      <dgm:spPr/>
    </dgm:pt>
    <dgm:pt modelId="{9E5CFA62-BA3D-444B-B627-86B563C20583}" type="pres">
      <dgm:prSet presAssocID="{830F5FC6-1A5A-42A0-8620-AB9831FEE802}" presName="rootText" presStyleLbl="node1" presStyleIdx="0" presStyleCnt="2" custScaleX="158392" custScaleY="200807"/>
      <dgm:spPr/>
    </dgm:pt>
    <dgm:pt modelId="{BDDC90E1-5A07-4909-A910-82A22D9D659D}" type="pres">
      <dgm:prSet presAssocID="{830F5FC6-1A5A-42A0-8620-AB9831FEE802}" presName="rootConnector" presStyleLbl="node1" presStyleIdx="0" presStyleCnt="2"/>
      <dgm:spPr/>
    </dgm:pt>
    <dgm:pt modelId="{055609D5-22CC-46AA-AFFA-EAF7F8651785}" type="pres">
      <dgm:prSet presAssocID="{830F5FC6-1A5A-42A0-8620-AB9831FEE802}" presName="childShape" presStyleCnt="0"/>
      <dgm:spPr/>
    </dgm:pt>
    <dgm:pt modelId="{71EB9277-92C8-436F-A361-82A832087C48}" type="pres">
      <dgm:prSet presAssocID="{B74E3FF7-2505-491E-8C9E-10D849528945}" presName="root" presStyleCnt="0"/>
      <dgm:spPr/>
    </dgm:pt>
    <dgm:pt modelId="{65FD0370-7ED5-4786-8C25-F6C93407E81D}" type="pres">
      <dgm:prSet presAssocID="{B74E3FF7-2505-491E-8C9E-10D849528945}" presName="rootComposite" presStyleCnt="0"/>
      <dgm:spPr/>
    </dgm:pt>
    <dgm:pt modelId="{0DFA4650-DFDD-4CB3-B2A0-B98C96641195}" type="pres">
      <dgm:prSet presAssocID="{B74E3FF7-2505-491E-8C9E-10D849528945}" presName="rootText" presStyleLbl="node1" presStyleIdx="1" presStyleCnt="2" custScaleX="158392" custScaleY="200807"/>
      <dgm:spPr/>
    </dgm:pt>
    <dgm:pt modelId="{BFA6E5EB-DCA3-41D0-83A4-E002CCEBB832}" type="pres">
      <dgm:prSet presAssocID="{B74E3FF7-2505-491E-8C9E-10D849528945}" presName="rootConnector" presStyleLbl="node1" presStyleIdx="1" presStyleCnt="2"/>
      <dgm:spPr/>
    </dgm:pt>
    <dgm:pt modelId="{487A84B9-7F98-4A4B-A6AA-C1C4FC6360CD}" type="pres">
      <dgm:prSet presAssocID="{B74E3FF7-2505-491E-8C9E-10D849528945}" presName="childShape" presStyleCnt="0"/>
      <dgm:spPr/>
    </dgm:pt>
  </dgm:ptLst>
  <dgm:cxnLst>
    <dgm:cxn modelId="{89AC940C-323C-4322-82B7-ED11535D2EC0}" type="presOf" srcId="{B74E3FF7-2505-491E-8C9E-10D849528945}" destId="{BFA6E5EB-DCA3-41D0-83A4-E002CCEBB832}" srcOrd="1" destOrd="0" presId="urn:microsoft.com/office/officeart/2005/8/layout/hierarchy3"/>
    <dgm:cxn modelId="{5CA2F125-2042-465B-9255-D239388DAAE8}" type="presOf" srcId="{762A9493-26AD-49A7-AC7C-90909107D509}" destId="{F8336C61-2CF3-4A6F-80AF-0012B87C9B6F}" srcOrd="0" destOrd="0" presId="urn:microsoft.com/office/officeart/2005/8/layout/hierarchy3"/>
    <dgm:cxn modelId="{4936205D-178E-4595-9128-83B4CA507B67}" type="presOf" srcId="{830F5FC6-1A5A-42A0-8620-AB9831FEE802}" destId="{BDDC90E1-5A07-4909-A910-82A22D9D659D}" srcOrd="1" destOrd="0" presId="urn:microsoft.com/office/officeart/2005/8/layout/hierarchy3"/>
    <dgm:cxn modelId="{1AD03069-4CA3-4F85-AE1E-8B66493444B9}" srcId="{762A9493-26AD-49A7-AC7C-90909107D509}" destId="{B74E3FF7-2505-491E-8C9E-10D849528945}" srcOrd="1" destOrd="0" parTransId="{BCED9F12-5A0D-424A-AF8B-AAE327B1D981}" sibTransId="{52645368-AE04-468C-8D6A-02173E2C5ED5}"/>
    <dgm:cxn modelId="{FDD24D71-9521-403E-B4F3-4D8514BB8E24}" srcId="{762A9493-26AD-49A7-AC7C-90909107D509}" destId="{830F5FC6-1A5A-42A0-8620-AB9831FEE802}" srcOrd="0" destOrd="0" parTransId="{BF5915EA-6914-443E-BF03-62544C65538A}" sibTransId="{048BA36D-F4E4-46AD-981B-70F55B3E6163}"/>
    <dgm:cxn modelId="{64AB1476-C74F-4C5E-A55E-84FEB7554757}" type="presOf" srcId="{B74E3FF7-2505-491E-8C9E-10D849528945}" destId="{0DFA4650-DFDD-4CB3-B2A0-B98C96641195}" srcOrd="0" destOrd="0" presId="urn:microsoft.com/office/officeart/2005/8/layout/hierarchy3"/>
    <dgm:cxn modelId="{701972E0-600B-44D4-AF6F-79D67E0EAFEE}" type="presOf" srcId="{830F5FC6-1A5A-42A0-8620-AB9831FEE802}" destId="{9E5CFA62-BA3D-444B-B627-86B563C20583}" srcOrd="0" destOrd="0" presId="urn:microsoft.com/office/officeart/2005/8/layout/hierarchy3"/>
    <dgm:cxn modelId="{2DE30142-DA08-4D02-B761-E10E9DF2636C}" type="presParOf" srcId="{F8336C61-2CF3-4A6F-80AF-0012B87C9B6F}" destId="{C9F4AF96-A3DF-47A4-A5E3-A33699802FEA}" srcOrd="0" destOrd="0" presId="urn:microsoft.com/office/officeart/2005/8/layout/hierarchy3"/>
    <dgm:cxn modelId="{BA36C047-C299-47EA-B899-50DD01260431}" type="presParOf" srcId="{C9F4AF96-A3DF-47A4-A5E3-A33699802FEA}" destId="{E6424030-DF8A-44A6-AAF2-C1822B4A20C2}" srcOrd="0" destOrd="0" presId="urn:microsoft.com/office/officeart/2005/8/layout/hierarchy3"/>
    <dgm:cxn modelId="{94B67873-C3B0-479A-AF1D-3B7275ACAEB2}" type="presParOf" srcId="{E6424030-DF8A-44A6-AAF2-C1822B4A20C2}" destId="{9E5CFA62-BA3D-444B-B627-86B563C20583}" srcOrd="0" destOrd="0" presId="urn:microsoft.com/office/officeart/2005/8/layout/hierarchy3"/>
    <dgm:cxn modelId="{CFB044AD-F869-4909-AF73-FEC5DB6FA519}" type="presParOf" srcId="{E6424030-DF8A-44A6-AAF2-C1822B4A20C2}" destId="{BDDC90E1-5A07-4909-A910-82A22D9D659D}" srcOrd="1" destOrd="0" presId="urn:microsoft.com/office/officeart/2005/8/layout/hierarchy3"/>
    <dgm:cxn modelId="{C0F2402B-9F3F-4D39-AE10-F6853ECB2DCF}" type="presParOf" srcId="{C9F4AF96-A3DF-47A4-A5E3-A33699802FEA}" destId="{055609D5-22CC-46AA-AFFA-EAF7F8651785}" srcOrd="1" destOrd="0" presId="urn:microsoft.com/office/officeart/2005/8/layout/hierarchy3"/>
    <dgm:cxn modelId="{2F93C4AB-BF38-4674-94B6-71490DC2289D}" type="presParOf" srcId="{F8336C61-2CF3-4A6F-80AF-0012B87C9B6F}" destId="{71EB9277-92C8-436F-A361-82A832087C48}" srcOrd="1" destOrd="0" presId="urn:microsoft.com/office/officeart/2005/8/layout/hierarchy3"/>
    <dgm:cxn modelId="{C10BCC05-85D2-464F-8A0C-E55BE4F80DF4}" type="presParOf" srcId="{71EB9277-92C8-436F-A361-82A832087C48}" destId="{65FD0370-7ED5-4786-8C25-F6C93407E81D}" srcOrd="0" destOrd="0" presId="urn:microsoft.com/office/officeart/2005/8/layout/hierarchy3"/>
    <dgm:cxn modelId="{ED39D449-60FC-4793-9DDF-E568976960FA}" type="presParOf" srcId="{65FD0370-7ED5-4786-8C25-F6C93407E81D}" destId="{0DFA4650-DFDD-4CB3-B2A0-B98C96641195}" srcOrd="0" destOrd="0" presId="urn:microsoft.com/office/officeart/2005/8/layout/hierarchy3"/>
    <dgm:cxn modelId="{A5F2A57F-4646-4A9C-9EB6-EF7F8176153E}" type="presParOf" srcId="{65FD0370-7ED5-4786-8C25-F6C93407E81D}" destId="{BFA6E5EB-DCA3-41D0-83A4-E002CCEBB832}" srcOrd="1" destOrd="0" presId="urn:microsoft.com/office/officeart/2005/8/layout/hierarchy3"/>
    <dgm:cxn modelId="{2D04947B-8127-4E57-8F5E-99D4F90FE51F}" type="presParOf" srcId="{71EB9277-92C8-436F-A361-82A832087C48}" destId="{487A84B9-7F98-4A4B-A6AA-C1C4FC6360CD}" srcOrd="1"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48086B-D54E-4FD8-86CA-8F0D03CB90A2}"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AR"/>
        </a:p>
      </dgm:t>
    </dgm:pt>
    <dgm:pt modelId="{A3FB100E-44B0-45F8-AC2B-089F12A21668}">
      <dgm:prSet phldrT="[Texto]"/>
      <dgm:spPr/>
      <dgm:t>
        <a:bodyPr/>
        <a:lstStyle/>
        <a:p>
          <a:r>
            <a:rPr lang="es-AR" dirty="0"/>
            <a:t>Rasgos definitorios del orden internacional emergente: bipolaridad flexible, no polarización y heterogeneidad.</a:t>
          </a:r>
        </a:p>
      </dgm:t>
    </dgm:pt>
    <dgm:pt modelId="{6A34E32A-36E6-46A0-B326-F3AF3A1332ED}" type="parTrans" cxnId="{05A89067-32E5-4742-917A-7163B6C5B15D}">
      <dgm:prSet/>
      <dgm:spPr/>
      <dgm:t>
        <a:bodyPr/>
        <a:lstStyle/>
        <a:p>
          <a:endParaRPr lang="es-AR"/>
        </a:p>
      </dgm:t>
    </dgm:pt>
    <dgm:pt modelId="{025081AD-ED77-40C6-AA92-99ED4D9FD936}" type="sibTrans" cxnId="{05A89067-32E5-4742-917A-7163B6C5B15D}">
      <dgm:prSet/>
      <dgm:spPr/>
      <dgm:t>
        <a:bodyPr/>
        <a:lstStyle/>
        <a:p>
          <a:endParaRPr lang="es-AR"/>
        </a:p>
      </dgm:t>
    </dgm:pt>
    <dgm:pt modelId="{C9670556-4B1B-4975-BAD0-C7DE126D8960}">
      <dgm:prSet phldrT="[Texto]"/>
      <dgm:spPr/>
      <dgm:t>
        <a:bodyPr/>
        <a:lstStyle/>
        <a:p>
          <a:r>
            <a:rPr lang="es-ES" dirty="0"/>
            <a:t>El sistema internacional está surcado por tres procesos de larga duración estrechamente interrelacionados: la redistribución del poder entre Estados Unidos y China que genera una situación de transición hegemónica con su carga inevitable de desequilibrios e incertidumbres; la difusión del poder y la riqueza globales hacia afuera de Occidente; y, por último, el proceso de globalización que, no obstante sus marchas y contramarchas, va abarcando casi todos los campos de la actividad humana salvo el de </a:t>
          </a:r>
          <a:r>
            <a:rPr lang="es-AR" dirty="0"/>
            <a:t>la política</a:t>
          </a:r>
        </a:p>
      </dgm:t>
    </dgm:pt>
    <dgm:pt modelId="{43D7A0FA-5AC1-4F98-8BFB-476470ECF6F2}" type="parTrans" cxnId="{8D084E3D-F93E-4DB1-A7C2-275E475CEF75}">
      <dgm:prSet/>
      <dgm:spPr/>
      <dgm:t>
        <a:bodyPr/>
        <a:lstStyle/>
        <a:p>
          <a:endParaRPr lang="es-AR"/>
        </a:p>
      </dgm:t>
    </dgm:pt>
    <dgm:pt modelId="{2DA30623-9410-425F-8E04-FA4CAF7C83B5}" type="sibTrans" cxnId="{8D084E3D-F93E-4DB1-A7C2-275E475CEF75}">
      <dgm:prSet/>
      <dgm:spPr/>
      <dgm:t>
        <a:bodyPr/>
        <a:lstStyle/>
        <a:p>
          <a:endParaRPr lang="es-AR"/>
        </a:p>
      </dgm:t>
    </dgm:pt>
    <dgm:pt modelId="{E708C8CF-0E96-4308-B91B-02E1FCFD4FBD}">
      <dgm:prSet/>
      <dgm:spPr/>
      <dgm:t>
        <a:bodyPr/>
        <a:lstStyle/>
        <a:p>
          <a:r>
            <a:rPr lang="es-AR" dirty="0"/>
            <a:t>Relación China – Estados Unidos: competencia inevitable, cooperación imprescindible.  </a:t>
          </a:r>
          <a:r>
            <a:rPr lang="es-ES" dirty="0"/>
            <a:t>China y Estados Unidos se definen como principales rivales estratégicos y, al mismo tiempo, están compelidos a cooperar y a buscar formas de entendimiento bilateral y de acción colectiva eficaces para hacer frente a los así llamados “problemas de orden global”, entre los que se destacan la contaminación del medio ambiente, las pandemias y el peligro de la proliferación nuclear.</a:t>
          </a:r>
          <a:endParaRPr lang="es-AR" dirty="0"/>
        </a:p>
      </dgm:t>
    </dgm:pt>
    <dgm:pt modelId="{46B93E01-89BA-4163-A6BC-02BB1D8D01D0}" type="parTrans" cxnId="{09B3C067-94F2-4526-B921-710F701476F0}">
      <dgm:prSet/>
      <dgm:spPr/>
      <dgm:t>
        <a:bodyPr/>
        <a:lstStyle/>
        <a:p>
          <a:endParaRPr lang="es-AR"/>
        </a:p>
      </dgm:t>
    </dgm:pt>
    <dgm:pt modelId="{BEDDA5AE-3D76-413D-9E83-760DF2144E72}" type="sibTrans" cxnId="{09B3C067-94F2-4526-B921-710F701476F0}">
      <dgm:prSet/>
      <dgm:spPr/>
      <dgm:t>
        <a:bodyPr/>
        <a:lstStyle/>
        <a:p>
          <a:endParaRPr lang="es-AR"/>
        </a:p>
      </dgm:t>
    </dgm:pt>
    <dgm:pt modelId="{54826013-F010-4F06-87FB-979CD392A9DB}" type="pres">
      <dgm:prSet presAssocID="{9A48086B-D54E-4FD8-86CA-8F0D03CB90A2}" presName="Name0" presStyleCnt="0">
        <dgm:presLayoutVars>
          <dgm:chMax val="7"/>
          <dgm:chPref val="7"/>
          <dgm:dir/>
        </dgm:presLayoutVars>
      </dgm:prSet>
      <dgm:spPr/>
    </dgm:pt>
    <dgm:pt modelId="{E8C334E5-0B39-4156-A657-7F47EF6465A2}" type="pres">
      <dgm:prSet presAssocID="{9A48086B-D54E-4FD8-86CA-8F0D03CB90A2}" presName="Name1" presStyleCnt="0"/>
      <dgm:spPr/>
    </dgm:pt>
    <dgm:pt modelId="{565BAFFC-DE5C-4516-A0B0-C7E2B140EB5A}" type="pres">
      <dgm:prSet presAssocID="{9A48086B-D54E-4FD8-86CA-8F0D03CB90A2}" presName="cycle" presStyleCnt="0"/>
      <dgm:spPr/>
    </dgm:pt>
    <dgm:pt modelId="{6C7ABCCC-8374-4446-8EDE-9F554AF777D0}" type="pres">
      <dgm:prSet presAssocID="{9A48086B-D54E-4FD8-86CA-8F0D03CB90A2}" presName="srcNode" presStyleLbl="node1" presStyleIdx="0" presStyleCnt="3"/>
      <dgm:spPr/>
    </dgm:pt>
    <dgm:pt modelId="{54936C21-EBA6-4284-B6F3-5316D5172E83}" type="pres">
      <dgm:prSet presAssocID="{9A48086B-D54E-4FD8-86CA-8F0D03CB90A2}" presName="conn" presStyleLbl="parChTrans1D2" presStyleIdx="0" presStyleCnt="1"/>
      <dgm:spPr/>
    </dgm:pt>
    <dgm:pt modelId="{A5434311-B977-4A5D-AFBB-2784BC8A6C0D}" type="pres">
      <dgm:prSet presAssocID="{9A48086B-D54E-4FD8-86CA-8F0D03CB90A2}" presName="extraNode" presStyleLbl="node1" presStyleIdx="0" presStyleCnt="3"/>
      <dgm:spPr/>
    </dgm:pt>
    <dgm:pt modelId="{53AB160D-ECE9-447F-AACF-85FEFFC3E271}" type="pres">
      <dgm:prSet presAssocID="{9A48086B-D54E-4FD8-86CA-8F0D03CB90A2}" presName="dstNode" presStyleLbl="node1" presStyleIdx="0" presStyleCnt="3"/>
      <dgm:spPr/>
    </dgm:pt>
    <dgm:pt modelId="{200CD3F3-981F-4150-84EA-16E4D6746B53}" type="pres">
      <dgm:prSet presAssocID="{A3FB100E-44B0-45F8-AC2B-089F12A21668}" presName="text_1" presStyleLbl="node1" presStyleIdx="0" presStyleCnt="3" custScaleY="138266">
        <dgm:presLayoutVars>
          <dgm:bulletEnabled val="1"/>
        </dgm:presLayoutVars>
      </dgm:prSet>
      <dgm:spPr/>
    </dgm:pt>
    <dgm:pt modelId="{D323254E-4021-4359-B364-86433A469508}" type="pres">
      <dgm:prSet presAssocID="{A3FB100E-44B0-45F8-AC2B-089F12A21668}" presName="accent_1" presStyleCnt="0"/>
      <dgm:spPr/>
    </dgm:pt>
    <dgm:pt modelId="{2BB5EC3F-1060-4542-B28F-C9DB2EF85E1B}" type="pres">
      <dgm:prSet presAssocID="{A3FB100E-44B0-45F8-AC2B-089F12A21668}" presName="accentRepeatNode" presStyleLbl="solidFgAcc1" presStyleIdx="0" presStyleCnt="3"/>
      <dgm:spPr/>
    </dgm:pt>
    <dgm:pt modelId="{5D7CD648-E704-43BD-84B3-E3C77BCF7421}" type="pres">
      <dgm:prSet presAssocID="{C9670556-4B1B-4975-BAD0-C7DE126D8960}" presName="text_2" presStyleLbl="node1" presStyleIdx="1" presStyleCnt="3" custScaleY="138266">
        <dgm:presLayoutVars>
          <dgm:bulletEnabled val="1"/>
        </dgm:presLayoutVars>
      </dgm:prSet>
      <dgm:spPr/>
    </dgm:pt>
    <dgm:pt modelId="{466370B7-E707-418F-A73D-F67386160D98}" type="pres">
      <dgm:prSet presAssocID="{C9670556-4B1B-4975-BAD0-C7DE126D8960}" presName="accent_2" presStyleCnt="0"/>
      <dgm:spPr/>
    </dgm:pt>
    <dgm:pt modelId="{EB90D020-AD5B-4046-898D-98F97E53EBCD}" type="pres">
      <dgm:prSet presAssocID="{C9670556-4B1B-4975-BAD0-C7DE126D8960}" presName="accentRepeatNode" presStyleLbl="solidFgAcc1" presStyleIdx="1" presStyleCnt="3"/>
      <dgm:spPr/>
    </dgm:pt>
    <dgm:pt modelId="{BA0BE1CC-963E-4E5D-9252-260A5344F739}" type="pres">
      <dgm:prSet presAssocID="{E708C8CF-0E96-4308-B91B-02E1FCFD4FBD}" presName="text_3" presStyleLbl="node1" presStyleIdx="2" presStyleCnt="3" custScaleY="138266">
        <dgm:presLayoutVars>
          <dgm:bulletEnabled val="1"/>
        </dgm:presLayoutVars>
      </dgm:prSet>
      <dgm:spPr/>
    </dgm:pt>
    <dgm:pt modelId="{24E2FD7F-BED0-4B46-8795-8D229549E94E}" type="pres">
      <dgm:prSet presAssocID="{E708C8CF-0E96-4308-B91B-02E1FCFD4FBD}" presName="accent_3" presStyleCnt="0"/>
      <dgm:spPr/>
    </dgm:pt>
    <dgm:pt modelId="{8210DDAC-1CDA-43C7-852C-745BEF9E43D1}" type="pres">
      <dgm:prSet presAssocID="{E708C8CF-0E96-4308-B91B-02E1FCFD4FBD}" presName="accentRepeatNode" presStyleLbl="solidFgAcc1" presStyleIdx="2" presStyleCnt="3"/>
      <dgm:spPr/>
    </dgm:pt>
  </dgm:ptLst>
  <dgm:cxnLst>
    <dgm:cxn modelId="{30A21206-70F5-45F7-A932-368CBAE38576}" type="presOf" srcId="{9A48086B-D54E-4FD8-86CA-8F0D03CB90A2}" destId="{54826013-F010-4F06-87FB-979CD392A9DB}" srcOrd="0" destOrd="0" presId="urn:microsoft.com/office/officeart/2008/layout/VerticalCurvedList"/>
    <dgm:cxn modelId="{8D084E3D-F93E-4DB1-A7C2-275E475CEF75}" srcId="{9A48086B-D54E-4FD8-86CA-8F0D03CB90A2}" destId="{C9670556-4B1B-4975-BAD0-C7DE126D8960}" srcOrd="1" destOrd="0" parTransId="{43D7A0FA-5AC1-4F98-8BFB-476470ECF6F2}" sibTransId="{2DA30623-9410-425F-8E04-FA4CAF7C83B5}"/>
    <dgm:cxn modelId="{9B54EB46-3032-4B15-BE50-E7C4046C547A}" type="presOf" srcId="{C9670556-4B1B-4975-BAD0-C7DE126D8960}" destId="{5D7CD648-E704-43BD-84B3-E3C77BCF7421}" srcOrd="0" destOrd="0" presId="urn:microsoft.com/office/officeart/2008/layout/VerticalCurvedList"/>
    <dgm:cxn modelId="{05A89067-32E5-4742-917A-7163B6C5B15D}" srcId="{9A48086B-D54E-4FD8-86CA-8F0D03CB90A2}" destId="{A3FB100E-44B0-45F8-AC2B-089F12A21668}" srcOrd="0" destOrd="0" parTransId="{6A34E32A-36E6-46A0-B326-F3AF3A1332ED}" sibTransId="{025081AD-ED77-40C6-AA92-99ED4D9FD936}"/>
    <dgm:cxn modelId="{09B3C067-94F2-4526-B921-710F701476F0}" srcId="{9A48086B-D54E-4FD8-86CA-8F0D03CB90A2}" destId="{E708C8CF-0E96-4308-B91B-02E1FCFD4FBD}" srcOrd="2" destOrd="0" parTransId="{46B93E01-89BA-4163-A6BC-02BB1D8D01D0}" sibTransId="{BEDDA5AE-3D76-413D-9E83-760DF2144E72}"/>
    <dgm:cxn modelId="{280D909F-0702-4C34-94C5-7B7681023AEB}" type="presOf" srcId="{E708C8CF-0E96-4308-B91B-02E1FCFD4FBD}" destId="{BA0BE1CC-963E-4E5D-9252-260A5344F739}" srcOrd="0" destOrd="0" presId="urn:microsoft.com/office/officeart/2008/layout/VerticalCurvedList"/>
    <dgm:cxn modelId="{93219DBB-5EE7-4C42-9E75-6FFFCCC49994}" type="presOf" srcId="{025081AD-ED77-40C6-AA92-99ED4D9FD936}" destId="{54936C21-EBA6-4284-B6F3-5316D5172E83}" srcOrd="0" destOrd="0" presId="urn:microsoft.com/office/officeart/2008/layout/VerticalCurvedList"/>
    <dgm:cxn modelId="{CB10A1CD-EA14-4165-ABD6-B8F0B1B12E81}" type="presOf" srcId="{A3FB100E-44B0-45F8-AC2B-089F12A21668}" destId="{200CD3F3-981F-4150-84EA-16E4D6746B53}" srcOrd="0" destOrd="0" presId="urn:microsoft.com/office/officeart/2008/layout/VerticalCurvedList"/>
    <dgm:cxn modelId="{447791AD-28D6-4F82-BD4A-A46C86EDEF8C}" type="presParOf" srcId="{54826013-F010-4F06-87FB-979CD392A9DB}" destId="{E8C334E5-0B39-4156-A657-7F47EF6465A2}" srcOrd="0" destOrd="0" presId="urn:microsoft.com/office/officeart/2008/layout/VerticalCurvedList"/>
    <dgm:cxn modelId="{9DF93BBC-5C60-4FB8-B1AF-61E1BB0659B6}" type="presParOf" srcId="{E8C334E5-0B39-4156-A657-7F47EF6465A2}" destId="{565BAFFC-DE5C-4516-A0B0-C7E2B140EB5A}" srcOrd="0" destOrd="0" presId="urn:microsoft.com/office/officeart/2008/layout/VerticalCurvedList"/>
    <dgm:cxn modelId="{435EBC1D-1D24-475D-9997-FC8962247FC0}" type="presParOf" srcId="{565BAFFC-DE5C-4516-A0B0-C7E2B140EB5A}" destId="{6C7ABCCC-8374-4446-8EDE-9F554AF777D0}" srcOrd="0" destOrd="0" presId="urn:microsoft.com/office/officeart/2008/layout/VerticalCurvedList"/>
    <dgm:cxn modelId="{B91F6F48-6C54-4038-8416-53FDFABB4772}" type="presParOf" srcId="{565BAFFC-DE5C-4516-A0B0-C7E2B140EB5A}" destId="{54936C21-EBA6-4284-B6F3-5316D5172E83}" srcOrd="1" destOrd="0" presId="urn:microsoft.com/office/officeart/2008/layout/VerticalCurvedList"/>
    <dgm:cxn modelId="{575F5221-A297-4A30-963A-677DE300624B}" type="presParOf" srcId="{565BAFFC-DE5C-4516-A0B0-C7E2B140EB5A}" destId="{A5434311-B977-4A5D-AFBB-2784BC8A6C0D}" srcOrd="2" destOrd="0" presId="urn:microsoft.com/office/officeart/2008/layout/VerticalCurvedList"/>
    <dgm:cxn modelId="{74B7A402-24B8-4417-B79D-A0D305C172FA}" type="presParOf" srcId="{565BAFFC-DE5C-4516-A0B0-C7E2B140EB5A}" destId="{53AB160D-ECE9-447F-AACF-85FEFFC3E271}" srcOrd="3" destOrd="0" presId="urn:microsoft.com/office/officeart/2008/layout/VerticalCurvedList"/>
    <dgm:cxn modelId="{FD8E3968-077F-4A80-872B-9986902975E3}" type="presParOf" srcId="{E8C334E5-0B39-4156-A657-7F47EF6465A2}" destId="{200CD3F3-981F-4150-84EA-16E4D6746B53}" srcOrd="1" destOrd="0" presId="urn:microsoft.com/office/officeart/2008/layout/VerticalCurvedList"/>
    <dgm:cxn modelId="{360E6ADB-1A1E-485F-94B8-CE3D14113CB2}" type="presParOf" srcId="{E8C334E5-0B39-4156-A657-7F47EF6465A2}" destId="{D323254E-4021-4359-B364-86433A469508}" srcOrd="2" destOrd="0" presId="urn:microsoft.com/office/officeart/2008/layout/VerticalCurvedList"/>
    <dgm:cxn modelId="{60D58F33-4456-4EFD-860F-95E15142BD14}" type="presParOf" srcId="{D323254E-4021-4359-B364-86433A469508}" destId="{2BB5EC3F-1060-4542-B28F-C9DB2EF85E1B}" srcOrd="0" destOrd="0" presId="urn:microsoft.com/office/officeart/2008/layout/VerticalCurvedList"/>
    <dgm:cxn modelId="{E9D1A580-8365-4E69-9800-C8E370D0C093}" type="presParOf" srcId="{E8C334E5-0B39-4156-A657-7F47EF6465A2}" destId="{5D7CD648-E704-43BD-84B3-E3C77BCF7421}" srcOrd="3" destOrd="0" presId="urn:microsoft.com/office/officeart/2008/layout/VerticalCurvedList"/>
    <dgm:cxn modelId="{7F1BDF0E-ABDB-43C5-A5BE-B7B40F867BD2}" type="presParOf" srcId="{E8C334E5-0B39-4156-A657-7F47EF6465A2}" destId="{466370B7-E707-418F-A73D-F67386160D98}" srcOrd="4" destOrd="0" presId="urn:microsoft.com/office/officeart/2008/layout/VerticalCurvedList"/>
    <dgm:cxn modelId="{1C72696D-9978-4FB7-AA21-1CE455849182}" type="presParOf" srcId="{466370B7-E707-418F-A73D-F67386160D98}" destId="{EB90D020-AD5B-4046-898D-98F97E53EBCD}" srcOrd="0" destOrd="0" presId="urn:microsoft.com/office/officeart/2008/layout/VerticalCurvedList"/>
    <dgm:cxn modelId="{2B5A624B-A0D9-41A3-AAFE-D34EFCD1A077}" type="presParOf" srcId="{E8C334E5-0B39-4156-A657-7F47EF6465A2}" destId="{BA0BE1CC-963E-4E5D-9252-260A5344F739}" srcOrd="5" destOrd="0" presId="urn:microsoft.com/office/officeart/2008/layout/VerticalCurvedList"/>
    <dgm:cxn modelId="{9256D9DD-AB00-40CB-8E7F-45E4AAEF57AE}" type="presParOf" srcId="{E8C334E5-0B39-4156-A657-7F47EF6465A2}" destId="{24E2FD7F-BED0-4B46-8795-8D229549E94E}" srcOrd="6" destOrd="0" presId="urn:microsoft.com/office/officeart/2008/layout/VerticalCurvedList"/>
    <dgm:cxn modelId="{E0C1594E-D241-4975-93E9-B0DCB0A4D7F2}" type="presParOf" srcId="{24E2FD7F-BED0-4B46-8795-8D229549E94E}" destId="{8210DDAC-1CDA-43C7-852C-745BEF9E43D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CB73A4-60F2-4B05-8AFF-47297B4B44A5}"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s-AR"/>
        </a:p>
      </dgm:t>
    </dgm:pt>
    <dgm:pt modelId="{43619126-C7BF-470A-A815-8E439233FE9B}">
      <dgm:prSet phldrT="[Texto]" custT="1"/>
      <dgm:spPr/>
      <dgm:t>
        <a:bodyPr/>
        <a:lstStyle/>
        <a:p>
          <a:r>
            <a:rPr lang="es-ES" sz="1100" dirty="0"/>
            <a:t>Parecemos vivir en un proceso de cambio constante, donde los nuevos </a:t>
          </a:r>
          <a:r>
            <a:rPr lang="es-AR" sz="1100" dirty="0"/>
            <a:t>elementos que destacaba Del Arenal </a:t>
          </a:r>
          <a:r>
            <a:rPr lang="es-ES" sz="1100" dirty="0"/>
            <a:t>—la universalización de las relaciones internacionales, la multiplicación de actores, la crisis del modelo clásico de Estado-nación, el regionalismo, </a:t>
          </a:r>
          <a:r>
            <a:rPr lang="es-AR" sz="1100" dirty="0"/>
            <a:t>la revolución científico-técnica, la </a:t>
          </a:r>
          <a:r>
            <a:rPr lang="es-ES" sz="1100" dirty="0"/>
            <a:t>revolución de la información y la emergencia de nuevos mundos— se </a:t>
          </a:r>
          <a:r>
            <a:rPr lang="es-AR" sz="1100" dirty="0"/>
            <a:t>combinan con factores tradicionales </a:t>
          </a:r>
          <a:r>
            <a:rPr lang="es-ES" sz="1100" dirty="0"/>
            <a:t>de políticas de poder, hegemonías y crisis económicas, sin que se decante una estructura internacional estable y definida. Todo parece estar en flujo. Ya no hay bipolaridad, pero la multipolaridad que parecía surgir tampoco se ha consolidado, y el sistema internacional se ha bifurcado. </a:t>
          </a:r>
          <a:endParaRPr lang="es-AR" sz="1100" dirty="0"/>
        </a:p>
      </dgm:t>
    </dgm:pt>
    <dgm:pt modelId="{7882AF3D-3C09-421D-BAE2-4E533CCE7FFF}" type="parTrans" cxnId="{21B306E6-0C35-4770-92E6-476CE91C750E}">
      <dgm:prSet/>
      <dgm:spPr/>
      <dgm:t>
        <a:bodyPr/>
        <a:lstStyle/>
        <a:p>
          <a:endParaRPr lang="es-AR" sz="2000"/>
        </a:p>
      </dgm:t>
    </dgm:pt>
    <dgm:pt modelId="{A992FD44-F4C2-45F4-B933-F03F28CB0CD6}" type="sibTrans" cxnId="{21B306E6-0C35-4770-92E6-476CE91C750E}">
      <dgm:prSet/>
      <dgm:spPr/>
      <dgm:t>
        <a:bodyPr/>
        <a:lstStyle/>
        <a:p>
          <a:endParaRPr lang="es-AR" sz="2000"/>
        </a:p>
      </dgm:t>
    </dgm:pt>
    <dgm:pt modelId="{343F140B-DE3A-442A-ADFB-044246EA3377}">
      <dgm:prSet phldrT="[Texto]" custT="1"/>
      <dgm:spPr/>
      <dgm:t>
        <a:bodyPr/>
        <a:lstStyle/>
        <a:p>
          <a:r>
            <a:rPr lang="es-ES" sz="1100" dirty="0"/>
            <a:t>La idea de un sistema internacional fundado en principios, normas y valores compartidos está siendo cuestionada, e incluso combatida, no solo por aquellos que sienten que no han participado en su construcción, o que consideran que les ha sido impuesto, sino también por algunos actores </a:t>
          </a:r>
          <a:r>
            <a:rPr lang="es-AR" sz="1100" dirty="0"/>
            <a:t>centrales que lo establecieron. </a:t>
          </a:r>
        </a:p>
        <a:p>
          <a:r>
            <a:rPr lang="es-ES" sz="1100" dirty="0"/>
            <a:t>Se observa un creciente nacionalismo que rechaza la delegación de soberanía y la institucionalidad internacional.</a:t>
          </a:r>
        </a:p>
        <a:p>
          <a:r>
            <a:rPr lang="es-AR" sz="1100" dirty="0"/>
            <a:t>Cuestionamiento al sistema interamericano de DDHH, protección del ambiente, migraciones, regionalismo, bloques económicos.</a:t>
          </a:r>
        </a:p>
      </dgm:t>
    </dgm:pt>
    <dgm:pt modelId="{4F55494F-9FB6-4EC4-988F-8661A284961E}" type="parTrans" cxnId="{97404C7D-8B4C-4B92-9668-D355BAB8DB66}">
      <dgm:prSet/>
      <dgm:spPr/>
      <dgm:t>
        <a:bodyPr/>
        <a:lstStyle/>
        <a:p>
          <a:endParaRPr lang="es-AR" sz="2000"/>
        </a:p>
      </dgm:t>
    </dgm:pt>
    <dgm:pt modelId="{38DF0869-BCA1-43C1-835C-58ADF79A0D46}" type="sibTrans" cxnId="{97404C7D-8B4C-4B92-9668-D355BAB8DB66}">
      <dgm:prSet/>
      <dgm:spPr/>
      <dgm:t>
        <a:bodyPr/>
        <a:lstStyle/>
        <a:p>
          <a:endParaRPr lang="es-AR" sz="2000"/>
        </a:p>
      </dgm:t>
    </dgm:pt>
    <dgm:pt modelId="{79EC39EE-4C71-4759-9543-C75D6EE9BAC8}">
      <dgm:prSet custT="1"/>
      <dgm:spPr/>
      <dgm:t>
        <a:bodyPr/>
        <a:lstStyle/>
        <a:p>
          <a:r>
            <a:rPr lang="es-ES" sz="1100" dirty="0"/>
            <a:t>Por una parte, subsiste un orden de Estados que interactúan entre sí de manera tradicional y, por otra, se han generado redes de actores transnacionales que influyen en la estructuración de la agenda internacional y que, hasta cierto punto, condicionan también a los Estados. El multilateralismo parecía desempeñar un papel central en este proceso de transición, acordando reglas de funcionamiento del sistema </a:t>
          </a:r>
          <a:r>
            <a:rPr lang="es-AR" sz="1100" dirty="0"/>
            <a:t>internacional y adoptando acuerdos </a:t>
          </a:r>
          <a:r>
            <a:rPr lang="es-ES" sz="1100" dirty="0"/>
            <a:t>esenciales en un escenario de globalización. </a:t>
          </a:r>
          <a:endParaRPr lang="es-AR" sz="1100" dirty="0"/>
        </a:p>
      </dgm:t>
    </dgm:pt>
    <dgm:pt modelId="{5D68BBBC-C5E4-4C37-81F1-EC44792F2CB0}" type="parTrans" cxnId="{0EF5FFBC-A2A2-4DC5-8A72-9E8B8C30F48B}">
      <dgm:prSet/>
      <dgm:spPr/>
      <dgm:t>
        <a:bodyPr/>
        <a:lstStyle/>
        <a:p>
          <a:endParaRPr lang="es-AR"/>
        </a:p>
      </dgm:t>
    </dgm:pt>
    <dgm:pt modelId="{9EB29DD8-AEA1-4190-B35C-43ED6CE142EA}" type="sibTrans" cxnId="{0EF5FFBC-A2A2-4DC5-8A72-9E8B8C30F48B}">
      <dgm:prSet/>
      <dgm:spPr/>
      <dgm:t>
        <a:bodyPr/>
        <a:lstStyle/>
        <a:p>
          <a:endParaRPr lang="es-AR"/>
        </a:p>
      </dgm:t>
    </dgm:pt>
    <dgm:pt modelId="{6C55A679-D968-453D-86D7-AD31E56CA6BF}" type="pres">
      <dgm:prSet presAssocID="{35CB73A4-60F2-4B05-8AFF-47297B4B44A5}" presName="Name0" presStyleCnt="0">
        <dgm:presLayoutVars>
          <dgm:chMax val="7"/>
          <dgm:chPref val="7"/>
          <dgm:dir/>
        </dgm:presLayoutVars>
      </dgm:prSet>
      <dgm:spPr/>
    </dgm:pt>
    <dgm:pt modelId="{79233325-E477-433B-A5E1-DFE46DFC3A00}" type="pres">
      <dgm:prSet presAssocID="{35CB73A4-60F2-4B05-8AFF-47297B4B44A5}" presName="Name1" presStyleCnt="0"/>
      <dgm:spPr/>
    </dgm:pt>
    <dgm:pt modelId="{CB9720F6-7E0D-43F6-8D56-477B0F1269E3}" type="pres">
      <dgm:prSet presAssocID="{35CB73A4-60F2-4B05-8AFF-47297B4B44A5}" presName="cycle" presStyleCnt="0"/>
      <dgm:spPr/>
    </dgm:pt>
    <dgm:pt modelId="{2877AA1E-1BB3-42F0-A451-CECCB76AA871}" type="pres">
      <dgm:prSet presAssocID="{35CB73A4-60F2-4B05-8AFF-47297B4B44A5}" presName="srcNode" presStyleLbl="node1" presStyleIdx="0" presStyleCnt="3"/>
      <dgm:spPr/>
    </dgm:pt>
    <dgm:pt modelId="{76482631-DEFD-4A0A-B744-3A909823ADFF}" type="pres">
      <dgm:prSet presAssocID="{35CB73A4-60F2-4B05-8AFF-47297B4B44A5}" presName="conn" presStyleLbl="parChTrans1D2" presStyleIdx="0" presStyleCnt="1"/>
      <dgm:spPr/>
    </dgm:pt>
    <dgm:pt modelId="{A472AAFC-4045-444B-9E42-65252FF019EA}" type="pres">
      <dgm:prSet presAssocID="{35CB73A4-60F2-4B05-8AFF-47297B4B44A5}" presName="extraNode" presStyleLbl="node1" presStyleIdx="0" presStyleCnt="3"/>
      <dgm:spPr/>
    </dgm:pt>
    <dgm:pt modelId="{F4887E92-BE7F-432C-B857-DFAFE97468D1}" type="pres">
      <dgm:prSet presAssocID="{35CB73A4-60F2-4B05-8AFF-47297B4B44A5}" presName="dstNode" presStyleLbl="node1" presStyleIdx="0" presStyleCnt="3"/>
      <dgm:spPr/>
    </dgm:pt>
    <dgm:pt modelId="{713B15CB-DDC8-4D0F-9FCF-3D1F7A5B4A72}" type="pres">
      <dgm:prSet presAssocID="{43619126-C7BF-470A-A815-8E439233FE9B}" presName="text_1" presStyleLbl="node1" presStyleIdx="0" presStyleCnt="3" custScaleY="140935">
        <dgm:presLayoutVars>
          <dgm:bulletEnabled val="1"/>
        </dgm:presLayoutVars>
      </dgm:prSet>
      <dgm:spPr/>
    </dgm:pt>
    <dgm:pt modelId="{0ED37865-2104-47A0-A145-9BF279645BA3}" type="pres">
      <dgm:prSet presAssocID="{43619126-C7BF-470A-A815-8E439233FE9B}" presName="accent_1" presStyleCnt="0"/>
      <dgm:spPr/>
    </dgm:pt>
    <dgm:pt modelId="{6EC1BE81-CD17-49B3-9BCD-14DF88906926}" type="pres">
      <dgm:prSet presAssocID="{43619126-C7BF-470A-A815-8E439233FE9B}" presName="accentRepeatNode" presStyleLbl="solidFgAcc1" presStyleIdx="0" presStyleCnt="3"/>
      <dgm:spPr/>
    </dgm:pt>
    <dgm:pt modelId="{90A6BD4B-6271-40B4-B6D2-D75696799FB6}" type="pres">
      <dgm:prSet presAssocID="{79EC39EE-4C71-4759-9543-C75D6EE9BAC8}" presName="text_2" presStyleLbl="node1" presStyleIdx="1" presStyleCnt="3" custScaleY="142756">
        <dgm:presLayoutVars>
          <dgm:bulletEnabled val="1"/>
        </dgm:presLayoutVars>
      </dgm:prSet>
      <dgm:spPr/>
    </dgm:pt>
    <dgm:pt modelId="{AAAED37F-97B7-4958-8A6F-E990D22A233D}" type="pres">
      <dgm:prSet presAssocID="{79EC39EE-4C71-4759-9543-C75D6EE9BAC8}" presName="accent_2" presStyleCnt="0"/>
      <dgm:spPr/>
    </dgm:pt>
    <dgm:pt modelId="{B3662C2E-DB7F-48F5-AA76-E159016325BF}" type="pres">
      <dgm:prSet presAssocID="{79EC39EE-4C71-4759-9543-C75D6EE9BAC8}" presName="accentRepeatNode" presStyleLbl="solidFgAcc1" presStyleIdx="1" presStyleCnt="3"/>
      <dgm:spPr/>
    </dgm:pt>
    <dgm:pt modelId="{E2D8EDC9-0744-4C22-B7FC-C9AAB68AED11}" type="pres">
      <dgm:prSet presAssocID="{343F140B-DE3A-442A-ADFB-044246EA3377}" presName="text_3" presStyleLbl="node1" presStyleIdx="2" presStyleCnt="3" custScaleY="142756">
        <dgm:presLayoutVars>
          <dgm:bulletEnabled val="1"/>
        </dgm:presLayoutVars>
      </dgm:prSet>
      <dgm:spPr/>
    </dgm:pt>
    <dgm:pt modelId="{F7685B92-99FF-42C8-B044-AFB73EA4CFA1}" type="pres">
      <dgm:prSet presAssocID="{343F140B-DE3A-442A-ADFB-044246EA3377}" presName="accent_3" presStyleCnt="0"/>
      <dgm:spPr/>
    </dgm:pt>
    <dgm:pt modelId="{D51A7424-96DF-4E00-B04F-E2FDB0EBCADF}" type="pres">
      <dgm:prSet presAssocID="{343F140B-DE3A-442A-ADFB-044246EA3377}" presName="accentRepeatNode" presStyleLbl="solidFgAcc1" presStyleIdx="2" presStyleCnt="3"/>
      <dgm:spPr/>
    </dgm:pt>
  </dgm:ptLst>
  <dgm:cxnLst>
    <dgm:cxn modelId="{DBEEC332-0C48-4570-85AE-BE9C2FF66FF2}" type="presOf" srcId="{35CB73A4-60F2-4B05-8AFF-47297B4B44A5}" destId="{6C55A679-D968-453D-86D7-AD31E56CA6BF}" srcOrd="0" destOrd="0" presId="urn:microsoft.com/office/officeart/2008/layout/VerticalCurvedList"/>
    <dgm:cxn modelId="{3D6DF150-1B7B-4524-A503-382DE97C0538}" type="presOf" srcId="{343F140B-DE3A-442A-ADFB-044246EA3377}" destId="{E2D8EDC9-0744-4C22-B7FC-C9AAB68AED11}" srcOrd="0" destOrd="0" presId="urn:microsoft.com/office/officeart/2008/layout/VerticalCurvedList"/>
    <dgm:cxn modelId="{97404C7D-8B4C-4B92-9668-D355BAB8DB66}" srcId="{35CB73A4-60F2-4B05-8AFF-47297B4B44A5}" destId="{343F140B-DE3A-442A-ADFB-044246EA3377}" srcOrd="2" destOrd="0" parTransId="{4F55494F-9FB6-4EC4-988F-8661A284961E}" sibTransId="{38DF0869-BCA1-43C1-835C-58ADF79A0D46}"/>
    <dgm:cxn modelId="{CE159892-AAB6-4975-99DF-D3D4CDCEC17A}" type="presOf" srcId="{43619126-C7BF-470A-A815-8E439233FE9B}" destId="{713B15CB-DDC8-4D0F-9FCF-3D1F7A5B4A72}" srcOrd="0" destOrd="0" presId="urn:microsoft.com/office/officeart/2008/layout/VerticalCurvedList"/>
    <dgm:cxn modelId="{A9B503A2-9F8F-4BE8-AD2C-4D67F7C135BC}" type="presOf" srcId="{A992FD44-F4C2-45F4-B933-F03F28CB0CD6}" destId="{76482631-DEFD-4A0A-B744-3A909823ADFF}" srcOrd="0" destOrd="0" presId="urn:microsoft.com/office/officeart/2008/layout/VerticalCurvedList"/>
    <dgm:cxn modelId="{95E7CBAD-6605-47C7-9689-9D2A636E4EB8}" type="presOf" srcId="{79EC39EE-4C71-4759-9543-C75D6EE9BAC8}" destId="{90A6BD4B-6271-40B4-B6D2-D75696799FB6}" srcOrd="0" destOrd="0" presId="urn:microsoft.com/office/officeart/2008/layout/VerticalCurvedList"/>
    <dgm:cxn modelId="{0EF5FFBC-A2A2-4DC5-8A72-9E8B8C30F48B}" srcId="{35CB73A4-60F2-4B05-8AFF-47297B4B44A5}" destId="{79EC39EE-4C71-4759-9543-C75D6EE9BAC8}" srcOrd="1" destOrd="0" parTransId="{5D68BBBC-C5E4-4C37-81F1-EC44792F2CB0}" sibTransId="{9EB29DD8-AEA1-4190-B35C-43ED6CE142EA}"/>
    <dgm:cxn modelId="{21B306E6-0C35-4770-92E6-476CE91C750E}" srcId="{35CB73A4-60F2-4B05-8AFF-47297B4B44A5}" destId="{43619126-C7BF-470A-A815-8E439233FE9B}" srcOrd="0" destOrd="0" parTransId="{7882AF3D-3C09-421D-BAE2-4E533CCE7FFF}" sibTransId="{A992FD44-F4C2-45F4-B933-F03F28CB0CD6}"/>
    <dgm:cxn modelId="{CEAC95DD-C05A-4015-8E15-6046381B3743}" type="presParOf" srcId="{6C55A679-D968-453D-86D7-AD31E56CA6BF}" destId="{79233325-E477-433B-A5E1-DFE46DFC3A00}" srcOrd="0" destOrd="0" presId="urn:microsoft.com/office/officeart/2008/layout/VerticalCurvedList"/>
    <dgm:cxn modelId="{AC7DDEC1-F3AD-44A9-A0CE-B783F9E4562D}" type="presParOf" srcId="{79233325-E477-433B-A5E1-DFE46DFC3A00}" destId="{CB9720F6-7E0D-43F6-8D56-477B0F1269E3}" srcOrd="0" destOrd="0" presId="urn:microsoft.com/office/officeart/2008/layout/VerticalCurvedList"/>
    <dgm:cxn modelId="{0B665CD4-128B-42FA-A4CE-0F1601795708}" type="presParOf" srcId="{CB9720F6-7E0D-43F6-8D56-477B0F1269E3}" destId="{2877AA1E-1BB3-42F0-A451-CECCB76AA871}" srcOrd="0" destOrd="0" presId="urn:microsoft.com/office/officeart/2008/layout/VerticalCurvedList"/>
    <dgm:cxn modelId="{BFEC0A1E-E874-4583-A870-1D4C71CACEA8}" type="presParOf" srcId="{CB9720F6-7E0D-43F6-8D56-477B0F1269E3}" destId="{76482631-DEFD-4A0A-B744-3A909823ADFF}" srcOrd="1" destOrd="0" presId="urn:microsoft.com/office/officeart/2008/layout/VerticalCurvedList"/>
    <dgm:cxn modelId="{2752C659-C83F-4543-A19D-1AC28670C636}" type="presParOf" srcId="{CB9720F6-7E0D-43F6-8D56-477B0F1269E3}" destId="{A472AAFC-4045-444B-9E42-65252FF019EA}" srcOrd="2" destOrd="0" presId="urn:microsoft.com/office/officeart/2008/layout/VerticalCurvedList"/>
    <dgm:cxn modelId="{41E44F30-FF5E-46B3-9348-E7E5F43CB700}" type="presParOf" srcId="{CB9720F6-7E0D-43F6-8D56-477B0F1269E3}" destId="{F4887E92-BE7F-432C-B857-DFAFE97468D1}" srcOrd="3" destOrd="0" presId="urn:microsoft.com/office/officeart/2008/layout/VerticalCurvedList"/>
    <dgm:cxn modelId="{74EC8195-D682-46C8-A34B-0004F8701CF8}" type="presParOf" srcId="{79233325-E477-433B-A5E1-DFE46DFC3A00}" destId="{713B15CB-DDC8-4D0F-9FCF-3D1F7A5B4A72}" srcOrd="1" destOrd="0" presId="urn:microsoft.com/office/officeart/2008/layout/VerticalCurvedList"/>
    <dgm:cxn modelId="{C7779D74-4D86-4869-8336-09E8F03857C4}" type="presParOf" srcId="{79233325-E477-433B-A5E1-DFE46DFC3A00}" destId="{0ED37865-2104-47A0-A145-9BF279645BA3}" srcOrd="2" destOrd="0" presId="urn:microsoft.com/office/officeart/2008/layout/VerticalCurvedList"/>
    <dgm:cxn modelId="{38EB6C15-69D4-4E92-A97E-001AE42C6D89}" type="presParOf" srcId="{0ED37865-2104-47A0-A145-9BF279645BA3}" destId="{6EC1BE81-CD17-49B3-9BCD-14DF88906926}" srcOrd="0" destOrd="0" presId="urn:microsoft.com/office/officeart/2008/layout/VerticalCurvedList"/>
    <dgm:cxn modelId="{E9262615-5CEB-48A2-90B4-3BB44D4E6BAD}" type="presParOf" srcId="{79233325-E477-433B-A5E1-DFE46DFC3A00}" destId="{90A6BD4B-6271-40B4-B6D2-D75696799FB6}" srcOrd="3" destOrd="0" presId="urn:microsoft.com/office/officeart/2008/layout/VerticalCurvedList"/>
    <dgm:cxn modelId="{DA1706D6-0A43-4343-8499-493FF8BFE716}" type="presParOf" srcId="{79233325-E477-433B-A5E1-DFE46DFC3A00}" destId="{AAAED37F-97B7-4958-8A6F-E990D22A233D}" srcOrd="4" destOrd="0" presId="urn:microsoft.com/office/officeart/2008/layout/VerticalCurvedList"/>
    <dgm:cxn modelId="{B36D0DF0-8889-44EC-8400-E02848DE39D6}" type="presParOf" srcId="{AAAED37F-97B7-4958-8A6F-E990D22A233D}" destId="{B3662C2E-DB7F-48F5-AA76-E159016325BF}" srcOrd="0" destOrd="0" presId="urn:microsoft.com/office/officeart/2008/layout/VerticalCurvedList"/>
    <dgm:cxn modelId="{EC7E8CFC-4C85-4E63-A97E-3A5FFAAB2F86}" type="presParOf" srcId="{79233325-E477-433B-A5E1-DFE46DFC3A00}" destId="{E2D8EDC9-0744-4C22-B7FC-C9AAB68AED11}" srcOrd="5" destOrd="0" presId="urn:microsoft.com/office/officeart/2008/layout/VerticalCurvedList"/>
    <dgm:cxn modelId="{0588DCCD-502B-4A80-A8B8-1BCAA62D583F}" type="presParOf" srcId="{79233325-E477-433B-A5E1-DFE46DFC3A00}" destId="{F7685B92-99FF-42C8-B044-AFB73EA4CFA1}" srcOrd="6" destOrd="0" presId="urn:microsoft.com/office/officeart/2008/layout/VerticalCurvedList"/>
    <dgm:cxn modelId="{FCD6C2DA-74DA-4C1F-9069-DEC54195C0C6}" type="presParOf" srcId="{F7685B92-99FF-42C8-B044-AFB73EA4CFA1}" destId="{D51A7424-96DF-4E00-B04F-E2FDB0EBCAD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21F542-BF3F-4EFB-92C9-13A66FC5F66A}" type="doc">
      <dgm:prSet loTypeId="urn:microsoft.com/office/officeart/2008/layout/VerticalCurvedList" loCatId="list" qsTypeId="urn:microsoft.com/office/officeart/2005/8/quickstyle/simple5" qsCatId="simple" csTypeId="urn:microsoft.com/office/officeart/2005/8/colors/colorful4" csCatId="colorful" phldr="1"/>
      <dgm:spPr/>
      <dgm:t>
        <a:bodyPr/>
        <a:lstStyle/>
        <a:p>
          <a:endParaRPr lang="es-AR"/>
        </a:p>
      </dgm:t>
    </dgm:pt>
    <dgm:pt modelId="{B3E2DC51-5BCF-48A4-93D4-2A5423549983}">
      <dgm:prSet phldrT="[Texto]"/>
      <dgm:spPr/>
      <dgm:t>
        <a:bodyPr/>
        <a:lstStyle/>
        <a:p>
          <a:r>
            <a:rPr lang="es-ES" dirty="0"/>
            <a:t> Ramonet (2011), en este sentido, señala que no atravesamos una sola crisis, sino que existe una suma de crisis interrelacionadas, que abarcan lo tecnológico, lo económico, lo comercial, lo político, lo social, lo climático, lo cultural, lo ético, lo moral, lo sanitario, etc., y en donde los efectos de unas son las causas de otras, hasta formar un verdadero sistema; es decir, que nos encontraríamos ante una crisis sistémica del orden mundial configurado luego de la Segunda Guerra Mundial. Esta situación de gran convulsión, donde se observan conflictos, tensiones y realineamientos geopolíticos a </a:t>
          </a:r>
          <a:r>
            <a:rPr lang="es-AR" dirty="0"/>
            <a:t>gran escala, es definida como “caos global” (</a:t>
          </a:r>
          <a:r>
            <a:rPr lang="es-AR" dirty="0" err="1"/>
            <a:t>Bringel</a:t>
          </a:r>
          <a:r>
            <a:rPr lang="es-AR" dirty="0"/>
            <a:t>, 2020), “caos sistémico” (</a:t>
          </a:r>
          <a:r>
            <a:rPr lang="es-AR" dirty="0" err="1"/>
            <a:t>Martins</a:t>
          </a:r>
          <a:r>
            <a:rPr lang="es-AR" dirty="0"/>
            <a:t>, 2014) o “un </a:t>
          </a:r>
          <a:r>
            <a:rPr lang="es-ES" dirty="0"/>
            <a:t>mundo en estado de desorden” (</a:t>
          </a:r>
          <a:r>
            <a:rPr lang="es-ES" dirty="0" err="1"/>
            <a:t>Haass</a:t>
          </a:r>
          <a:r>
            <a:rPr lang="es-ES" dirty="0"/>
            <a:t>, 2008).</a:t>
          </a:r>
          <a:endParaRPr lang="es-AR" dirty="0"/>
        </a:p>
      </dgm:t>
    </dgm:pt>
    <dgm:pt modelId="{66FF7E59-4632-42CB-A835-BF112FDF5A4E}" type="parTrans" cxnId="{994306A4-962B-43DD-811A-B6BC1BB8E7BB}">
      <dgm:prSet/>
      <dgm:spPr/>
      <dgm:t>
        <a:bodyPr/>
        <a:lstStyle/>
        <a:p>
          <a:endParaRPr lang="es-AR"/>
        </a:p>
      </dgm:t>
    </dgm:pt>
    <dgm:pt modelId="{C5F666E1-934D-43F4-8E25-3519469A3160}" type="sibTrans" cxnId="{994306A4-962B-43DD-811A-B6BC1BB8E7BB}">
      <dgm:prSet/>
      <dgm:spPr/>
      <dgm:t>
        <a:bodyPr/>
        <a:lstStyle/>
        <a:p>
          <a:endParaRPr lang="es-AR"/>
        </a:p>
      </dgm:t>
    </dgm:pt>
    <dgm:pt modelId="{03A042BB-B265-47D4-BE00-EDA17CCE9A97}">
      <dgm:prSet phldrT="[Texto]"/>
      <dgm:spPr/>
      <dgm:t>
        <a:bodyPr/>
        <a:lstStyle/>
        <a:p>
          <a:r>
            <a:rPr lang="es-AR" dirty="0"/>
            <a:t>Nuevos actores: </a:t>
          </a:r>
          <a:r>
            <a:rPr lang="es-ES" dirty="0"/>
            <a:t>Los nuevos actores transnacionales, al posicionarse como los más dinámicos en el plano económico, comienzan a proyectar una lógica supranacional sobre el espacio, tendiente a la conformación de una territorialidad global (Merino, 2014a). Ciudades globales.</a:t>
          </a:r>
          <a:r>
            <a:rPr lang="es-AR" dirty="0"/>
            <a:t> Estas ciudades, </a:t>
          </a:r>
          <a:r>
            <a:rPr lang="es-ES" dirty="0"/>
            <a:t> entre las cuales se encuentran Nueva York, Londres,  Hong Kong o Tokio, son líderes en la producción y exportación de servicios financieros, servicios corporativos, legales, etc., y funcionan en muchas ocasiones desvinculadas del Estado nacional. Sanahuja (2007) conceptualiza este proceso como de “desterritorialización” y “</a:t>
          </a:r>
          <a:r>
            <a:rPr lang="es-ES" dirty="0" err="1"/>
            <a:t>reterritorialización</a:t>
          </a:r>
          <a:r>
            <a:rPr lang="es-ES" dirty="0"/>
            <a:t>” de los espacios sociales, económicos y políticos del poder, que no coinciden con las fronteras y las jurisdicciones estatales. </a:t>
          </a:r>
          <a:r>
            <a:rPr lang="es-AR" dirty="0"/>
            <a:t>las fuerzas sociales </a:t>
          </a:r>
          <a:r>
            <a:rPr lang="es-ES" dirty="0"/>
            <a:t>serían los actores clave de las relaciones internacionales, en tanto son los agentes con intereses, con un plan estratégico y que toman las decisiones. Sin embargo, las fuerzas sociales no pueden pensarse como algo existente exclusivamente dentro de los Estados o limitadas a los mismos, en tanto pueden (en función de su escala) desbordar </a:t>
          </a:r>
          <a:r>
            <a:rPr lang="es-AR" dirty="0"/>
            <a:t>los límites del Estado </a:t>
          </a:r>
        </a:p>
      </dgm:t>
    </dgm:pt>
    <dgm:pt modelId="{894259E9-9E53-42A1-BDD7-A20633F22F7A}" type="parTrans" cxnId="{3C069BF9-6A41-4827-B1AD-56F68D6E1A73}">
      <dgm:prSet/>
      <dgm:spPr/>
      <dgm:t>
        <a:bodyPr/>
        <a:lstStyle/>
        <a:p>
          <a:endParaRPr lang="es-AR"/>
        </a:p>
      </dgm:t>
    </dgm:pt>
    <dgm:pt modelId="{F2CA788E-BFBB-4DC6-96B4-9E3E8673FB75}" type="sibTrans" cxnId="{3C069BF9-6A41-4827-B1AD-56F68D6E1A73}">
      <dgm:prSet/>
      <dgm:spPr/>
      <dgm:t>
        <a:bodyPr/>
        <a:lstStyle/>
        <a:p>
          <a:endParaRPr lang="es-AR"/>
        </a:p>
      </dgm:t>
    </dgm:pt>
    <dgm:pt modelId="{DCBF585A-3C17-4DB1-915E-D3E498C4E2F7}" type="pres">
      <dgm:prSet presAssocID="{2221F542-BF3F-4EFB-92C9-13A66FC5F66A}" presName="Name0" presStyleCnt="0">
        <dgm:presLayoutVars>
          <dgm:chMax val="7"/>
          <dgm:chPref val="7"/>
          <dgm:dir/>
        </dgm:presLayoutVars>
      </dgm:prSet>
      <dgm:spPr/>
    </dgm:pt>
    <dgm:pt modelId="{CD002AB2-C383-43A4-A155-D51627534A39}" type="pres">
      <dgm:prSet presAssocID="{2221F542-BF3F-4EFB-92C9-13A66FC5F66A}" presName="Name1" presStyleCnt="0"/>
      <dgm:spPr/>
    </dgm:pt>
    <dgm:pt modelId="{7927F1D0-C7B5-4707-9F9E-0A0191BF6777}" type="pres">
      <dgm:prSet presAssocID="{2221F542-BF3F-4EFB-92C9-13A66FC5F66A}" presName="cycle" presStyleCnt="0"/>
      <dgm:spPr/>
    </dgm:pt>
    <dgm:pt modelId="{F45B3E46-6C1E-4DB7-A3F3-7D1112D5EAF6}" type="pres">
      <dgm:prSet presAssocID="{2221F542-BF3F-4EFB-92C9-13A66FC5F66A}" presName="srcNode" presStyleLbl="node1" presStyleIdx="0" presStyleCnt="2"/>
      <dgm:spPr/>
    </dgm:pt>
    <dgm:pt modelId="{602940E6-D176-4876-B6DF-72BB5D41B962}" type="pres">
      <dgm:prSet presAssocID="{2221F542-BF3F-4EFB-92C9-13A66FC5F66A}" presName="conn" presStyleLbl="parChTrans1D2" presStyleIdx="0" presStyleCnt="1"/>
      <dgm:spPr/>
    </dgm:pt>
    <dgm:pt modelId="{A0E3C649-A132-434B-B44C-E4AF2DCFE57B}" type="pres">
      <dgm:prSet presAssocID="{2221F542-BF3F-4EFB-92C9-13A66FC5F66A}" presName="extraNode" presStyleLbl="node1" presStyleIdx="0" presStyleCnt="2"/>
      <dgm:spPr/>
    </dgm:pt>
    <dgm:pt modelId="{8D1E0E82-CCC3-4822-BBA2-E6D00DF50D11}" type="pres">
      <dgm:prSet presAssocID="{2221F542-BF3F-4EFB-92C9-13A66FC5F66A}" presName="dstNode" presStyleLbl="node1" presStyleIdx="0" presStyleCnt="2"/>
      <dgm:spPr/>
    </dgm:pt>
    <dgm:pt modelId="{F7747355-3C2D-4B80-BDDD-38C236953E07}" type="pres">
      <dgm:prSet presAssocID="{B3E2DC51-5BCF-48A4-93D4-2A5423549983}" presName="text_1" presStyleLbl="node1" presStyleIdx="0" presStyleCnt="2" custScaleY="136448">
        <dgm:presLayoutVars>
          <dgm:bulletEnabled val="1"/>
        </dgm:presLayoutVars>
      </dgm:prSet>
      <dgm:spPr/>
    </dgm:pt>
    <dgm:pt modelId="{3C8F16CC-C723-447C-96F2-B3DF11ED5E71}" type="pres">
      <dgm:prSet presAssocID="{B3E2DC51-5BCF-48A4-93D4-2A5423549983}" presName="accent_1" presStyleCnt="0"/>
      <dgm:spPr/>
    </dgm:pt>
    <dgm:pt modelId="{796AF5F1-EEE8-4B0F-BBE9-BC9D70BD680B}" type="pres">
      <dgm:prSet presAssocID="{B3E2DC51-5BCF-48A4-93D4-2A5423549983}" presName="accentRepeatNode" presStyleLbl="solidFgAcc1" presStyleIdx="0" presStyleCnt="2"/>
      <dgm:spPr/>
    </dgm:pt>
    <dgm:pt modelId="{3414B9FD-8608-4B86-8D4C-31168770FC1F}" type="pres">
      <dgm:prSet presAssocID="{03A042BB-B265-47D4-BE00-EDA17CCE9A97}" presName="text_2" presStyleLbl="node1" presStyleIdx="1" presStyleCnt="2" custScaleY="136448">
        <dgm:presLayoutVars>
          <dgm:bulletEnabled val="1"/>
        </dgm:presLayoutVars>
      </dgm:prSet>
      <dgm:spPr/>
    </dgm:pt>
    <dgm:pt modelId="{77BE5D46-8D01-42E4-84DF-7C1A44AE2F8E}" type="pres">
      <dgm:prSet presAssocID="{03A042BB-B265-47D4-BE00-EDA17CCE9A97}" presName="accent_2" presStyleCnt="0"/>
      <dgm:spPr/>
    </dgm:pt>
    <dgm:pt modelId="{97B60C3E-C433-45B8-B54D-831453371AE3}" type="pres">
      <dgm:prSet presAssocID="{03A042BB-B265-47D4-BE00-EDA17CCE9A97}" presName="accentRepeatNode" presStyleLbl="solidFgAcc1" presStyleIdx="1" presStyleCnt="2"/>
      <dgm:spPr/>
    </dgm:pt>
  </dgm:ptLst>
  <dgm:cxnLst>
    <dgm:cxn modelId="{420ED424-95FB-4EEF-B50F-3B43782E5398}" type="presOf" srcId="{B3E2DC51-5BCF-48A4-93D4-2A5423549983}" destId="{F7747355-3C2D-4B80-BDDD-38C236953E07}" srcOrd="0" destOrd="0" presId="urn:microsoft.com/office/officeart/2008/layout/VerticalCurvedList"/>
    <dgm:cxn modelId="{9ADEFB42-5D90-432A-BBD6-EF0DED002942}" type="presOf" srcId="{C5F666E1-934D-43F4-8E25-3519469A3160}" destId="{602940E6-D176-4876-B6DF-72BB5D41B962}" srcOrd="0" destOrd="0" presId="urn:microsoft.com/office/officeart/2008/layout/VerticalCurvedList"/>
    <dgm:cxn modelId="{F4BB1754-5422-41BF-93F0-69CBB69D6D01}" type="presOf" srcId="{03A042BB-B265-47D4-BE00-EDA17CCE9A97}" destId="{3414B9FD-8608-4B86-8D4C-31168770FC1F}" srcOrd="0" destOrd="0" presId="urn:microsoft.com/office/officeart/2008/layout/VerticalCurvedList"/>
    <dgm:cxn modelId="{E2A2218E-4A63-46B1-9DD8-74F06E95F641}" type="presOf" srcId="{2221F542-BF3F-4EFB-92C9-13A66FC5F66A}" destId="{DCBF585A-3C17-4DB1-915E-D3E498C4E2F7}" srcOrd="0" destOrd="0" presId="urn:microsoft.com/office/officeart/2008/layout/VerticalCurvedList"/>
    <dgm:cxn modelId="{994306A4-962B-43DD-811A-B6BC1BB8E7BB}" srcId="{2221F542-BF3F-4EFB-92C9-13A66FC5F66A}" destId="{B3E2DC51-5BCF-48A4-93D4-2A5423549983}" srcOrd="0" destOrd="0" parTransId="{66FF7E59-4632-42CB-A835-BF112FDF5A4E}" sibTransId="{C5F666E1-934D-43F4-8E25-3519469A3160}"/>
    <dgm:cxn modelId="{3C069BF9-6A41-4827-B1AD-56F68D6E1A73}" srcId="{2221F542-BF3F-4EFB-92C9-13A66FC5F66A}" destId="{03A042BB-B265-47D4-BE00-EDA17CCE9A97}" srcOrd="1" destOrd="0" parTransId="{894259E9-9E53-42A1-BDD7-A20633F22F7A}" sibTransId="{F2CA788E-BFBB-4DC6-96B4-9E3E8673FB75}"/>
    <dgm:cxn modelId="{7B690878-6394-4B7B-BBF3-A19317FE8C2B}" type="presParOf" srcId="{DCBF585A-3C17-4DB1-915E-D3E498C4E2F7}" destId="{CD002AB2-C383-43A4-A155-D51627534A39}" srcOrd="0" destOrd="0" presId="urn:microsoft.com/office/officeart/2008/layout/VerticalCurvedList"/>
    <dgm:cxn modelId="{1AC6A03B-C9B8-40B9-8204-688471DDBDBC}" type="presParOf" srcId="{CD002AB2-C383-43A4-A155-D51627534A39}" destId="{7927F1D0-C7B5-4707-9F9E-0A0191BF6777}" srcOrd="0" destOrd="0" presId="urn:microsoft.com/office/officeart/2008/layout/VerticalCurvedList"/>
    <dgm:cxn modelId="{DBF87742-0BF7-4139-AE5D-251AF14D1345}" type="presParOf" srcId="{7927F1D0-C7B5-4707-9F9E-0A0191BF6777}" destId="{F45B3E46-6C1E-4DB7-A3F3-7D1112D5EAF6}" srcOrd="0" destOrd="0" presId="urn:microsoft.com/office/officeart/2008/layout/VerticalCurvedList"/>
    <dgm:cxn modelId="{0AF6657A-001D-4BF0-B669-8D02FB9357F0}" type="presParOf" srcId="{7927F1D0-C7B5-4707-9F9E-0A0191BF6777}" destId="{602940E6-D176-4876-B6DF-72BB5D41B962}" srcOrd="1" destOrd="0" presId="urn:microsoft.com/office/officeart/2008/layout/VerticalCurvedList"/>
    <dgm:cxn modelId="{61C39201-90F4-43EF-B891-DE0AB379CB6A}" type="presParOf" srcId="{7927F1D0-C7B5-4707-9F9E-0A0191BF6777}" destId="{A0E3C649-A132-434B-B44C-E4AF2DCFE57B}" srcOrd="2" destOrd="0" presId="urn:microsoft.com/office/officeart/2008/layout/VerticalCurvedList"/>
    <dgm:cxn modelId="{01B42D10-FD6A-4CC9-A9D1-60FA59D5C7B0}" type="presParOf" srcId="{7927F1D0-C7B5-4707-9F9E-0A0191BF6777}" destId="{8D1E0E82-CCC3-4822-BBA2-E6D00DF50D11}" srcOrd="3" destOrd="0" presId="urn:microsoft.com/office/officeart/2008/layout/VerticalCurvedList"/>
    <dgm:cxn modelId="{B5D9F709-918C-49AC-9418-C4CFB7D1F8F0}" type="presParOf" srcId="{CD002AB2-C383-43A4-A155-D51627534A39}" destId="{F7747355-3C2D-4B80-BDDD-38C236953E07}" srcOrd="1" destOrd="0" presId="urn:microsoft.com/office/officeart/2008/layout/VerticalCurvedList"/>
    <dgm:cxn modelId="{AB394084-39E6-4BB3-AD28-FBAFC549ACC0}" type="presParOf" srcId="{CD002AB2-C383-43A4-A155-D51627534A39}" destId="{3C8F16CC-C723-447C-96F2-B3DF11ED5E71}" srcOrd="2" destOrd="0" presId="urn:microsoft.com/office/officeart/2008/layout/VerticalCurvedList"/>
    <dgm:cxn modelId="{FE295836-A665-469D-B092-CCCAF46EF12C}" type="presParOf" srcId="{3C8F16CC-C723-447C-96F2-B3DF11ED5E71}" destId="{796AF5F1-EEE8-4B0F-BBE9-BC9D70BD680B}" srcOrd="0" destOrd="0" presId="urn:microsoft.com/office/officeart/2008/layout/VerticalCurvedList"/>
    <dgm:cxn modelId="{441117EC-6DE1-403A-9FF3-ECD18869FBC8}" type="presParOf" srcId="{CD002AB2-C383-43A4-A155-D51627534A39}" destId="{3414B9FD-8608-4B86-8D4C-31168770FC1F}" srcOrd="3" destOrd="0" presId="urn:microsoft.com/office/officeart/2008/layout/VerticalCurvedList"/>
    <dgm:cxn modelId="{F66A6593-395A-4BBC-9F72-0E4F082F6753}" type="presParOf" srcId="{CD002AB2-C383-43A4-A155-D51627534A39}" destId="{77BE5D46-8D01-42E4-84DF-7C1A44AE2F8E}" srcOrd="4" destOrd="0" presId="urn:microsoft.com/office/officeart/2008/layout/VerticalCurvedList"/>
    <dgm:cxn modelId="{8E820C64-F21F-4E71-9A04-7DCF70067E8F}" type="presParOf" srcId="{77BE5D46-8D01-42E4-84DF-7C1A44AE2F8E}" destId="{97B60C3E-C433-45B8-B54D-831453371AE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3F835B4-5526-4961-B1A3-368F5FB0C0A0}"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AR"/>
        </a:p>
      </dgm:t>
    </dgm:pt>
    <dgm:pt modelId="{E7EEA75C-5D22-433D-B3C0-6E9F3C653F04}">
      <dgm:prSet phldrT="[Texto]"/>
      <dgm:spPr/>
      <dgm:t>
        <a:bodyPr/>
        <a:lstStyle/>
        <a:p>
          <a:r>
            <a:rPr lang="es-ES" dirty="0" err="1"/>
            <a:t>Turzi</a:t>
          </a:r>
          <a:r>
            <a:rPr lang="es-ES" dirty="0"/>
            <a:t> (2017) va a señalar seis características de la globalización, que son de utilidad para entender la situación internacional actual; tres de ellas se refieren a un plano estrictamente económico,  mientras que las otras tres se refieren a transformaciones en los planos político, ideológico y cultural. En términos económicos, observamos procesos simultáneos de internacionalización comercial (disponibilidad de los mismos productos en distintas partes del mundo), liberalización financiera (libre circulación del dinero a través de las fronteras) y convergencia económica (estandarización de normas y regulaciones a nivel global). Por otro lado, estos procesos se articulan con una pretensión de universalidad de los valores (democracia liberal, derechos humanos en su sentido occidental, libre mercado, etc.), homogenización cultural (uniformización de los consumos y de los consumidores, ruptura de los lazos de identificación comunitaria y nacional) y desterritorialización política (reducción de la capacidad y de los ámbitos de exclusiva acción y autoridad de los Estados-nación).</a:t>
          </a:r>
          <a:endParaRPr lang="es-AR" dirty="0"/>
        </a:p>
      </dgm:t>
    </dgm:pt>
    <dgm:pt modelId="{D0B9083B-24E7-4922-934A-1AD6587BFC5A}" type="parTrans" cxnId="{0A831750-1797-47B4-A6BA-C8E77F1C9EB5}">
      <dgm:prSet/>
      <dgm:spPr/>
      <dgm:t>
        <a:bodyPr/>
        <a:lstStyle/>
        <a:p>
          <a:endParaRPr lang="es-AR"/>
        </a:p>
      </dgm:t>
    </dgm:pt>
    <dgm:pt modelId="{09A726DC-200B-4394-A2C2-04FABF7F398C}" type="sibTrans" cxnId="{0A831750-1797-47B4-A6BA-C8E77F1C9EB5}">
      <dgm:prSet/>
      <dgm:spPr/>
      <dgm:t>
        <a:bodyPr/>
        <a:lstStyle/>
        <a:p>
          <a:endParaRPr lang="es-AR"/>
        </a:p>
      </dgm:t>
    </dgm:pt>
    <dgm:pt modelId="{9EB4BCDE-53B3-4696-9A5B-92B8429ACD24}">
      <dgm:prSet/>
      <dgm:spPr/>
      <dgm:t>
        <a:bodyPr/>
        <a:lstStyle/>
        <a:p>
          <a:r>
            <a:rPr lang="es-ES" dirty="0"/>
            <a:t>Proceso de transición hacia una multipolaridad relativa y el dinamismo del Asia Pacífico como centro de gravedad del poder mundial. A la par de China, otras potencias, quizás con menor dinamismo, pero no por ello con menos impulso, se han ido posicionando </a:t>
          </a:r>
          <a:r>
            <a:rPr lang="es-AR" dirty="0"/>
            <a:t>como actores protagónicos del escenario internacional. Entre estos casos podemos mencionar </a:t>
          </a:r>
          <a:r>
            <a:rPr lang="es-ES" dirty="0"/>
            <a:t>a Rusia, la India, Irán, Turquía, Sudáfrica, Brasil, etc. Y, como también expusimos, los viejos polos de poder como Estados Unidos, Japón o la Unión Europea conservan cuotas de poder importantes, aunque en este contexto los dos últimos intentan también salirse de la tutela norteamericana. Con Cox (1993), podríamos hablar de que los múltiples polos de poder emergentes están construyendo un andamiaje institucional multilateral, multipolar y </a:t>
          </a:r>
          <a:r>
            <a:rPr lang="es-ES" dirty="0" err="1"/>
            <a:t>pluriversal</a:t>
          </a:r>
          <a:r>
            <a:rPr lang="es-ES" dirty="0"/>
            <a:t> con vocación hegemónica, es decir, que sea visto por la mayor parte de los actores del sistema internacional como provechoso para sus intereses colectivos. Ramonet (2011) es que la tendencia a la multipolaridad supone la “</a:t>
          </a:r>
          <a:r>
            <a:rPr lang="es-ES" dirty="0" err="1"/>
            <a:t>desoccidentalización</a:t>
          </a:r>
          <a:r>
            <a:rPr lang="es-ES" dirty="0"/>
            <a:t>” del sistema mundial. </a:t>
          </a:r>
          <a:r>
            <a:rPr lang="es-ES" dirty="0" err="1"/>
            <a:t>Serbin</a:t>
          </a:r>
          <a:r>
            <a:rPr lang="es-ES" dirty="0"/>
            <a:t> (2019) también lo afirma en el mismo sentido, señalando la emergencia de polos no-</a:t>
          </a:r>
          <a:r>
            <a:rPr lang="es-ES" dirty="0" err="1"/>
            <a:t>atlanticistas</a:t>
          </a:r>
          <a:r>
            <a:rPr lang="es-ES" dirty="0"/>
            <a:t> y no-occidentales como los nuevos referentes sistema internacional en transición. A</a:t>
          </a:r>
          <a:r>
            <a:rPr lang="es-AR" dirty="0" err="1"/>
            <a:t>dvenimiento</a:t>
          </a:r>
          <a:r>
            <a:rPr lang="es-AR" dirty="0"/>
            <a:t>  de un nuevo proceso civilizatorio alternativo a la modernidad y caracterizado como “</a:t>
          </a:r>
          <a:r>
            <a:rPr lang="es-AR" dirty="0" err="1"/>
            <a:t>trans-moderno</a:t>
          </a:r>
          <a:r>
            <a:rPr lang="es-AR" dirty="0"/>
            <a:t>” (Dussel, 2014). Teoría del </a:t>
          </a:r>
          <a:r>
            <a:rPr lang="es-ES" dirty="0" err="1"/>
            <a:t>Tiānxià</a:t>
          </a:r>
          <a:r>
            <a:rPr lang="es-ES" dirty="0"/>
            <a:t> (</a:t>
          </a:r>
          <a:r>
            <a:rPr lang="es-ES" dirty="0" err="1"/>
            <a:t>天下</a:t>
          </a:r>
          <a:r>
            <a:rPr lang="es-ES" dirty="0"/>
            <a:t>, todo lo que está bajo el cielo), afirmando que la misma pretende construir una comunidad global de futuro compartido, en donde “países con diferentes sistemas sociales, ideologías, historias, culturas y niveles de desarrollo alineen sus metas e intereses, disfruten de los mismos derechos y compartan todas las responsabilidades en las actividades internacionales para el progreso de la humanidad en su conjunto” (República Popular China, 2019).</a:t>
          </a:r>
          <a:endParaRPr lang="es-AR" dirty="0"/>
        </a:p>
      </dgm:t>
    </dgm:pt>
    <dgm:pt modelId="{77FB47A3-3C55-4D1A-AEA4-B8B88139B245}" type="parTrans" cxnId="{049B0556-AF53-4D77-B339-4DDE775C4BCD}">
      <dgm:prSet/>
      <dgm:spPr/>
      <dgm:t>
        <a:bodyPr/>
        <a:lstStyle/>
        <a:p>
          <a:endParaRPr lang="es-AR"/>
        </a:p>
      </dgm:t>
    </dgm:pt>
    <dgm:pt modelId="{90154852-4363-4BF5-BFC6-963D13A8D803}" type="sibTrans" cxnId="{049B0556-AF53-4D77-B339-4DDE775C4BCD}">
      <dgm:prSet/>
      <dgm:spPr/>
      <dgm:t>
        <a:bodyPr/>
        <a:lstStyle/>
        <a:p>
          <a:endParaRPr lang="es-AR"/>
        </a:p>
      </dgm:t>
    </dgm:pt>
    <dgm:pt modelId="{1BAD0B80-33B4-49D7-BCBB-BE87CC31BDE1}" type="pres">
      <dgm:prSet presAssocID="{B3F835B4-5526-4961-B1A3-368F5FB0C0A0}" presName="Name0" presStyleCnt="0">
        <dgm:presLayoutVars>
          <dgm:chMax val="7"/>
          <dgm:chPref val="7"/>
          <dgm:dir/>
        </dgm:presLayoutVars>
      </dgm:prSet>
      <dgm:spPr/>
    </dgm:pt>
    <dgm:pt modelId="{19356D62-06D1-4F8A-B2C3-99DCB64D9A1E}" type="pres">
      <dgm:prSet presAssocID="{B3F835B4-5526-4961-B1A3-368F5FB0C0A0}" presName="Name1" presStyleCnt="0"/>
      <dgm:spPr/>
    </dgm:pt>
    <dgm:pt modelId="{175CB2EE-7B74-4E3A-BA85-DEA7F2307411}" type="pres">
      <dgm:prSet presAssocID="{B3F835B4-5526-4961-B1A3-368F5FB0C0A0}" presName="cycle" presStyleCnt="0"/>
      <dgm:spPr/>
    </dgm:pt>
    <dgm:pt modelId="{72BAFA49-0458-4DB4-A7CA-FC829BDF1416}" type="pres">
      <dgm:prSet presAssocID="{B3F835B4-5526-4961-B1A3-368F5FB0C0A0}" presName="srcNode" presStyleLbl="node1" presStyleIdx="0" presStyleCnt="2"/>
      <dgm:spPr/>
    </dgm:pt>
    <dgm:pt modelId="{71722DEE-DAB0-40C9-B61F-4802C8AFF727}" type="pres">
      <dgm:prSet presAssocID="{B3F835B4-5526-4961-B1A3-368F5FB0C0A0}" presName="conn" presStyleLbl="parChTrans1D2" presStyleIdx="0" presStyleCnt="1"/>
      <dgm:spPr/>
    </dgm:pt>
    <dgm:pt modelId="{3BA92BF9-2979-4B4C-B29F-A2AE20222C76}" type="pres">
      <dgm:prSet presAssocID="{B3F835B4-5526-4961-B1A3-368F5FB0C0A0}" presName="extraNode" presStyleLbl="node1" presStyleIdx="0" presStyleCnt="2"/>
      <dgm:spPr/>
    </dgm:pt>
    <dgm:pt modelId="{DCBF71B1-1B49-4AFC-A3AD-5AB4C67033BF}" type="pres">
      <dgm:prSet presAssocID="{B3F835B4-5526-4961-B1A3-368F5FB0C0A0}" presName="dstNode" presStyleLbl="node1" presStyleIdx="0" presStyleCnt="2"/>
      <dgm:spPr/>
    </dgm:pt>
    <dgm:pt modelId="{974AF087-1A84-49AD-A346-019A86554605}" type="pres">
      <dgm:prSet presAssocID="{9EB4BCDE-53B3-4696-9A5B-92B8429ACD24}" presName="text_1" presStyleLbl="node1" presStyleIdx="0" presStyleCnt="2" custScaleY="143275">
        <dgm:presLayoutVars>
          <dgm:bulletEnabled val="1"/>
        </dgm:presLayoutVars>
      </dgm:prSet>
      <dgm:spPr/>
    </dgm:pt>
    <dgm:pt modelId="{C696F690-956B-4DBA-B832-15DD08990A36}" type="pres">
      <dgm:prSet presAssocID="{9EB4BCDE-53B3-4696-9A5B-92B8429ACD24}" presName="accent_1" presStyleCnt="0"/>
      <dgm:spPr/>
    </dgm:pt>
    <dgm:pt modelId="{D32D1FD7-7A35-4E56-A1C5-3023D04102B3}" type="pres">
      <dgm:prSet presAssocID="{9EB4BCDE-53B3-4696-9A5B-92B8429ACD24}" presName="accentRepeatNode" presStyleLbl="solidFgAcc1" presStyleIdx="0" presStyleCnt="2"/>
      <dgm:spPr/>
    </dgm:pt>
    <dgm:pt modelId="{B553371C-0523-4E60-8145-809B7D74CD53}" type="pres">
      <dgm:prSet presAssocID="{E7EEA75C-5D22-433D-B3C0-6E9F3C653F04}" presName="text_2" presStyleLbl="node1" presStyleIdx="1" presStyleCnt="2" custScaleY="143275">
        <dgm:presLayoutVars>
          <dgm:bulletEnabled val="1"/>
        </dgm:presLayoutVars>
      </dgm:prSet>
      <dgm:spPr/>
    </dgm:pt>
    <dgm:pt modelId="{CDFB6962-D5E6-414A-B94A-771AAF376C91}" type="pres">
      <dgm:prSet presAssocID="{E7EEA75C-5D22-433D-B3C0-6E9F3C653F04}" presName="accent_2" presStyleCnt="0"/>
      <dgm:spPr/>
    </dgm:pt>
    <dgm:pt modelId="{8C6F5755-A01A-4791-89F5-9937A9905865}" type="pres">
      <dgm:prSet presAssocID="{E7EEA75C-5D22-433D-B3C0-6E9F3C653F04}" presName="accentRepeatNode" presStyleLbl="solidFgAcc1" presStyleIdx="1" presStyleCnt="2"/>
      <dgm:spPr/>
    </dgm:pt>
  </dgm:ptLst>
  <dgm:cxnLst>
    <dgm:cxn modelId="{C142F12E-C70E-41C5-B8DF-723175FD2FC9}" type="presOf" srcId="{9EB4BCDE-53B3-4696-9A5B-92B8429ACD24}" destId="{974AF087-1A84-49AD-A346-019A86554605}" srcOrd="0" destOrd="0" presId="urn:microsoft.com/office/officeart/2008/layout/VerticalCurvedList"/>
    <dgm:cxn modelId="{630BAA66-03BB-4713-900B-A5898D0C935E}" type="presOf" srcId="{90154852-4363-4BF5-BFC6-963D13A8D803}" destId="{71722DEE-DAB0-40C9-B61F-4802C8AFF727}" srcOrd="0" destOrd="0" presId="urn:microsoft.com/office/officeart/2008/layout/VerticalCurvedList"/>
    <dgm:cxn modelId="{0A831750-1797-47B4-A6BA-C8E77F1C9EB5}" srcId="{B3F835B4-5526-4961-B1A3-368F5FB0C0A0}" destId="{E7EEA75C-5D22-433D-B3C0-6E9F3C653F04}" srcOrd="1" destOrd="0" parTransId="{D0B9083B-24E7-4922-934A-1AD6587BFC5A}" sibTransId="{09A726DC-200B-4394-A2C2-04FABF7F398C}"/>
    <dgm:cxn modelId="{049B0556-AF53-4D77-B339-4DDE775C4BCD}" srcId="{B3F835B4-5526-4961-B1A3-368F5FB0C0A0}" destId="{9EB4BCDE-53B3-4696-9A5B-92B8429ACD24}" srcOrd="0" destOrd="0" parTransId="{77FB47A3-3C55-4D1A-AEA4-B8B88139B245}" sibTransId="{90154852-4363-4BF5-BFC6-963D13A8D803}"/>
    <dgm:cxn modelId="{B4D81285-5EF3-4A16-8163-637346CB5ED3}" type="presOf" srcId="{E7EEA75C-5D22-433D-B3C0-6E9F3C653F04}" destId="{B553371C-0523-4E60-8145-809B7D74CD53}" srcOrd="0" destOrd="0" presId="urn:microsoft.com/office/officeart/2008/layout/VerticalCurvedList"/>
    <dgm:cxn modelId="{D9D86CEE-CD62-4707-BD4C-EF1965E4BA92}" type="presOf" srcId="{B3F835B4-5526-4961-B1A3-368F5FB0C0A0}" destId="{1BAD0B80-33B4-49D7-BCBB-BE87CC31BDE1}" srcOrd="0" destOrd="0" presId="urn:microsoft.com/office/officeart/2008/layout/VerticalCurvedList"/>
    <dgm:cxn modelId="{AE560DFA-6761-4031-9260-6244ED2DEA1E}" type="presParOf" srcId="{1BAD0B80-33B4-49D7-BCBB-BE87CC31BDE1}" destId="{19356D62-06D1-4F8A-B2C3-99DCB64D9A1E}" srcOrd="0" destOrd="0" presId="urn:microsoft.com/office/officeart/2008/layout/VerticalCurvedList"/>
    <dgm:cxn modelId="{1D6468FB-04C5-4C47-B0B6-CBD864881D56}" type="presParOf" srcId="{19356D62-06D1-4F8A-B2C3-99DCB64D9A1E}" destId="{175CB2EE-7B74-4E3A-BA85-DEA7F2307411}" srcOrd="0" destOrd="0" presId="urn:microsoft.com/office/officeart/2008/layout/VerticalCurvedList"/>
    <dgm:cxn modelId="{744006CA-1DC3-4D90-B995-2A9068890C00}" type="presParOf" srcId="{175CB2EE-7B74-4E3A-BA85-DEA7F2307411}" destId="{72BAFA49-0458-4DB4-A7CA-FC829BDF1416}" srcOrd="0" destOrd="0" presId="urn:microsoft.com/office/officeart/2008/layout/VerticalCurvedList"/>
    <dgm:cxn modelId="{884D5655-90C4-4E6F-BE40-4B107BBD8F46}" type="presParOf" srcId="{175CB2EE-7B74-4E3A-BA85-DEA7F2307411}" destId="{71722DEE-DAB0-40C9-B61F-4802C8AFF727}" srcOrd="1" destOrd="0" presId="urn:microsoft.com/office/officeart/2008/layout/VerticalCurvedList"/>
    <dgm:cxn modelId="{9B497C46-8EEB-4EB4-82FA-F0F534D92972}" type="presParOf" srcId="{175CB2EE-7B74-4E3A-BA85-DEA7F2307411}" destId="{3BA92BF9-2979-4B4C-B29F-A2AE20222C76}" srcOrd="2" destOrd="0" presId="urn:microsoft.com/office/officeart/2008/layout/VerticalCurvedList"/>
    <dgm:cxn modelId="{E0EF9992-5C8C-4C37-B3B8-D0100F6FFCFD}" type="presParOf" srcId="{175CB2EE-7B74-4E3A-BA85-DEA7F2307411}" destId="{DCBF71B1-1B49-4AFC-A3AD-5AB4C67033BF}" srcOrd="3" destOrd="0" presId="urn:microsoft.com/office/officeart/2008/layout/VerticalCurvedList"/>
    <dgm:cxn modelId="{AD1A2DCF-1612-4F29-94FA-1BBA97814512}" type="presParOf" srcId="{19356D62-06D1-4F8A-B2C3-99DCB64D9A1E}" destId="{974AF087-1A84-49AD-A346-019A86554605}" srcOrd="1" destOrd="0" presId="urn:microsoft.com/office/officeart/2008/layout/VerticalCurvedList"/>
    <dgm:cxn modelId="{53EBA333-1A7E-4AC2-94BF-80CCD2596FC7}" type="presParOf" srcId="{19356D62-06D1-4F8A-B2C3-99DCB64D9A1E}" destId="{C696F690-956B-4DBA-B832-15DD08990A36}" srcOrd="2" destOrd="0" presId="urn:microsoft.com/office/officeart/2008/layout/VerticalCurvedList"/>
    <dgm:cxn modelId="{0AB2AA0B-E591-4156-B81F-B13F87758504}" type="presParOf" srcId="{C696F690-956B-4DBA-B832-15DD08990A36}" destId="{D32D1FD7-7A35-4E56-A1C5-3023D04102B3}" srcOrd="0" destOrd="0" presId="urn:microsoft.com/office/officeart/2008/layout/VerticalCurvedList"/>
    <dgm:cxn modelId="{8098C3AA-0B30-4B6E-82AA-A1392C5D3729}" type="presParOf" srcId="{19356D62-06D1-4F8A-B2C3-99DCB64D9A1E}" destId="{B553371C-0523-4E60-8145-809B7D74CD53}" srcOrd="3" destOrd="0" presId="urn:microsoft.com/office/officeart/2008/layout/VerticalCurvedList"/>
    <dgm:cxn modelId="{8A576AFC-4D64-4B1F-B314-554C01BC30AE}" type="presParOf" srcId="{19356D62-06D1-4F8A-B2C3-99DCB64D9A1E}" destId="{CDFB6962-D5E6-414A-B94A-771AAF376C91}" srcOrd="4" destOrd="0" presId="urn:microsoft.com/office/officeart/2008/layout/VerticalCurvedList"/>
    <dgm:cxn modelId="{5C1F4B0A-A0C3-4D37-B56F-FE801A82225D}" type="presParOf" srcId="{CDFB6962-D5E6-414A-B94A-771AAF376C91}" destId="{8C6F5755-A01A-4791-89F5-9937A990586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FB1D9C-26B7-4E50-825C-FADA362F9157}"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s-AR"/>
        </a:p>
      </dgm:t>
    </dgm:pt>
    <dgm:pt modelId="{91F78A12-5B19-4D6D-877F-58412DB14EAD}">
      <dgm:prSet phldrT="[Texto]"/>
      <dgm:spPr/>
      <dgm:t>
        <a:bodyPr/>
        <a:lstStyle/>
        <a:p>
          <a:r>
            <a:rPr lang="es-ES" dirty="0"/>
            <a:t>Desde la perspectiva decolonial, </a:t>
          </a:r>
          <a:r>
            <a:rPr lang="es-ES" dirty="0" err="1"/>
            <a:t>Zolo</a:t>
          </a:r>
          <a:r>
            <a:rPr lang="es-ES" dirty="0"/>
            <a:t> (2006: 200) afirma la existencia dos filosofías acerca del orden internacional: mientras que una “apunta a la unificación, a la homologación, a la simplificación de los universos simbólicos y de valores”, la otra “considera el pluralismo, la diferencia,  la confrontación entre la diversidad, la complejidad como un precioso patrimonio evolutivo de la experiencia humana”. Como señala el autor, “el ideal de los unificadores del mundo es el universalismo. La idea de los defensores de la complejidad es lo que </a:t>
          </a:r>
          <a:r>
            <a:rPr lang="es-AR" dirty="0"/>
            <a:t>propongo llamar ‘</a:t>
          </a:r>
          <a:r>
            <a:rPr lang="es-AR" dirty="0" err="1"/>
            <a:t>pluriversalismo</a:t>
          </a:r>
          <a:r>
            <a:rPr lang="es-AR" dirty="0"/>
            <a:t>’”</a:t>
          </a:r>
        </a:p>
      </dgm:t>
    </dgm:pt>
    <dgm:pt modelId="{70A68779-2C09-4005-A924-3FFB5DADE79C}" type="parTrans" cxnId="{0DD643CC-4A04-4521-A0B3-1F28BDD69E51}">
      <dgm:prSet/>
      <dgm:spPr/>
      <dgm:t>
        <a:bodyPr/>
        <a:lstStyle/>
        <a:p>
          <a:endParaRPr lang="es-AR"/>
        </a:p>
      </dgm:t>
    </dgm:pt>
    <dgm:pt modelId="{50C966F1-B67E-42C7-892F-7755D6DD664A}" type="sibTrans" cxnId="{0DD643CC-4A04-4521-A0B3-1F28BDD69E51}">
      <dgm:prSet/>
      <dgm:spPr/>
      <dgm:t>
        <a:bodyPr/>
        <a:lstStyle/>
        <a:p>
          <a:endParaRPr lang="es-AR"/>
        </a:p>
      </dgm:t>
    </dgm:pt>
    <dgm:pt modelId="{863AC834-46D7-4979-BAA0-F895C377011F}">
      <dgm:prSet phldrT="[Texto]"/>
      <dgm:spPr/>
      <dgm:t>
        <a:bodyPr/>
        <a:lstStyle/>
        <a:p>
          <a:r>
            <a:rPr lang="es-ES" dirty="0"/>
            <a:t>El proyecto </a:t>
          </a:r>
          <a:r>
            <a:rPr lang="es-ES" dirty="0" err="1"/>
            <a:t>pluriversal</a:t>
          </a:r>
          <a:r>
            <a:rPr lang="es-ES" dirty="0"/>
            <a:t> abraza las relaciones y el diálogo entre saberes, reconociendo y respetando las culturas diversas, y abre nuevos espacios de producción con lógicas diferentes a las financieras, equipara en igualdad de condiciones a los países emergentes para lograr mayores grados de humanización. Un proyecto que busca construir una comunidad de destino compartido para la humanidad, sustentado en el diálogo y la armonía entre las civilizaciones. Estos proyectos estratégicos alternativos posibilitan la </a:t>
          </a:r>
          <a:r>
            <a:rPr lang="es-ES" dirty="0" err="1"/>
            <a:t>visibilización</a:t>
          </a:r>
          <a:r>
            <a:rPr lang="es-ES" dirty="0"/>
            <a:t> de nuevos grupos económicos, políticos, culturales, que interrumpen la primacía del sistema mundo-moderno occidental. Este </a:t>
          </a:r>
          <a:r>
            <a:rPr lang="es-ES" dirty="0" err="1"/>
            <a:t>pluriversalismo</a:t>
          </a:r>
          <a:r>
            <a:rPr lang="es-ES" dirty="0"/>
            <a:t> implica la </a:t>
          </a:r>
          <a:r>
            <a:rPr lang="es-ES" dirty="0" err="1"/>
            <a:t>desoccidentalización</a:t>
          </a:r>
          <a:r>
            <a:rPr lang="es-ES" dirty="0"/>
            <a:t> del mundo, el reconocimiento de la heterogeneidad desde </a:t>
          </a:r>
          <a:r>
            <a:rPr lang="es-AR" dirty="0"/>
            <a:t>una ecología de saberes.</a:t>
          </a:r>
        </a:p>
      </dgm:t>
    </dgm:pt>
    <dgm:pt modelId="{3516D301-78DA-400C-815D-22319D981361}" type="parTrans" cxnId="{58216728-FD03-4D57-906B-BABD7EA57E66}">
      <dgm:prSet/>
      <dgm:spPr/>
      <dgm:t>
        <a:bodyPr/>
        <a:lstStyle/>
        <a:p>
          <a:endParaRPr lang="es-AR"/>
        </a:p>
      </dgm:t>
    </dgm:pt>
    <dgm:pt modelId="{93832D9D-6064-44D3-A2C8-7B7E9EBDD30F}" type="sibTrans" cxnId="{58216728-FD03-4D57-906B-BABD7EA57E66}">
      <dgm:prSet/>
      <dgm:spPr/>
      <dgm:t>
        <a:bodyPr/>
        <a:lstStyle/>
        <a:p>
          <a:endParaRPr lang="es-AR"/>
        </a:p>
      </dgm:t>
    </dgm:pt>
    <dgm:pt modelId="{27BD4A4D-DE1D-4CB4-B2B5-E808F4E0DDB1}" type="pres">
      <dgm:prSet presAssocID="{F6FB1D9C-26B7-4E50-825C-FADA362F9157}" presName="Name0" presStyleCnt="0">
        <dgm:presLayoutVars>
          <dgm:chMax val="7"/>
          <dgm:chPref val="7"/>
          <dgm:dir/>
        </dgm:presLayoutVars>
      </dgm:prSet>
      <dgm:spPr/>
    </dgm:pt>
    <dgm:pt modelId="{DFD4CADC-B555-4700-BC5B-10FEB24A7EE9}" type="pres">
      <dgm:prSet presAssocID="{F6FB1D9C-26B7-4E50-825C-FADA362F9157}" presName="Name1" presStyleCnt="0"/>
      <dgm:spPr/>
    </dgm:pt>
    <dgm:pt modelId="{BB1EDCC5-263B-462C-A101-7024D8980C34}" type="pres">
      <dgm:prSet presAssocID="{F6FB1D9C-26B7-4E50-825C-FADA362F9157}" presName="cycle" presStyleCnt="0"/>
      <dgm:spPr/>
    </dgm:pt>
    <dgm:pt modelId="{7AE04219-F94F-4805-9359-DAE4A54D28C1}" type="pres">
      <dgm:prSet presAssocID="{F6FB1D9C-26B7-4E50-825C-FADA362F9157}" presName="srcNode" presStyleLbl="node1" presStyleIdx="0" presStyleCnt="2"/>
      <dgm:spPr/>
    </dgm:pt>
    <dgm:pt modelId="{6A43A508-75C7-46DA-9441-53B919D6A394}" type="pres">
      <dgm:prSet presAssocID="{F6FB1D9C-26B7-4E50-825C-FADA362F9157}" presName="conn" presStyleLbl="parChTrans1D2" presStyleIdx="0" presStyleCnt="1"/>
      <dgm:spPr/>
    </dgm:pt>
    <dgm:pt modelId="{25F24683-C6D7-4F64-A06C-1C758B1F601F}" type="pres">
      <dgm:prSet presAssocID="{F6FB1D9C-26B7-4E50-825C-FADA362F9157}" presName="extraNode" presStyleLbl="node1" presStyleIdx="0" presStyleCnt="2"/>
      <dgm:spPr/>
    </dgm:pt>
    <dgm:pt modelId="{FF7F249E-C5DE-44C3-9C22-FB6F39DB63D6}" type="pres">
      <dgm:prSet presAssocID="{F6FB1D9C-26B7-4E50-825C-FADA362F9157}" presName="dstNode" presStyleLbl="node1" presStyleIdx="0" presStyleCnt="2"/>
      <dgm:spPr/>
    </dgm:pt>
    <dgm:pt modelId="{2675B00F-1D8E-455D-8695-9B1F51C952FA}" type="pres">
      <dgm:prSet presAssocID="{91F78A12-5B19-4D6D-877F-58412DB14EAD}" presName="text_1" presStyleLbl="node1" presStyleIdx="0" presStyleCnt="2" custScaleY="126421">
        <dgm:presLayoutVars>
          <dgm:bulletEnabled val="1"/>
        </dgm:presLayoutVars>
      </dgm:prSet>
      <dgm:spPr/>
    </dgm:pt>
    <dgm:pt modelId="{3EF1ECDC-89B0-494D-A6FF-79E254A5CBED}" type="pres">
      <dgm:prSet presAssocID="{91F78A12-5B19-4D6D-877F-58412DB14EAD}" presName="accent_1" presStyleCnt="0"/>
      <dgm:spPr/>
    </dgm:pt>
    <dgm:pt modelId="{914D1D96-6E31-430C-A49D-C0B2E6D07E1B}" type="pres">
      <dgm:prSet presAssocID="{91F78A12-5B19-4D6D-877F-58412DB14EAD}" presName="accentRepeatNode" presStyleLbl="solidFgAcc1" presStyleIdx="0" presStyleCnt="2"/>
      <dgm:spPr/>
    </dgm:pt>
    <dgm:pt modelId="{C716087E-FDE2-4258-8852-7DF835C27D18}" type="pres">
      <dgm:prSet presAssocID="{863AC834-46D7-4979-BAA0-F895C377011F}" presName="text_2" presStyleLbl="node1" presStyleIdx="1" presStyleCnt="2" custScaleY="126421">
        <dgm:presLayoutVars>
          <dgm:bulletEnabled val="1"/>
        </dgm:presLayoutVars>
      </dgm:prSet>
      <dgm:spPr/>
    </dgm:pt>
    <dgm:pt modelId="{288A748E-1E8C-419C-AAD6-B909E2B43693}" type="pres">
      <dgm:prSet presAssocID="{863AC834-46D7-4979-BAA0-F895C377011F}" presName="accent_2" presStyleCnt="0"/>
      <dgm:spPr/>
    </dgm:pt>
    <dgm:pt modelId="{2A51A862-CAF0-4ADE-A9EA-A3CEFB4FC547}" type="pres">
      <dgm:prSet presAssocID="{863AC834-46D7-4979-BAA0-F895C377011F}" presName="accentRepeatNode" presStyleLbl="solidFgAcc1" presStyleIdx="1" presStyleCnt="2"/>
      <dgm:spPr/>
    </dgm:pt>
  </dgm:ptLst>
  <dgm:cxnLst>
    <dgm:cxn modelId="{58216728-FD03-4D57-906B-BABD7EA57E66}" srcId="{F6FB1D9C-26B7-4E50-825C-FADA362F9157}" destId="{863AC834-46D7-4979-BAA0-F895C377011F}" srcOrd="1" destOrd="0" parTransId="{3516D301-78DA-400C-815D-22319D981361}" sibTransId="{93832D9D-6064-44D3-A2C8-7B7E9EBDD30F}"/>
    <dgm:cxn modelId="{2A9B4660-18DE-4FA8-899A-9D3C424C8C87}" type="presOf" srcId="{F6FB1D9C-26B7-4E50-825C-FADA362F9157}" destId="{27BD4A4D-DE1D-4CB4-B2B5-E808F4E0DDB1}" srcOrd="0" destOrd="0" presId="urn:microsoft.com/office/officeart/2008/layout/VerticalCurvedList"/>
    <dgm:cxn modelId="{BBB5C0A4-3A08-4AA1-AE7A-614A16344F06}" type="presOf" srcId="{863AC834-46D7-4979-BAA0-F895C377011F}" destId="{C716087E-FDE2-4258-8852-7DF835C27D18}" srcOrd="0" destOrd="0" presId="urn:microsoft.com/office/officeart/2008/layout/VerticalCurvedList"/>
    <dgm:cxn modelId="{9F9366B2-6164-4FC7-BC47-EE6D9E4EFDBD}" type="presOf" srcId="{50C966F1-B67E-42C7-892F-7755D6DD664A}" destId="{6A43A508-75C7-46DA-9441-53B919D6A394}" srcOrd="0" destOrd="0" presId="urn:microsoft.com/office/officeart/2008/layout/VerticalCurvedList"/>
    <dgm:cxn modelId="{0DD643CC-4A04-4521-A0B3-1F28BDD69E51}" srcId="{F6FB1D9C-26B7-4E50-825C-FADA362F9157}" destId="{91F78A12-5B19-4D6D-877F-58412DB14EAD}" srcOrd="0" destOrd="0" parTransId="{70A68779-2C09-4005-A924-3FFB5DADE79C}" sibTransId="{50C966F1-B67E-42C7-892F-7755D6DD664A}"/>
    <dgm:cxn modelId="{082CF2CF-1B70-45D4-B18A-8432E17F4EB4}" type="presOf" srcId="{91F78A12-5B19-4D6D-877F-58412DB14EAD}" destId="{2675B00F-1D8E-455D-8695-9B1F51C952FA}" srcOrd="0" destOrd="0" presId="urn:microsoft.com/office/officeart/2008/layout/VerticalCurvedList"/>
    <dgm:cxn modelId="{86D2E2C7-2D9C-4B04-8586-B6DDEED4E458}" type="presParOf" srcId="{27BD4A4D-DE1D-4CB4-B2B5-E808F4E0DDB1}" destId="{DFD4CADC-B555-4700-BC5B-10FEB24A7EE9}" srcOrd="0" destOrd="0" presId="urn:microsoft.com/office/officeart/2008/layout/VerticalCurvedList"/>
    <dgm:cxn modelId="{C329626A-76F3-4C91-800F-35ED3B289A08}" type="presParOf" srcId="{DFD4CADC-B555-4700-BC5B-10FEB24A7EE9}" destId="{BB1EDCC5-263B-462C-A101-7024D8980C34}" srcOrd="0" destOrd="0" presId="urn:microsoft.com/office/officeart/2008/layout/VerticalCurvedList"/>
    <dgm:cxn modelId="{84303E20-84B8-4482-AB03-288B8FDE3C92}" type="presParOf" srcId="{BB1EDCC5-263B-462C-A101-7024D8980C34}" destId="{7AE04219-F94F-4805-9359-DAE4A54D28C1}" srcOrd="0" destOrd="0" presId="urn:microsoft.com/office/officeart/2008/layout/VerticalCurvedList"/>
    <dgm:cxn modelId="{9602BE5B-D521-4B10-873C-07E9F3584492}" type="presParOf" srcId="{BB1EDCC5-263B-462C-A101-7024D8980C34}" destId="{6A43A508-75C7-46DA-9441-53B919D6A394}" srcOrd="1" destOrd="0" presId="urn:microsoft.com/office/officeart/2008/layout/VerticalCurvedList"/>
    <dgm:cxn modelId="{A8422481-7244-4DC2-BAC8-35D96501C81E}" type="presParOf" srcId="{BB1EDCC5-263B-462C-A101-7024D8980C34}" destId="{25F24683-C6D7-4F64-A06C-1C758B1F601F}" srcOrd="2" destOrd="0" presId="urn:microsoft.com/office/officeart/2008/layout/VerticalCurvedList"/>
    <dgm:cxn modelId="{918E1527-049E-4911-B8A9-8AF6EC770B48}" type="presParOf" srcId="{BB1EDCC5-263B-462C-A101-7024D8980C34}" destId="{FF7F249E-C5DE-44C3-9C22-FB6F39DB63D6}" srcOrd="3" destOrd="0" presId="urn:microsoft.com/office/officeart/2008/layout/VerticalCurvedList"/>
    <dgm:cxn modelId="{8D7B3685-C56C-4B01-9636-E2F8F6D70F5A}" type="presParOf" srcId="{DFD4CADC-B555-4700-BC5B-10FEB24A7EE9}" destId="{2675B00F-1D8E-455D-8695-9B1F51C952FA}" srcOrd="1" destOrd="0" presId="urn:microsoft.com/office/officeart/2008/layout/VerticalCurvedList"/>
    <dgm:cxn modelId="{538593AE-F1E9-40F2-B512-09DDFBC27C5A}" type="presParOf" srcId="{DFD4CADC-B555-4700-BC5B-10FEB24A7EE9}" destId="{3EF1ECDC-89B0-494D-A6FF-79E254A5CBED}" srcOrd="2" destOrd="0" presId="urn:microsoft.com/office/officeart/2008/layout/VerticalCurvedList"/>
    <dgm:cxn modelId="{D3C05AF3-2702-4CE7-A2A1-66E15711CB7C}" type="presParOf" srcId="{3EF1ECDC-89B0-494D-A6FF-79E254A5CBED}" destId="{914D1D96-6E31-430C-A49D-C0B2E6D07E1B}" srcOrd="0" destOrd="0" presId="urn:microsoft.com/office/officeart/2008/layout/VerticalCurvedList"/>
    <dgm:cxn modelId="{9B125E3D-8528-40DC-8524-2615E4BCDC66}" type="presParOf" srcId="{DFD4CADC-B555-4700-BC5B-10FEB24A7EE9}" destId="{C716087E-FDE2-4258-8852-7DF835C27D18}" srcOrd="3" destOrd="0" presId="urn:microsoft.com/office/officeart/2008/layout/VerticalCurvedList"/>
    <dgm:cxn modelId="{31FA9B07-6619-44E0-B629-676AF4BFEFAA}" type="presParOf" srcId="{DFD4CADC-B555-4700-BC5B-10FEB24A7EE9}" destId="{288A748E-1E8C-419C-AAD6-B909E2B43693}" srcOrd="4" destOrd="0" presId="urn:microsoft.com/office/officeart/2008/layout/VerticalCurvedList"/>
    <dgm:cxn modelId="{9FD0481C-DE69-4FCC-87BF-EE944802C214}" type="presParOf" srcId="{288A748E-1E8C-419C-AAD6-B909E2B43693}" destId="{2A51A862-CAF0-4ADE-A9EA-A3CEFB4FC54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772D1-5923-44CB-99AB-CF85B7091803}">
      <dsp:nvSpPr>
        <dsp:cNvPr id="0" name=""/>
        <dsp:cNvSpPr/>
      </dsp:nvSpPr>
      <dsp:spPr>
        <a:xfrm>
          <a:off x="-7753830" y="-1184976"/>
          <a:ext cx="9227954" cy="9227954"/>
        </a:xfrm>
        <a:prstGeom prst="blockArc">
          <a:avLst>
            <a:gd name="adj1" fmla="val 18900000"/>
            <a:gd name="adj2" fmla="val 2700000"/>
            <a:gd name="adj3" fmla="val 234"/>
          </a:avLst>
        </a:prstGeom>
        <a:noFill/>
        <a:ln w="1587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7C3CC2-2BAE-4B14-972F-D303B0178048}">
      <dsp:nvSpPr>
        <dsp:cNvPr id="0" name=""/>
        <dsp:cNvSpPr/>
      </dsp:nvSpPr>
      <dsp:spPr>
        <a:xfrm>
          <a:off x="548983" y="248786"/>
          <a:ext cx="7605588" cy="94672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3096" tIns="30480" rIns="30480" bIns="30480" numCol="1" spcCol="1270" anchor="ctr" anchorCtr="0">
          <a:noAutofit/>
        </a:bodyPr>
        <a:lstStyle/>
        <a:p>
          <a:pPr marL="0" lvl="0" indent="0" algn="l" defTabSz="533400">
            <a:lnSpc>
              <a:spcPct val="90000"/>
            </a:lnSpc>
            <a:spcBef>
              <a:spcPct val="0"/>
            </a:spcBef>
            <a:spcAft>
              <a:spcPct val="35000"/>
            </a:spcAft>
            <a:buNone/>
          </a:pPr>
          <a:r>
            <a:rPr lang="es-AR" sz="1200" kern="1200"/>
            <a:t>La globalización no se limita ya a la noción convencional que la define como un proceso de formación de instituciones exclusivamente globales y de interdependencia creciente entre los Estados-nación del mundo.</a:t>
          </a:r>
        </a:p>
      </dsp:txBody>
      <dsp:txXfrm>
        <a:off x="548983" y="248786"/>
        <a:ext cx="7605588" cy="946721"/>
      </dsp:txXfrm>
    </dsp:sp>
    <dsp:sp modelId="{13C8FC8A-2586-4DF5-8232-AF787B061A78}">
      <dsp:nvSpPr>
        <dsp:cNvPr id="0" name=""/>
        <dsp:cNvSpPr/>
      </dsp:nvSpPr>
      <dsp:spPr>
        <a:xfrm>
          <a:off x="97726" y="270891"/>
          <a:ext cx="902513" cy="902513"/>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25CEFD-161A-4C17-919C-E1DA2B5FE6F6}">
      <dsp:nvSpPr>
        <dsp:cNvPr id="0" name=""/>
        <dsp:cNvSpPr/>
      </dsp:nvSpPr>
      <dsp:spPr>
        <a:xfrm>
          <a:off x="1142886" y="1331665"/>
          <a:ext cx="7011685" cy="94672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3096" tIns="30480" rIns="30480" bIns="30480" numCol="1" spcCol="1270" anchor="ctr" anchorCtr="0">
          <a:noAutofit/>
        </a:bodyPr>
        <a:lstStyle/>
        <a:p>
          <a:pPr marL="0" lvl="0" indent="0" algn="l" defTabSz="533400">
            <a:lnSpc>
              <a:spcPct val="90000"/>
            </a:lnSpc>
            <a:spcBef>
              <a:spcPct val="0"/>
            </a:spcBef>
            <a:spcAft>
              <a:spcPct val="35000"/>
            </a:spcAft>
            <a:buNone/>
          </a:pPr>
          <a:r>
            <a:rPr lang="es-AR" sz="1200" kern="1200"/>
            <a:t>Dos supuestos clave de las ciencias sociales: 1. concepción implícita o explícita del Estado-nación como contenedor de los procesos sociales. 2. correspondencia implícita entre el territorio nacional y lo nacional como característica. Ambos supuestos describen condiciones que han mantenido su validez, aunque nunca absoluta, durante gran parte de la historia del Estado moderno. Lo que ha cambiado en la actualidad es que dichos supuestos se están desarticulando, parcialmente pero con intensidad. También es diferente el alcance de esa desarticulación.</a:t>
          </a:r>
        </a:p>
      </dsp:txBody>
      <dsp:txXfrm>
        <a:off x="1142886" y="1331665"/>
        <a:ext cx="7011685" cy="946721"/>
      </dsp:txXfrm>
    </dsp:sp>
    <dsp:sp modelId="{C8E1E068-7E2E-4939-8FD7-88CE1B4803EB}">
      <dsp:nvSpPr>
        <dsp:cNvPr id="0" name=""/>
        <dsp:cNvSpPr/>
      </dsp:nvSpPr>
      <dsp:spPr>
        <a:xfrm>
          <a:off x="691629" y="1353769"/>
          <a:ext cx="902513" cy="902513"/>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E51942-FCE4-49FA-BA7C-D041A65DDF2E}">
      <dsp:nvSpPr>
        <dsp:cNvPr id="0" name=""/>
        <dsp:cNvSpPr/>
      </dsp:nvSpPr>
      <dsp:spPr>
        <a:xfrm>
          <a:off x="1414462" y="2414543"/>
          <a:ext cx="6740108" cy="946721"/>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3096" tIns="30480" rIns="30480" bIns="30480" numCol="1" spcCol="1270" anchor="ctr" anchorCtr="0">
          <a:noAutofit/>
        </a:bodyPr>
        <a:lstStyle/>
        <a:p>
          <a:pPr marL="0" lvl="0" indent="0" algn="l" defTabSz="533400">
            <a:lnSpc>
              <a:spcPct val="90000"/>
            </a:lnSpc>
            <a:spcBef>
              <a:spcPct val="0"/>
            </a:spcBef>
            <a:spcAft>
              <a:spcPct val="35000"/>
            </a:spcAft>
            <a:buNone/>
          </a:pPr>
          <a:r>
            <a:rPr lang="es-AR" sz="1200" kern="1200"/>
            <a:t>Existe un número creciente de casos de localización de lo global y de desnacionalización de lo nacional.</a:t>
          </a:r>
        </a:p>
      </dsp:txBody>
      <dsp:txXfrm>
        <a:off x="1414462" y="2414543"/>
        <a:ext cx="6740108" cy="946721"/>
      </dsp:txXfrm>
    </dsp:sp>
    <dsp:sp modelId="{AC29CA08-8985-43B7-AAF3-BE4EDC1238A3}">
      <dsp:nvSpPr>
        <dsp:cNvPr id="0" name=""/>
        <dsp:cNvSpPr/>
      </dsp:nvSpPr>
      <dsp:spPr>
        <a:xfrm>
          <a:off x="963206" y="2436648"/>
          <a:ext cx="902513" cy="902513"/>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48876E-E052-491D-A10D-7DEFF063E175}">
      <dsp:nvSpPr>
        <dsp:cNvPr id="0" name=""/>
        <dsp:cNvSpPr/>
      </dsp:nvSpPr>
      <dsp:spPr>
        <a:xfrm>
          <a:off x="1414462" y="3496736"/>
          <a:ext cx="6740108" cy="946721"/>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3096" tIns="30480" rIns="30480" bIns="30480" numCol="1" spcCol="1270" anchor="ctr" anchorCtr="0">
          <a:noAutofit/>
        </a:bodyPr>
        <a:lstStyle/>
        <a:p>
          <a:pPr marL="0" lvl="0" indent="0" algn="l" defTabSz="533400">
            <a:lnSpc>
              <a:spcPct val="90000"/>
            </a:lnSpc>
            <a:spcBef>
              <a:spcPct val="0"/>
            </a:spcBef>
            <a:spcAft>
              <a:spcPct val="35000"/>
            </a:spcAft>
            <a:buNone/>
          </a:pPr>
          <a:r>
            <a:rPr lang="es-AR" sz="1200" kern="1200"/>
            <a:t>Para comprender el término globalización, diferenciamos dos dinámicas: 1. formación de procesos y de instituciones explícitamente globales (OMC, mercados financieros internacionales, Tribunales Internacionales); y 2. procesos que no pertenecen necesariamente a la escala global y que, sin embargo, forman parte de la globalización (redes transfronterizas de activistas dedicados a la defensa del ambiente o de los DDHH, políticas monetarias y fiscales impuestas por el FMI, tribunales nacionales que recurren a instrumentos internacionales para la resolución de sentencias)</a:t>
          </a:r>
        </a:p>
      </dsp:txBody>
      <dsp:txXfrm>
        <a:off x="1414462" y="3496736"/>
        <a:ext cx="6740108" cy="946721"/>
      </dsp:txXfrm>
    </dsp:sp>
    <dsp:sp modelId="{E26F760B-270B-4B21-879F-C1A1AA80EDB9}">
      <dsp:nvSpPr>
        <dsp:cNvPr id="0" name=""/>
        <dsp:cNvSpPr/>
      </dsp:nvSpPr>
      <dsp:spPr>
        <a:xfrm>
          <a:off x="963206" y="3518840"/>
          <a:ext cx="902513" cy="902513"/>
        </a:xfrm>
        <a:prstGeom prst="ellipse">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96C2E8-0374-4EBA-BB4A-BCAAAC470682}">
      <dsp:nvSpPr>
        <dsp:cNvPr id="0" name=""/>
        <dsp:cNvSpPr/>
      </dsp:nvSpPr>
      <dsp:spPr>
        <a:xfrm>
          <a:off x="1142886" y="4579614"/>
          <a:ext cx="7011685" cy="946721"/>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3096" tIns="30480" rIns="30480" bIns="30480" numCol="1" spcCol="1270" anchor="ctr" anchorCtr="0">
          <a:noAutofit/>
        </a:bodyPr>
        <a:lstStyle/>
        <a:p>
          <a:pPr marL="0" lvl="0" indent="0" algn="l" defTabSz="533400">
            <a:lnSpc>
              <a:spcPct val="90000"/>
            </a:lnSpc>
            <a:spcBef>
              <a:spcPct val="0"/>
            </a:spcBef>
            <a:spcAft>
              <a:spcPct val="35000"/>
            </a:spcAft>
            <a:buNone/>
          </a:pPr>
          <a:r>
            <a:rPr lang="es-AR" sz="1200" kern="1200"/>
            <a:t>La forma dominante de la globalización (la economía global corporativa) es sólo una de ellas.</a:t>
          </a:r>
        </a:p>
      </dsp:txBody>
      <dsp:txXfrm>
        <a:off x="1142886" y="4579614"/>
        <a:ext cx="7011685" cy="946721"/>
      </dsp:txXfrm>
    </dsp:sp>
    <dsp:sp modelId="{CBF314EE-88C6-4879-A8EE-D05902C5A5CE}">
      <dsp:nvSpPr>
        <dsp:cNvPr id="0" name=""/>
        <dsp:cNvSpPr/>
      </dsp:nvSpPr>
      <dsp:spPr>
        <a:xfrm>
          <a:off x="691629" y="4601719"/>
          <a:ext cx="902513" cy="902513"/>
        </a:xfrm>
        <a:prstGeom prst="ellipse">
          <a:avLst/>
        </a:prstGeom>
        <a:solidFill>
          <a:schemeClr val="lt1">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DC3462-3B31-4370-B498-1D1FE0194D6C}">
      <dsp:nvSpPr>
        <dsp:cNvPr id="0" name=""/>
        <dsp:cNvSpPr/>
      </dsp:nvSpPr>
      <dsp:spPr>
        <a:xfrm>
          <a:off x="548983" y="5662493"/>
          <a:ext cx="7605588" cy="94672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3096" tIns="30480" rIns="30480" bIns="30480" numCol="1" spcCol="1270" anchor="ctr" anchorCtr="0">
          <a:noAutofit/>
        </a:bodyPr>
        <a:lstStyle/>
        <a:p>
          <a:pPr marL="0" lvl="0" indent="0" algn="l" defTabSz="533400">
            <a:lnSpc>
              <a:spcPct val="90000"/>
            </a:lnSpc>
            <a:spcBef>
              <a:spcPct val="0"/>
            </a:spcBef>
            <a:spcAft>
              <a:spcPct val="35000"/>
            </a:spcAft>
            <a:buNone/>
          </a:pPr>
          <a:r>
            <a:rPr lang="es-AR" sz="1200" kern="1200"/>
            <a:t>Enfoque de una sociología de la globalización: estudiar exhaustivamente las formaciones y los procesos nacionales y subnacionales, así como también su recodificación como instancias de lo global. Elaboración de nuevas categorías analíticas que no presupongan la típica dualidad entre lo nacional y lo global, o lo local y lo global, como la categoría de ciudades globales.</a:t>
          </a:r>
        </a:p>
      </dsp:txBody>
      <dsp:txXfrm>
        <a:off x="548983" y="5662493"/>
        <a:ext cx="7605588" cy="946721"/>
      </dsp:txXfrm>
    </dsp:sp>
    <dsp:sp modelId="{2BB2ABD5-85B4-43E9-A07E-0134F2A4AE50}">
      <dsp:nvSpPr>
        <dsp:cNvPr id="0" name=""/>
        <dsp:cNvSpPr/>
      </dsp:nvSpPr>
      <dsp:spPr>
        <a:xfrm>
          <a:off x="97726" y="5684597"/>
          <a:ext cx="902513" cy="902513"/>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28BCC-D601-46D6-8232-5CC33A8BCDD3}">
      <dsp:nvSpPr>
        <dsp:cNvPr id="0" name=""/>
        <dsp:cNvSpPr/>
      </dsp:nvSpPr>
      <dsp:spPr>
        <a:xfrm>
          <a:off x="-5421646" y="-830266"/>
          <a:ext cx="6456269" cy="6456269"/>
        </a:xfrm>
        <a:prstGeom prst="blockArc">
          <a:avLst>
            <a:gd name="adj1" fmla="val 18900000"/>
            <a:gd name="adj2" fmla="val 2700000"/>
            <a:gd name="adj3" fmla="val 335"/>
          </a:avLst>
        </a:pr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64B6CA0-8D45-4237-BDE0-453F84118542}">
      <dsp:nvSpPr>
        <dsp:cNvPr id="0" name=""/>
        <dsp:cNvSpPr/>
      </dsp:nvSpPr>
      <dsp:spPr>
        <a:xfrm>
          <a:off x="665648" y="315031"/>
          <a:ext cx="6145625" cy="1288230"/>
        </a:xfrm>
        <a:prstGeom prst="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1323" tIns="30480" rIns="30480" bIns="30480" numCol="1" spcCol="1270" anchor="ctr" anchorCtr="0">
          <a:noAutofit/>
        </a:bodyPr>
        <a:lstStyle/>
        <a:p>
          <a:pPr marL="0" lvl="0" indent="0" algn="l" defTabSz="533400">
            <a:lnSpc>
              <a:spcPct val="90000"/>
            </a:lnSpc>
            <a:spcBef>
              <a:spcPct val="0"/>
            </a:spcBef>
            <a:spcAft>
              <a:spcPct val="35000"/>
            </a:spcAft>
            <a:buNone/>
          </a:pPr>
          <a:r>
            <a:rPr lang="es-ES" sz="1200" kern="1200" dirty="0"/>
            <a:t>Las interpretaciones del Norte planteaban variadas lecturas. Para </a:t>
          </a:r>
          <a:r>
            <a:rPr lang="es-ES" sz="1200" kern="1200" dirty="0" err="1"/>
            <a:t>Grevi</a:t>
          </a:r>
          <a:r>
            <a:rPr lang="es-ES" sz="1200" kern="1200" dirty="0"/>
            <a:t> (2010), por ejemplo, el sistema se dirigía hacia una novedosa forma de multipolaridad, marcada por la redistribución de las cuotas de poder en las esferas económica, política y militar y atravesada por una profunda interdependencia, dando lugar a un “orden interpolar”. Para Haas  (2008) el orden sería “no polar” y para Zakaria (2008) -siguiendo la propuesta de </a:t>
          </a:r>
          <a:r>
            <a:rPr lang="es-ES" sz="1200" kern="1200" dirty="0" err="1"/>
            <a:t>Amsden</a:t>
          </a:r>
          <a:r>
            <a:rPr lang="es-ES" sz="1200" kern="1200" dirty="0"/>
            <a:t> (2001)- comenzaba el “ascenso del resto”, particularmente en la dimensión económica. El resto lo constituirían los nuevos actores económicos, muchos de los cuales provienen del </a:t>
          </a:r>
          <a:r>
            <a:rPr lang="es-AR" sz="1200" kern="1200" dirty="0"/>
            <a:t>Sur.</a:t>
          </a:r>
        </a:p>
      </dsp:txBody>
      <dsp:txXfrm>
        <a:off x="665648" y="315031"/>
        <a:ext cx="6145625" cy="1288230"/>
      </dsp:txXfrm>
    </dsp:sp>
    <dsp:sp modelId="{65E28374-FF54-49F8-89D4-3477997A0187}">
      <dsp:nvSpPr>
        <dsp:cNvPr id="0" name=""/>
        <dsp:cNvSpPr/>
      </dsp:nvSpPr>
      <dsp:spPr>
        <a:xfrm>
          <a:off x="66181" y="359680"/>
          <a:ext cx="1198934" cy="1198934"/>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9165D9F-CF5A-4826-9BD9-AB6211C0882D}">
      <dsp:nvSpPr>
        <dsp:cNvPr id="0" name=""/>
        <dsp:cNvSpPr/>
      </dsp:nvSpPr>
      <dsp:spPr>
        <a:xfrm>
          <a:off x="1014298" y="1753752"/>
          <a:ext cx="5796975" cy="1288230"/>
        </a:xfrm>
        <a:prstGeom prst="rect">
          <a:avLst/>
        </a:prstGeom>
        <a:gradFill rotWithShape="0">
          <a:gsLst>
            <a:gs pos="0">
              <a:schemeClr val="accent4">
                <a:hueOff val="4458342"/>
                <a:satOff val="-21334"/>
                <a:lumOff val="7942"/>
                <a:alphaOff val="0"/>
                <a:tint val="100000"/>
                <a:shade val="85000"/>
                <a:satMod val="100000"/>
                <a:lumMod val="100000"/>
              </a:schemeClr>
            </a:gs>
            <a:gs pos="100000">
              <a:schemeClr val="accent4">
                <a:hueOff val="4458342"/>
                <a:satOff val="-21334"/>
                <a:lumOff val="7942"/>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1323" tIns="30480" rIns="30480" bIns="30480" numCol="1" spcCol="1270" anchor="ctr" anchorCtr="0">
          <a:noAutofit/>
        </a:bodyPr>
        <a:lstStyle/>
        <a:p>
          <a:pPr marL="0" lvl="0" indent="0" algn="l" defTabSz="533400">
            <a:lnSpc>
              <a:spcPct val="90000"/>
            </a:lnSpc>
            <a:spcBef>
              <a:spcPct val="0"/>
            </a:spcBef>
            <a:spcAft>
              <a:spcPct val="35000"/>
            </a:spcAft>
            <a:buNone/>
          </a:pPr>
          <a:r>
            <a:rPr lang="es-ES" sz="1200" kern="1200"/>
            <a:t>La clásica división entre Norte y Sur, desarrollados/subdesarrollados o centro/periferia se está complejizando y diluyendo. Hay “Sures” que emergen en el Norte y “Nortes” que </a:t>
          </a:r>
          <a:r>
            <a:rPr lang="es-AR" sz="1200" kern="1200"/>
            <a:t>emergen en el Sur. Paralelamente a los </a:t>
          </a:r>
          <a:r>
            <a:rPr lang="es-ES" sz="1200" kern="1200"/>
            <a:t>mencionados procesos, el poder se dirige hacia nuevas geografías, desplazándose del Norte y de Occidente hacia el Sur y Oriente, donde se sitúa China.</a:t>
          </a:r>
          <a:endParaRPr lang="es-AR" sz="1200" kern="1200"/>
        </a:p>
      </dsp:txBody>
      <dsp:txXfrm>
        <a:off x="1014298" y="1753752"/>
        <a:ext cx="5796975" cy="1288230"/>
      </dsp:txXfrm>
    </dsp:sp>
    <dsp:sp modelId="{32698172-A0AA-48DB-8FA2-16AFCBF8C3F3}">
      <dsp:nvSpPr>
        <dsp:cNvPr id="0" name=""/>
        <dsp:cNvSpPr/>
      </dsp:nvSpPr>
      <dsp:spPr>
        <a:xfrm>
          <a:off x="414831" y="1798401"/>
          <a:ext cx="1198934" cy="1198934"/>
        </a:xfrm>
        <a:prstGeom prst="ellipse">
          <a:avLst/>
        </a:prstGeom>
        <a:solidFill>
          <a:schemeClr val="lt1">
            <a:hueOff val="0"/>
            <a:satOff val="0"/>
            <a:lumOff val="0"/>
            <a:alphaOff val="0"/>
          </a:schemeClr>
        </a:solidFill>
        <a:ln w="9525" cap="flat" cmpd="sng" algn="ctr">
          <a:solidFill>
            <a:schemeClr val="accent4">
              <a:hueOff val="4458342"/>
              <a:satOff val="-21334"/>
              <a:lumOff val="7942"/>
              <a:alphaOff val="0"/>
            </a:schemeClr>
          </a:solidFill>
          <a:prstDash val="solid"/>
        </a:ln>
        <a:effectLst/>
      </dsp:spPr>
      <dsp:style>
        <a:lnRef idx="1">
          <a:scrgbClr r="0" g="0" b="0"/>
        </a:lnRef>
        <a:fillRef idx="1">
          <a:scrgbClr r="0" g="0" b="0"/>
        </a:fillRef>
        <a:effectRef idx="0">
          <a:scrgbClr r="0" g="0" b="0"/>
        </a:effectRef>
        <a:fontRef idx="minor"/>
      </dsp:style>
    </dsp:sp>
    <dsp:sp modelId="{91292D08-6FA1-407D-BA21-706CA33E73E4}">
      <dsp:nvSpPr>
        <dsp:cNvPr id="0" name=""/>
        <dsp:cNvSpPr/>
      </dsp:nvSpPr>
      <dsp:spPr>
        <a:xfrm>
          <a:off x="665648" y="3192473"/>
          <a:ext cx="6145625" cy="1288230"/>
        </a:xfrm>
        <a:prstGeom prst="rect">
          <a:avLst/>
        </a:prstGeom>
        <a:gradFill rotWithShape="0">
          <a:gsLst>
            <a:gs pos="0">
              <a:schemeClr val="accent4">
                <a:hueOff val="8916683"/>
                <a:satOff val="-42667"/>
                <a:lumOff val="15883"/>
                <a:alphaOff val="0"/>
                <a:tint val="100000"/>
                <a:shade val="85000"/>
                <a:satMod val="100000"/>
                <a:lumMod val="100000"/>
              </a:schemeClr>
            </a:gs>
            <a:gs pos="100000">
              <a:schemeClr val="accent4">
                <a:hueOff val="8916683"/>
                <a:satOff val="-42667"/>
                <a:lumOff val="15883"/>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1323" tIns="30480" rIns="30480" bIns="30480" numCol="1" spcCol="1270" anchor="ctr" anchorCtr="0">
          <a:noAutofit/>
        </a:bodyPr>
        <a:lstStyle/>
        <a:p>
          <a:pPr marL="0" lvl="0" indent="0" algn="l" defTabSz="533400">
            <a:lnSpc>
              <a:spcPct val="90000"/>
            </a:lnSpc>
            <a:spcBef>
              <a:spcPct val="0"/>
            </a:spcBef>
            <a:spcAft>
              <a:spcPct val="35000"/>
            </a:spcAft>
            <a:buNone/>
          </a:pPr>
          <a:r>
            <a:rPr lang="es-AR" sz="1200" kern="1200" dirty="0"/>
            <a:t>Las viejas </a:t>
          </a:r>
          <a:r>
            <a:rPr lang="es-ES" sz="1200" kern="1200" dirty="0"/>
            <a:t>coaliciones sobreviven al tiempo que otras nuevas emergen, otorgando relevancia y nueva vigencia al multilateralismo, al </a:t>
          </a:r>
          <a:r>
            <a:rPr lang="es-ES" sz="1200" kern="1200" dirty="0" err="1"/>
            <a:t>minilateralismo</a:t>
          </a:r>
          <a:r>
            <a:rPr lang="es-ES" sz="1200" kern="1200" dirty="0"/>
            <a:t> y a las redes transnacionales de la sociedad </a:t>
          </a:r>
          <a:r>
            <a:rPr lang="es-AR" sz="1200" kern="1200" dirty="0"/>
            <a:t>civil.</a:t>
          </a:r>
        </a:p>
      </dsp:txBody>
      <dsp:txXfrm>
        <a:off x="665648" y="3192473"/>
        <a:ext cx="6145625" cy="1288230"/>
      </dsp:txXfrm>
    </dsp:sp>
    <dsp:sp modelId="{2BB8EA3F-8ACA-46C8-9804-E84A10B0DE82}">
      <dsp:nvSpPr>
        <dsp:cNvPr id="0" name=""/>
        <dsp:cNvSpPr/>
      </dsp:nvSpPr>
      <dsp:spPr>
        <a:xfrm>
          <a:off x="66181" y="3237121"/>
          <a:ext cx="1198934" cy="1198934"/>
        </a:xfrm>
        <a:prstGeom prst="ellipse">
          <a:avLst/>
        </a:prstGeom>
        <a:solidFill>
          <a:schemeClr val="lt1">
            <a:hueOff val="0"/>
            <a:satOff val="0"/>
            <a:lumOff val="0"/>
            <a:alphaOff val="0"/>
          </a:schemeClr>
        </a:solidFill>
        <a:ln w="9525" cap="flat" cmpd="sng" algn="ctr">
          <a:solidFill>
            <a:schemeClr val="accent4">
              <a:hueOff val="8916683"/>
              <a:satOff val="-42667"/>
              <a:lumOff val="15883"/>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CFA62-BA3D-444B-B627-86B563C20583}">
      <dsp:nvSpPr>
        <dsp:cNvPr id="0" name=""/>
        <dsp:cNvSpPr/>
      </dsp:nvSpPr>
      <dsp:spPr>
        <a:xfrm>
          <a:off x="1246" y="604589"/>
          <a:ext cx="3312631" cy="2099852"/>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ES" sz="1100" kern="1200" dirty="0"/>
            <a:t>Subproducto del accionar de los emergentes es la conformación de nuevas alianzas.  Entre ellas, la Organización de Cooperación de </a:t>
          </a:r>
          <a:r>
            <a:rPr lang="es-ES" sz="1100" kern="1200" dirty="0" err="1"/>
            <a:t>Shanghai</a:t>
          </a:r>
          <a:r>
            <a:rPr lang="es-ES" sz="1100" kern="1200" dirty="0"/>
            <a:t> (OCS) creada en 2001, IBSA (India,  Brasil y Sudáfrica) grupo conformado en 2003 y el ya mencionado grupo BRICS (Brasil, Rusia, India, China y Sudáfrica). Asimismo, asistimos a la proliferación de siglas que señalan conjuntos de actores emergentes, tales como BRICET (BRIC + Europa Oriental y Turquía), BRICM </a:t>
          </a:r>
          <a:r>
            <a:rPr lang="es-AR" sz="1100" kern="1200" dirty="0"/>
            <a:t>(BRIC + México), BRICK (BRIC + Corea del Sur), Next Eleven (Bangladesh, Egipto, Indonesia, </a:t>
          </a:r>
          <a:r>
            <a:rPr lang="es-ES" sz="1100" kern="1200" dirty="0"/>
            <a:t>Irán, México, Nigeria, Pakistán, Filipinas, Corea del Sur, Turquía y Vietnam) y CIVETS (Colombia, Indonesia, Vietnam, Egipto, Turquía y Sudáfrica).</a:t>
          </a:r>
          <a:endParaRPr lang="es-AR" sz="1100" kern="1200" dirty="0"/>
        </a:p>
      </dsp:txBody>
      <dsp:txXfrm>
        <a:off x="62749" y="666092"/>
        <a:ext cx="3189625" cy="1976846"/>
      </dsp:txXfrm>
    </dsp:sp>
    <dsp:sp modelId="{0DFA4650-DFDD-4CB3-B2A0-B98C96641195}">
      <dsp:nvSpPr>
        <dsp:cNvPr id="0" name=""/>
        <dsp:cNvSpPr/>
      </dsp:nvSpPr>
      <dsp:spPr>
        <a:xfrm>
          <a:off x="3836730" y="604589"/>
          <a:ext cx="3312631" cy="2099852"/>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s-AR" sz="1100" kern="1200" dirty="0"/>
            <a:t>Brexit. Aislacionismo de Trump. Iniciativa BRI de China. Disputa hegemónica entre China y Estados Unidos. Permanencia de conflictos viejos y nuevos en áreas claves: Irak, Afganistán y Siria. Globalización e hiperglobalización coexisten con procesos de desglobalización, fragmentación y localización. Pandemia globalizada. Guerra ruso-ucraniana.</a:t>
          </a:r>
        </a:p>
      </dsp:txBody>
      <dsp:txXfrm>
        <a:off x="3898233" y="666092"/>
        <a:ext cx="3189625" cy="19768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936C21-EBA6-4284-B6F3-5316D5172E83}">
      <dsp:nvSpPr>
        <dsp:cNvPr id="0" name=""/>
        <dsp:cNvSpPr/>
      </dsp:nvSpPr>
      <dsp:spPr>
        <a:xfrm>
          <a:off x="-5177121" y="-793026"/>
          <a:ext cx="6165278" cy="6165278"/>
        </a:xfrm>
        <a:prstGeom prst="blockArc">
          <a:avLst>
            <a:gd name="adj1" fmla="val 18900000"/>
            <a:gd name="adj2" fmla="val 2700000"/>
            <a:gd name="adj3" fmla="val 350"/>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0CD3F3-981F-4150-84EA-16E4D6746B53}">
      <dsp:nvSpPr>
        <dsp:cNvPr id="0" name=""/>
        <dsp:cNvSpPr/>
      </dsp:nvSpPr>
      <dsp:spPr>
        <a:xfrm>
          <a:off x="635596" y="282693"/>
          <a:ext cx="6808429" cy="1266302"/>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6952" tIns="33020" rIns="33020" bIns="33020" numCol="1" spcCol="1270" anchor="ctr" anchorCtr="0">
          <a:noAutofit/>
        </a:bodyPr>
        <a:lstStyle/>
        <a:p>
          <a:pPr marL="0" lvl="0" indent="0" algn="l" defTabSz="577850">
            <a:lnSpc>
              <a:spcPct val="90000"/>
            </a:lnSpc>
            <a:spcBef>
              <a:spcPct val="0"/>
            </a:spcBef>
            <a:spcAft>
              <a:spcPct val="35000"/>
            </a:spcAft>
            <a:buNone/>
          </a:pPr>
          <a:r>
            <a:rPr lang="es-AR" sz="1300" kern="1200" dirty="0"/>
            <a:t>Rasgos definitorios del orden internacional emergente: bipolaridad flexible, no polarización y heterogeneidad.</a:t>
          </a:r>
        </a:p>
      </dsp:txBody>
      <dsp:txXfrm>
        <a:off x="635596" y="282693"/>
        <a:ext cx="6808429" cy="1266302"/>
      </dsp:txXfrm>
    </dsp:sp>
    <dsp:sp modelId="{2BB5EC3F-1060-4542-B28F-C9DB2EF85E1B}">
      <dsp:nvSpPr>
        <dsp:cNvPr id="0" name=""/>
        <dsp:cNvSpPr/>
      </dsp:nvSpPr>
      <dsp:spPr>
        <a:xfrm>
          <a:off x="63193" y="343441"/>
          <a:ext cx="1144806" cy="1144806"/>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7CD648-E704-43BD-84B3-E3C77BCF7421}">
      <dsp:nvSpPr>
        <dsp:cNvPr id="0" name=""/>
        <dsp:cNvSpPr/>
      </dsp:nvSpPr>
      <dsp:spPr>
        <a:xfrm>
          <a:off x="968506" y="1656461"/>
          <a:ext cx="6475519" cy="1266302"/>
        </a:xfrm>
        <a:prstGeom prst="rect">
          <a:avLst/>
        </a:prstGeom>
        <a:solidFill>
          <a:schemeClr val="accent4">
            <a:hueOff val="4458342"/>
            <a:satOff val="-21334"/>
            <a:lumOff val="79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6952" tIns="30480" rIns="30480" bIns="30480" numCol="1" spcCol="1270" anchor="ctr" anchorCtr="0">
          <a:noAutofit/>
        </a:bodyPr>
        <a:lstStyle/>
        <a:p>
          <a:pPr marL="0" lvl="0" indent="0" algn="l" defTabSz="533400">
            <a:lnSpc>
              <a:spcPct val="90000"/>
            </a:lnSpc>
            <a:spcBef>
              <a:spcPct val="0"/>
            </a:spcBef>
            <a:spcAft>
              <a:spcPct val="35000"/>
            </a:spcAft>
            <a:buNone/>
          </a:pPr>
          <a:r>
            <a:rPr lang="es-ES" sz="1200" kern="1200" dirty="0"/>
            <a:t>El sistema internacional está surcado por tres procesos de larga duración estrechamente interrelacionados: la redistribución del poder entre Estados Unidos y China que genera una situación de transición hegemónica con su carga inevitable de desequilibrios e incertidumbres; la difusión del poder y la riqueza globales hacia afuera de Occidente; y, por último, el proceso de globalización que, no obstante sus marchas y contramarchas, va abarcando casi todos los campos de la actividad humana salvo el de </a:t>
          </a:r>
          <a:r>
            <a:rPr lang="es-AR" sz="1200" kern="1200" dirty="0"/>
            <a:t>la política</a:t>
          </a:r>
        </a:p>
      </dsp:txBody>
      <dsp:txXfrm>
        <a:off x="968506" y="1656461"/>
        <a:ext cx="6475519" cy="1266302"/>
      </dsp:txXfrm>
    </dsp:sp>
    <dsp:sp modelId="{EB90D020-AD5B-4046-898D-98F97E53EBCD}">
      <dsp:nvSpPr>
        <dsp:cNvPr id="0" name=""/>
        <dsp:cNvSpPr/>
      </dsp:nvSpPr>
      <dsp:spPr>
        <a:xfrm>
          <a:off x="396102" y="1717209"/>
          <a:ext cx="1144806" cy="1144806"/>
        </a:xfrm>
        <a:prstGeom prst="ellipse">
          <a:avLst/>
        </a:prstGeom>
        <a:solidFill>
          <a:schemeClr val="lt1">
            <a:hueOff val="0"/>
            <a:satOff val="0"/>
            <a:lumOff val="0"/>
            <a:alphaOff val="0"/>
          </a:schemeClr>
        </a:solidFill>
        <a:ln w="15875" cap="flat" cmpd="sng" algn="ctr">
          <a:solidFill>
            <a:schemeClr val="accent4">
              <a:hueOff val="4458342"/>
              <a:satOff val="-21334"/>
              <a:lumOff val="7942"/>
              <a:alphaOff val="0"/>
            </a:schemeClr>
          </a:solidFill>
          <a:prstDash val="solid"/>
        </a:ln>
        <a:effectLst/>
      </dsp:spPr>
      <dsp:style>
        <a:lnRef idx="2">
          <a:scrgbClr r="0" g="0" b="0"/>
        </a:lnRef>
        <a:fillRef idx="1">
          <a:scrgbClr r="0" g="0" b="0"/>
        </a:fillRef>
        <a:effectRef idx="0">
          <a:scrgbClr r="0" g="0" b="0"/>
        </a:effectRef>
        <a:fontRef idx="minor"/>
      </dsp:style>
    </dsp:sp>
    <dsp:sp modelId="{BA0BE1CC-963E-4E5D-9252-260A5344F739}">
      <dsp:nvSpPr>
        <dsp:cNvPr id="0" name=""/>
        <dsp:cNvSpPr/>
      </dsp:nvSpPr>
      <dsp:spPr>
        <a:xfrm>
          <a:off x="635596" y="3030228"/>
          <a:ext cx="6808429" cy="1266302"/>
        </a:xfrm>
        <a:prstGeom prst="rect">
          <a:avLst/>
        </a:prstGeom>
        <a:solidFill>
          <a:schemeClr val="accent4">
            <a:hueOff val="8916683"/>
            <a:satOff val="-42667"/>
            <a:lumOff val="1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6952" tIns="30480" rIns="30480" bIns="30480" numCol="1" spcCol="1270" anchor="ctr" anchorCtr="0">
          <a:noAutofit/>
        </a:bodyPr>
        <a:lstStyle/>
        <a:p>
          <a:pPr marL="0" lvl="0" indent="0" algn="l" defTabSz="533400">
            <a:lnSpc>
              <a:spcPct val="90000"/>
            </a:lnSpc>
            <a:spcBef>
              <a:spcPct val="0"/>
            </a:spcBef>
            <a:spcAft>
              <a:spcPct val="35000"/>
            </a:spcAft>
            <a:buNone/>
          </a:pPr>
          <a:r>
            <a:rPr lang="es-AR" sz="1200" kern="1200" dirty="0"/>
            <a:t>Relación China – Estados Unidos: competencia inevitable, cooperación imprescindible.  </a:t>
          </a:r>
          <a:r>
            <a:rPr lang="es-ES" sz="1200" kern="1200" dirty="0"/>
            <a:t>China y Estados Unidos se definen como principales rivales estratégicos y, al mismo tiempo, están compelidos a cooperar y a buscar formas de entendimiento bilateral y de acción colectiva eficaces para hacer frente a los así llamados “problemas de orden global”, entre los que se destacan la contaminación del medio ambiente, las pandemias y el peligro de la proliferación nuclear.</a:t>
          </a:r>
          <a:endParaRPr lang="es-AR" sz="1200" kern="1200" dirty="0"/>
        </a:p>
      </dsp:txBody>
      <dsp:txXfrm>
        <a:off x="635596" y="3030228"/>
        <a:ext cx="6808429" cy="1266302"/>
      </dsp:txXfrm>
    </dsp:sp>
    <dsp:sp modelId="{8210DDAC-1CDA-43C7-852C-745BEF9E43D1}">
      <dsp:nvSpPr>
        <dsp:cNvPr id="0" name=""/>
        <dsp:cNvSpPr/>
      </dsp:nvSpPr>
      <dsp:spPr>
        <a:xfrm>
          <a:off x="63193" y="3090976"/>
          <a:ext cx="1144806" cy="1144806"/>
        </a:xfrm>
        <a:prstGeom prst="ellipse">
          <a:avLst/>
        </a:prstGeom>
        <a:solidFill>
          <a:schemeClr val="lt1">
            <a:hueOff val="0"/>
            <a:satOff val="0"/>
            <a:lumOff val="0"/>
            <a:alphaOff val="0"/>
          </a:schemeClr>
        </a:solidFill>
        <a:ln w="15875" cap="flat" cmpd="sng" algn="ctr">
          <a:solidFill>
            <a:schemeClr val="accent4">
              <a:hueOff val="8916683"/>
              <a:satOff val="-42667"/>
              <a:lumOff val="1588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82631-DEFD-4A0A-B744-3A909823ADFF}">
      <dsp:nvSpPr>
        <dsp:cNvPr id="0" name=""/>
        <dsp:cNvSpPr/>
      </dsp:nvSpPr>
      <dsp:spPr>
        <a:xfrm>
          <a:off x="-5598022" y="-857127"/>
          <a:ext cx="6666161" cy="6666161"/>
        </a:xfrm>
        <a:prstGeom prst="blockArc">
          <a:avLst>
            <a:gd name="adj1" fmla="val 18900000"/>
            <a:gd name="adj2" fmla="val 2700000"/>
            <a:gd name="adj3" fmla="val 324"/>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3B15CB-DDC8-4D0F-9FCF-3D1F7A5B4A72}">
      <dsp:nvSpPr>
        <dsp:cNvPr id="0" name=""/>
        <dsp:cNvSpPr/>
      </dsp:nvSpPr>
      <dsp:spPr>
        <a:xfrm>
          <a:off x="687324" y="292484"/>
          <a:ext cx="5640214" cy="139579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6115" tIns="27940" rIns="27940" bIns="27940" numCol="1" spcCol="1270" anchor="ctr" anchorCtr="0">
          <a:noAutofit/>
        </a:bodyPr>
        <a:lstStyle/>
        <a:p>
          <a:pPr marL="0" lvl="0" indent="0" algn="l" defTabSz="488950">
            <a:lnSpc>
              <a:spcPct val="90000"/>
            </a:lnSpc>
            <a:spcBef>
              <a:spcPct val="0"/>
            </a:spcBef>
            <a:spcAft>
              <a:spcPct val="35000"/>
            </a:spcAft>
            <a:buNone/>
          </a:pPr>
          <a:r>
            <a:rPr lang="es-ES" sz="1100" kern="1200" dirty="0"/>
            <a:t>Parecemos vivir en un proceso de cambio constante, donde los nuevos </a:t>
          </a:r>
          <a:r>
            <a:rPr lang="es-AR" sz="1100" kern="1200" dirty="0"/>
            <a:t>elementos que destacaba Del Arenal </a:t>
          </a:r>
          <a:r>
            <a:rPr lang="es-ES" sz="1100" kern="1200" dirty="0"/>
            <a:t>—la universalización de las relaciones internacionales, la multiplicación de actores, la crisis del modelo clásico de Estado-nación, el regionalismo, </a:t>
          </a:r>
          <a:r>
            <a:rPr lang="es-AR" sz="1100" kern="1200" dirty="0"/>
            <a:t>la revolución científico-técnica, la </a:t>
          </a:r>
          <a:r>
            <a:rPr lang="es-ES" sz="1100" kern="1200" dirty="0"/>
            <a:t>revolución de la información y la emergencia de nuevos mundos— se </a:t>
          </a:r>
          <a:r>
            <a:rPr lang="es-AR" sz="1100" kern="1200" dirty="0"/>
            <a:t>combinan con factores tradicionales </a:t>
          </a:r>
          <a:r>
            <a:rPr lang="es-ES" sz="1100" kern="1200" dirty="0"/>
            <a:t>de políticas de poder, hegemonías y crisis económicas, sin que se decante una estructura internacional estable y definida. Todo parece estar en flujo. Ya no hay bipolaridad, pero la multipolaridad que parecía surgir tampoco se ha consolidado, y el sistema internacional se ha bifurcado. </a:t>
          </a:r>
          <a:endParaRPr lang="es-AR" sz="1100" kern="1200" dirty="0"/>
        </a:p>
      </dsp:txBody>
      <dsp:txXfrm>
        <a:off x="687324" y="292484"/>
        <a:ext cx="5640214" cy="1395793"/>
      </dsp:txXfrm>
    </dsp:sp>
    <dsp:sp modelId="{6EC1BE81-CD17-49B3-9BCD-14DF88906926}">
      <dsp:nvSpPr>
        <dsp:cNvPr id="0" name=""/>
        <dsp:cNvSpPr/>
      </dsp:nvSpPr>
      <dsp:spPr>
        <a:xfrm>
          <a:off x="68336" y="371392"/>
          <a:ext cx="1237976" cy="1237976"/>
        </a:xfrm>
        <a:prstGeom prst="ellipse">
          <a:avLst/>
        </a:prstGeom>
        <a:solidFill>
          <a:schemeClr val="lt1">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A6BD4B-6271-40B4-B6D2-D75696799FB6}">
      <dsp:nvSpPr>
        <dsp:cNvPr id="0" name=""/>
        <dsp:cNvSpPr/>
      </dsp:nvSpPr>
      <dsp:spPr>
        <a:xfrm>
          <a:off x="1047328" y="1769038"/>
          <a:ext cx="5280210" cy="1413828"/>
        </a:xfrm>
        <a:prstGeom prst="rect">
          <a:avLst/>
        </a:prstGeom>
        <a:solidFill>
          <a:schemeClr val="accent4">
            <a:hueOff val="4458342"/>
            <a:satOff val="-21334"/>
            <a:lumOff val="79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6115" tIns="27940" rIns="27940" bIns="27940" numCol="1" spcCol="1270" anchor="ctr" anchorCtr="0">
          <a:noAutofit/>
        </a:bodyPr>
        <a:lstStyle/>
        <a:p>
          <a:pPr marL="0" lvl="0" indent="0" algn="l" defTabSz="488950">
            <a:lnSpc>
              <a:spcPct val="90000"/>
            </a:lnSpc>
            <a:spcBef>
              <a:spcPct val="0"/>
            </a:spcBef>
            <a:spcAft>
              <a:spcPct val="35000"/>
            </a:spcAft>
            <a:buNone/>
          </a:pPr>
          <a:r>
            <a:rPr lang="es-ES" sz="1100" kern="1200" dirty="0"/>
            <a:t>Por una parte, subsiste un orden de Estados que interactúan entre sí de manera tradicional y, por otra, se han generado redes de actores transnacionales que influyen en la estructuración de la agenda internacional y que, hasta cierto punto, condicionan también a los Estados. El multilateralismo parecía desempeñar un papel central en este proceso de transición, acordando reglas de funcionamiento del sistema </a:t>
          </a:r>
          <a:r>
            <a:rPr lang="es-AR" sz="1100" kern="1200" dirty="0"/>
            <a:t>internacional y adoptando acuerdos </a:t>
          </a:r>
          <a:r>
            <a:rPr lang="es-ES" sz="1100" kern="1200" dirty="0"/>
            <a:t>esenciales en un escenario de globalización. </a:t>
          </a:r>
          <a:endParaRPr lang="es-AR" sz="1100" kern="1200" dirty="0"/>
        </a:p>
      </dsp:txBody>
      <dsp:txXfrm>
        <a:off x="1047328" y="1769038"/>
        <a:ext cx="5280210" cy="1413828"/>
      </dsp:txXfrm>
    </dsp:sp>
    <dsp:sp modelId="{B3662C2E-DB7F-48F5-AA76-E159016325BF}">
      <dsp:nvSpPr>
        <dsp:cNvPr id="0" name=""/>
        <dsp:cNvSpPr/>
      </dsp:nvSpPr>
      <dsp:spPr>
        <a:xfrm>
          <a:off x="428339" y="1856964"/>
          <a:ext cx="1237976" cy="1237976"/>
        </a:xfrm>
        <a:prstGeom prst="ellipse">
          <a:avLst/>
        </a:prstGeom>
        <a:solidFill>
          <a:schemeClr val="lt1">
            <a:hueOff val="0"/>
            <a:satOff val="0"/>
            <a:lumOff val="0"/>
            <a:alphaOff val="0"/>
          </a:schemeClr>
        </a:solidFill>
        <a:ln w="15875" cap="flat" cmpd="sng" algn="ctr">
          <a:solidFill>
            <a:schemeClr val="accent4">
              <a:hueOff val="4458342"/>
              <a:satOff val="-21334"/>
              <a:lumOff val="7942"/>
              <a:alphaOff val="0"/>
            </a:schemeClr>
          </a:solidFill>
          <a:prstDash val="solid"/>
        </a:ln>
        <a:effectLst/>
      </dsp:spPr>
      <dsp:style>
        <a:lnRef idx="2">
          <a:scrgbClr r="0" g="0" b="0"/>
        </a:lnRef>
        <a:fillRef idx="1">
          <a:scrgbClr r="0" g="0" b="0"/>
        </a:fillRef>
        <a:effectRef idx="0">
          <a:scrgbClr r="0" g="0" b="0"/>
        </a:effectRef>
        <a:fontRef idx="minor"/>
      </dsp:style>
    </dsp:sp>
    <dsp:sp modelId="{E2D8EDC9-0744-4C22-B7FC-C9AAB68AED11}">
      <dsp:nvSpPr>
        <dsp:cNvPr id="0" name=""/>
        <dsp:cNvSpPr/>
      </dsp:nvSpPr>
      <dsp:spPr>
        <a:xfrm>
          <a:off x="687324" y="3254610"/>
          <a:ext cx="5640214" cy="1413828"/>
        </a:xfrm>
        <a:prstGeom prst="rect">
          <a:avLst/>
        </a:prstGeom>
        <a:solidFill>
          <a:schemeClr val="accent4">
            <a:hueOff val="8916683"/>
            <a:satOff val="-42667"/>
            <a:lumOff val="1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6115" tIns="27940" rIns="27940" bIns="27940" numCol="1" spcCol="1270" anchor="ctr" anchorCtr="0">
          <a:noAutofit/>
        </a:bodyPr>
        <a:lstStyle/>
        <a:p>
          <a:pPr marL="0" lvl="0" indent="0" algn="l" defTabSz="488950">
            <a:lnSpc>
              <a:spcPct val="90000"/>
            </a:lnSpc>
            <a:spcBef>
              <a:spcPct val="0"/>
            </a:spcBef>
            <a:spcAft>
              <a:spcPct val="35000"/>
            </a:spcAft>
            <a:buNone/>
          </a:pPr>
          <a:r>
            <a:rPr lang="es-ES" sz="1100" kern="1200" dirty="0"/>
            <a:t>La idea de un sistema internacional fundado en principios, normas y valores compartidos está siendo cuestionada, e incluso combatida, no solo por aquellos que sienten que no han participado en su construcción, o que consideran que les ha sido impuesto, sino también por algunos actores </a:t>
          </a:r>
          <a:r>
            <a:rPr lang="es-AR" sz="1100" kern="1200" dirty="0"/>
            <a:t>centrales que lo establecieron. </a:t>
          </a:r>
        </a:p>
        <a:p>
          <a:pPr marL="0" lvl="0" indent="0" algn="l" defTabSz="488950">
            <a:lnSpc>
              <a:spcPct val="90000"/>
            </a:lnSpc>
            <a:spcBef>
              <a:spcPct val="0"/>
            </a:spcBef>
            <a:spcAft>
              <a:spcPct val="35000"/>
            </a:spcAft>
            <a:buNone/>
          </a:pPr>
          <a:r>
            <a:rPr lang="es-ES" sz="1100" kern="1200" dirty="0"/>
            <a:t>Se observa un creciente nacionalismo que rechaza la delegación de soberanía y la institucionalidad internacional.</a:t>
          </a:r>
        </a:p>
        <a:p>
          <a:pPr marL="0" lvl="0" indent="0" algn="l" defTabSz="488950">
            <a:lnSpc>
              <a:spcPct val="90000"/>
            </a:lnSpc>
            <a:spcBef>
              <a:spcPct val="0"/>
            </a:spcBef>
            <a:spcAft>
              <a:spcPct val="35000"/>
            </a:spcAft>
            <a:buNone/>
          </a:pPr>
          <a:r>
            <a:rPr lang="es-AR" sz="1100" kern="1200" dirty="0"/>
            <a:t>Cuestionamiento al sistema interamericano de DDHH, protección del ambiente, migraciones, regionalismo, bloques económicos.</a:t>
          </a:r>
        </a:p>
      </dsp:txBody>
      <dsp:txXfrm>
        <a:off x="687324" y="3254610"/>
        <a:ext cx="5640214" cy="1413828"/>
      </dsp:txXfrm>
    </dsp:sp>
    <dsp:sp modelId="{D51A7424-96DF-4E00-B04F-E2FDB0EBCADF}">
      <dsp:nvSpPr>
        <dsp:cNvPr id="0" name=""/>
        <dsp:cNvSpPr/>
      </dsp:nvSpPr>
      <dsp:spPr>
        <a:xfrm>
          <a:off x="68336" y="3342536"/>
          <a:ext cx="1237976" cy="1237976"/>
        </a:xfrm>
        <a:prstGeom prst="ellipse">
          <a:avLst/>
        </a:prstGeom>
        <a:solidFill>
          <a:schemeClr val="lt1">
            <a:hueOff val="0"/>
            <a:satOff val="0"/>
            <a:lumOff val="0"/>
            <a:alphaOff val="0"/>
          </a:schemeClr>
        </a:solidFill>
        <a:ln w="15875" cap="flat" cmpd="sng" algn="ctr">
          <a:solidFill>
            <a:schemeClr val="accent4">
              <a:hueOff val="8916683"/>
              <a:satOff val="-42667"/>
              <a:lumOff val="1588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940E6-D176-4876-B6DF-72BB5D41B962}">
      <dsp:nvSpPr>
        <dsp:cNvPr id="0" name=""/>
        <dsp:cNvSpPr/>
      </dsp:nvSpPr>
      <dsp:spPr>
        <a:xfrm>
          <a:off x="-5838704" y="-900539"/>
          <a:ext cx="7005376" cy="7005376"/>
        </a:xfrm>
        <a:prstGeom prst="blockArc">
          <a:avLst>
            <a:gd name="adj1" fmla="val 18900000"/>
            <a:gd name="adj2" fmla="val 2700000"/>
            <a:gd name="adj3" fmla="val 308"/>
          </a:avLst>
        </a:prstGeom>
        <a:noFill/>
        <a:ln w="1587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747355-3C2D-4B80-BDDD-38C236953E07}">
      <dsp:nvSpPr>
        <dsp:cNvPr id="0" name=""/>
        <dsp:cNvSpPr/>
      </dsp:nvSpPr>
      <dsp:spPr>
        <a:xfrm>
          <a:off x="956680" y="472538"/>
          <a:ext cx="6285153" cy="2028659"/>
        </a:xfrm>
        <a:prstGeom prst="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4">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80119" tIns="27940" rIns="27940" bIns="27940" numCol="1" spcCol="1270" anchor="ctr" anchorCtr="0">
          <a:noAutofit/>
        </a:bodyPr>
        <a:lstStyle/>
        <a:p>
          <a:pPr marL="0" lvl="0" indent="0" algn="l" defTabSz="488950">
            <a:lnSpc>
              <a:spcPct val="90000"/>
            </a:lnSpc>
            <a:spcBef>
              <a:spcPct val="0"/>
            </a:spcBef>
            <a:spcAft>
              <a:spcPct val="35000"/>
            </a:spcAft>
            <a:buNone/>
          </a:pPr>
          <a:r>
            <a:rPr lang="es-ES" sz="1100" kern="1200" dirty="0"/>
            <a:t> Ramonet (2011), en este sentido, señala que no atravesamos una sola crisis, sino que existe una suma de crisis interrelacionadas, que abarcan lo tecnológico, lo económico, lo comercial, lo político, lo social, lo climático, lo cultural, lo ético, lo moral, lo sanitario, etc., y en donde los efectos de unas son las causas de otras, hasta formar un verdadero sistema; es decir, que nos encontraríamos ante una crisis sistémica del orden mundial configurado luego de la Segunda Guerra Mundial. Esta situación de gran convulsión, donde se observan conflictos, tensiones y realineamientos geopolíticos a </a:t>
          </a:r>
          <a:r>
            <a:rPr lang="es-AR" sz="1100" kern="1200" dirty="0"/>
            <a:t>gran escala, es definida como “caos global” (</a:t>
          </a:r>
          <a:r>
            <a:rPr lang="es-AR" sz="1100" kern="1200" dirty="0" err="1"/>
            <a:t>Bringel</a:t>
          </a:r>
          <a:r>
            <a:rPr lang="es-AR" sz="1100" kern="1200" dirty="0"/>
            <a:t>, 2020), “caos sistémico” (</a:t>
          </a:r>
          <a:r>
            <a:rPr lang="es-AR" sz="1100" kern="1200" dirty="0" err="1"/>
            <a:t>Martins</a:t>
          </a:r>
          <a:r>
            <a:rPr lang="es-AR" sz="1100" kern="1200" dirty="0"/>
            <a:t>, 2014) o “un </a:t>
          </a:r>
          <a:r>
            <a:rPr lang="es-ES" sz="1100" kern="1200" dirty="0"/>
            <a:t>mundo en estado de desorden” (</a:t>
          </a:r>
          <a:r>
            <a:rPr lang="es-ES" sz="1100" kern="1200" dirty="0" err="1"/>
            <a:t>Haass</a:t>
          </a:r>
          <a:r>
            <a:rPr lang="es-ES" sz="1100" kern="1200" dirty="0"/>
            <a:t>, 2008).</a:t>
          </a:r>
          <a:endParaRPr lang="es-AR" sz="1100" kern="1200" dirty="0"/>
        </a:p>
      </dsp:txBody>
      <dsp:txXfrm>
        <a:off x="956680" y="472538"/>
        <a:ext cx="6285153" cy="2028659"/>
      </dsp:txXfrm>
    </dsp:sp>
    <dsp:sp modelId="{796AF5F1-EEE8-4B0F-BBE9-BC9D70BD680B}">
      <dsp:nvSpPr>
        <dsp:cNvPr id="0" name=""/>
        <dsp:cNvSpPr/>
      </dsp:nvSpPr>
      <dsp:spPr>
        <a:xfrm>
          <a:off x="27452" y="557640"/>
          <a:ext cx="1858454" cy="1858454"/>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sp>
    <dsp:sp modelId="{3414B9FD-8608-4B86-8D4C-31168770FC1F}">
      <dsp:nvSpPr>
        <dsp:cNvPr id="0" name=""/>
        <dsp:cNvSpPr/>
      </dsp:nvSpPr>
      <dsp:spPr>
        <a:xfrm>
          <a:off x="956680" y="2703100"/>
          <a:ext cx="6285153" cy="2028659"/>
        </a:xfrm>
        <a:prstGeom prst="rect">
          <a:avLst/>
        </a:prstGeom>
        <a:gradFill rotWithShape="0">
          <a:gsLst>
            <a:gs pos="0">
              <a:schemeClr val="accent4">
                <a:hueOff val="8916683"/>
                <a:satOff val="-42667"/>
                <a:lumOff val="15883"/>
                <a:alphaOff val="0"/>
                <a:tint val="100000"/>
                <a:shade val="85000"/>
                <a:satMod val="100000"/>
                <a:lumMod val="100000"/>
              </a:schemeClr>
            </a:gs>
            <a:gs pos="100000">
              <a:schemeClr val="accent4">
                <a:hueOff val="8916683"/>
                <a:satOff val="-42667"/>
                <a:lumOff val="15883"/>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4">
              <a:hueOff val="8916683"/>
              <a:satOff val="-42667"/>
              <a:lumOff val="15883"/>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80119" tIns="27940" rIns="27940" bIns="27940" numCol="1" spcCol="1270" anchor="ctr" anchorCtr="0">
          <a:noAutofit/>
        </a:bodyPr>
        <a:lstStyle/>
        <a:p>
          <a:pPr marL="0" lvl="0" indent="0" algn="l" defTabSz="488950">
            <a:lnSpc>
              <a:spcPct val="90000"/>
            </a:lnSpc>
            <a:spcBef>
              <a:spcPct val="0"/>
            </a:spcBef>
            <a:spcAft>
              <a:spcPct val="35000"/>
            </a:spcAft>
            <a:buNone/>
          </a:pPr>
          <a:r>
            <a:rPr lang="es-AR" sz="1100" kern="1200" dirty="0"/>
            <a:t>Nuevos actores: </a:t>
          </a:r>
          <a:r>
            <a:rPr lang="es-ES" sz="1100" kern="1200" dirty="0"/>
            <a:t>Los nuevos actores transnacionales, al posicionarse como los más dinámicos en el plano económico, comienzan a proyectar una lógica supranacional sobre el espacio, tendiente a la conformación de una territorialidad global (Merino, 2014a). Ciudades globales.</a:t>
          </a:r>
          <a:r>
            <a:rPr lang="es-AR" sz="1100" kern="1200" dirty="0"/>
            <a:t> Estas ciudades, </a:t>
          </a:r>
          <a:r>
            <a:rPr lang="es-ES" sz="1100" kern="1200" dirty="0"/>
            <a:t> entre las cuales se encuentran Nueva York, Londres,  Hong Kong o Tokio, son líderes en la producción y exportación de servicios financieros, servicios corporativos, legales, etc., y funcionan en muchas ocasiones desvinculadas del Estado nacional. Sanahuja (2007) conceptualiza este proceso como de “desterritorialización” y “</a:t>
          </a:r>
          <a:r>
            <a:rPr lang="es-ES" sz="1100" kern="1200" dirty="0" err="1"/>
            <a:t>reterritorialización</a:t>
          </a:r>
          <a:r>
            <a:rPr lang="es-ES" sz="1100" kern="1200" dirty="0"/>
            <a:t>” de los espacios sociales, económicos y políticos del poder, que no coinciden con las fronteras y las jurisdicciones estatales. </a:t>
          </a:r>
          <a:r>
            <a:rPr lang="es-AR" sz="1100" kern="1200" dirty="0"/>
            <a:t>las fuerzas sociales </a:t>
          </a:r>
          <a:r>
            <a:rPr lang="es-ES" sz="1100" kern="1200" dirty="0"/>
            <a:t>serían los actores clave de las relaciones internacionales, en tanto son los agentes con intereses, con un plan estratégico y que toman las decisiones. Sin embargo, las fuerzas sociales no pueden pensarse como algo existente exclusivamente dentro de los Estados o limitadas a los mismos, en tanto pueden (en función de su escala) desbordar </a:t>
          </a:r>
          <a:r>
            <a:rPr lang="es-AR" sz="1100" kern="1200" dirty="0"/>
            <a:t>los límites del Estado </a:t>
          </a:r>
        </a:p>
      </dsp:txBody>
      <dsp:txXfrm>
        <a:off x="956680" y="2703100"/>
        <a:ext cx="6285153" cy="2028659"/>
      </dsp:txXfrm>
    </dsp:sp>
    <dsp:sp modelId="{97B60C3E-C433-45B8-B54D-831453371AE3}">
      <dsp:nvSpPr>
        <dsp:cNvPr id="0" name=""/>
        <dsp:cNvSpPr/>
      </dsp:nvSpPr>
      <dsp:spPr>
        <a:xfrm>
          <a:off x="27452" y="2788202"/>
          <a:ext cx="1858454" cy="1858454"/>
        </a:xfrm>
        <a:prstGeom prst="ellipse">
          <a:avLst/>
        </a:prstGeom>
        <a:solidFill>
          <a:schemeClr val="lt1">
            <a:hueOff val="0"/>
            <a:satOff val="0"/>
            <a:lumOff val="0"/>
            <a:alphaOff val="0"/>
          </a:schemeClr>
        </a:solidFill>
        <a:ln w="9525" cap="flat" cmpd="sng" algn="ctr">
          <a:solidFill>
            <a:schemeClr val="accent4">
              <a:hueOff val="8916683"/>
              <a:satOff val="-42667"/>
              <a:lumOff val="15883"/>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22DEE-DAB0-40C9-B61F-4802C8AFF727}">
      <dsp:nvSpPr>
        <dsp:cNvPr id="0" name=""/>
        <dsp:cNvSpPr/>
      </dsp:nvSpPr>
      <dsp:spPr>
        <a:xfrm>
          <a:off x="-5908163" y="-911197"/>
          <a:ext cx="7088662" cy="7088662"/>
        </a:xfrm>
        <a:prstGeom prst="blockArc">
          <a:avLst>
            <a:gd name="adj1" fmla="val 18900000"/>
            <a:gd name="adj2" fmla="val 2700000"/>
            <a:gd name="adj3" fmla="val 305"/>
          </a:avLst>
        </a:pr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4AF087-1A84-49AD-A346-019A86554605}">
      <dsp:nvSpPr>
        <dsp:cNvPr id="0" name=""/>
        <dsp:cNvSpPr/>
      </dsp:nvSpPr>
      <dsp:spPr>
        <a:xfrm>
          <a:off x="968071" y="426809"/>
          <a:ext cx="10764347" cy="2155525"/>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4171" tIns="30480" rIns="30480" bIns="30480" numCol="1" spcCol="1270" anchor="ctr" anchorCtr="0">
          <a:noAutofit/>
        </a:bodyPr>
        <a:lstStyle/>
        <a:p>
          <a:pPr marL="0" lvl="0" indent="0" algn="l" defTabSz="533400">
            <a:lnSpc>
              <a:spcPct val="90000"/>
            </a:lnSpc>
            <a:spcBef>
              <a:spcPct val="0"/>
            </a:spcBef>
            <a:spcAft>
              <a:spcPct val="35000"/>
            </a:spcAft>
            <a:buNone/>
          </a:pPr>
          <a:r>
            <a:rPr lang="es-ES" sz="1200" kern="1200" dirty="0"/>
            <a:t>Proceso de transición hacia una multipolaridad relativa y el dinamismo del Asia Pacífico como centro de gravedad del poder mundial. A la par de China, otras potencias, quizás con menor dinamismo, pero no por ello con menos impulso, se han ido posicionando </a:t>
          </a:r>
          <a:r>
            <a:rPr lang="es-AR" sz="1200" kern="1200" dirty="0"/>
            <a:t>como actores protagónicos del escenario internacional. Entre estos casos podemos mencionar </a:t>
          </a:r>
          <a:r>
            <a:rPr lang="es-ES" sz="1200" kern="1200" dirty="0"/>
            <a:t>a Rusia, la India, Irán, Turquía, Sudáfrica, Brasil, etc. Y, como también expusimos, los viejos polos de poder como Estados Unidos, Japón o la Unión Europea conservan cuotas de poder importantes, aunque en este contexto los dos últimos intentan también salirse de la tutela norteamericana. Con Cox (1993), podríamos hablar de que los múltiples polos de poder emergentes están construyendo un andamiaje institucional multilateral, multipolar y </a:t>
          </a:r>
          <a:r>
            <a:rPr lang="es-ES" sz="1200" kern="1200" dirty="0" err="1"/>
            <a:t>pluriversal</a:t>
          </a:r>
          <a:r>
            <a:rPr lang="es-ES" sz="1200" kern="1200" dirty="0"/>
            <a:t> con vocación hegemónica, es decir, que sea visto por la mayor parte de los actores del sistema internacional como provechoso para sus intereses colectivos. Ramonet (2011) es que la tendencia a la multipolaridad supone la “</a:t>
          </a:r>
          <a:r>
            <a:rPr lang="es-ES" sz="1200" kern="1200" dirty="0" err="1"/>
            <a:t>desoccidentalización</a:t>
          </a:r>
          <a:r>
            <a:rPr lang="es-ES" sz="1200" kern="1200" dirty="0"/>
            <a:t>” del sistema mundial. </a:t>
          </a:r>
          <a:r>
            <a:rPr lang="es-ES" sz="1200" kern="1200" dirty="0" err="1"/>
            <a:t>Serbin</a:t>
          </a:r>
          <a:r>
            <a:rPr lang="es-ES" sz="1200" kern="1200" dirty="0"/>
            <a:t> (2019) también lo afirma en el mismo sentido, señalando la emergencia de polos no-</a:t>
          </a:r>
          <a:r>
            <a:rPr lang="es-ES" sz="1200" kern="1200" dirty="0" err="1"/>
            <a:t>atlanticistas</a:t>
          </a:r>
          <a:r>
            <a:rPr lang="es-ES" sz="1200" kern="1200" dirty="0"/>
            <a:t> y no-occidentales como los nuevos referentes sistema internacional en transición. A</a:t>
          </a:r>
          <a:r>
            <a:rPr lang="es-AR" sz="1200" kern="1200" dirty="0" err="1"/>
            <a:t>dvenimiento</a:t>
          </a:r>
          <a:r>
            <a:rPr lang="es-AR" sz="1200" kern="1200" dirty="0"/>
            <a:t>  de un nuevo proceso civilizatorio alternativo a la modernidad y caracterizado como “</a:t>
          </a:r>
          <a:r>
            <a:rPr lang="es-AR" sz="1200" kern="1200" dirty="0" err="1"/>
            <a:t>trans-moderno</a:t>
          </a:r>
          <a:r>
            <a:rPr lang="es-AR" sz="1200" kern="1200" dirty="0"/>
            <a:t>” (Dussel, 2014). Teoría del </a:t>
          </a:r>
          <a:r>
            <a:rPr lang="es-ES" sz="1200" kern="1200" dirty="0" err="1"/>
            <a:t>Tiānxià</a:t>
          </a:r>
          <a:r>
            <a:rPr lang="es-ES" sz="1200" kern="1200" dirty="0"/>
            <a:t> (</a:t>
          </a:r>
          <a:r>
            <a:rPr lang="es-ES" sz="1200" kern="1200" dirty="0" err="1"/>
            <a:t>天下</a:t>
          </a:r>
          <a:r>
            <a:rPr lang="es-ES" sz="1200" kern="1200" dirty="0"/>
            <a:t>, todo lo que está bajo el cielo), afirmando que la misma pretende construir una comunidad global de futuro compartido, en donde “países con diferentes sistemas sociales, ideologías, historias, culturas y niveles de desarrollo alineen sus metas e intereses, disfruten de los mismos derechos y compartan todas las responsabilidades en las actividades internacionales para el progreso de la humanidad en su conjunto” (República Popular China, 2019).</a:t>
          </a:r>
          <a:endParaRPr lang="es-AR" sz="1200" kern="1200" dirty="0"/>
        </a:p>
      </dsp:txBody>
      <dsp:txXfrm>
        <a:off x="968071" y="426809"/>
        <a:ext cx="10764347" cy="2155525"/>
      </dsp:txXfrm>
    </dsp:sp>
    <dsp:sp modelId="{D32D1FD7-7A35-4E56-A1C5-3023D04102B3}">
      <dsp:nvSpPr>
        <dsp:cNvPr id="0" name=""/>
        <dsp:cNvSpPr/>
      </dsp:nvSpPr>
      <dsp:spPr>
        <a:xfrm>
          <a:off x="27779" y="564280"/>
          <a:ext cx="1880583" cy="1880583"/>
        </a:xfrm>
        <a:prstGeom prst="ellipse">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53371C-0523-4E60-8145-809B7D74CD53}">
      <dsp:nvSpPr>
        <dsp:cNvPr id="0" name=""/>
        <dsp:cNvSpPr/>
      </dsp:nvSpPr>
      <dsp:spPr>
        <a:xfrm>
          <a:off x="968071" y="2683931"/>
          <a:ext cx="10764347" cy="2155525"/>
        </a:xfrm>
        <a:prstGeom prst="rect">
          <a:avLst/>
        </a:prstGeom>
        <a:solidFill>
          <a:schemeClr val="accent5">
            <a:hueOff val="29384"/>
            <a:satOff val="-7104"/>
            <a:lumOff val="-125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4171" tIns="30480" rIns="30480" bIns="30480" numCol="1" spcCol="1270" anchor="ctr" anchorCtr="0">
          <a:noAutofit/>
        </a:bodyPr>
        <a:lstStyle/>
        <a:p>
          <a:pPr marL="0" lvl="0" indent="0" algn="l" defTabSz="533400">
            <a:lnSpc>
              <a:spcPct val="90000"/>
            </a:lnSpc>
            <a:spcBef>
              <a:spcPct val="0"/>
            </a:spcBef>
            <a:spcAft>
              <a:spcPct val="35000"/>
            </a:spcAft>
            <a:buNone/>
          </a:pPr>
          <a:r>
            <a:rPr lang="es-ES" sz="1200" kern="1200" dirty="0" err="1"/>
            <a:t>Turzi</a:t>
          </a:r>
          <a:r>
            <a:rPr lang="es-ES" sz="1200" kern="1200" dirty="0"/>
            <a:t> (2017) va a señalar seis características de la globalización, que son de utilidad para entender la situación internacional actual; tres de ellas se refieren a un plano estrictamente económico,  mientras que las otras tres se refieren a transformaciones en los planos político, ideológico y cultural. En términos económicos, observamos procesos simultáneos de internacionalización comercial (disponibilidad de los mismos productos en distintas partes del mundo), liberalización financiera (libre circulación del dinero a través de las fronteras) y convergencia económica (estandarización de normas y regulaciones a nivel global). Por otro lado, estos procesos se articulan con una pretensión de universalidad de los valores (democracia liberal, derechos humanos en su sentido occidental, libre mercado, etc.), homogenización cultural (uniformización de los consumos y de los consumidores, ruptura de los lazos de identificación comunitaria y nacional) y desterritorialización política (reducción de la capacidad y de los ámbitos de exclusiva acción y autoridad de los Estados-nación).</a:t>
          </a:r>
          <a:endParaRPr lang="es-AR" sz="1200" kern="1200" dirty="0"/>
        </a:p>
      </dsp:txBody>
      <dsp:txXfrm>
        <a:off x="968071" y="2683931"/>
        <a:ext cx="10764347" cy="2155525"/>
      </dsp:txXfrm>
    </dsp:sp>
    <dsp:sp modelId="{8C6F5755-A01A-4791-89F5-9937A9905865}">
      <dsp:nvSpPr>
        <dsp:cNvPr id="0" name=""/>
        <dsp:cNvSpPr/>
      </dsp:nvSpPr>
      <dsp:spPr>
        <a:xfrm>
          <a:off x="27779" y="2821402"/>
          <a:ext cx="1880583" cy="1880583"/>
        </a:xfrm>
        <a:prstGeom prst="ellipse">
          <a:avLst/>
        </a:prstGeom>
        <a:solidFill>
          <a:schemeClr val="lt1">
            <a:hueOff val="0"/>
            <a:satOff val="0"/>
            <a:lumOff val="0"/>
            <a:alphaOff val="0"/>
          </a:schemeClr>
        </a:solidFill>
        <a:ln w="15875" cap="flat" cmpd="sng" algn="ctr">
          <a:solidFill>
            <a:schemeClr val="accent5">
              <a:hueOff val="29384"/>
              <a:satOff val="-7104"/>
              <a:lumOff val="-1255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3A508-75C7-46DA-9441-53B919D6A394}">
      <dsp:nvSpPr>
        <dsp:cNvPr id="0" name=""/>
        <dsp:cNvSpPr/>
      </dsp:nvSpPr>
      <dsp:spPr>
        <a:xfrm>
          <a:off x="-4912901" y="-758471"/>
          <a:ext cx="5895268" cy="5895268"/>
        </a:xfrm>
        <a:prstGeom prst="blockArc">
          <a:avLst>
            <a:gd name="adj1" fmla="val 18900000"/>
            <a:gd name="adj2" fmla="val 2700000"/>
            <a:gd name="adj3" fmla="val 366"/>
          </a:avLst>
        </a:pr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75B00F-1D8E-455D-8695-9B1F51C952FA}">
      <dsp:nvSpPr>
        <dsp:cNvPr id="0" name=""/>
        <dsp:cNvSpPr/>
      </dsp:nvSpPr>
      <dsp:spPr>
        <a:xfrm>
          <a:off x="804845" y="460250"/>
          <a:ext cx="9391853" cy="158127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2822" tIns="38100" rIns="38100" bIns="38100" numCol="1" spcCol="1270" anchor="ctr" anchorCtr="0">
          <a:noAutofit/>
        </a:bodyPr>
        <a:lstStyle/>
        <a:p>
          <a:pPr marL="0" lvl="0" indent="0" algn="l" defTabSz="666750">
            <a:lnSpc>
              <a:spcPct val="90000"/>
            </a:lnSpc>
            <a:spcBef>
              <a:spcPct val="0"/>
            </a:spcBef>
            <a:spcAft>
              <a:spcPct val="35000"/>
            </a:spcAft>
            <a:buNone/>
          </a:pPr>
          <a:r>
            <a:rPr lang="es-ES" sz="1500" kern="1200" dirty="0"/>
            <a:t>Desde la perspectiva decolonial, </a:t>
          </a:r>
          <a:r>
            <a:rPr lang="es-ES" sz="1500" kern="1200" dirty="0" err="1"/>
            <a:t>Zolo</a:t>
          </a:r>
          <a:r>
            <a:rPr lang="es-ES" sz="1500" kern="1200" dirty="0"/>
            <a:t> (2006: 200) afirma la existencia dos filosofías acerca del orden internacional: mientras que una “apunta a la unificación, a la homologación, a la simplificación de los universos simbólicos y de valores”, la otra “considera el pluralismo, la diferencia,  la confrontación entre la diversidad, la complejidad como un precioso patrimonio evolutivo de la experiencia humana”. Como señala el autor, “el ideal de los unificadores del mundo es el universalismo. La idea de los defensores de la complejidad es lo que </a:t>
          </a:r>
          <a:r>
            <a:rPr lang="es-AR" sz="1500" kern="1200" dirty="0"/>
            <a:t>propongo llamar ‘</a:t>
          </a:r>
          <a:r>
            <a:rPr lang="es-AR" sz="1500" kern="1200" dirty="0" err="1"/>
            <a:t>pluriversalismo</a:t>
          </a:r>
          <a:r>
            <a:rPr lang="es-AR" sz="1500" kern="1200" dirty="0"/>
            <a:t>’”</a:t>
          </a:r>
        </a:p>
      </dsp:txBody>
      <dsp:txXfrm>
        <a:off x="804845" y="460250"/>
        <a:ext cx="9391853" cy="1581273"/>
      </dsp:txXfrm>
    </dsp:sp>
    <dsp:sp modelId="{914D1D96-6E31-430C-A49D-C0B2E6D07E1B}">
      <dsp:nvSpPr>
        <dsp:cNvPr id="0" name=""/>
        <dsp:cNvSpPr/>
      </dsp:nvSpPr>
      <dsp:spPr>
        <a:xfrm>
          <a:off x="23095" y="469137"/>
          <a:ext cx="1563499" cy="1563499"/>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16087E-FDE2-4258-8852-7DF835C27D18}">
      <dsp:nvSpPr>
        <dsp:cNvPr id="0" name=""/>
        <dsp:cNvSpPr/>
      </dsp:nvSpPr>
      <dsp:spPr>
        <a:xfrm>
          <a:off x="804845" y="2336800"/>
          <a:ext cx="9391853" cy="1581273"/>
        </a:xfrm>
        <a:prstGeom prst="rect">
          <a:avLst/>
        </a:prstGeom>
        <a:solidFill>
          <a:schemeClr val="accent3">
            <a:hueOff val="-527056"/>
            <a:satOff val="20491"/>
            <a:lumOff val="-1215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2822" tIns="38100" rIns="38100" bIns="38100" numCol="1" spcCol="1270" anchor="ctr" anchorCtr="0">
          <a:noAutofit/>
        </a:bodyPr>
        <a:lstStyle/>
        <a:p>
          <a:pPr marL="0" lvl="0" indent="0" algn="l" defTabSz="666750">
            <a:lnSpc>
              <a:spcPct val="90000"/>
            </a:lnSpc>
            <a:spcBef>
              <a:spcPct val="0"/>
            </a:spcBef>
            <a:spcAft>
              <a:spcPct val="35000"/>
            </a:spcAft>
            <a:buNone/>
          </a:pPr>
          <a:r>
            <a:rPr lang="es-ES" sz="1500" kern="1200" dirty="0"/>
            <a:t>El proyecto </a:t>
          </a:r>
          <a:r>
            <a:rPr lang="es-ES" sz="1500" kern="1200" dirty="0" err="1"/>
            <a:t>pluriversal</a:t>
          </a:r>
          <a:r>
            <a:rPr lang="es-ES" sz="1500" kern="1200" dirty="0"/>
            <a:t> abraza las relaciones y el diálogo entre saberes, reconociendo y respetando las culturas diversas, y abre nuevos espacios de producción con lógicas diferentes a las financieras, equipara en igualdad de condiciones a los países emergentes para lograr mayores grados de humanización. Un proyecto que busca construir una comunidad de destino compartido para la humanidad, sustentado en el diálogo y la armonía entre las civilizaciones. Estos proyectos estratégicos alternativos posibilitan la </a:t>
          </a:r>
          <a:r>
            <a:rPr lang="es-ES" sz="1500" kern="1200" dirty="0" err="1"/>
            <a:t>visibilización</a:t>
          </a:r>
          <a:r>
            <a:rPr lang="es-ES" sz="1500" kern="1200" dirty="0"/>
            <a:t> de nuevos grupos económicos, políticos, culturales, que interrumpen la primacía del sistema mundo-moderno occidental. Este </a:t>
          </a:r>
          <a:r>
            <a:rPr lang="es-ES" sz="1500" kern="1200" dirty="0" err="1"/>
            <a:t>pluriversalismo</a:t>
          </a:r>
          <a:r>
            <a:rPr lang="es-ES" sz="1500" kern="1200" dirty="0"/>
            <a:t> implica la </a:t>
          </a:r>
          <a:r>
            <a:rPr lang="es-ES" sz="1500" kern="1200" dirty="0" err="1"/>
            <a:t>desoccidentalización</a:t>
          </a:r>
          <a:r>
            <a:rPr lang="es-ES" sz="1500" kern="1200" dirty="0"/>
            <a:t> del mundo, el reconocimiento de la heterogeneidad desde </a:t>
          </a:r>
          <a:r>
            <a:rPr lang="es-AR" sz="1500" kern="1200" dirty="0"/>
            <a:t>una ecología de saberes.</a:t>
          </a:r>
        </a:p>
      </dsp:txBody>
      <dsp:txXfrm>
        <a:off x="804845" y="2336800"/>
        <a:ext cx="9391853" cy="1581273"/>
      </dsp:txXfrm>
    </dsp:sp>
    <dsp:sp modelId="{2A51A862-CAF0-4ADE-A9EA-A3CEFB4FC547}">
      <dsp:nvSpPr>
        <dsp:cNvPr id="0" name=""/>
        <dsp:cNvSpPr/>
      </dsp:nvSpPr>
      <dsp:spPr>
        <a:xfrm>
          <a:off x="23095" y="2345687"/>
          <a:ext cx="1563499" cy="1563499"/>
        </a:xfrm>
        <a:prstGeom prst="ellipse">
          <a:avLst/>
        </a:prstGeom>
        <a:solidFill>
          <a:schemeClr val="lt1">
            <a:hueOff val="0"/>
            <a:satOff val="0"/>
            <a:lumOff val="0"/>
            <a:alphaOff val="0"/>
          </a:schemeClr>
        </a:solidFill>
        <a:ln w="15875" cap="flat" cmpd="sng" algn="ctr">
          <a:solidFill>
            <a:schemeClr val="accent3">
              <a:hueOff val="-527056"/>
              <a:satOff val="20491"/>
              <a:lumOff val="-1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5222A9-A66F-4FB0-81BD-3972DEAB991A}" type="datetimeFigureOut">
              <a:rPr lang="es-AR" smtClean="0"/>
              <a:t>24/8/2024</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04139-CD9B-4274-942D-39FCC0C68490}" type="slidenum">
              <a:rPr lang="es-AR" smtClean="0"/>
              <a:t>‹Nº›</a:t>
            </a:fld>
            <a:endParaRPr lang="es-AR"/>
          </a:p>
        </p:txBody>
      </p:sp>
    </p:spTree>
    <p:extLst>
      <p:ext uri="{BB962C8B-B14F-4D97-AF65-F5344CB8AC3E}">
        <p14:creationId xmlns:p14="http://schemas.microsoft.com/office/powerpoint/2010/main" val="1398635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73004139-CD9B-4274-942D-39FCC0C68490}" type="slidenum">
              <a:rPr lang="es-AR" smtClean="0"/>
              <a:t>1</a:t>
            </a:fld>
            <a:endParaRPr lang="es-AR"/>
          </a:p>
        </p:txBody>
      </p:sp>
    </p:spTree>
    <p:extLst>
      <p:ext uri="{BB962C8B-B14F-4D97-AF65-F5344CB8AC3E}">
        <p14:creationId xmlns:p14="http://schemas.microsoft.com/office/powerpoint/2010/main" val="1193184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5A61015F-7CC6-4D0A-9D87-873EA4C304CC}" type="datetimeFigureOut">
              <a:rPr lang="en-US" dirty="0"/>
              <a:t>8/24/2024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8/24/2024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los estilos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8/24/2024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8/24/2024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8/24/2024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5C68B11-C5A8-448C-8CE9-B1A273C79CFC}" type="datetimeFigureOut">
              <a:rPr lang="en-US" dirty="0"/>
              <a:t>8/24/2024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C7616CA0-919D-4A49-9C8A-62FDFB3A5183}" type="datetimeFigureOut">
              <a:rPr lang="en-US" dirty="0"/>
              <a:t>8/24/2024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8/24/2024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‹Nº›</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4.xml"/><Relationship Id="rId7" Type="http://schemas.openxmlformats.org/officeDocument/2006/relationships/image" Target="../media/image16.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0.png"/><Relationship Id="rId7" Type="http://schemas.openxmlformats.org/officeDocument/2006/relationships/diagramColors" Target="../diagrams/colors5.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Rv80qpAmrgQ?start=327&amp;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jpeg"/><Relationship Id="rId7" Type="http://schemas.openxmlformats.org/officeDocument/2006/relationships/diagramColors" Target="../diagrams/colors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2.jpeg"/><Relationship Id="rId7" Type="http://schemas.openxmlformats.org/officeDocument/2006/relationships/diagramQuickStyle" Target="../diagrams/quickStyle3.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3.pn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Qué es globalización? |">
            <a:extLst>
              <a:ext uri="{FF2B5EF4-FFF2-40B4-BE49-F238E27FC236}">
                <a16:creationId xmlns:a16="http://schemas.microsoft.com/office/drawing/2014/main" id="{D3822773-1DDF-3BF0-C487-EE483226D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857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63" name="Rectangle 10262">
            <a:extLst>
              <a:ext uri="{FF2B5EF4-FFF2-40B4-BE49-F238E27FC236}">
                <a16:creationId xmlns:a16="http://schemas.microsoft.com/office/drawing/2014/main" id="{014CD94B-6292-41B3-B053-01121CE90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ítulo 1">
            <a:extLst>
              <a:ext uri="{FF2B5EF4-FFF2-40B4-BE49-F238E27FC236}">
                <a16:creationId xmlns:a16="http://schemas.microsoft.com/office/drawing/2014/main" id="{D2800C20-71AA-2613-F483-1BE516AB52EA}"/>
              </a:ext>
            </a:extLst>
          </p:cNvPr>
          <p:cNvSpPr>
            <a:spLocks noGrp="1"/>
          </p:cNvSpPr>
          <p:nvPr>
            <p:ph type="ctrTitle"/>
          </p:nvPr>
        </p:nvSpPr>
        <p:spPr>
          <a:xfrm>
            <a:off x="457200" y="4960137"/>
            <a:ext cx="7772400" cy="1463040"/>
          </a:xfrm>
        </p:spPr>
        <p:txBody>
          <a:bodyPr>
            <a:normAutofit/>
          </a:bodyPr>
          <a:lstStyle/>
          <a:p>
            <a:r>
              <a:rPr lang="es-ES">
                <a:solidFill>
                  <a:srgbClr val="FFFFFF"/>
                </a:solidFill>
              </a:rPr>
              <a:t>Unidad 1: Pensar la cuestión social a escala global/local</a:t>
            </a:r>
            <a:endParaRPr lang="es-AR">
              <a:solidFill>
                <a:srgbClr val="FFFFFF"/>
              </a:solidFill>
            </a:endParaRPr>
          </a:p>
        </p:txBody>
      </p:sp>
      <p:cxnSp>
        <p:nvCxnSpPr>
          <p:cNvPr id="10265" name="Straight Connector 10264">
            <a:extLst>
              <a:ext uri="{FF2B5EF4-FFF2-40B4-BE49-F238E27FC236}">
                <a16:creationId xmlns:a16="http://schemas.microsoft.com/office/drawing/2014/main" id="{69BDC10B-3439-4B01-9129-15D8245B05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10246" name="Picture 6" descr="La Facultad">
            <a:extLst>
              <a:ext uri="{FF2B5EF4-FFF2-40B4-BE49-F238E27FC236}">
                <a16:creationId xmlns:a16="http://schemas.microsoft.com/office/drawing/2014/main" id="{639A6C0F-3817-1F36-6B57-97C72E6FE2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3009" y="5009755"/>
            <a:ext cx="3552825"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89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8A4D59C4-534B-68B4-A271-B708C45D4B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8736" y="801132"/>
            <a:ext cx="5397754" cy="539775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Gráfico: ¿Cuáles son los países de los que más personas emigran y los que  más acogen? | Statista">
            <a:extLst>
              <a:ext uri="{FF2B5EF4-FFF2-40B4-BE49-F238E27FC236}">
                <a16:creationId xmlns:a16="http://schemas.microsoft.com/office/drawing/2014/main" id="{001EFEA4-FE07-DF40-C2DB-02F846AE39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182" y="801132"/>
            <a:ext cx="5397755" cy="5397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159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1D0E55-E812-7F7A-4E3C-3E186FE6E598}"/>
              </a:ext>
            </a:extLst>
          </p:cNvPr>
          <p:cNvSpPr>
            <a:spLocks noGrp="1"/>
          </p:cNvSpPr>
          <p:nvPr>
            <p:ph type="title"/>
          </p:nvPr>
        </p:nvSpPr>
        <p:spPr>
          <a:xfrm>
            <a:off x="1024128" y="585216"/>
            <a:ext cx="2234638" cy="1499616"/>
          </a:xfrm>
        </p:spPr>
        <p:txBody>
          <a:bodyPr/>
          <a:lstStyle/>
          <a:p>
            <a:r>
              <a:rPr lang="es-AR" dirty="0"/>
              <a:t>Roberto RUSSELL</a:t>
            </a:r>
          </a:p>
        </p:txBody>
      </p:sp>
      <p:graphicFrame>
        <p:nvGraphicFramePr>
          <p:cNvPr id="4" name="Marcador de contenido 3">
            <a:extLst>
              <a:ext uri="{FF2B5EF4-FFF2-40B4-BE49-F238E27FC236}">
                <a16:creationId xmlns:a16="http://schemas.microsoft.com/office/drawing/2014/main" id="{E91D4C59-6443-8E01-7D75-38D9E8E44778}"/>
              </a:ext>
            </a:extLst>
          </p:cNvPr>
          <p:cNvGraphicFramePr>
            <a:graphicFrameLocks noGrp="1"/>
          </p:cNvGraphicFramePr>
          <p:nvPr>
            <p:ph idx="1"/>
            <p:extLst>
              <p:ext uri="{D42A27DB-BD31-4B8C-83A1-F6EECF244321}">
                <p14:modId xmlns:p14="http://schemas.microsoft.com/office/powerpoint/2010/main" val="1804663642"/>
              </p:ext>
            </p:extLst>
          </p:nvPr>
        </p:nvGraphicFramePr>
        <p:xfrm>
          <a:off x="99811" y="2193857"/>
          <a:ext cx="7507219" cy="457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China y Estados Unidos: la gran línea divisoria. | Razón Pública 2022">
            <a:extLst>
              <a:ext uri="{FF2B5EF4-FFF2-40B4-BE49-F238E27FC236}">
                <a16:creationId xmlns:a16="http://schemas.microsoft.com/office/drawing/2014/main" id="{59E5F503-F971-4E2E-FA81-DA5D13AB11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0952" y="84918"/>
            <a:ext cx="3239695" cy="210893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Mpox (viruela del mono): casos confirmados y muertes por país en hasta 2024  | Statista">
            <a:extLst>
              <a:ext uri="{FF2B5EF4-FFF2-40B4-BE49-F238E27FC236}">
                <a16:creationId xmlns:a16="http://schemas.microsoft.com/office/drawing/2014/main" id="{82397528-C39C-89EC-1187-423ED73A53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2999" y="84918"/>
            <a:ext cx="3743650" cy="266801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Gráfico: ¿Qué países poseen el mayor arsenal nuclear? | Statista">
            <a:extLst>
              <a:ext uri="{FF2B5EF4-FFF2-40B4-BE49-F238E27FC236}">
                <a16:creationId xmlns:a16="http://schemas.microsoft.com/office/drawing/2014/main" id="{8C08C93F-2FD8-0423-FE14-528FD3666CF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64294" y="2821636"/>
            <a:ext cx="4036364" cy="4036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853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76" name="Rectangle 6168">
            <a:extLst>
              <a:ext uri="{FF2B5EF4-FFF2-40B4-BE49-F238E27FC236}">
                <a16:creationId xmlns:a16="http://schemas.microsoft.com/office/drawing/2014/main" id="{6CA9EDB9-10A3-4E3D-A3F2-8FACB7BCB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C4801F2-6878-58AF-B0FD-184CE53B5238}"/>
              </a:ext>
            </a:extLst>
          </p:cNvPr>
          <p:cNvSpPr>
            <a:spLocks noGrp="1"/>
          </p:cNvSpPr>
          <p:nvPr>
            <p:ph type="title"/>
          </p:nvPr>
        </p:nvSpPr>
        <p:spPr>
          <a:xfrm>
            <a:off x="5951728" y="585216"/>
            <a:ext cx="5740739" cy="1499616"/>
          </a:xfrm>
        </p:spPr>
        <p:txBody>
          <a:bodyPr>
            <a:normAutofit/>
          </a:bodyPr>
          <a:lstStyle/>
          <a:p>
            <a:r>
              <a:rPr lang="es-AR" dirty="0"/>
              <a:t>VAN KLAVEREN: crisis del multilateralismo</a:t>
            </a:r>
          </a:p>
        </p:txBody>
      </p:sp>
      <p:pic>
        <p:nvPicPr>
          <p:cNvPr id="6150" name="Picture 6" descr="Mapa&#10;&#10;Descripción generada automáticamente">
            <a:extLst>
              <a:ext uri="{FF2B5EF4-FFF2-40B4-BE49-F238E27FC236}">
                <a16:creationId xmlns:a16="http://schemas.microsoft.com/office/drawing/2014/main" id="{36E4F6B5-3B50-9B0F-F641-C2E7551D1E3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0511" y="484632"/>
            <a:ext cx="3494387" cy="3511948"/>
          </a:xfrm>
          <a:prstGeom prst="rect">
            <a:avLst/>
          </a:prstGeom>
          <a:noFill/>
          <a:extLst>
            <a:ext uri="{909E8E84-426E-40DD-AFC4-6F175D3DCCD1}">
              <a14:hiddenFill xmlns:a14="http://schemas.microsoft.com/office/drawing/2010/main">
                <a:solidFill>
                  <a:srgbClr val="FFFFFF"/>
                </a:solidFill>
              </a14:hiddenFill>
            </a:ext>
          </a:extLst>
        </p:spPr>
      </p:pic>
      <p:sp>
        <p:nvSpPr>
          <p:cNvPr id="6177" name="Rectangle 6170">
            <a:extLst>
              <a:ext uri="{FF2B5EF4-FFF2-40B4-BE49-F238E27FC236}">
                <a16:creationId xmlns:a16="http://schemas.microsoft.com/office/drawing/2014/main" id="{FBF8E919-06A0-45DF-859F-F31C21D45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5766" y="484632"/>
            <a:ext cx="804672" cy="351194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78" name="Straight Connector 6172">
            <a:extLst>
              <a:ext uri="{FF2B5EF4-FFF2-40B4-BE49-F238E27FC236}">
                <a16:creationId xmlns:a16="http://schemas.microsoft.com/office/drawing/2014/main" id="{192CBAE1-7D8F-4CDA-A119-21B58D1284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6896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75" name="Rectangle 6174">
            <a:extLst>
              <a:ext uri="{FF2B5EF4-FFF2-40B4-BE49-F238E27FC236}">
                <a16:creationId xmlns:a16="http://schemas.microsoft.com/office/drawing/2014/main" id="{68B0F044-334E-4334-8028-2678C944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7150" y="4150596"/>
            <a:ext cx="477182" cy="223180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2" name="Picture 8" descr="El mapa de los principales bloques comerciales del mundo - Mapas de El  Orden Mundial - EOM">
            <a:extLst>
              <a:ext uri="{FF2B5EF4-FFF2-40B4-BE49-F238E27FC236}">
                <a16:creationId xmlns:a16="http://schemas.microsoft.com/office/drawing/2014/main" id="{830444B6-7C8B-D911-33F0-E3299DD32B9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65443" y="4197570"/>
            <a:ext cx="3879323" cy="21821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Marcador de contenido 3">
            <a:extLst>
              <a:ext uri="{FF2B5EF4-FFF2-40B4-BE49-F238E27FC236}">
                <a16:creationId xmlns:a16="http://schemas.microsoft.com/office/drawing/2014/main" id="{604E8FC5-CD78-E7B4-A146-09484C84A76C}"/>
              </a:ext>
            </a:extLst>
          </p:cNvPr>
          <p:cNvGraphicFramePr>
            <a:graphicFrameLocks noGrp="1"/>
          </p:cNvGraphicFramePr>
          <p:nvPr>
            <p:ph idx="1"/>
            <p:extLst>
              <p:ext uri="{D42A27DB-BD31-4B8C-83A1-F6EECF244321}">
                <p14:modId xmlns:p14="http://schemas.microsoft.com/office/powerpoint/2010/main" val="2817239094"/>
              </p:ext>
            </p:extLst>
          </p:nvPr>
        </p:nvGraphicFramePr>
        <p:xfrm>
          <a:off x="5685877" y="1740724"/>
          <a:ext cx="6395875" cy="49519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1737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526FB1-C028-84EA-7AEE-42A1828CFF65}"/>
              </a:ext>
            </a:extLst>
          </p:cNvPr>
          <p:cNvSpPr>
            <a:spLocks noGrp="1"/>
          </p:cNvSpPr>
          <p:nvPr>
            <p:ph type="title"/>
          </p:nvPr>
        </p:nvSpPr>
        <p:spPr>
          <a:xfrm>
            <a:off x="1024128" y="585216"/>
            <a:ext cx="9462289" cy="1068486"/>
          </a:xfrm>
        </p:spPr>
        <p:txBody>
          <a:bodyPr>
            <a:normAutofit/>
          </a:bodyPr>
          <a:lstStyle/>
          <a:p>
            <a:r>
              <a:rPr lang="es-AR" sz="3500" dirty="0"/>
              <a:t>Schultz: crisis sistémica y transición hegemónica</a:t>
            </a:r>
          </a:p>
        </p:txBody>
      </p:sp>
      <p:pic>
        <p:nvPicPr>
          <p:cNvPr id="7170" name="Picture 2" descr="Estimulada por la reapertura de China, Asia está preparada para impulsar el  crecimiento económico mundial">
            <a:extLst>
              <a:ext uri="{FF2B5EF4-FFF2-40B4-BE49-F238E27FC236}">
                <a16:creationId xmlns:a16="http://schemas.microsoft.com/office/drawing/2014/main" id="{5D83F5CF-7C47-D5EF-FFEE-A8137516EC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88742" y="1848255"/>
            <a:ext cx="4503258" cy="45032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Marcador de contenido 3">
            <a:extLst>
              <a:ext uri="{FF2B5EF4-FFF2-40B4-BE49-F238E27FC236}">
                <a16:creationId xmlns:a16="http://schemas.microsoft.com/office/drawing/2014/main" id="{9147AD38-A833-2F2F-2286-1AF92853CEDF}"/>
              </a:ext>
            </a:extLst>
          </p:cNvPr>
          <p:cNvGraphicFramePr>
            <a:graphicFrameLocks noGrp="1"/>
          </p:cNvGraphicFramePr>
          <p:nvPr>
            <p:ph idx="1"/>
            <p:extLst>
              <p:ext uri="{D42A27DB-BD31-4B8C-83A1-F6EECF244321}">
                <p14:modId xmlns:p14="http://schemas.microsoft.com/office/powerpoint/2010/main" val="92194479"/>
              </p:ext>
            </p:extLst>
          </p:nvPr>
        </p:nvGraphicFramePr>
        <p:xfrm>
          <a:off x="0" y="1653702"/>
          <a:ext cx="7269286" cy="5204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079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4EC74CC2-E53E-1466-2B86-B50FAE88A31A}"/>
              </a:ext>
            </a:extLst>
          </p:cNvPr>
          <p:cNvGraphicFramePr>
            <a:graphicFrameLocks noGrp="1"/>
          </p:cNvGraphicFramePr>
          <p:nvPr>
            <p:ph idx="1"/>
            <p:extLst>
              <p:ext uri="{D42A27DB-BD31-4B8C-83A1-F6EECF244321}">
                <p14:modId xmlns:p14="http://schemas.microsoft.com/office/powerpoint/2010/main" val="3279171753"/>
              </p:ext>
            </p:extLst>
          </p:nvPr>
        </p:nvGraphicFramePr>
        <p:xfrm>
          <a:off x="186267" y="1473200"/>
          <a:ext cx="11760199" cy="5266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ítulo 1">
            <a:extLst>
              <a:ext uri="{FF2B5EF4-FFF2-40B4-BE49-F238E27FC236}">
                <a16:creationId xmlns:a16="http://schemas.microsoft.com/office/drawing/2014/main" id="{55672C03-9BA2-390F-D505-C648FD09F34C}"/>
              </a:ext>
            </a:extLst>
          </p:cNvPr>
          <p:cNvSpPr>
            <a:spLocks noGrp="1"/>
          </p:cNvSpPr>
          <p:nvPr>
            <p:ph type="title"/>
          </p:nvPr>
        </p:nvSpPr>
        <p:spPr>
          <a:xfrm>
            <a:off x="1024128" y="585216"/>
            <a:ext cx="9462289" cy="1068486"/>
          </a:xfrm>
        </p:spPr>
        <p:txBody>
          <a:bodyPr>
            <a:normAutofit/>
          </a:bodyPr>
          <a:lstStyle/>
          <a:p>
            <a:r>
              <a:rPr lang="es-AR" sz="3500" dirty="0"/>
              <a:t>Schultz: crisis sistémica y transición hegemónica</a:t>
            </a:r>
          </a:p>
        </p:txBody>
      </p:sp>
    </p:spTree>
    <p:extLst>
      <p:ext uri="{BB962C8B-B14F-4D97-AF65-F5344CB8AC3E}">
        <p14:creationId xmlns:p14="http://schemas.microsoft.com/office/powerpoint/2010/main" val="1873454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7B9FF1E0-D333-5777-062F-76BAE8AB2C47}"/>
              </a:ext>
            </a:extLst>
          </p:cNvPr>
          <p:cNvGraphicFramePr>
            <a:graphicFrameLocks noGrp="1"/>
          </p:cNvGraphicFramePr>
          <p:nvPr>
            <p:ph idx="1"/>
            <p:extLst>
              <p:ext uri="{D42A27DB-BD31-4B8C-83A1-F6EECF244321}">
                <p14:modId xmlns:p14="http://schemas.microsoft.com/office/powerpoint/2010/main" val="1354158829"/>
              </p:ext>
            </p:extLst>
          </p:nvPr>
        </p:nvGraphicFramePr>
        <p:xfrm>
          <a:off x="1023937" y="1955800"/>
          <a:ext cx="10219795" cy="4378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a:extLst>
              <a:ext uri="{FF2B5EF4-FFF2-40B4-BE49-F238E27FC236}">
                <a16:creationId xmlns:a16="http://schemas.microsoft.com/office/drawing/2014/main" id="{A194F479-4A8D-456D-66F9-A54D2173E6EA}"/>
              </a:ext>
            </a:extLst>
          </p:cNvPr>
          <p:cNvSpPr>
            <a:spLocks noGrp="1"/>
          </p:cNvSpPr>
          <p:nvPr>
            <p:ph type="title"/>
          </p:nvPr>
        </p:nvSpPr>
        <p:spPr>
          <a:xfrm>
            <a:off x="1023938" y="585788"/>
            <a:ext cx="9720262" cy="1166812"/>
          </a:xfrm>
        </p:spPr>
        <p:txBody>
          <a:bodyPr>
            <a:normAutofit fontScale="90000"/>
          </a:bodyPr>
          <a:lstStyle/>
          <a:p>
            <a:r>
              <a:rPr lang="es-AR" dirty="0"/>
              <a:t>ASPRELLA – Schultz: configuración de un nuevo orden mundial</a:t>
            </a:r>
          </a:p>
        </p:txBody>
      </p:sp>
    </p:spTree>
    <p:extLst>
      <p:ext uri="{BB962C8B-B14F-4D97-AF65-F5344CB8AC3E}">
        <p14:creationId xmlns:p14="http://schemas.microsoft.com/office/powerpoint/2010/main" val="234314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646099-D3EC-DA90-62FD-971A9669A81F}"/>
              </a:ext>
            </a:extLst>
          </p:cNvPr>
          <p:cNvSpPr>
            <a:spLocks noGrp="1"/>
          </p:cNvSpPr>
          <p:nvPr>
            <p:ph type="title"/>
          </p:nvPr>
        </p:nvSpPr>
        <p:spPr>
          <a:xfrm>
            <a:off x="917122" y="280546"/>
            <a:ext cx="6694411" cy="893388"/>
          </a:xfrm>
        </p:spPr>
        <p:txBody>
          <a:bodyPr>
            <a:normAutofit fontScale="90000"/>
          </a:bodyPr>
          <a:lstStyle/>
          <a:p>
            <a:r>
              <a:rPr lang="es-ES" dirty="0"/>
              <a:t>¿Qué SUCEDE en el mundo hoy?</a:t>
            </a:r>
            <a:endParaRPr lang="es-AR" dirty="0"/>
          </a:p>
        </p:txBody>
      </p:sp>
      <p:pic>
        <p:nvPicPr>
          <p:cNvPr id="8194" name="Picture 2" descr="Migración por motivos ambientales | Portal de Datos sobre Migración">
            <a:extLst>
              <a:ext uri="{FF2B5EF4-FFF2-40B4-BE49-F238E27FC236}">
                <a16:creationId xmlns:a16="http://schemas.microsoft.com/office/drawing/2014/main" id="{8A1008EB-E9DE-025E-8582-19015547D4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903" y="1085315"/>
            <a:ext cx="3599234" cy="359923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97677119-51B5-4407-B491-380A3090E9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4708" y="3856604"/>
            <a:ext cx="3806499" cy="285487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Franja de Gaza: El epicentro del conflicto palestino-israelí">
            <a:extLst>
              <a:ext uri="{FF2B5EF4-FFF2-40B4-BE49-F238E27FC236}">
                <a16:creationId xmlns:a16="http://schemas.microsoft.com/office/drawing/2014/main" id="{B3C5F38D-4ED7-F138-86CE-0483CA16EC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269" y="4883164"/>
            <a:ext cx="3482503" cy="1828314"/>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Los Estados Miembros de la OMS acuerdan compartir los resultados del  acuerdo sobre pandemias en la Asamblea General - Médicos y Pacientes -  Portal informativo de la Organización Médica Colegial">
            <a:extLst>
              <a:ext uri="{FF2B5EF4-FFF2-40B4-BE49-F238E27FC236}">
                <a16:creationId xmlns:a16="http://schemas.microsoft.com/office/drawing/2014/main" id="{B79E56BD-C481-ABA8-2F71-4D92C4099C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0677" y="1023205"/>
            <a:ext cx="2795386" cy="1861727"/>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a:extLst>
              <a:ext uri="{FF2B5EF4-FFF2-40B4-BE49-F238E27FC236}">
                <a16:creationId xmlns:a16="http://schemas.microsoft.com/office/drawing/2014/main" id="{648AD968-B8B4-C4F1-D12C-83DEA5554E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1672" y="952946"/>
            <a:ext cx="4604425" cy="2762655"/>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La inteligencia artificial puede explotar tu rendimiento profesional -  Página Web | Carro de Compras | Marketing Digital">
            <a:extLst>
              <a:ext uri="{FF2B5EF4-FFF2-40B4-BE49-F238E27FC236}">
                <a16:creationId xmlns:a16="http://schemas.microsoft.com/office/drawing/2014/main" id="{6E60D974-F256-78FC-9C0C-31BFF9F90F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2156" y="4913438"/>
            <a:ext cx="3267687" cy="1767765"/>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descr="Japón anunció un sistema de levitación magnética para autos que pondría fin a la era de los motores y baterías">
            <a:extLst>
              <a:ext uri="{FF2B5EF4-FFF2-40B4-BE49-F238E27FC236}">
                <a16:creationId xmlns:a16="http://schemas.microsoft.com/office/drawing/2014/main" id="{CB1E74FB-923A-8420-C425-9493B9BB1F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4484" y="3083647"/>
            <a:ext cx="2909384" cy="163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133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36D072-ECE0-514E-CA93-BB1A8991E0F6}"/>
              </a:ext>
            </a:extLst>
          </p:cNvPr>
          <p:cNvSpPr>
            <a:spLocks noGrp="1"/>
          </p:cNvSpPr>
          <p:nvPr>
            <p:ph type="title"/>
          </p:nvPr>
        </p:nvSpPr>
        <p:spPr>
          <a:xfrm>
            <a:off x="1024128" y="804333"/>
            <a:ext cx="9720072" cy="855134"/>
          </a:xfrm>
        </p:spPr>
        <p:txBody>
          <a:bodyPr/>
          <a:lstStyle/>
          <a:p>
            <a:r>
              <a:rPr lang="es-ES" dirty="0"/>
              <a:t>temario</a:t>
            </a:r>
            <a:endParaRPr lang="es-AR" dirty="0"/>
          </a:p>
        </p:txBody>
      </p:sp>
      <p:sp>
        <p:nvSpPr>
          <p:cNvPr id="3" name="Marcador de contenido 2">
            <a:extLst>
              <a:ext uri="{FF2B5EF4-FFF2-40B4-BE49-F238E27FC236}">
                <a16:creationId xmlns:a16="http://schemas.microsoft.com/office/drawing/2014/main" id="{DD2430A9-5373-8104-352C-C833558A9AF0}"/>
              </a:ext>
            </a:extLst>
          </p:cNvPr>
          <p:cNvSpPr>
            <a:spLocks noGrp="1"/>
          </p:cNvSpPr>
          <p:nvPr>
            <p:ph idx="1"/>
          </p:nvPr>
        </p:nvSpPr>
        <p:spPr>
          <a:xfrm>
            <a:off x="1024128" y="1964267"/>
            <a:ext cx="9720073" cy="4345093"/>
          </a:xfrm>
        </p:spPr>
        <p:txBody>
          <a:bodyPr>
            <a:normAutofit lnSpcReduction="10000"/>
          </a:bodyPr>
          <a:lstStyle/>
          <a:p>
            <a:r>
              <a:rPr lang="es-ES" dirty="0"/>
              <a:t>1.	Procesos macro: globalización, geopolítica, </a:t>
            </a:r>
            <a:r>
              <a:rPr lang="es-ES" dirty="0" err="1"/>
              <a:t>colonialidad</a:t>
            </a:r>
            <a:r>
              <a:rPr lang="es-ES" dirty="0"/>
              <a:t> y la cuestión social en América Latina.</a:t>
            </a:r>
          </a:p>
          <a:p>
            <a:r>
              <a:rPr lang="es-ES" dirty="0"/>
              <a:t>2.	Respuestas críticas hacia el pensamiento hegemónico: epistemologías del Sur, giro decolonial y otros giros epistemológicos, ecología política.</a:t>
            </a:r>
          </a:p>
          <a:p>
            <a:r>
              <a:rPr lang="es-ES" dirty="0"/>
              <a:t>3.	Estructura social económica y las desigualdades resultantes en Argentina.</a:t>
            </a:r>
          </a:p>
          <a:p>
            <a:r>
              <a:rPr lang="es-ES" dirty="0"/>
              <a:t>4.	Modelos políticos sociales: Estado y desarrollo en la Argentina.</a:t>
            </a:r>
          </a:p>
          <a:p>
            <a:r>
              <a:rPr lang="es-ES" dirty="0"/>
              <a:t>5.	La intervención como campo problemático: institucionalidad social, estado y cuestión social.</a:t>
            </a:r>
          </a:p>
          <a:p>
            <a:r>
              <a:rPr lang="es-ES" dirty="0"/>
              <a:t>6.	Quiebre de lo social. Época de Pandemia/</a:t>
            </a:r>
            <a:r>
              <a:rPr lang="es-ES" dirty="0" err="1"/>
              <a:t>Pos</a:t>
            </a:r>
            <a:r>
              <a:rPr lang="es-ES" dirty="0"/>
              <a:t> pandemia.</a:t>
            </a:r>
          </a:p>
          <a:p>
            <a:r>
              <a:rPr lang="es-ES" dirty="0"/>
              <a:t>7.	Nuevas formas de trabajo. Los desafíos de la Inteligencia Artificial en contextos diversos.</a:t>
            </a:r>
          </a:p>
          <a:p>
            <a:endParaRPr lang="es-AR" dirty="0"/>
          </a:p>
        </p:txBody>
      </p:sp>
    </p:spTree>
    <p:extLst>
      <p:ext uri="{BB962C8B-B14F-4D97-AF65-F5344CB8AC3E}">
        <p14:creationId xmlns:p14="http://schemas.microsoft.com/office/powerpoint/2010/main" val="1315161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D909F46-DA97-4125-B155-B9C7138C8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A593EB2-C4EF-7F20-36CF-BC882EE63E05}"/>
              </a:ext>
            </a:extLst>
          </p:cNvPr>
          <p:cNvSpPr>
            <a:spLocks noGrp="1"/>
          </p:cNvSpPr>
          <p:nvPr>
            <p:ph type="title"/>
          </p:nvPr>
        </p:nvSpPr>
        <p:spPr>
          <a:xfrm>
            <a:off x="310039" y="640080"/>
            <a:ext cx="3429855" cy="5613236"/>
          </a:xfrm>
        </p:spPr>
        <p:txBody>
          <a:bodyPr anchor="ctr">
            <a:normAutofit/>
          </a:bodyPr>
          <a:lstStyle/>
          <a:p>
            <a:r>
              <a:rPr lang="es-AR">
                <a:solidFill>
                  <a:srgbClr val="FFFFFF"/>
                </a:solidFill>
              </a:rPr>
              <a:t>¿Como vemos el mundo hoy?</a:t>
            </a:r>
          </a:p>
        </p:txBody>
      </p:sp>
      <p:pic>
        <p:nvPicPr>
          <p:cNvPr id="4" name="Elementos multimedia en línea 3" title="Proyecto C: Saskia Sassen y las lógicas del sistema">
            <a:hlinkClick r:id="" action="ppaction://media"/>
            <a:extLst>
              <a:ext uri="{FF2B5EF4-FFF2-40B4-BE49-F238E27FC236}">
                <a16:creationId xmlns:a16="http://schemas.microsoft.com/office/drawing/2014/main" id="{5CE052D8-3188-0648-A943-195DAD8CC29F}"/>
              </a:ext>
            </a:extLst>
          </p:cNvPr>
          <p:cNvPicPr>
            <a:picLocks noRot="1" noChangeAspect="1"/>
          </p:cNvPicPr>
          <p:nvPr>
            <a:videoFile r:link="rId1"/>
          </p:nvPr>
        </p:nvPicPr>
        <p:blipFill>
          <a:blip r:embed="rId3"/>
          <a:stretch>
            <a:fillRect/>
          </a:stretch>
        </p:blipFill>
        <p:spPr>
          <a:xfrm>
            <a:off x="4318957" y="1274593"/>
            <a:ext cx="7626220" cy="4308814"/>
          </a:xfrm>
          <a:prstGeom prst="rect">
            <a:avLst/>
          </a:prstGeom>
        </p:spPr>
      </p:pic>
    </p:spTree>
    <p:extLst>
      <p:ext uri="{BB962C8B-B14F-4D97-AF65-F5344CB8AC3E}">
        <p14:creationId xmlns:p14="http://schemas.microsoft.com/office/powerpoint/2010/main" val="1516173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3">
            <a:extLst>
              <a:ext uri="{FF2B5EF4-FFF2-40B4-BE49-F238E27FC236}">
                <a16:creationId xmlns:a16="http://schemas.microsoft.com/office/drawing/2014/main" id="{AD909F46-DA97-4125-B155-B9C7138C8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7B83526-9AEB-879F-A345-C0EC12629E94}"/>
              </a:ext>
            </a:extLst>
          </p:cNvPr>
          <p:cNvSpPr>
            <a:spLocks noGrp="1"/>
          </p:cNvSpPr>
          <p:nvPr>
            <p:ph type="title"/>
          </p:nvPr>
        </p:nvSpPr>
        <p:spPr>
          <a:xfrm>
            <a:off x="310039" y="640080"/>
            <a:ext cx="3429855" cy="5613236"/>
          </a:xfrm>
        </p:spPr>
        <p:txBody>
          <a:bodyPr anchor="ctr">
            <a:normAutofit/>
          </a:bodyPr>
          <a:lstStyle/>
          <a:p>
            <a:r>
              <a:rPr lang="es-AR" dirty="0">
                <a:solidFill>
                  <a:srgbClr val="FFFFFF"/>
                </a:solidFill>
              </a:rPr>
              <a:t>Saskia </a:t>
            </a:r>
            <a:r>
              <a:rPr lang="es-AR" dirty="0" err="1">
                <a:solidFill>
                  <a:srgbClr val="FFFFFF"/>
                </a:solidFill>
              </a:rPr>
              <a:t>sassen</a:t>
            </a:r>
            <a:r>
              <a:rPr lang="es-AR" dirty="0">
                <a:solidFill>
                  <a:srgbClr val="FFFFFF"/>
                </a:solidFill>
              </a:rPr>
              <a:t>: una sociología de la globalización</a:t>
            </a:r>
          </a:p>
        </p:txBody>
      </p:sp>
      <p:graphicFrame>
        <p:nvGraphicFramePr>
          <p:cNvPr id="4" name="Marcador de contenido 3">
            <a:extLst>
              <a:ext uri="{FF2B5EF4-FFF2-40B4-BE49-F238E27FC236}">
                <a16:creationId xmlns:a16="http://schemas.microsoft.com/office/drawing/2014/main" id="{75355763-1EE5-DED0-C4BD-A5E94B1F7B79}"/>
              </a:ext>
            </a:extLst>
          </p:cNvPr>
          <p:cNvGraphicFramePr>
            <a:graphicFrameLocks noGrp="1"/>
          </p:cNvGraphicFramePr>
          <p:nvPr>
            <p:ph idx="1"/>
            <p:extLst>
              <p:ext uri="{D42A27DB-BD31-4B8C-83A1-F6EECF244321}">
                <p14:modId xmlns:p14="http://schemas.microsoft.com/office/powerpoint/2010/main" val="689027057"/>
              </p:ext>
            </p:extLst>
          </p:nvPr>
        </p:nvGraphicFramePr>
        <p:xfrm>
          <a:off x="3939702" y="-2"/>
          <a:ext cx="8252298" cy="6858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3379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58D3741-4ACF-4DA5-ABD5-0C432115CD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7C9ABFB-47C0-4209-8582-CCE27BC65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1024128" y="459317"/>
            <a:ext cx="4389120" cy="1749552"/>
          </a:xfrm>
        </p:spPr>
        <p:txBody>
          <a:bodyPr vert="horz" lIns="91440" tIns="45720" rIns="91440" bIns="45720" rtlCol="0" anchor="ctr">
            <a:normAutofit/>
          </a:bodyPr>
          <a:lstStyle/>
          <a:p>
            <a:pPr algn="l"/>
            <a:r>
              <a:rPr lang="en-US" sz="3700" spc="100"/>
              <a:t>Teoría de los “sistemas-mundo” (Immanuel Wallerstein)</a:t>
            </a:r>
          </a:p>
        </p:txBody>
      </p:sp>
      <p:cxnSp>
        <p:nvCxnSpPr>
          <p:cNvPr id="17" name="Straight Connector 16">
            <a:extLst>
              <a:ext uri="{FF2B5EF4-FFF2-40B4-BE49-F238E27FC236}">
                <a16:creationId xmlns:a16="http://schemas.microsoft.com/office/drawing/2014/main" id="{D3537B80-6184-48FB-ACA1-304647BA2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Marcador de texto 3"/>
          <p:cNvSpPr>
            <a:spLocks noGrp="1"/>
          </p:cNvSpPr>
          <p:nvPr>
            <p:ph type="body" sz="half" idx="2"/>
          </p:nvPr>
        </p:nvSpPr>
        <p:spPr>
          <a:xfrm>
            <a:off x="1024129" y="2286000"/>
            <a:ext cx="4389120" cy="3931920"/>
          </a:xfrm>
        </p:spPr>
        <p:style>
          <a:lnRef idx="2">
            <a:schemeClr val="accent4"/>
          </a:lnRef>
          <a:fillRef idx="1">
            <a:schemeClr val="lt1"/>
          </a:fillRef>
          <a:effectRef idx="0">
            <a:schemeClr val="accent4"/>
          </a:effectRef>
          <a:fontRef idx="minor">
            <a:schemeClr val="dk1"/>
          </a:fontRef>
        </p:style>
        <p:txBody>
          <a:bodyPr vert="horz" lIns="45720" tIns="45720" rIns="45720" bIns="45720" rtlCol="0">
            <a:normAutofit/>
          </a:bodyPr>
          <a:lstStyle/>
          <a:p>
            <a:pPr marL="285750" indent="-285750">
              <a:lnSpc>
                <a:spcPct val="90000"/>
              </a:lnSpc>
              <a:buFont typeface="Arial" panose="020B0604020202020204" pitchFamily="34" charset="0"/>
              <a:buChar char="•"/>
            </a:pPr>
            <a:r>
              <a:rPr lang="en-US" sz="1400">
                <a:solidFill>
                  <a:schemeClr val="tx1"/>
                </a:solidFill>
              </a:rPr>
              <a:t>Dos cosas dominan el mundo desde los últimos decenios del s. XX: la globalización y el terrorismo.</a:t>
            </a:r>
          </a:p>
          <a:p>
            <a:pPr marL="285750" indent="-285750">
              <a:lnSpc>
                <a:spcPct val="90000"/>
              </a:lnSpc>
              <a:buFont typeface="Arial" panose="020B0604020202020204" pitchFamily="34" charset="0"/>
              <a:buChar char="•"/>
            </a:pPr>
            <a:r>
              <a:rPr lang="en-US" sz="1400">
                <a:solidFill>
                  <a:schemeClr val="tx1"/>
                </a:solidFill>
              </a:rPr>
              <a:t>Tres puntos de inflexión importantes del sistema-mundo moderno: economía-mundo capitalista; Revolución Francesa de 1789 y la revolución mundial de 1968.</a:t>
            </a:r>
          </a:p>
          <a:p>
            <a:pPr marL="285750" indent="-285750">
              <a:lnSpc>
                <a:spcPct val="90000"/>
              </a:lnSpc>
              <a:buFont typeface="Arial" panose="020B0604020202020204" pitchFamily="34" charset="0"/>
              <a:buChar char="•"/>
            </a:pPr>
            <a:r>
              <a:rPr lang="en-US" sz="1400">
                <a:solidFill>
                  <a:schemeClr val="tx1"/>
                </a:solidFill>
              </a:rPr>
              <a:t>Argumentos: disciplinas como compartimentos estancos, realidad social determinada por el sistema-mundo y múltiples instituciones que permean y al mismo tiempo ocasionan conflictos al interior del sistema-mundo.</a:t>
            </a:r>
          </a:p>
          <a:p>
            <a:pPr marL="285750" indent="-285750">
              <a:lnSpc>
                <a:spcPct val="90000"/>
              </a:lnSpc>
              <a:buFont typeface="Arial" panose="020B0604020202020204" pitchFamily="34" charset="0"/>
              <a:buChar char="•"/>
            </a:pPr>
            <a:r>
              <a:rPr lang="en-US" sz="1400">
                <a:solidFill>
                  <a:schemeClr val="tx1"/>
                </a:solidFill>
              </a:rPr>
              <a:t>Sistema-mundo: zona de espacio temporal que atraviesa múltiples unidades políticas y culturales, una que representa una zona integrada de actividad e instituciones que obedecen a ciertas reglas sistémicas.</a:t>
            </a:r>
          </a:p>
          <a:p>
            <a:pPr marL="285750" indent="-285750">
              <a:lnSpc>
                <a:spcPct val="90000"/>
              </a:lnSpc>
              <a:buFont typeface="Arial" panose="020B0604020202020204" pitchFamily="34" charset="0"/>
              <a:buChar char="•"/>
            </a:pPr>
            <a:r>
              <a:rPr lang="en-US" sz="1400">
                <a:solidFill>
                  <a:schemeClr val="tx1"/>
                </a:solidFill>
              </a:rPr>
              <a:t>Centro-periferia es un concepto relacional.</a:t>
            </a:r>
          </a:p>
          <a:p>
            <a:pPr marL="285750" indent="-285750">
              <a:lnSpc>
                <a:spcPct val="90000"/>
              </a:lnSpc>
              <a:buFont typeface="Arial" panose="020B0604020202020204" pitchFamily="34" charset="0"/>
              <a:buChar char="•"/>
            </a:pPr>
            <a:r>
              <a:rPr lang="en-US" sz="1400">
                <a:solidFill>
                  <a:schemeClr val="tx1"/>
                </a:solidFill>
              </a:rPr>
              <a:t>Análisis del sistema-mundo comprende 3 elementos: sistemas-mundo antes que Estados como unidad de análisis; la insistencia en la </a:t>
            </a:r>
            <a:r>
              <a:rPr lang="en-US" sz="1400" i="1">
                <a:solidFill>
                  <a:schemeClr val="tx1"/>
                </a:solidFill>
              </a:rPr>
              <a:t>longue dureé </a:t>
            </a:r>
            <a:r>
              <a:rPr lang="en-US" sz="1400">
                <a:solidFill>
                  <a:schemeClr val="tx1"/>
                </a:solidFill>
              </a:rPr>
              <a:t>y enfoque unidisciplinario.</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rcRect t="935" r="-1" b="14267"/>
          <a:stretch/>
        </p:blipFill>
        <p:spPr>
          <a:xfrm>
            <a:off x="7056116" y="960120"/>
            <a:ext cx="4175762" cy="4940852"/>
          </a:xfrm>
          <a:prstGeom prst="rect">
            <a:avLst/>
          </a:prstGeom>
        </p:spPr>
      </p:pic>
    </p:spTree>
    <p:extLst>
      <p:ext uri="{BB962C8B-B14F-4D97-AF65-F5344CB8AC3E}">
        <p14:creationId xmlns:p14="http://schemas.microsoft.com/office/powerpoint/2010/main" val="371624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8">
            <a:extLst>
              <a:ext uri="{FF2B5EF4-FFF2-40B4-BE49-F238E27FC236}">
                <a16:creationId xmlns:a16="http://schemas.microsoft.com/office/drawing/2014/main" id="{0052AFA8-8863-4BAA-808D-C716FDCF3A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1024128" y="585216"/>
            <a:ext cx="9720072" cy="1499616"/>
          </a:xfrm>
        </p:spPr>
        <p:txBody>
          <a:bodyPr vert="horz" lIns="91440" tIns="45720" rIns="91440" bIns="45720" rtlCol="0" anchor="ctr">
            <a:normAutofit/>
          </a:bodyPr>
          <a:lstStyle/>
          <a:p>
            <a:r>
              <a:rPr lang="en-US"/>
              <a:t>Teoría de los sistemas-mundo</a:t>
            </a:r>
            <a:endParaRPr lang="en-US"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27" y="2605481"/>
            <a:ext cx="3615605" cy="3009991"/>
          </a:xfrm>
          <a:prstGeom prst="rect">
            <a:avLst/>
          </a:prstGeom>
        </p:spPr>
      </p:pic>
      <p:sp>
        <p:nvSpPr>
          <p:cNvPr id="4" name="CuadroTexto 3"/>
          <p:cNvSpPr txBox="1"/>
          <p:nvPr/>
        </p:nvSpPr>
        <p:spPr>
          <a:xfrm>
            <a:off x="5063613" y="2286000"/>
            <a:ext cx="5680587" cy="4023360"/>
          </a:xfrm>
          <a:prstGeom prst="rect">
            <a:avLst/>
          </a:prstGeom>
        </p:spPr>
        <p:style>
          <a:lnRef idx="2">
            <a:schemeClr val="accent3"/>
          </a:lnRef>
          <a:fillRef idx="1">
            <a:schemeClr val="lt1"/>
          </a:fillRef>
          <a:effectRef idx="0">
            <a:schemeClr val="accent3"/>
          </a:effectRef>
          <a:fontRef idx="minor">
            <a:schemeClr val="dk1"/>
          </a:fontRef>
        </p:style>
        <p:txBody>
          <a:bodyPr vert="horz" lIns="45720" tIns="45720" rIns="45720" bIns="45720" rtlCol="0">
            <a:normAutofit/>
          </a:bodyPr>
          <a:lstStyle/>
          <a:p>
            <a:pPr marL="285750" indent="-285750" defTabSz="914400">
              <a:lnSpc>
                <a:spcPct val="90000"/>
              </a:lnSpc>
              <a:spcAft>
                <a:spcPts val="600"/>
              </a:spcAft>
              <a:buClr>
                <a:schemeClr val="accent1"/>
              </a:buClr>
              <a:buFont typeface="Arial" panose="020B0604020202020204" pitchFamily="34" charset="0"/>
              <a:buChar char="•"/>
            </a:pPr>
            <a:r>
              <a:rPr lang="en-US">
                <a:solidFill>
                  <a:schemeClr val="tx1"/>
                </a:solidFill>
              </a:rPr>
              <a:t>Una economía-mundo y un sistema capitalista van de la mano.</a:t>
            </a:r>
          </a:p>
          <a:p>
            <a:pPr marL="285750" indent="-285750" defTabSz="914400">
              <a:lnSpc>
                <a:spcPct val="90000"/>
              </a:lnSpc>
              <a:spcAft>
                <a:spcPts val="600"/>
              </a:spcAft>
              <a:buClr>
                <a:schemeClr val="accent1"/>
              </a:buClr>
              <a:buFont typeface="Arial" panose="020B0604020202020204" pitchFamily="34" charset="0"/>
              <a:buChar char="•"/>
            </a:pPr>
            <a:r>
              <a:rPr lang="en-US">
                <a:solidFill>
                  <a:schemeClr val="tx1"/>
                </a:solidFill>
              </a:rPr>
              <a:t>Mercados: cuasimonopolios. Función del Estado. Procesos centrales y periféricos.</a:t>
            </a:r>
          </a:p>
          <a:p>
            <a:pPr marL="285750" indent="-285750" defTabSz="914400">
              <a:lnSpc>
                <a:spcPct val="90000"/>
              </a:lnSpc>
              <a:spcAft>
                <a:spcPts val="600"/>
              </a:spcAft>
              <a:buClr>
                <a:schemeClr val="accent1"/>
              </a:buClr>
              <a:buFont typeface="Arial" panose="020B0604020202020204" pitchFamily="34" charset="0"/>
              <a:buChar char="•"/>
            </a:pPr>
            <a:r>
              <a:rPr lang="en-US">
                <a:solidFill>
                  <a:schemeClr val="tx1"/>
                </a:solidFill>
              </a:rPr>
              <a:t>Diversos grupos e identidades que diversifican los roles en la sociedad.</a:t>
            </a:r>
          </a:p>
          <a:p>
            <a:pPr marL="285750" indent="-285750" defTabSz="914400">
              <a:lnSpc>
                <a:spcPct val="90000"/>
              </a:lnSpc>
              <a:spcAft>
                <a:spcPts val="600"/>
              </a:spcAft>
              <a:buClr>
                <a:schemeClr val="accent1"/>
              </a:buClr>
              <a:buFont typeface="Arial" panose="020B0604020202020204" pitchFamily="34" charset="0"/>
              <a:buChar char="•"/>
            </a:pPr>
            <a:r>
              <a:rPr lang="en-US">
                <a:solidFill>
                  <a:schemeClr val="tx1"/>
                </a:solidFill>
              </a:rPr>
              <a:t>Surgimiento de los Estados: Paz de Westfalia (1648). Soberanía, fronteras y límites, nuevos Estados. Doctrina del </a:t>
            </a:r>
            <a:r>
              <a:rPr lang="en-US" i="1">
                <a:solidFill>
                  <a:schemeClr val="tx1"/>
                </a:solidFill>
              </a:rPr>
              <a:t>laissez-faire.</a:t>
            </a:r>
          </a:p>
          <a:p>
            <a:pPr marL="285750" indent="-285750" defTabSz="914400">
              <a:lnSpc>
                <a:spcPct val="90000"/>
              </a:lnSpc>
              <a:spcAft>
                <a:spcPts val="600"/>
              </a:spcAft>
              <a:buClr>
                <a:schemeClr val="accent1"/>
              </a:buClr>
              <a:buFont typeface="Arial" panose="020B0604020202020204" pitchFamily="34" charset="0"/>
              <a:buChar char="•"/>
            </a:pPr>
            <a:r>
              <a:rPr lang="en-US">
                <a:solidFill>
                  <a:schemeClr val="tx1"/>
                </a:solidFill>
              </a:rPr>
              <a:t>Geocultura: revolución francesa e ideas de la Ilustración.</a:t>
            </a:r>
          </a:p>
          <a:p>
            <a:pPr marL="285750" indent="-285750" defTabSz="914400">
              <a:lnSpc>
                <a:spcPct val="90000"/>
              </a:lnSpc>
              <a:spcAft>
                <a:spcPts val="600"/>
              </a:spcAft>
              <a:buClr>
                <a:schemeClr val="accent1"/>
              </a:buClr>
              <a:buFont typeface="Arial" panose="020B0604020202020204" pitchFamily="34" charset="0"/>
              <a:buChar char="•"/>
            </a:pPr>
            <a:r>
              <a:rPr lang="en-US">
                <a:solidFill>
                  <a:schemeClr val="tx1"/>
                </a:solidFill>
              </a:rPr>
              <a:t>Sistema interestatal: Estados fuertes y débiles. Estados semiperiféricos.</a:t>
            </a:r>
          </a:p>
          <a:p>
            <a:pPr marL="285750" indent="-285750" defTabSz="914400">
              <a:lnSpc>
                <a:spcPct val="90000"/>
              </a:lnSpc>
              <a:spcAft>
                <a:spcPts val="600"/>
              </a:spcAft>
              <a:buClr>
                <a:schemeClr val="accent1"/>
              </a:buClr>
              <a:buFont typeface="Arial" panose="020B0604020202020204" pitchFamily="34" charset="0"/>
              <a:buChar char="•"/>
            </a:pPr>
            <a:r>
              <a:rPr lang="en-US">
                <a:solidFill>
                  <a:schemeClr val="tx1"/>
                </a:solidFill>
              </a:rPr>
              <a:t>Desarrollo, no es lo mismo que crecimiento económico.</a:t>
            </a:r>
          </a:p>
        </p:txBody>
      </p:sp>
    </p:spTree>
    <p:extLst>
      <p:ext uri="{BB962C8B-B14F-4D97-AF65-F5344CB8AC3E}">
        <p14:creationId xmlns:p14="http://schemas.microsoft.com/office/powerpoint/2010/main" val="302902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052AFA8-8863-4BAA-808D-C716FDCF3A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1024128" y="585216"/>
            <a:ext cx="9720072" cy="1499616"/>
          </a:xfrm>
        </p:spPr>
        <p:txBody>
          <a:bodyPr vert="horz" lIns="91440" tIns="45720" rIns="91440" bIns="45720" rtlCol="0" anchor="ctr">
            <a:normAutofit/>
          </a:bodyPr>
          <a:lstStyle/>
          <a:p>
            <a:r>
              <a:rPr lang="en-US"/>
              <a:t>Teoría de los “sistemas-mundo”</a:t>
            </a:r>
            <a:endParaRPr lang="en-US"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27" y="2994158"/>
            <a:ext cx="3615605" cy="2232636"/>
          </a:xfrm>
          <a:prstGeom prst="rect">
            <a:avLst/>
          </a:prstGeom>
          <a:scene3d>
            <a:camera prst="orthographicFront"/>
            <a:lightRig rig="contrasting" dir="t">
              <a:rot lat="0" lon="0" rev="3000000"/>
            </a:lightRig>
          </a:scene3d>
          <a:sp3d contourW="7620">
            <a:bevelT w="95250" h="31750"/>
            <a:contourClr>
              <a:srgbClr val="333333"/>
            </a:contourClr>
          </a:sp3d>
        </p:spPr>
      </p:pic>
      <p:sp>
        <p:nvSpPr>
          <p:cNvPr id="4" name="CuadroTexto 3"/>
          <p:cNvSpPr txBox="1"/>
          <p:nvPr/>
        </p:nvSpPr>
        <p:spPr>
          <a:xfrm>
            <a:off x="5063613" y="2286000"/>
            <a:ext cx="5680587" cy="4023360"/>
          </a:xfrm>
          <a:prstGeom prst="rect">
            <a:avLst/>
          </a:prstGeom>
        </p:spPr>
        <p:style>
          <a:lnRef idx="2">
            <a:schemeClr val="accent4"/>
          </a:lnRef>
          <a:fillRef idx="1">
            <a:schemeClr val="lt1"/>
          </a:fillRef>
          <a:effectRef idx="0">
            <a:schemeClr val="accent4"/>
          </a:effectRef>
          <a:fontRef idx="minor">
            <a:schemeClr val="dk1"/>
          </a:fontRef>
        </p:style>
        <p:txBody>
          <a:bodyPr vert="horz" lIns="45720" tIns="45720" rIns="45720" bIns="45720" rtlCol="0">
            <a:normAutofit/>
          </a:bodyPr>
          <a:lstStyle/>
          <a:p>
            <a:pPr marL="285750" indent="-285750" defTabSz="914400">
              <a:lnSpc>
                <a:spcPct val="90000"/>
              </a:lnSpc>
              <a:spcAft>
                <a:spcPts val="600"/>
              </a:spcAft>
              <a:buClr>
                <a:schemeClr val="accent1"/>
              </a:buClr>
              <a:buFont typeface="Arial" panose="020B0604020202020204" pitchFamily="34" charset="0"/>
              <a:buChar char="•"/>
            </a:pPr>
            <a:r>
              <a:rPr lang="en-US" sz="1500">
                <a:solidFill>
                  <a:schemeClr val="tx1"/>
                </a:solidFill>
              </a:rPr>
              <a:t>Imperio-mundo/Hegemonía: modos de dominación mundial de los Estados fuertes y los semiperiféricos.</a:t>
            </a:r>
          </a:p>
          <a:p>
            <a:pPr marL="285750" indent="-285750" defTabSz="914400">
              <a:lnSpc>
                <a:spcPct val="90000"/>
              </a:lnSpc>
              <a:spcAft>
                <a:spcPts val="600"/>
              </a:spcAft>
              <a:buClr>
                <a:schemeClr val="accent1"/>
              </a:buClr>
              <a:buFont typeface="Arial" panose="020B0604020202020204" pitchFamily="34" charset="0"/>
              <a:buChar char="•"/>
            </a:pPr>
            <a:r>
              <a:rPr lang="en-US" sz="1500">
                <a:solidFill>
                  <a:schemeClr val="tx1"/>
                </a:solidFill>
              </a:rPr>
              <a:t>Movimientos antisistémicos como actores políticos clave: una de las consecuencias de las revoluciones de 1848.</a:t>
            </a:r>
          </a:p>
          <a:p>
            <a:pPr marL="285750" indent="-285750" defTabSz="914400">
              <a:lnSpc>
                <a:spcPct val="90000"/>
              </a:lnSpc>
              <a:spcAft>
                <a:spcPts val="600"/>
              </a:spcAft>
              <a:buClr>
                <a:schemeClr val="accent1"/>
              </a:buClr>
              <a:buFont typeface="Arial" panose="020B0604020202020204" pitchFamily="34" charset="0"/>
              <a:buChar char="•"/>
            </a:pPr>
            <a:r>
              <a:rPr lang="en-US" sz="1500">
                <a:solidFill>
                  <a:schemeClr val="tx1"/>
                </a:solidFill>
              </a:rPr>
              <a:t>El sistema-mundo moderno se encuentra en crisis desde 1968. Colapso de la geocultura.</a:t>
            </a:r>
          </a:p>
          <a:p>
            <a:pPr marL="285750" indent="-285750" defTabSz="914400">
              <a:lnSpc>
                <a:spcPct val="90000"/>
              </a:lnSpc>
              <a:spcAft>
                <a:spcPts val="600"/>
              </a:spcAft>
              <a:buClr>
                <a:schemeClr val="accent1"/>
              </a:buClr>
              <a:buFont typeface="Arial" panose="020B0604020202020204" pitchFamily="34" charset="0"/>
              <a:buChar char="•"/>
            </a:pPr>
            <a:r>
              <a:rPr lang="en-US" sz="1500">
                <a:solidFill>
                  <a:schemeClr val="tx1"/>
                </a:solidFill>
              </a:rPr>
              <a:t>Nuevas miradas y actores en las estructuras sociales: lucha contra el racismo, nuevas miradas sobre la sexualidad.</a:t>
            </a:r>
          </a:p>
          <a:p>
            <a:pPr marL="285750" indent="-285750" defTabSz="914400">
              <a:lnSpc>
                <a:spcPct val="90000"/>
              </a:lnSpc>
              <a:spcAft>
                <a:spcPts val="600"/>
              </a:spcAft>
              <a:buClr>
                <a:schemeClr val="accent1"/>
              </a:buClr>
              <a:buFont typeface="Arial" panose="020B0604020202020204" pitchFamily="34" charset="0"/>
              <a:buChar char="•"/>
            </a:pPr>
            <a:r>
              <a:rPr lang="en-US" sz="1500">
                <a:solidFill>
                  <a:schemeClr val="tx1"/>
                </a:solidFill>
              </a:rPr>
              <a:t>Respuesta a la crisis económica: globalización.</a:t>
            </a:r>
          </a:p>
          <a:p>
            <a:pPr marL="285750" indent="-285750" defTabSz="914400">
              <a:lnSpc>
                <a:spcPct val="90000"/>
              </a:lnSpc>
              <a:spcAft>
                <a:spcPts val="600"/>
              </a:spcAft>
              <a:buClr>
                <a:schemeClr val="accent1"/>
              </a:buClr>
              <a:buFont typeface="Arial" panose="020B0604020202020204" pitchFamily="34" charset="0"/>
              <a:buChar char="•"/>
            </a:pPr>
            <a:r>
              <a:rPr lang="en-US" sz="1500">
                <a:solidFill>
                  <a:schemeClr val="tx1"/>
                </a:solidFill>
              </a:rPr>
              <a:t>Respuesta política: Foro Social Mundial.</a:t>
            </a:r>
          </a:p>
          <a:p>
            <a:pPr marL="285750" indent="-285750" defTabSz="914400">
              <a:lnSpc>
                <a:spcPct val="90000"/>
              </a:lnSpc>
              <a:spcAft>
                <a:spcPts val="600"/>
              </a:spcAft>
              <a:buClr>
                <a:schemeClr val="accent1"/>
              </a:buClr>
              <a:buFont typeface="Arial" panose="020B0604020202020204" pitchFamily="34" charset="0"/>
              <a:buChar char="•"/>
            </a:pPr>
            <a:r>
              <a:rPr lang="en-US" sz="1500">
                <a:solidFill>
                  <a:schemeClr val="tx1"/>
                </a:solidFill>
              </a:rPr>
              <a:t>“El elemento clave del debate es el grado en el que cualquier sistema social, pero en este caso el futuro que estamos construyendo, se inclinará en una dirección o en la otra de los dos </a:t>
            </a:r>
          </a:p>
          <a:p>
            <a:pPr marL="285750" indent="-285750" defTabSz="914400">
              <a:lnSpc>
                <a:spcPct val="90000"/>
              </a:lnSpc>
              <a:spcAft>
                <a:spcPts val="600"/>
              </a:spcAft>
              <a:buClr>
                <a:schemeClr val="accent1"/>
              </a:buClr>
              <a:buFont typeface="Arial" panose="020B0604020202020204" pitchFamily="34" charset="0"/>
              <a:buChar char="•"/>
            </a:pPr>
            <a:r>
              <a:rPr lang="en-US" sz="1500">
                <a:solidFill>
                  <a:schemeClr val="tx1"/>
                </a:solidFill>
              </a:rPr>
              <a:t>temas centrales de larga data en la organización social: la libertad y la igualdad”.</a:t>
            </a:r>
          </a:p>
        </p:txBody>
      </p:sp>
    </p:spTree>
    <p:extLst>
      <p:ext uri="{BB962C8B-B14F-4D97-AF65-F5344CB8AC3E}">
        <p14:creationId xmlns:p14="http://schemas.microsoft.com/office/powerpoint/2010/main" val="3817615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6D9926-E633-DCB8-DF22-777F9000D03B}"/>
              </a:ext>
            </a:extLst>
          </p:cNvPr>
          <p:cNvSpPr>
            <a:spLocks noGrp="1"/>
          </p:cNvSpPr>
          <p:nvPr>
            <p:ph type="title"/>
          </p:nvPr>
        </p:nvSpPr>
        <p:spPr>
          <a:xfrm>
            <a:off x="1024128" y="585216"/>
            <a:ext cx="5902061" cy="1499616"/>
          </a:xfrm>
        </p:spPr>
        <p:txBody>
          <a:bodyPr>
            <a:normAutofit/>
          </a:bodyPr>
          <a:lstStyle/>
          <a:p>
            <a:r>
              <a:rPr lang="es-AR" dirty="0"/>
              <a:t>Reordenamiento del mundo (</a:t>
            </a:r>
            <a:r>
              <a:rPr lang="es-AR" dirty="0" err="1"/>
              <a:t>lechini</a:t>
            </a:r>
            <a:r>
              <a:rPr lang="es-AR" dirty="0"/>
              <a:t>)</a:t>
            </a:r>
          </a:p>
        </p:txBody>
      </p:sp>
      <p:pic>
        <p:nvPicPr>
          <p:cNvPr id="1042" name="Picture 18" descr="Colombia está lista para la VIII Cumbre de la Comunidad de Estados Latinoamericanos y Caribeños – CELAC">
            <a:extLst>
              <a:ext uri="{FF2B5EF4-FFF2-40B4-BE49-F238E27FC236}">
                <a16:creationId xmlns:a16="http://schemas.microsoft.com/office/drawing/2014/main" id="{24A82D11-3C8A-6A43-ED8A-804F0C176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792" r="3742" b="-4"/>
          <a:stretch/>
        </p:blipFill>
        <p:spPr bwMode="auto">
          <a:xfrm>
            <a:off x="7552267" y="640080"/>
            <a:ext cx="3999654" cy="327727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La alta política protagoniza la segunda jornada de la COP28">
            <a:extLst>
              <a:ext uri="{FF2B5EF4-FFF2-40B4-BE49-F238E27FC236}">
                <a16:creationId xmlns:a16="http://schemas.microsoft.com/office/drawing/2014/main" id="{61174D31-606C-4870-1C3E-249133CDE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29" r="1" b="1"/>
          <a:stretch/>
        </p:blipFill>
        <p:spPr bwMode="auto">
          <a:xfrm>
            <a:off x="7552267" y="4078225"/>
            <a:ext cx="3999654" cy="21396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Marcador de contenido 3">
            <a:extLst>
              <a:ext uri="{FF2B5EF4-FFF2-40B4-BE49-F238E27FC236}">
                <a16:creationId xmlns:a16="http://schemas.microsoft.com/office/drawing/2014/main" id="{BD18BFA9-70E3-203A-71E9-44FC071B4678}"/>
              </a:ext>
            </a:extLst>
          </p:cNvPr>
          <p:cNvGraphicFramePr>
            <a:graphicFrameLocks noGrp="1"/>
          </p:cNvGraphicFramePr>
          <p:nvPr>
            <p:ph idx="1"/>
            <p:extLst>
              <p:ext uri="{D42A27DB-BD31-4B8C-83A1-F6EECF244321}">
                <p14:modId xmlns:p14="http://schemas.microsoft.com/office/powerpoint/2010/main" val="2926918182"/>
              </p:ext>
            </p:extLst>
          </p:nvPr>
        </p:nvGraphicFramePr>
        <p:xfrm>
          <a:off x="515566" y="1955260"/>
          <a:ext cx="6877455" cy="47957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88616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42">
            <a:extLst>
              <a:ext uri="{FF2B5EF4-FFF2-40B4-BE49-F238E27FC236}">
                <a16:creationId xmlns:a16="http://schemas.microsoft.com/office/drawing/2014/main" id="{DC3342A6-FCBF-4E84-9903-DB7173183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ectangle 1044">
            <a:extLst>
              <a:ext uri="{FF2B5EF4-FFF2-40B4-BE49-F238E27FC236}">
                <a16:creationId xmlns:a16="http://schemas.microsoft.com/office/drawing/2014/main" id="{30C2982E-79BF-48DE-B9CE-C1C6F7263A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7745" y="484632"/>
            <a:ext cx="7794722" cy="35119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1046">
            <a:extLst>
              <a:ext uri="{FF2B5EF4-FFF2-40B4-BE49-F238E27FC236}">
                <a16:creationId xmlns:a16="http://schemas.microsoft.com/office/drawing/2014/main" id="{4D5F4D9F-C5A3-4297-BFDD-1302C89BA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7745" y="4150595"/>
            <a:ext cx="7794722" cy="22196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1">
            <a:extLst>
              <a:ext uri="{FF2B5EF4-FFF2-40B4-BE49-F238E27FC236}">
                <a16:creationId xmlns:a16="http://schemas.microsoft.com/office/drawing/2014/main" id="{E9C2BE04-B07C-7225-2597-B14AE1FD4C48}"/>
              </a:ext>
            </a:extLst>
          </p:cNvPr>
          <p:cNvSpPr txBox="1">
            <a:spLocks/>
          </p:cNvSpPr>
          <p:nvPr/>
        </p:nvSpPr>
        <p:spPr>
          <a:xfrm>
            <a:off x="4684903" y="4391025"/>
            <a:ext cx="6685507" cy="1738808"/>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spcAft>
                <a:spcPts val="600"/>
              </a:spcAft>
            </a:pPr>
            <a:r>
              <a:rPr lang="en-US"/>
              <a:t>Reordenamiento del mundo (lechini)</a:t>
            </a:r>
          </a:p>
        </p:txBody>
      </p:sp>
      <p:pic>
        <p:nvPicPr>
          <p:cNvPr id="1038" name="Picture 14" descr="VIDEO: Vista aérea de la planta nuclear de Chernóbil 34 años después de la  catástrofe - RT">
            <a:extLst>
              <a:ext uri="{FF2B5EF4-FFF2-40B4-BE49-F238E27FC236}">
                <a16:creationId xmlns:a16="http://schemas.microsoft.com/office/drawing/2014/main" id="{8A67038E-B7D2-85C3-A48A-4E692F7B1FA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4632" y="500325"/>
            <a:ext cx="3248521" cy="18272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uerra comercial entre Estados Unidos y China: cómo recrudecieron su  conflicto con un aumento recíproco de aranceles (y cómo esto desplomó los  mercados) - BBC News Mundo">
            <a:extLst>
              <a:ext uri="{FF2B5EF4-FFF2-40B4-BE49-F238E27FC236}">
                <a16:creationId xmlns:a16="http://schemas.microsoft.com/office/drawing/2014/main" id="{44FB321B-DE78-11F5-427C-97E7F4D49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894" r="-1" b="-1"/>
          <a:stretch/>
        </p:blipFill>
        <p:spPr bwMode="auto">
          <a:xfrm>
            <a:off x="484633" y="2562644"/>
            <a:ext cx="3248520" cy="17378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Un dibujo de una caricatura&#10;&#10;Descripción generada automáticamente con confianza baja">
            <a:extLst>
              <a:ext uri="{FF2B5EF4-FFF2-40B4-BE49-F238E27FC236}">
                <a16:creationId xmlns:a16="http://schemas.microsoft.com/office/drawing/2014/main" id="{56C07FDF-39EE-CD36-C94D-8C81F049EFF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4632" y="4795077"/>
            <a:ext cx="3248521" cy="1315973"/>
          </a:xfrm>
          <a:prstGeom prst="rect">
            <a:avLst/>
          </a:prstGeom>
          <a:noFill/>
          <a:extLst>
            <a:ext uri="{909E8E84-426E-40DD-AFC4-6F175D3DCCD1}">
              <a14:hiddenFill xmlns:a14="http://schemas.microsoft.com/office/drawing/2010/main">
                <a:solidFill>
                  <a:srgbClr val="FFFFFF"/>
                </a:solidFill>
              </a14:hiddenFill>
            </a:ext>
          </a:extLst>
        </p:spPr>
      </p:pic>
      <p:cxnSp>
        <p:nvCxnSpPr>
          <p:cNvPr id="1049" name="Straight Connector 1048">
            <a:extLst>
              <a:ext uri="{FF2B5EF4-FFF2-40B4-BE49-F238E27FC236}">
                <a16:creationId xmlns:a16="http://schemas.microsoft.com/office/drawing/2014/main" id="{C622E0F1-A7D4-4860-B2B2-CB270BF8A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422775" y="4803229"/>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6" name="Marcador de contenido 3">
            <a:extLst>
              <a:ext uri="{FF2B5EF4-FFF2-40B4-BE49-F238E27FC236}">
                <a16:creationId xmlns:a16="http://schemas.microsoft.com/office/drawing/2014/main" id="{6351FE3D-D446-8FC6-5369-D859449AEDC7}"/>
              </a:ext>
            </a:extLst>
          </p:cNvPr>
          <p:cNvGraphicFramePr>
            <a:graphicFrameLocks noGrp="1"/>
          </p:cNvGraphicFramePr>
          <p:nvPr>
            <p:ph idx="1"/>
            <p:extLst>
              <p:ext uri="{D42A27DB-BD31-4B8C-83A1-F6EECF244321}">
                <p14:modId xmlns:p14="http://schemas.microsoft.com/office/powerpoint/2010/main" val="1824901406"/>
              </p:ext>
            </p:extLst>
          </p:nvPr>
        </p:nvGraphicFramePr>
        <p:xfrm>
          <a:off x="4219802" y="601133"/>
          <a:ext cx="7150608" cy="33090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572132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Integral</Template>
  <TotalTime>902</TotalTime>
  <Words>2838</Words>
  <Application>Microsoft Office PowerPoint</Application>
  <PresentationFormat>Panorámica</PresentationFormat>
  <Paragraphs>69</Paragraphs>
  <Slides>16</Slides>
  <Notes>1</Notes>
  <HiddenSlides>0</HiddenSlides>
  <MMClips>1</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Aptos</vt:lpstr>
      <vt:lpstr>Arial</vt:lpstr>
      <vt:lpstr>Tw Cen MT</vt:lpstr>
      <vt:lpstr>Tw Cen MT Condensed</vt:lpstr>
      <vt:lpstr>Wingdings 3</vt:lpstr>
      <vt:lpstr>Integral</vt:lpstr>
      <vt:lpstr>Unidad 1: Pensar la cuestión social a escala global/local</vt:lpstr>
      <vt:lpstr>temario</vt:lpstr>
      <vt:lpstr>¿Como vemos el mundo hoy?</vt:lpstr>
      <vt:lpstr>Saskia sassen: una sociología de la globalización</vt:lpstr>
      <vt:lpstr>Teoría de los “sistemas-mundo” (Immanuel Wallerstein)</vt:lpstr>
      <vt:lpstr>Teoría de los sistemas-mundo</vt:lpstr>
      <vt:lpstr>Teoría de los “sistemas-mundo”</vt:lpstr>
      <vt:lpstr>Reordenamiento del mundo (lechini)</vt:lpstr>
      <vt:lpstr>Presentación de PowerPoint</vt:lpstr>
      <vt:lpstr>Presentación de PowerPoint</vt:lpstr>
      <vt:lpstr>Roberto RUSSELL</vt:lpstr>
      <vt:lpstr>VAN KLAVEREN: crisis del multilateralismo</vt:lpstr>
      <vt:lpstr>Schultz: crisis sistémica y transición hegemónica</vt:lpstr>
      <vt:lpstr>Schultz: crisis sistémica y transición hegemónica</vt:lpstr>
      <vt:lpstr>ASPRELLA – Schultz: configuración de un nuevo orden mundial</vt:lpstr>
      <vt:lpstr>¿Qué SUCEDE en el mundo hoy?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Susana Zazzarini</dc:creator>
  <cp:lastModifiedBy>Susana Zazzarini</cp:lastModifiedBy>
  <cp:revision>5</cp:revision>
  <dcterms:created xsi:type="dcterms:W3CDTF">2024-08-17T12:41:58Z</dcterms:created>
  <dcterms:modified xsi:type="dcterms:W3CDTF">2024-08-24T20:46:35Z</dcterms:modified>
</cp:coreProperties>
</file>