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8" r:id="rId2"/>
    <p:sldId id="259" r:id="rId3"/>
    <p:sldId id="260" r:id="rId4"/>
    <p:sldId id="307" r:id="rId5"/>
    <p:sldId id="262" r:id="rId6"/>
    <p:sldId id="304" r:id="rId7"/>
    <p:sldId id="305" r:id="rId8"/>
    <p:sldId id="267" r:id="rId9"/>
    <p:sldId id="266" r:id="rId10"/>
    <p:sldId id="265" r:id="rId11"/>
    <p:sldId id="306" r:id="rId12"/>
    <p:sldId id="268" r:id="rId13"/>
    <p:sldId id="273" r:id="rId14"/>
    <p:sldId id="274" r:id="rId15"/>
    <p:sldId id="308" r:id="rId16"/>
    <p:sldId id="275" r:id="rId17"/>
    <p:sldId id="276" r:id="rId18"/>
    <p:sldId id="277" r:id="rId19"/>
    <p:sldId id="278" r:id="rId20"/>
    <p:sldId id="279" r:id="rId21"/>
    <p:sldId id="280" r:id="rId22"/>
    <p:sldId id="281" r:id="rId23"/>
    <p:sldId id="282" r:id="rId24"/>
    <p:sldId id="288" r:id="rId25"/>
    <p:sldId id="283" r:id="rId26"/>
    <p:sldId id="287" r:id="rId27"/>
    <p:sldId id="290" r:id="rId28"/>
    <p:sldId id="291" r:id="rId29"/>
    <p:sldId id="292" r:id="rId30"/>
    <p:sldId id="293" r:id="rId31"/>
    <p:sldId id="294" r:id="rId32"/>
    <p:sldId id="296" r:id="rId33"/>
    <p:sldId id="297" r:id="rId34"/>
    <p:sldId id="309" r:id="rId35"/>
    <p:sldId id="310" r:id="rId36"/>
    <p:sldId id="311" r:id="rId37"/>
    <p:sldId id="257" r:id="rId38"/>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1-04-19T21:56:26.288"/>
    </inkml:context>
    <inkml:brush xml:id="br0">
      <inkml:brushProperty name="width" value="0.05292" units="cm"/>
      <inkml:brushProperty name="height" value="0.05292" units="cm"/>
      <inkml:brushProperty name="color" value="#FF0000"/>
    </inkml:brush>
  </inkml:definitions>
  <inkml:trace contextRef="#ctx0" brushRef="#br0">12030 6615 0,'0'17'46,"0"1"-30,0 0 0,0 17-16,0-18 15,0 1-15,0 17 16,0 1-16,0-19 16,0 19-1,0-19-15,0 1 16,0 17-16,0 0 15,0 1 1,0-1-16,0-17 16,0-1-1,0 18 1,0-17-16,0 0 16,0 52-1,0-52 1,0 17-16,0-17 15,17 52-15,-17-34 16,0-19 0,0 1-1,0 0-15,18 52 16,-18-35-16,0-17 16,0 17-16,0-17 15,18 35-15,-1-18 16,-17 0-1,0 1-15,18 17 16,-18-18 0,18 18-16,-18-18 15,0 0-15,0 1 16,0-1-16,17 18 16,1 0-16,-1-18 15,-17 0-15,0-17 16,0 0-16,18 52 15,-18-52 1,0 17-16,0-17 16,18 52-1,-18-52 1,0 0-16,17 52 16,1-17-1,0-35-15,-18 17 16,0 0-16,0-17 15,0 0-15,17 52 16,-17-52 0,0 17-1,18 53-15,-18-53 16,0-17-16,0 17 16,18 36-1,-18-36-15,0-17 16,0 0-16,17 34 15,1-16-15,-1 34 16,-17-52 0,0 17-16,18 18 15,17 35 1,-35-70-16,18 35 16,0-18-16,-1 18 15,1-18-15,-18 1 16,18 16-16,-18 19 15,17-18-15,19 0 16,-19 17-16,-17-17 16,18 0-16,-18-17 15,0 16 1,35 19-16,0 0 16,-17-1-16,0-35 15,-1 1-15,19 17 16,-19-18-16,-17 18 15,18 0-15,-1-18 16,36 0-16,-35 18 16,-18-35-16,18 35 15,-1-36-15,1 1 16,0 53-16,-1-54 16,1 18-16,17 18 15,-17-17-15,-18-1 16,17 18-16,19-18 15,-36-17-15,17 17 16,1 0-16,0 1 16,-18 17-16,17-36 15,19 18-15,-19 18 16,1-17-16,-1 34 16,19-52-16,-19 17 15,1 0-15,0 1 16,-1-19-16,1 19 15,0-36-15,-18 53 16,35-36-16,0 18 16,-17 36-1,-1-36-15,36 18 16,-17-18-16,-1 36 16,0-36-16,18 53 15,-18-35-15,18-17 16,-35 17-16,52 0 15,-34-18-15,-1 0 16,-17-17-16,17 35 16,0-18-16,-17 18 15,17-18-15,0 36 16,18-36-16,-17 18 16,-1-18-16,0 36 15,0-36-15,-17 0 16,17 1-16,1-19 15,-1 36-15,-35-35 16,18-1-16,17 19 16,-18-19-16,1 1 15,0 17-15,-1-35 16,19 18 0,-19 52-1,1-52-15,0-18 16,-1 18-16,1 17 15,17 35-15,0-52 16,18 17-16,-17-17 16,-1 0-16,-18 17 15,36-17-15,-35-1 16,0 1-16,-1 0 16,1-1-1,0 1-15,17-1 16,18 19-16,0-1 15,0 18-15,-18-18 16,18-17-16,-36-1 16,36 19-16,-35-1 15,17-17 1,1-18-16,-19 17 0,1-17 16,17 18-16,0 0 15,1-1 126,-19-17-126,72 53-15,69 53 16,36-35-16,0 17 16,-35-18-16,-35 18 15,-19-52-15,-34-1 16,-18 18-16,-18-53 109,0 18-93,54 17-16,52 18 16,-18-36-16,-17 19 0,17-1 15,1 0 1,-71-17-16,0 0 15,-36-1-15,19-17 79,-1 0-64,53 18-15,18-18 16,-35 17-16,17-17 15,0 36-15,-17-1 16,-36-17-16,35-1 16,-34-17-16,-1 0 93,0 0-93,106 71 16,18-18-16,-35-18 16,17 18-16,17-18 15,-16 1-15,-54 16 16,0-34 0,-53-18-16,18 18 0,0-18 15,-18 0-15,1 0 16,-19 0-1,1 0-15,35 17 16,0 19-16,0-19 16,35 19-16,-18-36 15,54 17-15,-71 18 16,0-17-16,17 0 16,-35-18-16,-17 0 15,0 0-15,17 0 16,-17 0-16,-1 0 15,19 17-15,17 1 16,-18-18-16,18 0 16,-18 18-16,18-18 15,-18 17-15,36-17 16,-36 18-16,0-18 16,1 18-16,-1-1 15,18 18-15,-18-35 16,0 0-16,1 0 15,16 0-15,-16 0 16,34 0-16,-34 0 16,17 0-16,17 0 15,-35 0 1,18 0-16,-17 0 0,16 18 16,1-18-1,0 0-15,-17 18 16,34-18-16,-52 0 15,-1 0-15,19 0 16,-19 0-16,19 0 16,-19 0-16,19 0 15,-1 0-15,18 0 16,0 0-16,-18 35 16,0-17-16,0-18 15,-17 0-15,17 0 16,-17 0-1,0 0 1,17 0 0,0 0-16,0 0 15,1 0-15,-1 0 16,18 0-16,-35 0 16,-1 0-16,1 0 46,0 0-30,-1 0-16,1 0 16,17 0-16,-17 0 15,-1 0 1,19 0 78,-19 0-79,36 0-15,0 0 16,-35 0-16,17 0 125,-17 0-125,-1 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7D2A91-ADE2-4DCB-8025-56C691B6F659}" type="datetimeFigureOut">
              <a:rPr lang="es-AR" smtClean="0"/>
              <a:t>27/8/2024</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4A77E-6AF8-4FE8-84F2-2F247B2FAB8D}" type="slidenum">
              <a:rPr lang="es-AR" smtClean="0"/>
              <a:t>‹Nº›</a:t>
            </a:fld>
            <a:endParaRPr lang="es-AR"/>
          </a:p>
        </p:txBody>
      </p:sp>
    </p:spTree>
    <p:extLst>
      <p:ext uri="{BB962C8B-B14F-4D97-AF65-F5344CB8AC3E}">
        <p14:creationId xmlns:p14="http://schemas.microsoft.com/office/powerpoint/2010/main" val="1039064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765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1</a:t>
            </a:r>
          </a:p>
        </p:txBody>
      </p:sp>
      <p:sp>
        <p:nvSpPr>
          <p:cNvPr id="2765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765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7654" name="Rectangle 6"/>
          <p:cNvSpPr>
            <a:spLocks noGrp="1" noRot="1" noChangeAspect="1" noChangeArrowheads="1" noTextEdit="1"/>
          </p:cNvSpPr>
          <p:nvPr>
            <p:ph type="sldImg"/>
          </p:nvPr>
        </p:nvSpPr>
        <p:spPr bwMode="auto">
          <a:xfrm>
            <a:off x="393700" y="692150"/>
            <a:ext cx="6070600"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5"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1353697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041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42</a:t>
            </a:r>
          </a:p>
        </p:txBody>
      </p:sp>
      <p:sp>
        <p:nvSpPr>
          <p:cNvPr id="6042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042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0422"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60423"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3202249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246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43</a:t>
            </a:r>
          </a:p>
        </p:txBody>
      </p:sp>
      <p:sp>
        <p:nvSpPr>
          <p:cNvPr id="6246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246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2470"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62471"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1078342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451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46</a:t>
            </a:r>
          </a:p>
        </p:txBody>
      </p:sp>
      <p:sp>
        <p:nvSpPr>
          <p:cNvPr id="6451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451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4518"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64519"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1732259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656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52</a:t>
            </a:r>
          </a:p>
        </p:txBody>
      </p:sp>
      <p:sp>
        <p:nvSpPr>
          <p:cNvPr id="6656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656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6566"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66567"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494194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861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55</a:t>
            </a:r>
          </a:p>
        </p:txBody>
      </p:sp>
      <p:sp>
        <p:nvSpPr>
          <p:cNvPr id="6861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861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8614"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68615"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1524060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065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65</a:t>
            </a:r>
          </a:p>
        </p:txBody>
      </p:sp>
      <p:sp>
        <p:nvSpPr>
          <p:cNvPr id="7066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066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0662"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70663"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2958153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270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72</a:t>
            </a:r>
          </a:p>
        </p:txBody>
      </p:sp>
      <p:sp>
        <p:nvSpPr>
          <p:cNvPr id="7270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270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2710"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72711"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3897009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475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72</a:t>
            </a:r>
          </a:p>
        </p:txBody>
      </p:sp>
      <p:sp>
        <p:nvSpPr>
          <p:cNvPr id="7475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475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4758"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74759"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4012074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680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77</a:t>
            </a:r>
          </a:p>
        </p:txBody>
      </p:sp>
      <p:sp>
        <p:nvSpPr>
          <p:cNvPr id="7680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680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6806"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76807"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3815379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909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87</a:t>
            </a:r>
          </a:p>
        </p:txBody>
      </p:sp>
      <p:sp>
        <p:nvSpPr>
          <p:cNvPr id="8909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909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9094"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89095"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2640854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969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4</a:t>
            </a:r>
          </a:p>
        </p:txBody>
      </p:sp>
      <p:sp>
        <p:nvSpPr>
          <p:cNvPr id="2970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970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9702"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29703"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3213623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885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78</a:t>
            </a:r>
          </a:p>
        </p:txBody>
      </p:sp>
      <p:sp>
        <p:nvSpPr>
          <p:cNvPr id="7885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885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8854"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78855"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1684768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704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85</a:t>
            </a:r>
          </a:p>
        </p:txBody>
      </p:sp>
      <p:sp>
        <p:nvSpPr>
          <p:cNvPr id="8704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704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7046"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87047"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1412355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318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96</a:t>
            </a:r>
          </a:p>
        </p:txBody>
      </p:sp>
      <p:sp>
        <p:nvSpPr>
          <p:cNvPr id="9318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318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3190"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93191"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1207167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523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97</a:t>
            </a:r>
          </a:p>
        </p:txBody>
      </p:sp>
      <p:sp>
        <p:nvSpPr>
          <p:cNvPr id="9523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523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5238"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95239"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964201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728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102</a:t>
            </a:r>
          </a:p>
        </p:txBody>
      </p:sp>
      <p:sp>
        <p:nvSpPr>
          <p:cNvPr id="9728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728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7286"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97287"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2798967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933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103</a:t>
            </a:r>
          </a:p>
        </p:txBody>
      </p:sp>
      <p:sp>
        <p:nvSpPr>
          <p:cNvPr id="9933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933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9334"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99335"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2775037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10137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140</a:t>
            </a:r>
          </a:p>
        </p:txBody>
      </p:sp>
      <p:sp>
        <p:nvSpPr>
          <p:cNvPr id="10138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10138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101382"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101383"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3195870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174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6</a:t>
            </a:r>
          </a:p>
        </p:txBody>
      </p:sp>
      <p:sp>
        <p:nvSpPr>
          <p:cNvPr id="3174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174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1750"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31751"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3903718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584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12</a:t>
            </a:r>
          </a:p>
        </p:txBody>
      </p:sp>
      <p:sp>
        <p:nvSpPr>
          <p:cNvPr id="3584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584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5846"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35847"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499588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608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15</a:t>
            </a:r>
          </a:p>
        </p:txBody>
      </p:sp>
      <p:sp>
        <p:nvSpPr>
          <p:cNvPr id="4608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608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6086"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46087"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2771924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403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15</a:t>
            </a:r>
          </a:p>
        </p:txBody>
      </p:sp>
      <p:sp>
        <p:nvSpPr>
          <p:cNvPr id="4403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403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4038"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44039"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60070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198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14</a:t>
            </a:r>
          </a:p>
        </p:txBody>
      </p:sp>
      <p:sp>
        <p:nvSpPr>
          <p:cNvPr id="4198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198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1990"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41991"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2647912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813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38</a:t>
            </a:r>
          </a:p>
        </p:txBody>
      </p:sp>
      <p:sp>
        <p:nvSpPr>
          <p:cNvPr id="4813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813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8134"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48135"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1243805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837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41</a:t>
            </a:r>
          </a:p>
        </p:txBody>
      </p:sp>
      <p:sp>
        <p:nvSpPr>
          <p:cNvPr id="5837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837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8374"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58375"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3323951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79D3804-08BE-4976-98D9-74806D65B2C9}" type="datetimeFigureOut">
              <a:rPr lang="es-AR" smtClean="0"/>
              <a:t>27/8/2024</a:t>
            </a:fld>
            <a:endParaRPr lang="es-A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s-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17411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79D3804-08BE-4976-98D9-74806D65B2C9}" type="datetimeFigureOut">
              <a:rPr lang="es-AR" smtClean="0"/>
              <a:t>27/8/2024</a:t>
            </a:fld>
            <a:endParaRPr lang="es-AR"/>
          </a:p>
        </p:txBody>
      </p:sp>
      <p:sp>
        <p:nvSpPr>
          <p:cNvPr id="6" name="Footer Placeholder 5"/>
          <p:cNvSpPr>
            <a:spLocks noGrp="1"/>
          </p:cNvSpPr>
          <p:nvPr>
            <p:ph type="ftr" sz="quarter" idx="11"/>
          </p:nvPr>
        </p:nvSpPr>
        <p:spPr/>
        <p:txBody>
          <a:bodyPr/>
          <a:lstStyle/>
          <a:p>
            <a:endParaRPr lang="es-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1530207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379D3804-08BE-4976-98D9-74806D65B2C9}" type="datetimeFigureOut">
              <a:rPr lang="es-AR" smtClean="0"/>
              <a:t>27/8/2024</a:t>
            </a:fld>
            <a:endParaRPr lang="es-AR"/>
          </a:p>
        </p:txBody>
      </p:sp>
      <p:sp>
        <p:nvSpPr>
          <p:cNvPr id="5" name="Footer Placeholder 4"/>
          <p:cNvSpPr>
            <a:spLocks noGrp="1"/>
          </p:cNvSpPr>
          <p:nvPr>
            <p:ph type="ftr" sz="quarter" idx="11"/>
          </p:nvPr>
        </p:nvSpPr>
        <p:spPr/>
        <p:txBody>
          <a:bodyPr/>
          <a:lstStyle/>
          <a:p>
            <a:endParaRPr lang="es-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3411851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379D3804-08BE-4976-98D9-74806D65B2C9}" type="datetimeFigureOut">
              <a:rPr lang="es-AR" smtClean="0"/>
              <a:t>27/8/2024</a:t>
            </a:fld>
            <a:endParaRPr lang="es-AR"/>
          </a:p>
        </p:txBody>
      </p:sp>
      <p:sp>
        <p:nvSpPr>
          <p:cNvPr id="5" name="Footer Placeholder 4"/>
          <p:cNvSpPr>
            <a:spLocks noGrp="1"/>
          </p:cNvSpPr>
          <p:nvPr>
            <p:ph type="ftr" sz="quarter" idx="11"/>
          </p:nvPr>
        </p:nvSpPr>
        <p:spPr/>
        <p:txBody>
          <a:bodyPr/>
          <a:lstStyle/>
          <a:p>
            <a:endParaRPr lang="es-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861214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379D3804-08BE-4976-98D9-74806D65B2C9}" type="datetimeFigureOut">
              <a:rPr lang="es-AR" smtClean="0"/>
              <a:t>27/8/2024</a:t>
            </a:fld>
            <a:endParaRPr lang="es-AR"/>
          </a:p>
        </p:txBody>
      </p:sp>
      <p:sp>
        <p:nvSpPr>
          <p:cNvPr id="5" name="Footer Placeholder 4"/>
          <p:cNvSpPr>
            <a:spLocks noGrp="1"/>
          </p:cNvSpPr>
          <p:nvPr>
            <p:ph type="ftr" sz="quarter" idx="11"/>
          </p:nvPr>
        </p:nvSpPr>
        <p:spPr/>
        <p:txBody>
          <a:bodyPr/>
          <a:lstStyle/>
          <a:p>
            <a:endParaRPr lang="es-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1255090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79D3804-08BE-4976-98D9-74806D65B2C9}" type="datetimeFigureOut">
              <a:rPr lang="es-AR" smtClean="0"/>
              <a:t>27/8/2024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3976061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79D3804-08BE-4976-98D9-74806D65B2C9}" type="datetimeFigureOut">
              <a:rPr lang="es-AR" smtClean="0"/>
              <a:t>27/8/2024</a:t>
            </a:fld>
            <a:endParaRPr lang="es-AR"/>
          </a:p>
        </p:txBody>
      </p:sp>
      <p:sp>
        <p:nvSpPr>
          <p:cNvPr id="8" name="Footer Placeholder 7"/>
          <p:cNvSpPr>
            <a:spLocks noGrp="1"/>
          </p:cNvSpPr>
          <p:nvPr>
            <p:ph type="ftr" sz="quarter" idx="11"/>
          </p:nvPr>
        </p:nvSpPr>
        <p:spPr>
          <a:xfrm>
            <a:off x="561111" y="6391838"/>
            <a:ext cx="3644282" cy="304801"/>
          </a:xfrm>
        </p:spPr>
        <p:txBody>
          <a:bodyPr/>
          <a:lstStyle/>
          <a:p>
            <a:endParaRPr lang="es-AR"/>
          </a:p>
        </p:txBody>
      </p:sp>
      <p:sp>
        <p:nvSpPr>
          <p:cNvPr id="9" name="Slide Number Placeholder 8"/>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1249389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79D3804-08BE-4976-98D9-74806D65B2C9}" type="datetimeFigureOut">
              <a:rPr lang="es-AR" smtClean="0"/>
              <a:t>27/8/2024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2089141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79D3804-08BE-4976-98D9-74806D65B2C9}" type="datetimeFigureOut">
              <a:rPr lang="es-AR" smtClean="0"/>
              <a:t>27/8/2024</a:t>
            </a:fld>
            <a:endParaRPr lang="es-AR"/>
          </a:p>
        </p:txBody>
      </p:sp>
      <p:sp>
        <p:nvSpPr>
          <p:cNvPr id="5" name="Footer Placeholder 4"/>
          <p:cNvSpPr>
            <a:spLocks noGrp="1"/>
          </p:cNvSpPr>
          <p:nvPr>
            <p:ph type="ftr" sz="quarter" idx="11"/>
          </p:nvPr>
        </p:nvSpPr>
        <p:spPr/>
        <p:txBody>
          <a:bodyPr/>
          <a:lstStyle/>
          <a:p>
            <a:endParaRPr lang="es-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97501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9D3804-08BE-4976-98D9-74806D65B2C9}" type="datetimeFigureOut">
              <a:rPr lang="es-AR" smtClean="0"/>
              <a:t>27/8/2024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1955507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379D3804-08BE-4976-98D9-74806D65B2C9}" type="datetimeFigureOut">
              <a:rPr lang="es-AR" smtClean="0"/>
              <a:t>27/8/2024</a:t>
            </a:fld>
            <a:endParaRPr lang="es-AR"/>
          </a:p>
        </p:txBody>
      </p:sp>
      <p:sp>
        <p:nvSpPr>
          <p:cNvPr id="5" name="Footer Placeholder 4"/>
          <p:cNvSpPr>
            <a:spLocks noGrp="1"/>
          </p:cNvSpPr>
          <p:nvPr>
            <p:ph type="ftr" sz="quarter" idx="11"/>
          </p:nvPr>
        </p:nvSpPr>
        <p:spPr/>
        <p:txBody>
          <a:bodyPr/>
          <a:lstStyle/>
          <a:p>
            <a:endParaRPr lang="es-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363856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79D3804-08BE-4976-98D9-74806D65B2C9}" type="datetimeFigureOut">
              <a:rPr lang="es-AR" smtClean="0"/>
              <a:t>27/8/2024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2094829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79D3804-08BE-4976-98D9-74806D65B2C9}" type="datetimeFigureOut">
              <a:rPr lang="es-AR" smtClean="0"/>
              <a:t>27/8/2024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1202254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79D3804-08BE-4976-98D9-74806D65B2C9}" type="datetimeFigureOut">
              <a:rPr lang="es-AR" smtClean="0"/>
              <a:t>27/8/2024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3130241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9D3804-08BE-4976-98D9-74806D65B2C9}" type="datetimeFigureOut">
              <a:rPr lang="es-AR" smtClean="0"/>
              <a:t>27/8/2024</a:t>
            </a:fld>
            <a:endParaRPr lang="es-AR"/>
          </a:p>
        </p:txBody>
      </p:sp>
      <p:sp>
        <p:nvSpPr>
          <p:cNvPr id="3" name="Footer Placeholder 2"/>
          <p:cNvSpPr>
            <a:spLocks noGrp="1"/>
          </p:cNvSpPr>
          <p:nvPr>
            <p:ph type="ftr" sz="quarter" idx="11"/>
          </p:nvPr>
        </p:nvSpPr>
        <p:spPr/>
        <p:txBody>
          <a:bodyPr/>
          <a:lstStyle/>
          <a:p>
            <a:endParaRPr lang="es-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313196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79D3804-08BE-4976-98D9-74806D65B2C9}" type="datetimeFigureOut">
              <a:rPr lang="es-AR" smtClean="0"/>
              <a:t>27/8/2024</a:t>
            </a:fld>
            <a:endParaRPr lang="es-AR"/>
          </a:p>
        </p:txBody>
      </p:sp>
      <p:sp>
        <p:nvSpPr>
          <p:cNvPr id="6" name="Footer Placeholder 5"/>
          <p:cNvSpPr>
            <a:spLocks noGrp="1"/>
          </p:cNvSpPr>
          <p:nvPr>
            <p:ph type="ftr" sz="quarter" idx="11"/>
          </p:nvPr>
        </p:nvSpPr>
        <p:spPr/>
        <p:txBody>
          <a:bodyPr/>
          <a:lstStyle/>
          <a:p>
            <a:endParaRPr lang="es-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1961293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79D3804-08BE-4976-98D9-74806D65B2C9}" type="datetimeFigureOut">
              <a:rPr lang="es-AR" smtClean="0"/>
              <a:t>27/8/2024</a:t>
            </a:fld>
            <a:endParaRPr lang="es-AR"/>
          </a:p>
        </p:txBody>
      </p:sp>
      <p:sp>
        <p:nvSpPr>
          <p:cNvPr id="6" name="Footer Placeholder 5"/>
          <p:cNvSpPr>
            <a:spLocks noGrp="1"/>
          </p:cNvSpPr>
          <p:nvPr>
            <p:ph type="ftr" sz="quarter" idx="11"/>
          </p:nvPr>
        </p:nvSpPr>
        <p:spPr/>
        <p:txBody>
          <a:bodyPr/>
          <a:lstStyle/>
          <a:p>
            <a:endParaRPr lang="es-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6F44851-DB66-4A9F-A47E-EC7E696F2E68}" type="slidenum">
              <a:rPr lang="es-AR" smtClean="0"/>
              <a:t>‹Nº›</a:t>
            </a:fld>
            <a:endParaRPr lang="es-AR"/>
          </a:p>
        </p:txBody>
      </p:sp>
    </p:spTree>
    <p:extLst>
      <p:ext uri="{BB962C8B-B14F-4D97-AF65-F5344CB8AC3E}">
        <p14:creationId xmlns:p14="http://schemas.microsoft.com/office/powerpoint/2010/main" val="116925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79D3804-08BE-4976-98D9-74806D65B2C9}" type="datetimeFigureOut">
              <a:rPr lang="es-AR" smtClean="0"/>
              <a:t>27/8/2024</a:t>
            </a:fld>
            <a:endParaRPr lang="es-A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s-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6F44851-DB66-4A9F-A47E-EC7E696F2E68}" type="slidenum">
              <a:rPr lang="es-AR" smtClean="0"/>
              <a:t>‹Nº›</a:t>
            </a:fld>
            <a:endParaRPr lang="es-AR"/>
          </a:p>
        </p:txBody>
      </p:sp>
    </p:spTree>
    <p:extLst>
      <p:ext uri="{BB962C8B-B14F-4D97-AF65-F5344CB8AC3E}">
        <p14:creationId xmlns:p14="http://schemas.microsoft.com/office/powerpoint/2010/main" val="1363414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6627"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6628" name="Rectangle 13"/>
          <p:cNvSpPr>
            <a:spLocks noGrp="1" noChangeArrowheads="1"/>
          </p:cNvSpPr>
          <p:nvPr>
            <p:ph type="subTitle" idx="1"/>
          </p:nvPr>
        </p:nvSpPr>
        <p:spPr bwMode="auto">
          <a:xfrm>
            <a:off x="1905000" y="2343150"/>
            <a:ext cx="8191500" cy="3035300"/>
          </a:xfrm>
          <a:effectLst>
            <a:outerShdw dist="71842" dir="2700000" algn="ctr" rotWithShape="0">
              <a:srgbClr val="B2B2B2"/>
            </a:outerShdw>
          </a:effectLst>
        </p:spPr>
        <p:txBody>
          <a:bodyPr wrap="square" numCol="1" anchor="t" anchorCtr="0" compatLnSpc="1">
            <a:prstTxWarp prst="textNoShape">
              <a:avLst/>
            </a:prstTxWarp>
          </a:bodyPr>
          <a:lstStyle/>
          <a:p>
            <a:r>
              <a:rPr lang="en-US" altLang="es-AR" sz="6000" b="1"/>
              <a:t>Teoría de los costos</a:t>
            </a:r>
            <a:endParaRPr lang="en-US" altLang="es-AR" sz="5400" b="1"/>
          </a:p>
        </p:txBody>
      </p:sp>
    </p:spTree>
    <p:extLst>
      <p:ext uri="{BB962C8B-B14F-4D97-AF65-F5344CB8AC3E}">
        <p14:creationId xmlns:p14="http://schemas.microsoft.com/office/powerpoint/2010/main" val="1901584874"/>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0963"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0964" name="Rectangle 4"/>
          <p:cNvSpPr>
            <a:spLocks noGrp="1" noChangeArrowheads="1"/>
          </p:cNvSpPr>
          <p:nvPr>
            <p:ph type="title"/>
          </p:nvPr>
        </p:nvSpPr>
        <p:spPr/>
        <p:txBody>
          <a:bodyPr/>
          <a:lstStyle/>
          <a:p>
            <a:r>
              <a:rPr lang="en-US" altLang="es-AR" sz="3200"/>
              <a:t>Costos en el corto plazo</a:t>
            </a:r>
          </a:p>
        </p:txBody>
      </p:sp>
      <p:sp>
        <p:nvSpPr>
          <p:cNvPr id="40965" name="Rectangle 5"/>
          <p:cNvSpPr>
            <a:spLocks noGrp="1" noChangeArrowheads="1"/>
          </p:cNvSpPr>
          <p:nvPr>
            <p:ph idx="1"/>
          </p:nvPr>
        </p:nvSpPr>
        <p:spPr bwMode="auto">
          <a:xfrm>
            <a:off x="1542907" y="2509263"/>
            <a:ext cx="9365885" cy="4833937"/>
          </a:xfrm>
        </p:spPr>
        <p:txBody>
          <a:bodyPr wrap="square" numCol="1" anchor="t" anchorCtr="0" compatLnSpc="1">
            <a:prstTxWarp prst="textNoShape">
              <a:avLst/>
            </a:prstTxWarp>
          </a:bodyPr>
          <a:lstStyle/>
          <a:p>
            <a:pPr>
              <a:spcBef>
                <a:spcPct val="70000"/>
              </a:spcBef>
            </a:pPr>
            <a:r>
              <a:rPr lang="en-US" altLang="es-AR" dirty="0">
                <a:latin typeface="Arial" panose="020B0604020202020204" pitchFamily="34" charset="0"/>
                <a:cs typeface="Arial" panose="020B0604020202020204" pitchFamily="34" charset="0"/>
              </a:rPr>
              <a:t>El </a:t>
            </a:r>
            <a:r>
              <a:rPr lang="en-US" altLang="es-AR" dirty="0" err="1">
                <a:latin typeface="Arial" panose="020B0604020202020204" pitchFamily="34" charset="0"/>
                <a:cs typeface="Arial" panose="020B0604020202020204" pitchFamily="34" charset="0"/>
              </a:rPr>
              <a:t>coste</a:t>
            </a:r>
            <a:r>
              <a:rPr lang="en-US" altLang="es-AR" dirty="0">
                <a:latin typeface="Arial" panose="020B0604020202020204" pitchFamily="34" charset="0"/>
                <a:cs typeface="Arial" panose="020B0604020202020204" pitchFamily="34" charset="0"/>
              </a:rPr>
              <a:t> marginal (CM) </a:t>
            </a:r>
            <a:r>
              <a:rPr lang="en-US" altLang="es-AR" dirty="0" err="1">
                <a:latin typeface="Arial" panose="020B0604020202020204" pitchFamily="34" charset="0"/>
                <a:cs typeface="Arial" panose="020B0604020202020204" pitchFamily="34" charset="0"/>
              </a:rPr>
              <a:t>es</a:t>
            </a:r>
            <a:r>
              <a:rPr lang="en-US" altLang="es-AR" dirty="0">
                <a:latin typeface="Arial" panose="020B0604020202020204" pitchFamily="34" charset="0"/>
                <a:cs typeface="Arial" panose="020B0604020202020204" pitchFamily="34" charset="0"/>
              </a:rPr>
              <a:t> al </a:t>
            </a:r>
            <a:r>
              <a:rPr lang="en-US" altLang="es-AR" dirty="0" err="1">
                <a:latin typeface="Arial" panose="020B0604020202020204" pitchFamily="34" charset="0"/>
                <a:cs typeface="Arial" panose="020B0604020202020204" pitchFamily="34" charset="0"/>
              </a:rPr>
              <a:t>aumento</a:t>
            </a:r>
            <a:r>
              <a:rPr lang="en-US" altLang="es-AR" dirty="0">
                <a:latin typeface="Arial" panose="020B0604020202020204" pitchFamily="34" charset="0"/>
                <a:cs typeface="Arial" panose="020B0604020202020204" pitchFamily="34" charset="0"/>
              </a:rPr>
              <a:t> que </a:t>
            </a:r>
            <a:r>
              <a:rPr lang="en-US" altLang="es-AR" dirty="0" err="1">
                <a:latin typeface="Arial" panose="020B0604020202020204" pitchFamily="34" charset="0"/>
                <a:cs typeface="Arial" panose="020B0604020202020204" pitchFamily="34" charset="0"/>
              </a:rPr>
              <a:t>experimenta</a:t>
            </a:r>
            <a:r>
              <a:rPr lang="en-US" altLang="es-AR" dirty="0">
                <a:latin typeface="Arial" panose="020B0604020202020204" pitchFamily="34" charset="0"/>
                <a:cs typeface="Arial" panose="020B0604020202020204" pitchFamily="34" charset="0"/>
              </a:rPr>
              <a:t> el </a:t>
            </a:r>
            <a:r>
              <a:rPr lang="en-US" altLang="es-AR" dirty="0" err="1">
                <a:latin typeface="Arial" panose="020B0604020202020204" pitchFamily="34" charset="0"/>
                <a:cs typeface="Arial" panose="020B0604020202020204" pitchFamily="34" charset="0"/>
              </a:rPr>
              <a:t>coste</a:t>
            </a:r>
            <a:r>
              <a:rPr lang="en-US" altLang="es-AR" dirty="0">
                <a:latin typeface="Arial" panose="020B0604020202020204" pitchFamily="34" charset="0"/>
                <a:cs typeface="Arial" panose="020B0604020202020204" pitchFamily="34" charset="0"/>
              </a:rPr>
              <a:t> </a:t>
            </a:r>
            <a:r>
              <a:rPr lang="en-US" altLang="es-AR" dirty="0" err="1">
                <a:latin typeface="Arial" panose="020B0604020202020204" pitchFamily="34" charset="0"/>
                <a:cs typeface="Arial" panose="020B0604020202020204" pitchFamily="34" charset="0"/>
              </a:rPr>
              <a:t>cuando</a:t>
            </a:r>
            <a:r>
              <a:rPr lang="en-US" altLang="es-AR" dirty="0">
                <a:latin typeface="Arial" panose="020B0604020202020204" pitchFamily="34" charset="0"/>
                <a:cs typeface="Arial" panose="020B0604020202020204" pitchFamily="34" charset="0"/>
              </a:rPr>
              <a:t> se produce </a:t>
            </a:r>
            <a:r>
              <a:rPr lang="en-US" altLang="es-AR" dirty="0" err="1">
                <a:latin typeface="Arial" panose="020B0604020202020204" pitchFamily="34" charset="0"/>
                <a:cs typeface="Arial" panose="020B0604020202020204" pitchFamily="34" charset="0"/>
              </a:rPr>
              <a:t>una</a:t>
            </a:r>
            <a:r>
              <a:rPr lang="en-US" altLang="es-AR" dirty="0">
                <a:latin typeface="Arial" panose="020B0604020202020204" pitchFamily="34" charset="0"/>
                <a:cs typeface="Arial" panose="020B0604020202020204" pitchFamily="34" charset="0"/>
              </a:rPr>
              <a:t> </a:t>
            </a:r>
            <a:r>
              <a:rPr lang="en-US" altLang="es-AR" dirty="0" err="1">
                <a:latin typeface="Arial" panose="020B0604020202020204" pitchFamily="34" charset="0"/>
                <a:cs typeface="Arial" panose="020B0604020202020204" pitchFamily="34" charset="0"/>
              </a:rPr>
              <a:t>unidad</a:t>
            </a:r>
            <a:r>
              <a:rPr lang="en-US" altLang="es-AR" dirty="0">
                <a:latin typeface="Arial" panose="020B0604020202020204" pitchFamily="34" charset="0"/>
                <a:cs typeface="Arial" panose="020B0604020202020204" pitchFamily="34" charset="0"/>
              </a:rPr>
              <a:t> </a:t>
            </a:r>
            <a:r>
              <a:rPr lang="en-US" altLang="es-AR" dirty="0" err="1">
                <a:latin typeface="Arial" panose="020B0604020202020204" pitchFamily="34" charset="0"/>
                <a:cs typeface="Arial" panose="020B0604020202020204" pitchFamily="34" charset="0"/>
              </a:rPr>
              <a:t>adicional</a:t>
            </a:r>
            <a:r>
              <a:rPr lang="en-US" altLang="es-AR" dirty="0">
                <a:latin typeface="Arial" panose="020B0604020202020204" pitchFamily="34" charset="0"/>
                <a:cs typeface="Arial" panose="020B0604020202020204" pitchFamily="34" charset="0"/>
              </a:rPr>
              <a:t>. Como el </a:t>
            </a:r>
            <a:r>
              <a:rPr lang="en-US" altLang="es-AR" dirty="0" err="1">
                <a:latin typeface="Arial" panose="020B0604020202020204" pitchFamily="34" charset="0"/>
                <a:cs typeface="Arial" panose="020B0604020202020204" pitchFamily="34" charset="0"/>
              </a:rPr>
              <a:t>coste</a:t>
            </a:r>
            <a:r>
              <a:rPr lang="en-US" altLang="es-AR" dirty="0">
                <a:latin typeface="Arial" panose="020B0604020202020204" pitchFamily="34" charset="0"/>
                <a:cs typeface="Arial" panose="020B0604020202020204" pitchFamily="34" charset="0"/>
              </a:rPr>
              <a:t> </a:t>
            </a:r>
            <a:r>
              <a:rPr lang="en-US" altLang="es-AR" dirty="0" err="1">
                <a:latin typeface="Arial" panose="020B0604020202020204" pitchFamily="34" charset="0"/>
                <a:cs typeface="Arial" panose="020B0604020202020204" pitchFamily="34" charset="0"/>
              </a:rPr>
              <a:t>fijo</a:t>
            </a:r>
            <a:r>
              <a:rPr lang="en-US" altLang="es-AR" dirty="0">
                <a:latin typeface="Arial" panose="020B0604020202020204" pitchFamily="34" charset="0"/>
                <a:cs typeface="Arial" panose="020B0604020202020204" pitchFamily="34" charset="0"/>
              </a:rPr>
              <a:t> no </a:t>
            </a:r>
            <a:r>
              <a:rPr lang="en-US" altLang="es-AR" dirty="0" err="1">
                <a:latin typeface="Arial" panose="020B0604020202020204" pitchFamily="34" charset="0"/>
                <a:cs typeface="Arial" panose="020B0604020202020204" pitchFamily="34" charset="0"/>
              </a:rPr>
              <a:t>afecta</a:t>
            </a:r>
            <a:r>
              <a:rPr lang="en-US" altLang="es-AR" dirty="0">
                <a:latin typeface="Arial" panose="020B0604020202020204" pitchFamily="34" charset="0"/>
                <a:cs typeface="Arial" panose="020B0604020202020204" pitchFamily="34" charset="0"/>
              </a:rPr>
              <a:t> al </a:t>
            </a:r>
            <a:r>
              <a:rPr lang="en-US" altLang="es-AR" dirty="0" err="1">
                <a:latin typeface="Arial" panose="020B0604020202020204" pitchFamily="34" charset="0"/>
                <a:cs typeface="Arial" panose="020B0604020202020204" pitchFamily="34" charset="0"/>
              </a:rPr>
              <a:t>coste</a:t>
            </a:r>
            <a:r>
              <a:rPr lang="en-US" altLang="es-AR" dirty="0">
                <a:latin typeface="Arial" panose="020B0604020202020204" pitchFamily="34" charset="0"/>
                <a:cs typeface="Arial" panose="020B0604020202020204" pitchFamily="34" charset="0"/>
              </a:rPr>
              <a:t> marginal, </a:t>
            </a:r>
            <a:r>
              <a:rPr lang="en-US" altLang="es-AR" dirty="0" err="1">
                <a:latin typeface="Arial" panose="020B0604020202020204" pitchFamily="34" charset="0"/>
                <a:cs typeface="Arial" panose="020B0604020202020204" pitchFamily="34" charset="0"/>
              </a:rPr>
              <a:t>puede</a:t>
            </a:r>
            <a:r>
              <a:rPr lang="en-US" altLang="es-AR" dirty="0">
                <a:latin typeface="Arial" panose="020B0604020202020204" pitchFamily="34" charset="0"/>
                <a:cs typeface="Arial" panose="020B0604020202020204" pitchFamily="34" charset="0"/>
              </a:rPr>
              <a:t> </a:t>
            </a:r>
            <a:r>
              <a:rPr lang="en-US" altLang="es-AR" dirty="0" err="1">
                <a:latin typeface="Arial" panose="020B0604020202020204" pitchFamily="34" charset="0"/>
                <a:cs typeface="Arial" panose="020B0604020202020204" pitchFamily="34" charset="0"/>
              </a:rPr>
              <a:t>expresarse</a:t>
            </a:r>
            <a:r>
              <a:rPr lang="en-US" altLang="es-AR" dirty="0">
                <a:latin typeface="Arial" panose="020B0604020202020204" pitchFamily="34" charset="0"/>
                <a:cs typeface="Arial" panose="020B0604020202020204" pitchFamily="34" charset="0"/>
              </a:rPr>
              <a:t> de la </a:t>
            </a:r>
            <a:r>
              <a:rPr lang="en-US" altLang="es-AR" dirty="0" err="1">
                <a:latin typeface="Arial" panose="020B0604020202020204" pitchFamily="34" charset="0"/>
                <a:cs typeface="Arial" panose="020B0604020202020204" pitchFamily="34" charset="0"/>
              </a:rPr>
              <a:t>siguiente</a:t>
            </a:r>
            <a:r>
              <a:rPr lang="en-US" altLang="es-AR" dirty="0">
                <a:latin typeface="Arial" panose="020B0604020202020204" pitchFamily="34" charset="0"/>
                <a:cs typeface="Arial" panose="020B0604020202020204" pitchFamily="34" charset="0"/>
              </a:rPr>
              <a:t> </a:t>
            </a:r>
            <a:r>
              <a:rPr lang="en-US" altLang="es-AR" dirty="0" err="1">
                <a:latin typeface="Arial" panose="020B0604020202020204" pitchFamily="34" charset="0"/>
                <a:cs typeface="Arial" panose="020B0604020202020204" pitchFamily="34" charset="0"/>
              </a:rPr>
              <a:t>manera</a:t>
            </a:r>
            <a:r>
              <a:rPr lang="en-US" altLang="es-AR" dirty="0">
                <a:latin typeface="Arial" panose="020B0604020202020204" pitchFamily="34" charset="0"/>
                <a:cs typeface="Arial" panose="020B0604020202020204" pitchFamily="34" charset="0"/>
              </a:rPr>
              <a:t>:</a:t>
            </a:r>
          </a:p>
        </p:txBody>
      </p:sp>
      <p:sp>
        <p:nvSpPr>
          <p:cNvPr id="40967" name="Line 9"/>
          <p:cNvSpPr>
            <a:spLocks noChangeShapeType="1"/>
          </p:cNvSpPr>
          <p:nvPr/>
        </p:nvSpPr>
        <p:spPr bwMode="auto">
          <a:xfrm>
            <a:off x="5307014" y="5018089"/>
            <a:ext cx="1120775" cy="15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40968" name="Line 10"/>
          <p:cNvSpPr>
            <a:spLocks noChangeShapeType="1"/>
          </p:cNvSpPr>
          <p:nvPr/>
        </p:nvSpPr>
        <p:spPr bwMode="auto">
          <a:xfrm>
            <a:off x="6994526" y="5018089"/>
            <a:ext cx="1071563" cy="15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40969" name="Rectangle 11"/>
          <p:cNvSpPr>
            <a:spLocks noChangeArrowheads="1"/>
          </p:cNvSpPr>
          <p:nvPr/>
        </p:nvSpPr>
        <p:spPr bwMode="auto">
          <a:xfrm>
            <a:off x="7504113" y="5092701"/>
            <a:ext cx="3895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Times New Roman" panose="02020603050405020304" pitchFamily="18" charset="0"/>
              </a:rPr>
              <a:t>Q</a:t>
            </a:r>
            <a:endParaRPr lang="es-ES" altLang="es-AR" sz="2400"/>
          </a:p>
        </p:txBody>
      </p:sp>
      <p:sp>
        <p:nvSpPr>
          <p:cNvPr id="40970" name="Rectangle 12"/>
          <p:cNvSpPr>
            <a:spLocks noChangeArrowheads="1"/>
          </p:cNvSpPr>
          <p:nvPr/>
        </p:nvSpPr>
        <p:spPr bwMode="auto">
          <a:xfrm>
            <a:off x="7354889" y="4340226"/>
            <a:ext cx="6876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Times New Roman" panose="02020603050405020304" pitchFamily="18" charset="0"/>
              </a:rPr>
              <a:t>CT</a:t>
            </a:r>
          </a:p>
        </p:txBody>
      </p:sp>
      <p:sp>
        <p:nvSpPr>
          <p:cNvPr id="40971" name="Rectangle 13"/>
          <p:cNvSpPr>
            <a:spLocks noChangeArrowheads="1"/>
          </p:cNvSpPr>
          <p:nvPr/>
        </p:nvSpPr>
        <p:spPr bwMode="auto">
          <a:xfrm>
            <a:off x="5842000" y="5092701"/>
            <a:ext cx="3895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Times New Roman" panose="02020603050405020304" pitchFamily="18" charset="0"/>
              </a:rPr>
              <a:t>Q</a:t>
            </a:r>
            <a:endParaRPr lang="es-ES" altLang="es-AR" sz="2400"/>
          </a:p>
        </p:txBody>
      </p:sp>
      <p:sp>
        <p:nvSpPr>
          <p:cNvPr id="40972" name="Rectangle 14"/>
          <p:cNvSpPr>
            <a:spLocks noChangeArrowheads="1"/>
          </p:cNvSpPr>
          <p:nvPr/>
        </p:nvSpPr>
        <p:spPr bwMode="auto">
          <a:xfrm>
            <a:off x="5667376" y="4340226"/>
            <a:ext cx="7486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Times New Roman" panose="02020603050405020304" pitchFamily="18" charset="0"/>
              </a:rPr>
              <a:t>CV</a:t>
            </a:r>
          </a:p>
        </p:txBody>
      </p:sp>
      <p:sp>
        <p:nvSpPr>
          <p:cNvPr id="40973" name="Rectangle 15"/>
          <p:cNvSpPr>
            <a:spLocks noChangeArrowheads="1"/>
          </p:cNvSpPr>
          <p:nvPr/>
        </p:nvSpPr>
        <p:spPr bwMode="auto">
          <a:xfrm>
            <a:off x="5173663" y="4675189"/>
            <a:ext cx="1346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Times New Roman" panose="02020603050405020304" pitchFamily="18" charset="0"/>
              </a:rPr>
              <a:t> </a:t>
            </a:r>
            <a:endParaRPr lang="es-ES" altLang="es-AR" sz="2400"/>
          </a:p>
        </p:txBody>
      </p:sp>
      <p:sp>
        <p:nvSpPr>
          <p:cNvPr id="40974" name="Rectangle 16"/>
          <p:cNvSpPr>
            <a:spLocks noChangeArrowheads="1"/>
          </p:cNvSpPr>
          <p:nvPr/>
        </p:nvSpPr>
        <p:spPr bwMode="auto">
          <a:xfrm>
            <a:off x="4773613" y="4675189"/>
            <a:ext cx="1346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Times New Roman" panose="02020603050405020304" pitchFamily="18" charset="0"/>
              </a:rPr>
              <a:t> </a:t>
            </a:r>
            <a:endParaRPr lang="es-ES" altLang="es-AR" sz="2400"/>
          </a:p>
        </p:txBody>
      </p:sp>
      <p:sp>
        <p:nvSpPr>
          <p:cNvPr id="40975" name="Rectangle 17"/>
          <p:cNvSpPr>
            <a:spLocks noChangeArrowheads="1"/>
          </p:cNvSpPr>
          <p:nvPr/>
        </p:nvSpPr>
        <p:spPr bwMode="auto">
          <a:xfrm>
            <a:off x="3967164" y="4675189"/>
            <a:ext cx="8383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Times New Roman" panose="02020603050405020304" pitchFamily="18" charset="0"/>
              </a:rPr>
              <a:t>CM</a:t>
            </a:r>
            <a:endParaRPr lang="es-ES" altLang="es-AR" sz="2400"/>
          </a:p>
        </p:txBody>
      </p:sp>
      <p:sp>
        <p:nvSpPr>
          <p:cNvPr id="40976" name="Rectangle 18"/>
          <p:cNvSpPr>
            <a:spLocks noChangeArrowheads="1"/>
          </p:cNvSpPr>
          <p:nvPr/>
        </p:nvSpPr>
        <p:spPr bwMode="auto">
          <a:xfrm>
            <a:off x="7180264" y="5032376"/>
            <a:ext cx="3302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Symbol" panose="05050102010706020507" pitchFamily="18" charset="2"/>
              </a:rPr>
              <a:t>D</a:t>
            </a:r>
            <a:endParaRPr lang="es-ES" altLang="es-AR" sz="2400"/>
          </a:p>
        </p:txBody>
      </p:sp>
      <p:sp>
        <p:nvSpPr>
          <p:cNvPr id="40977" name="Rectangle 19"/>
          <p:cNvSpPr>
            <a:spLocks noChangeArrowheads="1"/>
          </p:cNvSpPr>
          <p:nvPr/>
        </p:nvSpPr>
        <p:spPr bwMode="auto">
          <a:xfrm>
            <a:off x="7031039" y="4279901"/>
            <a:ext cx="3302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Symbol" panose="05050102010706020507" pitchFamily="18" charset="2"/>
              </a:rPr>
              <a:t>D</a:t>
            </a:r>
            <a:endParaRPr lang="es-ES" altLang="es-AR" sz="2400"/>
          </a:p>
        </p:txBody>
      </p:sp>
      <p:sp>
        <p:nvSpPr>
          <p:cNvPr id="40978" name="Rectangle 20"/>
          <p:cNvSpPr>
            <a:spLocks noChangeArrowheads="1"/>
          </p:cNvSpPr>
          <p:nvPr/>
        </p:nvSpPr>
        <p:spPr bwMode="auto">
          <a:xfrm>
            <a:off x="6569076" y="4614864"/>
            <a:ext cx="2949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Symbol" panose="05050102010706020507" pitchFamily="18" charset="2"/>
              </a:rPr>
              <a:t>=</a:t>
            </a:r>
            <a:endParaRPr lang="es-ES" altLang="es-AR" sz="2400"/>
          </a:p>
        </p:txBody>
      </p:sp>
      <p:sp>
        <p:nvSpPr>
          <p:cNvPr id="40979" name="Rectangle 21"/>
          <p:cNvSpPr>
            <a:spLocks noChangeArrowheads="1"/>
          </p:cNvSpPr>
          <p:nvPr/>
        </p:nvSpPr>
        <p:spPr bwMode="auto">
          <a:xfrm>
            <a:off x="5518151" y="5032376"/>
            <a:ext cx="3302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Symbol" panose="05050102010706020507" pitchFamily="18" charset="2"/>
              </a:rPr>
              <a:t>D</a:t>
            </a:r>
            <a:endParaRPr lang="es-ES" altLang="es-AR" sz="2400"/>
          </a:p>
        </p:txBody>
      </p:sp>
      <p:sp>
        <p:nvSpPr>
          <p:cNvPr id="40980" name="Rectangle 22"/>
          <p:cNvSpPr>
            <a:spLocks noChangeArrowheads="1"/>
          </p:cNvSpPr>
          <p:nvPr/>
        </p:nvSpPr>
        <p:spPr bwMode="auto">
          <a:xfrm>
            <a:off x="5343526" y="4279901"/>
            <a:ext cx="3302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Symbol" panose="05050102010706020507" pitchFamily="18" charset="2"/>
              </a:rPr>
              <a:t>D</a:t>
            </a:r>
            <a:endParaRPr lang="es-ES" altLang="es-AR" sz="2400"/>
          </a:p>
        </p:txBody>
      </p:sp>
      <p:sp>
        <p:nvSpPr>
          <p:cNvPr id="40981" name="Rectangle 23"/>
          <p:cNvSpPr>
            <a:spLocks noChangeArrowheads="1"/>
          </p:cNvSpPr>
          <p:nvPr/>
        </p:nvSpPr>
        <p:spPr bwMode="auto">
          <a:xfrm>
            <a:off x="4899026" y="4614864"/>
            <a:ext cx="2949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Symbol" panose="05050102010706020507" pitchFamily="18" charset="2"/>
              </a:rPr>
              <a:t>=</a:t>
            </a:r>
            <a:endParaRPr lang="es-ES" altLang="es-AR" sz="2400"/>
          </a:p>
        </p:txBody>
      </p:sp>
    </p:spTree>
    <p:extLst>
      <p:ext uri="{BB962C8B-B14F-4D97-AF65-F5344CB8AC3E}">
        <p14:creationId xmlns:p14="http://schemas.microsoft.com/office/powerpoint/2010/main" val="3478210473"/>
      </p:ext>
    </p:extLst>
  </p:cSld>
  <p:clrMapOvr>
    <a:masterClrMapping/>
  </p:clrMapOvr>
  <p:transition spd="med">
    <p:pull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Tabla </a:t>
            </a:r>
            <a:r>
              <a:rPr lang="es-AR" dirty="0" err="1"/>
              <a:t>Cme</a:t>
            </a:r>
            <a:r>
              <a:rPr lang="es-AR" dirty="0"/>
              <a:t> y </a:t>
            </a:r>
            <a:r>
              <a:rPr lang="es-AR" dirty="0" err="1"/>
              <a:t>Cmg</a:t>
            </a:r>
            <a:endParaRPr lang="es-AR" dirty="0"/>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a:blip r:embed="rId2"/>
          <a:stretch>
            <a:fillRect/>
          </a:stretch>
        </p:blipFill>
        <p:spPr>
          <a:xfrm>
            <a:off x="1929384" y="2292222"/>
            <a:ext cx="8051229" cy="3998866"/>
          </a:xfrm>
          <a:prstGeom prst="rect">
            <a:avLst/>
          </a:prstGeom>
        </p:spPr>
      </p:pic>
    </p:spTree>
    <p:extLst>
      <p:ext uri="{BB962C8B-B14F-4D97-AF65-F5344CB8AC3E}">
        <p14:creationId xmlns:p14="http://schemas.microsoft.com/office/powerpoint/2010/main" val="3631595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3" name="Imagen 2"/>
          <p:cNvPicPr>
            <a:picLocks noChangeAspect="1"/>
          </p:cNvPicPr>
          <p:nvPr/>
        </p:nvPicPr>
        <p:blipFill>
          <a:blip r:embed="rId3"/>
          <a:stretch>
            <a:fillRect/>
          </a:stretch>
        </p:blipFill>
        <p:spPr>
          <a:xfrm>
            <a:off x="1332872" y="847052"/>
            <a:ext cx="9175275" cy="6010948"/>
          </a:xfrm>
          <a:prstGeom prst="rect">
            <a:avLst/>
          </a:prstGeom>
        </p:spPr>
      </p:pic>
    </p:spTree>
    <p:extLst>
      <p:ext uri="{BB962C8B-B14F-4D97-AF65-F5344CB8AC3E}">
        <p14:creationId xmlns:p14="http://schemas.microsoft.com/office/powerpoint/2010/main" val="3520062124"/>
      </p:ext>
    </p:extLst>
  </p:cSld>
  <p:clrMapOvr>
    <a:masterClrMapping/>
  </p:clrMapOvr>
  <p:transition spd="med">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7347"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7348" name="Rectangle 4"/>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7349" name="Rectangle 5"/>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7350" name="Rectangle 141"/>
          <p:cNvSpPr>
            <a:spLocks noGrp="1" noChangeArrowheads="1"/>
          </p:cNvSpPr>
          <p:nvPr>
            <p:ph type="title"/>
          </p:nvPr>
        </p:nvSpPr>
        <p:spPr>
          <a:xfrm>
            <a:off x="1739584" y="704088"/>
            <a:ext cx="8516937" cy="781050"/>
          </a:xfrm>
        </p:spPr>
        <p:txBody>
          <a:bodyPr/>
          <a:lstStyle/>
          <a:p>
            <a:r>
              <a:rPr lang="en-US" altLang="es-AR" dirty="0"/>
              <a:t>Las </a:t>
            </a:r>
            <a:r>
              <a:rPr lang="en-US" altLang="es-AR" dirty="0" err="1"/>
              <a:t>curvas</a:t>
            </a:r>
            <a:r>
              <a:rPr lang="en-US" altLang="es-AR" dirty="0"/>
              <a:t> de </a:t>
            </a:r>
            <a:r>
              <a:rPr lang="en-US" altLang="es-AR" dirty="0" err="1"/>
              <a:t>costes</a:t>
            </a:r>
            <a:r>
              <a:rPr lang="en-US" altLang="es-AR" dirty="0"/>
              <a:t> de </a:t>
            </a:r>
            <a:r>
              <a:rPr lang="en-US" altLang="es-AR" dirty="0" err="1"/>
              <a:t>una</a:t>
            </a:r>
            <a:r>
              <a:rPr lang="en-US" altLang="es-AR" dirty="0"/>
              <a:t> </a:t>
            </a:r>
            <a:r>
              <a:rPr lang="en-US" altLang="es-AR" dirty="0" err="1"/>
              <a:t>empresa</a:t>
            </a:r>
            <a:endParaRPr lang="en-US" altLang="es-AR" dirty="0"/>
          </a:p>
        </p:txBody>
      </p:sp>
      <p:sp>
        <p:nvSpPr>
          <p:cNvPr id="57351" name="Rectangle 7"/>
          <p:cNvSpPr>
            <a:spLocks noGrp="1" noChangeArrowheads="1"/>
          </p:cNvSpPr>
          <p:nvPr>
            <p:ph sz="half" idx="1"/>
          </p:nvPr>
        </p:nvSpPr>
        <p:spPr bwMode="auto">
          <a:xfrm>
            <a:off x="1333500" y="2569320"/>
            <a:ext cx="3810000" cy="4114800"/>
          </a:xfrm>
        </p:spPr>
        <p:txBody>
          <a:bodyPr wrap="square" numCol="1" anchor="t" anchorCtr="0" compatLnSpc="1">
            <a:prstTxWarp prst="textNoShape">
              <a:avLst/>
            </a:prstTxWarp>
          </a:bodyPr>
          <a:lstStyle/>
          <a:p>
            <a:pPr>
              <a:spcBef>
                <a:spcPct val="70000"/>
              </a:spcBef>
            </a:pPr>
            <a:r>
              <a:rPr lang="en-US" altLang="es-AR" dirty="0" err="1"/>
              <a:t>Costes</a:t>
            </a:r>
            <a:r>
              <a:rPr lang="en-US" altLang="es-AR" dirty="0"/>
              <a:t> </a:t>
            </a:r>
            <a:r>
              <a:rPr lang="en-US" altLang="es-AR" dirty="0" err="1"/>
              <a:t>por</a:t>
            </a:r>
            <a:r>
              <a:rPr lang="en-US" altLang="es-AR" dirty="0"/>
              <a:t> </a:t>
            </a:r>
            <a:r>
              <a:rPr lang="en-US" altLang="es-AR" dirty="0" err="1"/>
              <a:t>unidad</a:t>
            </a:r>
            <a:r>
              <a:rPr lang="en-US" altLang="es-AR" dirty="0"/>
              <a:t>:</a:t>
            </a:r>
          </a:p>
          <a:p>
            <a:pPr lvl="1">
              <a:buSzPct val="75000"/>
            </a:pPr>
            <a:r>
              <a:rPr lang="en-US" altLang="es-AR" dirty="0" err="1"/>
              <a:t>CFMe</a:t>
            </a:r>
            <a:r>
              <a:rPr lang="en-US" altLang="es-AR" dirty="0"/>
              <a:t> </a:t>
            </a:r>
            <a:r>
              <a:rPr lang="en-US" altLang="es-AR" dirty="0" err="1"/>
              <a:t>desciende</a:t>
            </a:r>
            <a:r>
              <a:rPr lang="en-US" altLang="es-AR" dirty="0"/>
              <a:t> </a:t>
            </a:r>
            <a:r>
              <a:rPr lang="en-US" altLang="es-AR" dirty="0" err="1"/>
              <a:t>ininterrumpidamente</a:t>
            </a:r>
            <a:r>
              <a:rPr lang="en-US" altLang="es-AR" dirty="0"/>
              <a:t>.</a:t>
            </a:r>
          </a:p>
          <a:p>
            <a:pPr lvl="1">
              <a:buSzPct val="75000"/>
            </a:pPr>
            <a:r>
              <a:rPr lang="en-US" altLang="es-AR" dirty="0" err="1"/>
              <a:t>Cuando</a:t>
            </a:r>
            <a:r>
              <a:rPr lang="en-US" altLang="es-AR" dirty="0"/>
              <a:t> </a:t>
            </a:r>
            <a:r>
              <a:rPr lang="en-US" altLang="es-AR" dirty="0" err="1"/>
              <a:t>CMg</a:t>
            </a:r>
            <a:r>
              <a:rPr lang="en-US" altLang="es-AR" dirty="0"/>
              <a:t> &lt; </a:t>
            </a:r>
            <a:r>
              <a:rPr lang="en-US" altLang="es-AR" dirty="0" err="1"/>
              <a:t>CVMe</a:t>
            </a:r>
            <a:r>
              <a:rPr lang="en-US" altLang="es-AR" dirty="0"/>
              <a:t> o </a:t>
            </a:r>
            <a:r>
              <a:rPr lang="en-US" altLang="es-AR" dirty="0" err="1"/>
              <a:t>CMg</a:t>
            </a:r>
            <a:r>
              <a:rPr lang="en-US" altLang="es-AR" dirty="0"/>
              <a:t> &lt; </a:t>
            </a:r>
            <a:r>
              <a:rPr lang="en-US" altLang="es-AR" dirty="0" err="1"/>
              <a:t>CTMe</a:t>
            </a:r>
            <a:r>
              <a:rPr lang="en-US" altLang="es-AR" dirty="0"/>
              <a:t>, </a:t>
            </a:r>
            <a:r>
              <a:rPr lang="en-US" altLang="es-AR" dirty="0" err="1"/>
              <a:t>CVMe</a:t>
            </a:r>
            <a:r>
              <a:rPr lang="en-US" altLang="es-AR" dirty="0"/>
              <a:t> y </a:t>
            </a:r>
            <a:r>
              <a:rPr lang="en-US" altLang="es-AR" dirty="0" err="1"/>
              <a:t>CTMe</a:t>
            </a:r>
            <a:r>
              <a:rPr lang="en-US" altLang="es-AR" dirty="0"/>
              <a:t> </a:t>
            </a:r>
            <a:r>
              <a:rPr lang="en-US" altLang="es-AR" dirty="0" err="1"/>
              <a:t>disminuyen</a:t>
            </a:r>
            <a:r>
              <a:rPr lang="en-US" altLang="es-AR" dirty="0"/>
              <a:t>.</a:t>
            </a:r>
          </a:p>
          <a:p>
            <a:pPr lvl="1">
              <a:buSzPct val="75000"/>
            </a:pPr>
            <a:r>
              <a:rPr lang="en-US" altLang="es-AR" dirty="0" err="1"/>
              <a:t>CuandoCMg</a:t>
            </a:r>
            <a:r>
              <a:rPr lang="en-US" altLang="es-AR" dirty="0"/>
              <a:t> &gt; </a:t>
            </a:r>
            <a:r>
              <a:rPr lang="en-US" altLang="es-AR" dirty="0" err="1"/>
              <a:t>CVMe</a:t>
            </a:r>
            <a:r>
              <a:rPr lang="en-US" altLang="es-AR" dirty="0"/>
              <a:t> o </a:t>
            </a:r>
            <a:r>
              <a:rPr lang="en-US" altLang="es-AR" dirty="0" err="1"/>
              <a:t>CMg</a:t>
            </a:r>
            <a:r>
              <a:rPr lang="en-US" altLang="es-AR" dirty="0"/>
              <a:t> &gt; </a:t>
            </a:r>
            <a:r>
              <a:rPr lang="en-US" altLang="es-AR" dirty="0" err="1"/>
              <a:t>CTMe</a:t>
            </a:r>
            <a:r>
              <a:rPr lang="en-US" altLang="es-AR" dirty="0"/>
              <a:t>, </a:t>
            </a:r>
            <a:r>
              <a:rPr lang="en-US" altLang="es-AR" dirty="0" err="1"/>
              <a:t>CVMe</a:t>
            </a:r>
            <a:r>
              <a:rPr lang="en-US" altLang="es-AR" dirty="0"/>
              <a:t> y </a:t>
            </a:r>
            <a:r>
              <a:rPr lang="en-US" altLang="es-AR" dirty="0" err="1"/>
              <a:t>CTMe</a:t>
            </a:r>
            <a:r>
              <a:rPr lang="en-US" altLang="es-AR" dirty="0"/>
              <a:t> </a:t>
            </a:r>
            <a:r>
              <a:rPr lang="en-US" altLang="es-AR" dirty="0" err="1"/>
              <a:t>aumentan</a:t>
            </a:r>
            <a:r>
              <a:rPr lang="en-US" altLang="es-AR" dirty="0"/>
              <a:t>.</a:t>
            </a:r>
          </a:p>
        </p:txBody>
      </p:sp>
      <p:pic>
        <p:nvPicPr>
          <p:cNvPr id="2" name="Imagen 1"/>
          <p:cNvPicPr>
            <a:picLocks noChangeAspect="1"/>
          </p:cNvPicPr>
          <p:nvPr/>
        </p:nvPicPr>
        <p:blipFill>
          <a:blip r:embed="rId3"/>
          <a:stretch>
            <a:fillRect/>
          </a:stretch>
        </p:blipFill>
        <p:spPr>
          <a:xfrm>
            <a:off x="6370132" y="2569320"/>
            <a:ext cx="4334632" cy="3310415"/>
          </a:xfrm>
          <a:prstGeom prst="rect">
            <a:avLst/>
          </a:prstGeom>
        </p:spPr>
      </p:pic>
      <p:sp>
        <p:nvSpPr>
          <p:cNvPr id="3" name="Rectángulo 2"/>
          <p:cNvSpPr/>
          <p:nvPr/>
        </p:nvSpPr>
        <p:spPr>
          <a:xfrm>
            <a:off x="5143500" y="2107655"/>
            <a:ext cx="1330452" cy="646331"/>
          </a:xfrm>
          <a:prstGeom prst="rect">
            <a:avLst/>
          </a:prstGeom>
        </p:spPr>
        <p:txBody>
          <a:bodyPr wrap="square">
            <a:spAutoFit/>
          </a:bodyPr>
          <a:lstStyle/>
          <a:p>
            <a:pPr algn="r"/>
            <a:r>
              <a:rPr lang="en-US" altLang="es-AR" sz="1200" b="1" dirty="0" err="1"/>
              <a:t>Coste</a:t>
            </a:r>
            <a:endParaRPr lang="en-US" altLang="es-AR" sz="1200" b="1" dirty="0"/>
          </a:p>
          <a:p>
            <a:pPr algn="r"/>
            <a:r>
              <a:rPr lang="en-US" altLang="es-AR" sz="1200" b="1" dirty="0"/>
              <a:t>(</a:t>
            </a:r>
            <a:r>
              <a:rPr lang="en-US" altLang="es-AR" sz="1200" b="1" dirty="0" err="1"/>
              <a:t>dólares</a:t>
            </a:r>
            <a:endParaRPr lang="en-US" altLang="es-AR" sz="1200" b="1" dirty="0"/>
          </a:p>
          <a:p>
            <a:pPr algn="r"/>
            <a:r>
              <a:rPr lang="en-US" altLang="es-AR" sz="1200" b="1" dirty="0" err="1"/>
              <a:t>por</a:t>
            </a:r>
            <a:r>
              <a:rPr lang="en-US" altLang="es-AR" sz="1200" b="1" dirty="0"/>
              <a:t> </a:t>
            </a:r>
            <a:r>
              <a:rPr lang="en-US" altLang="es-AR" sz="1200" b="1" dirty="0" err="1"/>
              <a:t>unidad</a:t>
            </a:r>
            <a:r>
              <a:rPr lang="en-US" altLang="es-AR" sz="1200" b="1" dirty="0"/>
              <a:t>)</a:t>
            </a:r>
          </a:p>
        </p:txBody>
      </p:sp>
    </p:spTree>
    <p:extLst>
      <p:ext uri="{BB962C8B-B14F-4D97-AF65-F5344CB8AC3E}">
        <p14:creationId xmlns:p14="http://schemas.microsoft.com/office/powerpoint/2010/main" val="3412909552"/>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9395"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9396" name="Rectangle 4"/>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9397" name="Rectangle 5"/>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9398" name="Rectangle 110"/>
          <p:cNvSpPr>
            <a:spLocks noGrp="1" noChangeArrowheads="1"/>
          </p:cNvSpPr>
          <p:nvPr>
            <p:ph type="title"/>
          </p:nvPr>
        </p:nvSpPr>
        <p:spPr>
          <a:xfrm>
            <a:off x="1703008" y="731520"/>
            <a:ext cx="8516937" cy="781050"/>
          </a:xfrm>
        </p:spPr>
        <p:txBody>
          <a:bodyPr/>
          <a:lstStyle/>
          <a:p>
            <a:r>
              <a:rPr lang="en-US" altLang="es-AR" dirty="0"/>
              <a:t>Las </a:t>
            </a:r>
            <a:r>
              <a:rPr lang="en-US" altLang="es-AR" dirty="0" err="1"/>
              <a:t>curvas</a:t>
            </a:r>
            <a:r>
              <a:rPr lang="en-US" altLang="es-AR" dirty="0"/>
              <a:t> de </a:t>
            </a:r>
            <a:r>
              <a:rPr lang="en-US" altLang="es-AR" dirty="0" err="1"/>
              <a:t>costes</a:t>
            </a:r>
            <a:r>
              <a:rPr lang="en-US" altLang="es-AR" dirty="0"/>
              <a:t> de </a:t>
            </a:r>
            <a:r>
              <a:rPr lang="en-US" altLang="es-AR" dirty="0" err="1"/>
              <a:t>una</a:t>
            </a:r>
            <a:r>
              <a:rPr lang="en-US" altLang="es-AR" dirty="0"/>
              <a:t> </a:t>
            </a:r>
            <a:r>
              <a:rPr lang="en-US" altLang="es-AR" dirty="0" err="1"/>
              <a:t>empresa</a:t>
            </a:r>
            <a:endParaRPr lang="en-US" altLang="es-AR" dirty="0"/>
          </a:p>
        </p:txBody>
      </p:sp>
      <p:sp>
        <p:nvSpPr>
          <p:cNvPr id="59399" name="Rectangle 7"/>
          <p:cNvSpPr>
            <a:spLocks noGrp="1" noChangeArrowheads="1"/>
          </p:cNvSpPr>
          <p:nvPr>
            <p:ph sz="half" idx="1"/>
          </p:nvPr>
        </p:nvSpPr>
        <p:spPr bwMode="auto">
          <a:xfrm>
            <a:off x="1031152" y="2493067"/>
            <a:ext cx="3810000" cy="4114800"/>
          </a:xfrm>
        </p:spPr>
        <p:txBody>
          <a:bodyPr wrap="square" numCol="1" anchor="t" anchorCtr="0" compatLnSpc="1">
            <a:prstTxWarp prst="textNoShape">
              <a:avLst/>
            </a:prstTxWarp>
          </a:bodyPr>
          <a:lstStyle/>
          <a:p>
            <a:pPr>
              <a:spcBef>
                <a:spcPct val="70000"/>
              </a:spcBef>
            </a:pPr>
            <a:r>
              <a:rPr lang="en-US" altLang="es-AR" dirty="0" err="1"/>
              <a:t>Costes</a:t>
            </a:r>
            <a:r>
              <a:rPr lang="en-US" altLang="es-AR" dirty="0"/>
              <a:t> </a:t>
            </a:r>
            <a:r>
              <a:rPr lang="en-US" altLang="es-AR" dirty="0" err="1"/>
              <a:t>por</a:t>
            </a:r>
            <a:r>
              <a:rPr lang="en-US" altLang="es-AR" dirty="0"/>
              <a:t> </a:t>
            </a:r>
            <a:r>
              <a:rPr lang="en-US" altLang="es-AR" dirty="0" err="1"/>
              <a:t>unidad</a:t>
            </a:r>
            <a:r>
              <a:rPr lang="en-US" altLang="es-AR" dirty="0"/>
              <a:t>:</a:t>
            </a:r>
          </a:p>
          <a:p>
            <a:pPr lvl="1">
              <a:buSzPct val="75000"/>
            </a:pPr>
            <a:r>
              <a:rPr lang="en-US" altLang="es-AR" dirty="0"/>
              <a:t>CM = </a:t>
            </a:r>
            <a:r>
              <a:rPr lang="en-US" altLang="es-AR" dirty="0" err="1"/>
              <a:t>CVMe</a:t>
            </a:r>
            <a:r>
              <a:rPr lang="en-US" altLang="es-AR" dirty="0"/>
              <a:t> y </a:t>
            </a:r>
            <a:r>
              <a:rPr lang="en-US" altLang="es-AR" dirty="0" err="1"/>
              <a:t>CTMe</a:t>
            </a:r>
            <a:r>
              <a:rPr lang="en-US" altLang="es-AR" dirty="0"/>
              <a:t> </a:t>
            </a:r>
            <a:r>
              <a:rPr lang="en-US" altLang="es-AR" dirty="0" err="1"/>
              <a:t>en</a:t>
            </a:r>
            <a:r>
              <a:rPr lang="en-US" altLang="es-AR" dirty="0"/>
              <a:t> </a:t>
            </a:r>
            <a:r>
              <a:rPr lang="en-US" altLang="es-AR" dirty="0" err="1"/>
              <a:t>su</a:t>
            </a:r>
            <a:r>
              <a:rPr lang="en-US" altLang="es-AR" dirty="0"/>
              <a:t> </a:t>
            </a:r>
            <a:r>
              <a:rPr lang="en-US" altLang="es-AR" dirty="0" err="1"/>
              <a:t>punto</a:t>
            </a:r>
            <a:r>
              <a:rPr lang="en-US" altLang="es-AR" dirty="0"/>
              <a:t> </a:t>
            </a:r>
            <a:r>
              <a:rPr lang="en-US" altLang="es-AR" dirty="0" err="1"/>
              <a:t>mínimo</a:t>
            </a:r>
            <a:r>
              <a:rPr lang="en-US" altLang="es-AR" dirty="0"/>
              <a:t>.</a:t>
            </a:r>
          </a:p>
          <a:p>
            <a:pPr lvl="1">
              <a:buSzPct val="75000"/>
            </a:pPr>
            <a:r>
              <a:rPr lang="en-US" altLang="es-AR" dirty="0"/>
              <a:t>El </a:t>
            </a:r>
            <a:r>
              <a:rPr lang="en-US" altLang="es-AR" dirty="0" err="1"/>
              <a:t>punto</a:t>
            </a:r>
            <a:r>
              <a:rPr lang="en-US" altLang="es-AR" dirty="0"/>
              <a:t> </a:t>
            </a:r>
            <a:r>
              <a:rPr lang="en-US" altLang="es-AR" dirty="0" err="1"/>
              <a:t>mínimo</a:t>
            </a:r>
            <a:r>
              <a:rPr lang="en-US" altLang="es-AR" dirty="0"/>
              <a:t> de </a:t>
            </a:r>
            <a:r>
              <a:rPr lang="en-US" altLang="es-AR" dirty="0" err="1"/>
              <a:t>CVMe</a:t>
            </a:r>
            <a:r>
              <a:rPr lang="en-US" altLang="es-AR" dirty="0"/>
              <a:t> se produce </a:t>
            </a:r>
            <a:r>
              <a:rPr lang="en-US" altLang="es-AR" dirty="0" err="1"/>
              <a:t>en</a:t>
            </a:r>
            <a:r>
              <a:rPr lang="en-US" altLang="es-AR" dirty="0"/>
              <a:t> un </a:t>
            </a:r>
            <a:r>
              <a:rPr lang="en-US" altLang="es-AR" dirty="0" err="1"/>
              <a:t>nivel</a:t>
            </a:r>
            <a:r>
              <a:rPr lang="en-US" altLang="es-AR" dirty="0"/>
              <a:t> de </a:t>
            </a:r>
            <a:r>
              <a:rPr lang="en-US" altLang="es-AR" dirty="0" err="1"/>
              <a:t>producción</a:t>
            </a:r>
            <a:r>
              <a:rPr lang="en-US" altLang="es-AR" dirty="0"/>
              <a:t> </a:t>
            </a:r>
            <a:r>
              <a:rPr lang="en-US" altLang="es-AR" dirty="0" err="1"/>
              <a:t>más</a:t>
            </a:r>
            <a:r>
              <a:rPr lang="en-US" altLang="es-AR" dirty="0"/>
              <a:t> </a:t>
            </a:r>
            <a:r>
              <a:rPr lang="en-US" altLang="es-AR" dirty="0" err="1"/>
              <a:t>bajo</a:t>
            </a:r>
            <a:r>
              <a:rPr lang="en-US" altLang="es-AR" dirty="0"/>
              <a:t> que el </a:t>
            </a:r>
            <a:r>
              <a:rPr lang="en-US" altLang="es-AR" dirty="0" err="1"/>
              <a:t>punto</a:t>
            </a:r>
            <a:r>
              <a:rPr lang="en-US" altLang="es-AR" dirty="0"/>
              <a:t> </a:t>
            </a:r>
            <a:r>
              <a:rPr lang="en-US" altLang="es-AR" dirty="0" err="1"/>
              <a:t>mínimo</a:t>
            </a:r>
            <a:r>
              <a:rPr lang="en-US" altLang="es-AR" dirty="0"/>
              <a:t> de </a:t>
            </a:r>
            <a:r>
              <a:rPr lang="en-US" altLang="es-AR" dirty="0" err="1"/>
              <a:t>CTMe</a:t>
            </a:r>
            <a:r>
              <a:rPr lang="en-US" altLang="es-AR" dirty="0"/>
              <a:t> , </a:t>
            </a:r>
            <a:r>
              <a:rPr lang="en-US" altLang="es-AR" dirty="0" err="1"/>
              <a:t>debido</a:t>
            </a:r>
            <a:r>
              <a:rPr lang="en-US" altLang="es-AR" dirty="0"/>
              <a:t> a CF.</a:t>
            </a:r>
          </a:p>
        </p:txBody>
      </p:sp>
      <p:sp>
        <p:nvSpPr>
          <p:cNvPr id="59428" name="Rectangle 111"/>
          <p:cNvSpPr>
            <a:spLocks noChangeArrowheads="1"/>
          </p:cNvSpPr>
          <p:nvPr/>
        </p:nvSpPr>
        <p:spPr bwMode="auto">
          <a:xfrm>
            <a:off x="5584428" y="2295208"/>
            <a:ext cx="1032336"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b="1" dirty="0" err="1"/>
              <a:t>Coste</a:t>
            </a:r>
            <a:endParaRPr lang="en-US" altLang="es-AR" sz="1200" b="1" dirty="0"/>
          </a:p>
          <a:p>
            <a:pPr algn="r"/>
            <a:r>
              <a:rPr lang="en-US" altLang="es-AR" sz="1200" b="1" dirty="0"/>
              <a:t>(</a:t>
            </a:r>
            <a:r>
              <a:rPr lang="en-US" altLang="es-AR" sz="1200" b="1" dirty="0" err="1"/>
              <a:t>dólares</a:t>
            </a:r>
            <a:endParaRPr lang="en-US" altLang="es-AR" sz="1200" b="1" dirty="0"/>
          </a:p>
          <a:p>
            <a:pPr algn="r"/>
            <a:r>
              <a:rPr lang="en-US" altLang="es-AR" sz="1200" b="1" dirty="0" err="1"/>
              <a:t>por</a:t>
            </a:r>
            <a:r>
              <a:rPr lang="en-US" altLang="es-AR" sz="1200" b="1" dirty="0"/>
              <a:t> </a:t>
            </a:r>
            <a:r>
              <a:rPr lang="en-US" altLang="es-AR" sz="1200" b="1" dirty="0" err="1"/>
              <a:t>unidad</a:t>
            </a:r>
            <a:r>
              <a:rPr lang="en-US" altLang="es-AR" sz="1200" b="1" dirty="0"/>
              <a:t>)</a:t>
            </a:r>
          </a:p>
        </p:txBody>
      </p:sp>
      <p:pic>
        <p:nvPicPr>
          <p:cNvPr id="2" name="Imagen 1"/>
          <p:cNvPicPr>
            <a:picLocks noChangeAspect="1"/>
          </p:cNvPicPr>
          <p:nvPr/>
        </p:nvPicPr>
        <p:blipFill>
          <a:blip r:embed="rId3"/>
          <a:stretch>
            <a:fillRect/>
          </a:stretch>
        </p:blipFill>
        <p:spPr>
          <a:xfrm>
            <a:off x="6513388" y="2436054"/>
            <a:ext cx="4322439" cy="3310415"/>
          </a:xfrm>
          <a:prstGeom prst="rect">
            <a:avLst/>
          </a:prstGeom>
        </p:spPr>
      </p:pic>
      <p:pic>
        <p:nvPicPr>
          <p:cNvPr id="4" name="Imagen 3">
            <a:extLst>
              <a:ext uri="{FF2B5EF4-FFF2-40B4-BE49-F238E27FC236}">
                <a16:creationId xmlns:a16="http://schemas.microsoft.com/office/drawing/2014/main" id="{B60E714B-80B2-078C-AF9A-0BDF3B3F6659}"/>
              </a:ext>
            </a:extLst>
          </p:cNvPr>
          <p:cNvPicPr>
            <a:picLocks noChangeAspect="1"/>
          </p:cNvPicPr>
          <p:nvPr/>
        </p:nvPicPr>
        <p:blipFill>
          <a:blip r:embed="rId4"/>
          <a:stretch>
            <a:fillRect/>
          </a:stretch>
        </p:blipFill>
        <p:spPr>
          <a:xfrm>
            <a:off x="1036813" y="4902432"/>
            <a:ext cx="4413939" cy="1688074"/>
          </a:xfrm>
          <a:prstGeom prst="rect">
            <a:avLst/>
          </a:prstGeom>
        </p:spPr>
      </p:pic>
    </p:spTree>
    <p:extLst>
      <p:ext uri="{BB962C8B-B14F-4D97-AF65-F5344CB8AC3E}">
        <p14:creationId xmlns:p14="http://schemas.microsoft.com/office/powerpoint/2010/main" val="1052010515"/>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C030789-C525-4D1D-90A0-F48C14A76E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91BD0F81-508F-4C6D-9938-C58CC2138A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15" name="Freeform 5">
              <a:extLst>
                <a:ext uri="{FF2B5EF4-FFF2-40B4-BE49-F238E27FC236}">
                  <a16:creationId xmlns:a16="http://schemas.microsoft.com/office/drawing/2014/main" id="{49081238-0806-4285-968F-ACFC0C0FB9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s-AR"/>
            </a:p>
          </p:txBody>
        </p:sp>
      </p:grpSp>
      <p:sp>
        <p:nvSpPr>
          <p:cNvPr id="17" name="Rectangle 16">
            <a:extLst>
              <a:ext uri="{FF2B5EF4-FFF2-40B4-BE49-F238E27FC236}">
                <a16:creationId xmlns:a16="http://schemas.microsoft.com/office/drawing/2014/main" id="{80CAB4C1-E9FF-4C37-92FA-28BED3B88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9" name="Rectangle 18">
            <a:extLst>
              <a:ext uri="{FF2B5EF4-FFF2-40B4-BE49-F238E27FC236}">
                <a16:creationId xmlns:a16="http://schemas.microsoft.com/office/drawing/2014/main" id="{0BD7060D-8DA2-4400-86F1-6A988F0E8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21" name="Rectangle 20">
            <a:extLst>
              <a:ext uri="{FF2B5EF4-FFF2-40B4-BE49-F238E27FC236}">
                <a16:creationId xmlns:a16="http://schemas.microsoft.com/office/drawing/2014/main" id="{96E6678A-6101-4D77-8A14-5F70FBDB6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rcador de contenido 7">
            <a:extLst>
              <a:ext uri="{FF2B5EF4-FFF2-40B4-BE49-F238E27FC236}">
                <a16:creationId xmlns:a16="http://schemas.microsoft.com/office/drawing/2014/main" id="{B14F6BC0-FE61-4E39-8EA2-9F06593698C1}"/>
              </a:ext>
            </a:extLst>
          </p:cNvPr>
          <p:cNvPicPr>
            <a:picLocks noGrp="1" noChangeAspect="1"/>
          </p:cNvPicPr>
          <p:nvPr>
            <p:ph sz="half" idx="2"/>
          </p:nvPr>
        </p:nvPicPr>
        <p:blipFill>
          <a:blip r:embed="rId3"/>
          <a:stretch>
            <a:fillRect/>
          </a:stretch>
        </p:blipFill>
        <p:spPr>
          <a:xfrm>
            <a:off x="4407057" y="502590"/>
            <a:ext cx="3095655" cy="3439617"/>
          </a:xfrm>
          <a:prstGeom prst="roundRect">
            <a:avLst>
              <a:gd name="adj" fmla="val 1858"/>
            </a:avLst>
          </a:prstGeom>
          <a:effectLst/>
        </p:spPr>
      </p:pic>
      <p:pic>
        <p:nvPicPr>
          <p:cNvPr id="6" name="Marcador de contenido 5">
            <a:extLst>
              <a:ext uri="{FF2B5EF4-FFF2-40B4-BE49-F238E27FC236}">
                <a16:creationId xmlns:a16="http://schemas.microsoft.com/office/drawing/2014/main" id="{DF2E1C11-CBC1-48BF-ACC5-80B313AFD953}"/>
              </a:ext>
            </a:extLst>
          </p:cNvPr>
          <p:cNvPicPr>
            <a:picLocks noGrp="1" noChangeAspect="1"/>
          </p:cNvPicPr>
          <p:nvPr>
            <p:ph sz="half" idx="1"/>
          </p:nvPr>
        </p:nvPicPr>
        <p:blipFill>
          <a:blip r:embed="rId4"/>
          <a:stretch>
            <a:fillRect/>
          </a:stretch>
        </p:blipFill>
        <p:spPr>
          <a:xfrm>
            <a:off x="535315" y="474132"/>
            <a:ext cx="3336428" cy="3439617"/>
          </a:xfrm>
          <a:prstGeom prst="roundRect">
            <a:avLst>
              <a:gd name="adj" fmla="val 1858"/>
            </a:avLst>
          </a:prstGeom>
          <a:effectLst/>
        </p:spPr>
      </p:pic>
      <p:pic>
        <p:nvPicPr>
          <p:cNvPr id="5" name="Imagen 4">
            <a:extLst>
              <a:ext uri="{FF2B5EF4-FFF2-40B4-BE49-F238E27FC236}">
                <a16:creationId xmlns:a16="http://schemas.microsoft.com/office/drawing/2014/main" id="{AF6FA132-2E6D-A8B3-9A44-6A678D4D60FC}"/>
              </a:ext>
            </a:extLst>
          </p:cNvPr>
          <p:cNvPicPr>
            <a:picLocks noChangeAspect="1"/>
          </p:cNvPicPr>
          <p:nvPr/>
        </p:nvPicPr>
        <p:blipFill>
          <a:blip r:embed="rId5"/>
          <a:stretch>
            <a:fillRect/>
          </a:stretch>
        </p:blipFill>
        <p:spPr>
          <a:xfrm>
            <a:off x="7784944" y="1584889"/>
            <a:ext cx="4306060" cy="1926961"/>
          </a:xfrm>
          <a:prstGeom prst="roundRect">
            <a:avLst>
              <a:gd name="adj" fmla="val 1858"/>
            </a:avLst>
          </a:prstGeom>
          <a:effectLst/>
        </p:spPr>
      </p:pic>
      <p:sp>
        <p:nvSpPr>
          <p:cNvPr id="23" name="Rectangle 22">
            <a:extLst>
              <a:ext uri="{FF2B5EF4-FFF2-40B4-BE49-F238E27FC236}">
                <a16:creationId xmlns:a16="http://schemas.microsoft.com/office/drawing/2014/main" id="{AFA4E1D0-9351-4451-B0A0-51BEA42D8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5" name="Freeform: Shape 24">
            <a:extLst>
              <a:ext uri="{FF2B5EF4-FFF2-40B4-BE49-F238E27FC236}">
                <a16:creationId xmlns:a16="http://schemas.microsoft.com/office/drawing/2014/main" id="{0D052C5D-4E47-47F1-96A6-5251FAAED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133850"/>
            <a:ext cx="11277600" cy="2250018"/>
          </a:xfrm>
          <a:custGeom>
            <a:avLst/>
            <a:gdLst>
              <a:gd name="connsiteX0" fmla="*/ 5264150 w 11277600"/>
              <a:gd name="connsiteY0" fmla="*/ 0 h 2250018"/>
              <a:gd name="connsiteX1" fmla="*/ 5499100 w 11277600"/>
              <a:gd name="connsiteY1" fmla="*/ 1588 h 2250018"/>
              <a:gd name="connsiteX2" fmla="*/ 5730875 w 11277600"/>
              <a:gd name="connsiteY2" fmla="*/ 1588 h 2250018"/>
              <a:gd name="connsiteX3" fmla="*/ 5961063 w 11277600"/>
              <a:gd name="connsiteY3" fmla="*/ 4763 h 2250018"/>
              <a:gd name="connsiteX4" fmla="*/ 6186488 w 11277600"/>
              <a:gd name="connsiteY4" fmla="*/ 9525 h 2250018"/>
              <a:gd name="connsiteX5" fmla="*/ 6410325 w 11277600"/>
              <a:gd name="connsiteY5" fmla="*/ 14288 h 2250018"/>
              <a:gd name="connsiteX6" fmla="*/ 6629400 w 11277600"/>
              <a:gd name="connsiteY6" fmla="*/ 19050 h 2250018"/>
              <a:gd name="connsiteX7" fmla="*/ 6846888 w 11277600"/>
              <a:gd name="connsiteY7" fmla="*/ 26988 h 2250018"/>
              <a:gd name="connsiteX8" fmla="*/ 7061200 w 11277600"/>
              <a:gd name="connsiteY8" fmla="*/ 34925 h 2250018"/>
              <a:gd name="connsiteX9" fmla="*/ 7270750 w 11277600"/>
              <a:gd name="connsiteY9" fmla="*/ 42863 h 2250018"/>
              <a:gd name="connsiteX10" fmla="*/ 7680325 w 11277600"/>
              <a:gd name="connsiteY10" fmla="*/ 63500 h 2250018"/>
              <a:gd name="connsiteX11" fmla="*/ 8072438 w 11277600"/>
              <a:gd name="connsiteY11" fmla="*/ 85725 h 2250018"/>
              <a:gd name="connsiteX12" fmla="*/ 8448675 w 11277600"/>
              <a:gd name="connsiteY12" fmla="*/ 109538 h 2250018"/>
              <a:gd name="connsiteX13" fmla="*/ 8805862 w 11277600"/>
              <a:gd name="connsiteY13" fmla="*/ 134938 h 2250018"/>
              <a:gd name="connsiteX14" fmla="*/ 9145588 w 11277600"/>
              <a:gd name="connsiteY14" fmla="*/ 161925 h 2250018"/>
              <a:gd name="connsiteX15" fmla="*/ 9461500 w 11277600"/>
              <a:gd name="connsiteY15" fmla="*/ 190500 h 2250018"/>
              <a:gd name="connsiteX16" fmla="*/ 9758362 w 11277600"/>
              <a:gd name="connsiteY16" fmla="*/ 219075 h 2250018"/>
              <a:gd name="connsiteX17" fmla="*/ 10031412 w 11277600"/>
              <a:gd name="connsiteY17" fmla="*/ 247650 h 2250018"/>
              <a:gd name="connsiteX18" fmla="*/ 10282238 w 11277600"/>
              <a:gd name="connsiteY18" fmla="*/ 274638 h 2250018"/>
              <a:gd name="connsiteX19" fmla="*/ 10504488 w 11277600"/>
              <a:gd name="connsiteY19" fmla="*/ 300038 h 2250018"/>
              <a:gd name="connsiteX20" fmla="*/ 10704512 w 11277600"/>
              <a:gd name="connsiteY20" fmla="*/ 323850 h 2250018"/>
              <a:gd name="connsiteX21" fmla="*/ 10874375 w 11277600"/>
              <a:gd name="connsiteY21" fmla="*/ 344488 h 2250018"/>
              <a:gd name="connsiteX22" fmla="*/ 11015662 w 11277600"/>
              <a:gd name="connsiteY22" fmla="*/ 363538 h 2250018"/>
              <a:gd name="connsiteX23" fmla="*/ 11210925 w 11277600"/>
              <a:gd name="connsiteY23" fmla="*/ 390525 h 2250018"/>
              <a:gd name="connsiteX24" fmla="*/ 11277600 w 11277600"/>
              <a:gd name="connsiteY24" fmla="*/ 400050 h 2250018"/>
              <a:gd name="connsiteX25" fmla="*/ 11277600 w 11277600"/>
              <a:gd name="connsiteY25" fmla="*/ 2250018 h 2250018"/>
              <a:gd name="connsiteX26" fmla="*/ 0 w 11277600"/>
              <a:gd name="connsiteY26" fmla="*/ 2250018 h 2250018"/>
              <a:gd name="connsiteX27" fmla="*/ 0 w 11277600"/>
              <a:gd name="connsiteY27" fmla="*/ 398463 h 2250018"/>
              <a:gd name="connsiteX28" fmla="*/ 255588 w 11277600"/>
              <a:gd name="connsiteY28" fmla="*/ 358775 h 2250018"/>
              <a:gd name="connsiteX29" fmla="*/ 511175 w 11277600"/>
              <a:gd name="connsiteY29" fmla="*/ 320675 h 2250018"/>
              <a:gd name="connsiteX30" fmla="*/ 766762 w 11277600"/>
              <a:gd name="connsiteY30" fmla="*/ 284163 h 2250018"/>
              <a:gd name="connsiteX31" fmla="*/ 1023938 w 11277600"/>
              <a:gd name="connsiteY31" fmla="*/ 252413 h 2250018"/>
              <a:gd name="connsiteX32" fmla="*/ 1279525 w 11277600"/>
              <a:gd name="connsiteY32" fmla="*/ 220663 h 2250018"/>
              <a:gd name="connsiteX33" fmla="*/ 1536700 w 11277600"/>
              <a:gd name="connsiteY33" fmla="*/ 190500 h 2250018"/>
              <a:gd name="connsiteX34" fmla="*/ 1790700 w 11277600"/>
              <a:gd name="connsiteY34" fmla="*/ 165100 h 2250018"/>
              <a:gd name="connsiteX35" fmla="*/ 2047875 w 11277600"/>
              <a:gd name="connsiteY35" fmla="*/ 141288 h 2250018"/>
              <a:gd name="connsiteX36" fmla="*/ 2303462 w 11277600"/>
              <a:gd name="connsiteY36" fmla="*/ 119063 h 2250018"/>
              <a:gd name="connsiteX37" fmla="*/ 2555875 w 11277600"/>
              <a:gd name="connsiteY37" fmla="*/ 100013 h 2250018"/>
              <a:gd name="connsiteX38" fmla="*/ 2809875 w 11277600"/>
              <a:gd name="connsiteY38" fmla="*/ 80963 h 2250018"/>
              <a:gd name="connsiteX39" fmla="*/ 3062288 w 11277600"/>
              <a:gd name="connsiteY39" fmla="*/ 65088 h 2250018"/>
              <a:gd name="connsiteX40" fmla="*/ 3313113 w 11277600"/>
              <a:gd name="connsiteY40" fmla="*/ 52388 h 2250018"/>
              <a:gd name="connsiteX41" fmla="*/ 3563938 w 11277600"/>
              <a:gd name="connsiteY41" fmla="*/ 39688 h 2250018"/>
              <a:gd name="connsiteX42" fmla="*/ 3811588 w 11277600"/>
              <a:gd name="connsiteY42" fmla="*/ 28575 h 2250018"/>
              <a:gd name="connsiteX43" fmla="*/ 4057650 w 11277600"/>
              <a:gd name="connsiteY43" fmla="*/ 20638 h 2250018"/>
              <a:gd name="connsiteX44" fmla="*/ 4303713 w 11277600"/>
              <a:gd name="connsiteY44" fmla="*/ 14288 h 2250018"/>
              <a:gd name="connsiteX45" fmla="*/ 4546600 w 11277600"/>
              <a:gd name="connsiteY45" fmla="*/ 7938 h 2250018"/>
              <a:gd name="connsiteX46" fmla="*/ 4787900 w 11277600"/>
              <a:gd name="connsiteY46" fmla="*/ 4763 h 2250018"/>
              <a:gd name="connsiteX47" fmla="*/ 5027613 w 11277600"/>
              <a:gd name="connsiteY47" fmla="*/ 1588 h 22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277600" h="2250018">
                <a:moveTo>
                  <a:pt x="5264150" y="0"/>
                </a:moveTo>
                <a:lnTo>
                  <a:pt x="5499100" y="1588"/>
                </a:lnTo>
                <a:lnTo>
                  <a:pt x="5730875" y="1588"/>
                </a:lnTo>
                <a:lnTo>
                  <a:pt x="5961063" y="4763"/>
                </a:lnTo>
                <a:lnTo>
                  <a:pt x="6186488" y="9525"/>
                </a:lnTo>
                <a:lnTo>
                  <a:pt x="6410325" y="14288"/>
                </a:lnTo>
                <a:lnTo>
                  <a:pt x="6629400" y="19050"/>
                </a:lnTo>
                <a:lnTo>
                  <a:pt x="6846888" y="26988"/>
                </a:lnTo>
                <a:lnTo>
                  <a:pt x="7061200" y="34925"/>
                </a:lnTo>
                <a:lnTo>
                  <a:pt x="7270750" y="42863"/>
                </a:lnTo>
                <a:lnTo>
                  <a:pt x="7680325" y="63500"/>
                </a:lnTo>
                <a:lnTo>
                  <a:pt x="8072438" y="85725"/>
                </a:lnTo>
                <a:lnTo>
                  <a:pt x="8448675" y="109538"/>
                </a:lnTo>
                <a:lnTo>
                  <a:pt x="8805862" y="134938"/>
                </a:lnTo>
                <a:lnTo>
                  <a:pt x="9145588" y="161925"/>
                </a:lnTo>
                <a:lnTo>
                  <a:pt x="9461500" y="190500"/>
                </a:lnTo>
                <a:lnTo>
                  <a:pt x="9758362" y="219075"/>
                </a:lnTo>
                <a:lnTo>
                  <a:pt x="10031412" y="247650"/>
                </a:lnTo>
                <a:lnTo>
                  <a:pt x="10282238" y="274638"/>
                </a:lnTo>
                <a:lnTo>
                  <a:pt x="10504488" y="300038"/>
                </a:lnTo>
                <a:lnTo>
                  <a:pt x="10704512" y="323850"/>
                </a:lnTo>
                <a:lnTo>
                  <a:pt x="10874375" y="344488"/>
                </a:lnTo>
                <a:lnTo>
                  <a:pt x="11015662" y="363538"/>
                </a:lnTo>
                <a:lnTo>
                  <a:pt x="11210925" y="390525"/>
                </a:lnTo>
                <a:lnTo>
                  <a:pt x="11277600" y="400050"/>
                </a:lnTo>
                <a:lnTo>
                  <a:pt x="11277600" y="2250018"/>
                </a:lnTo>
                <a:lnTo>
                  <a:pt x="0" y="2250018"/>
                </a:lnTo>
                <a:lnTo>
                  <a:pt x="0" y="398463"/>
                </a:lnTo>
                <a:lnTo>
                  <a:pt x="255588" y="358775"/>
                </a:lnTo>
                <a:lnTo>
                  <a:pt x="511175" y="320675"/>
                </a:lnTo>
                <a:lnTo>
                  <a:pt x="766762" y="284163"/>
                </a:lnTo>
                <a:lnTo>
                  <a:pt x="1023938" y="252413"/>
                </a:lnTo>
                <a:lnTo>
                  <a:pt x="1279525" y="220663"/>
                </a:lnTo>
                <a:lnTo>
                  <a:pt x="1536700" y="190500"/>
                </a:lnTo>
                <a:lnTo>
                  <a:pt x="1790700" y="165100"/>
                </a:lnTo>
                <a:lnTo>
                  <a:pt x="2047875" y="141288"/>
                </a:lnTo>
                <a:lnTo>
                  <a:pt x="2303462" y="119063"/>
                </a:lnTo>
                <a:lnTo>
                  <a:pt x="2555875" y="100013"/>
                </a:lnTo>
                <a:lnTo>
                  <a:pt x="2809875" y="80963"/>
                </a:lnTo>
                <a:lnTo>
                  <a:pt x="3062288" y="65088"/>
                </a:lnTo>
                <a:lnTo>
                  <a:pt x="3313113" y="52388"/>
                </a:lnTo>
                <a:lnTo>
                  <a:pt x="3563938" y="39688"/>
                </a:lnTo>
                <a:lnTo>
                  <a:pt x="3811588" y="28575"/>
                </a:lnTo>
                <a:lnTo>
                  <a:pt x="4057650" y="20638"/>
                </a:lnTo>
                <a:lnTo>
                  <a:pt x="4303713" y="14288"/>
                </a:lnTo>
                <a:lnTo>
                  <a:pt x="4546600" y="7938"/>
                </a:lnTo>
                <a:lnTo>
                  <a:pt x="4787900" y="4763"/>
                </a:lnTo>
                <a:lnTo>
                  <a:pt x="5027613" y="1588"/>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7" name="Freeform 5">
            <a:extLst>
              <a:ext uri="{FF2B5EF4-FFF2-40B4-BE49-F238E27FC236}">
                <a16:creationId xmlns:a16="http://schemas.microsoft.com/office/drawing/2014/main" id="{79B9FD3C-5633-44F4-902E-55A97B2D2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371525">
            <a:off x="263767" y="413253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s-AR"/>
          </a:p>
        </p:txBody>
      </p:sp>
      <p:sp>
        <p:nvSpPr>
          <p:cNvPr id="2" name="Título 1">
            <a:extLst>
              <a:ext uri="{FF2B5EF4-FFF2-40B4-BE49-F238E27FC236}">
                <a16:creationId xmlns:a16="http://schemas.microsoft.com/office/drawing/2014/main" id="{FE42B253-DECE-49A0-9E2B-A3C3E114CF27}"/>
              </a:ext>
            </a:extLst>
          </p:cNvPr>
          <p:cNvSpPr>
            <a:spLocks noGrp="1"/>
          </p:cNvSpPr>
          <p:nvPr>
            <p:ph type="title"/>
          </p:nvPr>
        </p:nvSpPr>
        <p:spPr>
          <a:xfrm>
            <a:off x="649975" y="4517136"/>
            <a:ext cx="10893095" cy="1174947"/>
          </a:xfrm>
        </p:spPr>
        <p:txBody>
          <a:bodyPr vert="horz" lIns="91440" tIns="45720" rIns="91440" bIns="45720" rtlCol="0" anchor="b">
            <a:normAutofit/>
          </a:bodyPr>
          <a:lstStyle/>
          <a:p>
            <a:pPr>
              <a:lnSpc>
                <a:spcPct val="90000"/>
              </a:lnSpc>
            </a:pPr>
            <a:r>
              <a:rPr lang="en-US" sz="4200" b="0" i="0" kern="1200">
                <a:solidFill>
                  <a:schemeClr val="bg2"/>
                </a:solidFill>
                <a:latin typeface="+mj-lt"/>
                <a:ea typeface="+mj-ea"/>
                <a:cs typeface="+mj-cs"/>
              </a:rPr>
              <a:t>La relación entre costes y producción</a:t>
            </a:r>
          </a:p>
        </p:txBody>
      </p:sp>
    </p:spTree>
    <p:extLst>
      <p:ext uri="{BB962C8B-B14F-4D97-AF65-F5344CB8AC3E}">
        <p14:creationId xmlns:p14="http://schemas.microsoft.com/office/powerpoint/2010/main" val="2504086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1443"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1444" name="Rectangle 4"/>
          <p:cNvSpPr>
            <a:spLocks noGrp="1" noChangeArrowheads="1"/>
          </p:cNvSpPr>
          <p:nvPr>
            <p:ph type="title"/>
          </p:nvPr>
        </p:nvSpPr>
        <p:spPr/>
        <p:txBody>
          <a:bodyPr/>
          <a:lstStyle/>
          <a:p>
            <a:r>
              <a:rPr lang="en-US" altLang="es-AR"/>
              <a:t>El coste a largo plazo</a:t>
            </a:r>
          </a:p>
        </p:txBody>
      </p:sp>
      <p:sp>
        <p:nvSpPr>
          <p:cNvPr id="61445" name="Rectangle 5"/>
          <p:cNvSpPr>
            <a:spLocks noGrp="1" noChangeArrowheads="1"/>
          </p:cNvSpPr>
          <p:nvPr>
            <p:ph idx="1"/>
          </p:nvPr>
        </p:nvSpPr>
        <p:spPr bwMode="auto">
          <a:xfrm>
            <a:off x="2081785" y="3021013"/>
            <a:ext cx="7396163" cy="3684587"/>
          </a:xfrm>
        </p:spPr>
        <p:txBody>
          <a:bodyPr wrap="square" numCol="1" anchor="t" anchorCtr="0" compatLnSpc="1">
            <a:prstTxWarp prst="textNoShape">
              <a:avLst/>
            </a:prstTxWarp>
          </a:bodyPr>
          <a:lstStyle/>
          <a:p>
            <a:r>
              <a:rPr lang="en-US" altLang="es-AR" dirty="0" err="1"/>
              <a:t>Supuestos</a:t>
            </a:r>
            <a:r>
              <a:rPr lang="en-US" altLang="es-AR" dirty="0"/>
              <a:t>:</a:t>
            </a:r>
          </a:p>
          <a:p>
            <a:pPr lvl="1">
              <a:spcBef>
                <a:spcPct val="35000"/>
              </a:spcBef>
              <a:buSzPct val="75000"/>
            </a:pPr>
            <a:r>
              <a:rPr lang="en-US" altLang="es-AR" dirty="0"/>
              <a:t>Dos </a:t>
            </a:r>
            <a:r>
              <a:rPr lang="en-US" altLang="es-AR" dirty="0" err="1"/>
              <a:t>factores</a:t>
            </a:r>
            <a:r>
              <a:rPr lang="en-US" altLang="es-AR" dirty="0"/>
              <a:t> variables: </a:t>
            </a:r>
            <a:r>
              <a:rPr lang="en-US" altLang="es-AR" dirty="0" err="1"/>
              <a:t>trabajo</a:t>
            </a:r>
            <a:r>
              <a:rPr lang="en-US" altLang="es-AR" dirty="0"/>
              <a:t> (</a:t>
            </a:r>
            <a:r>
              <a:rPr lang="en-US" altLang="es-AR" sz="3200" i="1" dirty="0"/>
              <a:t>L</a:t>
            </a:r>
            <a:r>
              <a:rPr lang="en-US" altLang="es-AR" dirty="0"/>
              <a:t>) y capital (</a:t>
            </a:r>
            <a:r>
              <a:rPr lang="en-US" altLang="es-AR" sz="3200" i="1" dirty="0"/>
              <a:t>K</a:t>
            </a:r>
            <a:r>
              <a:rPr lang="en-US" altLang="es-AR" dirty="0"/>
              <a:t>).</a:t>
            </a:r>
          </a:p>
          <a:p>
            <a:pPr lvl="1">
              <a:spcBef>
                <a:spcPct val="35000"/>
              </a:spcBef>
              <a:buSzPct val="75000"/>
            </a:pPr>
            <a:r>
              <a:rPr lang="en-US" altLang="es-AR" dirty="0" err="1"/>
              <a:t>Precio</a:t>
            </a:r>
            <a:r>
              <a:rPr lang="en-US" altLang="es-AR" dirty="0"/>
              <a:t> del </a:t>
            </a:r>
            <a:r>
              <a:rPr lang="en-US" altLang="es-AR" dirty="0" err="1"/>
              <a:t>trabajo</a:t>
            </a:r>
            <a:r>
              <a:rPr lang="en-US" altLang="es-AR" dirty="0"/>
              <a:t>: </a:t>
            </a:r>
            <a:r>
              <a:rPr lang="en-US" altLang="es-AR" dirty="0" err="1"/>
              <a:t>salario</a:t>
            </a:r>
            <a:r>
              <a:rPr lang="en-US" altLang="es-AR" dirty="0"/>
              <a:t> (</a:t>
            </a:r>
            <a:r>
              <a:rPr lang="en-US" altLang="es-AR" i="1" dirty="0"/>
              <a:t>w</a:t>
            </a:r>
            <a:r>
              <a:rPr lang="en-US" altLang="es-AR" dirty="0"/>
              <a:t>).</a:t>
            </a:r>
          </a:p>
          <a:p>
            <a:pPr lvl="1">
              <a:spcBef>
                <a:spcPct val="35000"/>
              </a:spcBef>
              <a:buSzPct val="75000"/>
            </a:pPr>
            <a:r>
              <a:rPr lang="en-US" altLang="es-AR" dirty="0" err="1"/>
              <a:t>Precio</a:t>
            </a:r>
            <a:r>
              <a:rPr lang="en-US" altLang="es-AR" dirty="0"/>
              <a:t> del capital:</a:t>
            </a:r>
          </a:p>
          <a:p>
            <a:pPr lvl="2">
              <a:spcBef>
                <a:spcPct val="35000"/>
              </a:spcBef>
            </a:pPr>
            <a:r>
              <a:rPr lang="en-US" altLang="es-AR" i="1" dirty="0"/>
              <a:t>r</a:t>
            </a:r>
            <a:r>
              <a:rPr lang="en-US" altLang="es-AR" dirty="0"/>
              <a:t> = </a:t>
            </a:r>
            <a:r>
              <a:rPr lang="en-US" altLang="es-AR" dirty="0" err="1"/>
              <a:t>tasa</a:t>
            </a:r>
            <a:r>
              <a:rPr lang="en-US" altLang="es-AR" dirty="0"/>
              <a:t> de </a:t>
            </a:r>
            <a:r>
              <a:rPr lang="en-US" altLang="es-AR" dirty="0" err="1"/>
              <a:t>depreciación</a:t>
            </a:r>
            <a:r>
              <a:rPr lang="en-US" altLang="es-AR" dirty="0"/>
              <a:t> + </a:t>
            </a:r>
            <a:r>
              <a:rPr lang="en-US" altLang="es-AR" dirty="0" err="1"/>
              <a:t>tipo</a:t>
            </a:r>
            <a:r>
              <a:rPr lang="en-US" altLang="es-AR" dirty="0"/>
              <a:t> de </a:t>
            </a:r>
            <a:r>
              <a:rPr lang="en-US" altLang="es-AR" dirty="0" err="1"/>
              <a:t>interés</a:t>
            </a:r>
            <a:endParaRPr lang="en-US" altLang="es-AR" i="1" dirty="0"/>
          </a:p>
        </p:txBody>
      </p:sp>
      <p:sp>
        <p:nvSpPr>
          <p:cNvPr id="61446" name="Text Box 6"/>
          <p:cNvSpPr txBox="1">
            <a:spLocks noChangeArrowheads="1"/>
          </p:cNvSpPr>
          <p:nvPr/>
        </p:nvSpPr>
        <p:spPr bwMode="auto">
          <a:xfrm>
            <a:off x="1731900" y="2347087"/>
            <a:ext cx="8613775" cy="501650"/>
          </a:xfrm>
          <a:prstGeom prst="rect">
            <a:avLst/>
          </a:prstGeom>
          <a:solidFill>
            <a:srgbClr val="D8C0CB"/>
          </a:solidFill>
          <a:ln w="12700">
            <a:solidFill>
              <a:srgbClr val="376546"/>
            </a:solidFill>
            <a:miter lim="800000"/>
            <a:headEnd/>
            <a:tailEnd/>
          </a:ln>
          <a:effectLst>
            <a:outerShdw dist="107763" dir="2700000" algn="ctr" rotWithShape="0">
              <a:srgbClr val="B2B2B2"/>
            </a:outerShdw>
          </a:effec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sz="2600" b="1" dirty="0"/>
              <a:t>La </a:t>
            </a:r>
            <a:r>
              <a:rPr lang="en-US" altLang="es-AR" sz="2600" b="1" dirty="0" err="1"/>
              <a:t>elección</a:t>
            </a:r>
            <a:r>
              <a:rPr lang="en-US" altLang="es-AR" sz="2600" b="1" dirty="0"/>
              <a:t> de </a:t>
            </a:r>
            <a:r>
              <a:rPr lang="en-US" altLang="es-AR" sz="2600" b="1" dirty="0" err="1"/>
              <a:t>los</a:t>
            </a:r>
            <a:r>
              <a:rPr lang="en-US" altLang="es-AR" sz="2600" b="1" dirty="0"/>
              <a:t> </a:t>
            </a:r>
            <a:r>
              <a:rPr lang="en-US" altLang="es-AR" sz="2600" b="1" dirty="0" err="1"/>
              <a:t>factores</a:t>
            </a:r>
            <a:r>
              <a:rPr lang="en-US" altLang="es-AR" sz="2600" b="1" dirty="0"/>
              <a:t> que </a:t>
            </a:r>
            <a:r>
              <a:rPr lang="en-US" altLang="es-AR" sz="2600" b="1" dirty="0" err="1"/>
              <a:t>minimizan</a:t>
            </a:r>
            <a:r>
              <a:rPr lang="en-US" altLang="es-AR" sz="2600" b="1" dirty="0"/>
              <a:t> </a:t>
            </a:r>
            <a:r>
              <a:rPr lang="en-US" altLang="es-AR" sz="2600" b="1" dirty="0" err="1"/>
              <a:t>los</a:t>
            </a:r>
            <a:r>
              <a:rPr lang="en-US" altLang="es-AR" sz="2600" b="1" dirty="0"/>
              <a:t> </a:t>
            </a:r>
            <a:r>
              <a:rPr lang="en-US" altLang="es-AR" sz="2600" b="1" dirty="0" err="1"/>
              <a:t>costes</a:t>
            </a:r>
            <a:r>
              <a:rPr lang="en-US" altLang="es-AR" sz="2600" b="1" dirty="0"/>
              <a:t> </a:t>
            </a:r>
            <a:endParaRPr lang="en-US" altLang="es-AR" sz="3200" b="1" dirty="0"/>
          </a:p>
        </p:txBody>
      </p:sp>
    </p:spTree>
    <p:extLst>
      <p:ext uri="{BB962C8B-B14F-4D97-AF65-F5344CB8AC3E}">
        <p14:creationId xmlns:p14="http://schemas.microsoft.com/office/powerpoint/2010/main" val="1594150530"/>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3491"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3492" name="Rectangle 4"/>
          <p:cNvSpPr>
            <a:spLocks noGrp="1" noChangeArrowheads="1"/>
          </p:cNvSpPr>
          <p:nvPr>
            <p:ph type="title"/>
          </p:nvPr>
        </p:nvSpPr>
        <p:spPr/>
        <p:txBody>
          <a:bodyPr/>
          <a:lstStyle/>
          <a:p>
            <a:r>
              <a:rPr lang="en-US" altLang="es-AR"/>
              <a:t>La elección de los factores</a:t>
            </a:r>
          </a:p>
        </p:txBody>
      </p:sp>
      <p:sp>
        <p:nvSpPr>
          <p:cNvPr id="63493" name="Rectangle 5"/>
          <p:cNvSpPr>
            <a:spLocks noGrp="1" noChangeArrowheads="1"/>
          </p:cNvSpPr>
          <p:nvPr>
            <p:ph idx="1"/>
          </p:nvPr>
        </p:nvSpPr>
        <p:spPr bwMode="auto"/>
        <p:txBody>
          <a:bodyPr wrap="square" numCol="1" anchor="t" anchorCtr="0" compatLnSpc="1">
            <a:prstTxWarp prst="textNoShape">
              <a:avLst/>
            </a:prstTxWarp>
          </a:bodyPr>
          <a:lstStyle/>
          <a:p>
            <a:pPr>
              <a:spcBef>
                <a:spcPct val="70000"/>
              </a:spcBef>
            </a:pPr>
            <a:r>
              <a:rPr lang="en-US" altLang="es-AR"/>
              <a:t>Trataremos el problema de cómo minimizar el coste de un determinado nivel de producción:</a:t>
            </a:r>
          </a:p>
          <a:p>
            <a:pPr lvl="1">
              <a:buSzPct val="75000"/>
            </a:pPr>
            <a:r>
              <a:rPr lang="en-US" altLang="es-AR"/>
              <a:t>Lo haremos combinando los isocostes con las isocuantas.</a:t>
            </a:r>
          </a:p>
        </p:txBody>
      </p:sp>
    </p:spTree>
    <p:extLst>
      <p:ext uri="{BB962C8B-B14F-4D97-AF65-F5344CB8AC3E}">
        <p14:creationId xmlns:p14="http://schemas.microsoft.com/office/powerpoint/2010/main" val="44068712"/>
      </p:ext>
    </p:extLst>
  </p:cSld>
  <p:clrMapOvr>
    <a:masterClrMapping/>
  </p:clrMapOvr>
  <p:transition spd="med">
    <p:pull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2286000" y="659587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5539" name="Rectangle 3"/>
          <p:cNvSpPr>
            <a:spLocks noChangeArrowheads="1"/>
          </p:cNvSpPr>
          <p:nvPr/>
        </p:nvSpPr>
        <p:spPr bwMode="auto">
          <a:xfrm>
            <a:off x="4800600" y="6595872"/>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6868" name="Rectangle 5"/>
          <p:cNvSpPr>
            <a:spLocks noGrp="1" noChangeArrowheads="1"/>
          </p:cNvSpPr>
          <p:nvPr>
            <p:ph type="title"/>
          </p:nvPr>
        </p:nvSpPr>
        <p:spPr>
          <a:xfrm>
            <a:off x="1665319" y="765081"/>
            <a:ext cx="7983537" cy="781050"/>
          </a:xfrm>
        </p:spPr>
        <p:txBody>
          <a:bodyPr rtlCol="0">
            <a:normAutofit fontScale="90000"/>
          </a:bodyPr>
          <a:lstStyle/>
          <a:p>
            <a:pPr>
              <a:defRPr/>
            </a:pPr>
            <a:r>
              <a:rPr lang="en-US" sz="3200" dirty="0"/>
              <a:t>La </a:t>
            </a:r>
            <a:r>
              <a:rPr lang="en-US" sz="3200" dirty="0" err="1"/>
              <a:t>obtención</a:t>
            </a:r>
            <a:r>
              <a:rPr lang="en-US" sz="3200" dirty="0"/>
              <a:t> de un </a:t>
            </a:r>
            <a:r>
              <a:rPr lang="en-US" sz="3200" dirty="0" err="1"/>
              <a:t>determinado</a:t>
            </a:r>
            <a:r>
              <a:rPr lang="en-US" sz="3200" dirty="0"/>
              <a:t> </a:t>
            </a:r>
            <a:r>
              <a:rPr lang="en-US" sz="3200" dirty="0" err="1"/>
              <a:t>nivel</a:t>
            </a:r>
            <a:r>
              <a:rPr lang="en-US" sz="3200" dirty="0"/>
              <a:t> de </a:t>
            </a:r>
            <a:r>
              <a:rPr lang="en-US" sz="3200" dirty="0" err="1"/>
              <a:t>producción</a:t>
            </a:r>
            <a:r>
              <a:rPr lang="en-US" sz="3200" dirty="0"/>
              <a:t> con un </a:t>
            </a:r>
            <a:r>
              <a:rPr lang="en-US" sz="3200" dirty="0" err="1"/>
              <a:t>coste</a:t>
            </a:r>
            <a:r>
              <a:rPr lang="en-US" sz="3200" dirty="0"/>
              <a:t> </a:t>
            </a:r>
            <a:r>
              <a:rPr lang="en-US" sz="3200" dirty="0" err="1"/>
              <a:t>mínimo</a:t>
            </a:r>
            <a:endParaRPr lang="en-US" sz="3200" dirty="0"/>
          </a:p>
        </p:txBody>
      </p:sp>
      <p:sp>
        <p:nvSpPr>
          <p:cNvPr id="65541" name="Rectangle 6"/>
          <p:cNvSpPr>
            <a:spLocks noChangeArrowheads="1"/>
          </p:cNvSpPr>
          <p:nvPr/>
        </p:nvSpPr>
        <p:spPr bwMode="auto">
          <a:xfrm>
            <a:off x="2286000" y="659587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5542" name="Rectangle 7"/>
          <p:cNvSpPr>
            <a:spLocks noChangeArrowheads="1"/>
          </p:cNvSpPr>
          <p:nvPr/>
        </p:nvSpPr>
        <p:spPr bwMode="auto">
          <a:xfrm>
            <a:off x="4800600" y="6595872"/>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5543" name="Rectangle 8"/>
          <p:cNvSpPr>
            <a:spLocks noChangeArrowheads="1"/>
          </p:cNvSpPr>
          <p:nvPr/>
        </p:nvSpPr>
        <p:spPr bwMode="auto">
          <a:xfrm>
            <a:off x="4648200" y="6583172"/>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1" name="Rectangle 2"/>
          <p:cNvSpPr>
            <a:spLocks noChangeArrowheads="1"/>
          </p:cNvSpPr>
          <p:nvPr/>
        </p:nvSpPr>
        <p:spPr bwMode="auto">
          <a:xfrm>
            <a:off x="1008888" y="6650736"/>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2" name="Rectangle 3"/>
          <p:cNvSpPr>
            <a:spLocks noChangeArrowheads="1"/>
          </p:cNvSpPr>
          <p:nvPr/>
        </p:nvSpPr>
        <p:spPr bwMode="auto">
          <a:xfrm>
            <a:off x="3523488" y="6650736"/>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3" name="Rectangle 6"/>
          <p:cNvSpPr>
            <a:spLocks noChangeArrowheads="1"/>
          </p:cNvSpPr>
          <p:nvPr/>
        </p:nvSpPr>
        <p:spPr bwMode="auto">
          <a:xfrm>
            <a:off x="1008888" y="6650736"/>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4" name="Rectangle 7"/>
          <p:cNvSpPr>
            <a:spLocks noChangeArrowheads="1"/>
          </p:cNvSpPr>
          <p:nvPr/>
        </p:nvSpPr>
        <p:spPr bwMode="auto">
          <a:xfrm>
            <a:off x="3523488" y="6650736"/>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5" name="Rectangle 8"/>
          <p:cNvSpPr>
            <a:spLocks noChangeArrowheads="1"/>
          </p:cNvSpPr>
          <p:nvPr/>
        </p:nvSpPr>
        <p:spPr bwMode="auto">
          <a:xfrm>
            <a:off x="3371088" y="6638036"/>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6" name="Line 9"/>
          <p:cNvSpPr>
            <a:spLocks noChangeShapeType="1"/>
          </p:cNvSpPr>
          <p:nvPr/>
        </p:nvSpPr>
        <p:spPr bwMode="auto">
          <a:xfrm>
            <a:off x="2494788" y="2134299"/>
            <a:ext cx="0" cy="42370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47" name="Line 10"/>
          <p:cNvSpPr>
            <a:spLocks noChangeShapeType="1"/>
          </p:cNvSpPr>
          <p:nvPr/>
        </p:nvSpPr>
        <p:spPr bwMode="auto">
          <a:xfrm>
            <a:off x="2475738" y="6384036"/>
            <a:ext cx="44259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48" name="Rectangle 11"/>
          <p:cNvSpPr>
            <a:spLocks noChangeArrowheads="1"/>
          </p:cNvSpPr>
          <p:nvPr/>
        </p:nvSpPr>
        <p:spPr bwMode="auto">
          <a:xfrm>
            <a:off x="6820726" y="6320536"/>
            <a:ext cx="15589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Trabajo al año</a:t>
            </a:r>
          </a:p>
        </p:txBody>
      </p:sp>
      <p:sp>
        <p:nvSpPr>
          <p:cNvPr id="49" name="Rectangle 12"/>
          <p:cNvSpPr>
            <a:spLocks noChangeArrowheads="1"/>
          </p:cNvSpPr>
          <p:nvPr/>
        </p:nvSpPr>
        <p:spPr bwMode="auto">
          <a:xfrm>
            <a:off x="1562132" y="2108105"/>
            <a:ext cx="85883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dirty="0"/>
              <a:t>Capital</a:t>
            </a:r>
          </a:p>
          <a:p>
            <a:pPr algn="r"/>
            <a:r>
              <a:rPr lang="en-US" altLang="es-AR" sz="1600" b="1" dirty="0"/>
              <a:t>al </a:t>
            </a:r>
            <a:r>
              <a:rPr lang="en-US" altLang="es-AR" sz="1600" b="1" dirty="0" err="1"/>
              <a:t>año</a:t>
            </a:r>
            <a:endParaRPr lang="en-US" altLang="es-AR" sz="1600" b="1" dirty="0"/>
          </a:p>
        </p:txBody>
      </p:sp>
      <p:sp>
        <p:nvSpPr>
          <p:cNvPr id="50" name="Rectangle 14"/>
          <p:cNvSpPr>
            <a:spLocks noChangeArrowheads="1"/>
          </p:cNvSpPr>
          <p:nvPr/>
        </p:nvSpPr>
        <p:spPr bwMode="auto">
          <a:xfrm>
            <a:off x="5866638" y="3591624"/>
            <a:ext cx="3316288" cy="1165225"/>
          </a:xfrm>
          <a:prstGeom prst="rect">
            <a:avLst/>
          </a:prstGeom>
          <a:solidFill>
            <a:schemeClr val="accent6">
              <a:lumMod val="40000"/>
              <a:lumOff val="60000"/>
            </a:schemeClr>
          </a:solidFill>
          <a:ln w="12700">
            <a:solidFill>
              <a:schemeClr val="tx1"/>
            </a:solidFill>
            <a:miter lim="800000"/>
            <a:headEnd/>
            <a:tailEnd/>
          </a:ln>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sz="1400" b="1" dirty="0"/>
              <a:t>La recta </a:t>
            </a:r>
            <a:r>
              <a:rPr lang="en-US" altLang="es-AR" sz="1400" b="1" dirty="0" err="1"/>
              <a:t>isocoste</a:t>
            </a:r>
            <a:r>
              <a:rPr lang="en-US" altLang="es-AR" sz="1400" b="1" dirty="0"/>
              <a:t> </a:t>
            </a:r>
            <a:r>
              <a:rPr lang="en-US" altLang="es-AR" sz="1400" b="1" i="1" dirty="0"/>
              <a:t>C</a:t>
            </a:r>
            <a:r>
              <a:rPr lang="en-US" altLang="es-AR" sz="1400" b="1" i="1" baseline="-25000" dirty="0"/>
              <a:t>2</a:t>
            </a:r>
            <a:r>
              <a:rPr lang="en-US" altLang="es-AR" sz="1400" b="1" dirty="0"/>
              <a:t> </a:t>
            </a:r>
            <a:r>
              <a:rPr lang="en-US" altLang="es-AR" sz="1400" b="1" dirty="0" err="1"/>
              <a:t>muestra</a:t>
            </a:r>
            <a:r>
              <a:rPr lang="en-US" altLang="es-AR" sz="1400" b="1" dirty="0"/>
              <a:t> la </a:t>
            </a:r>
          </a:p>
          <a:p>
            <a:pPr algn="ctr"/>
            <a:r>
              <a:rPr lang="en-US" altLang="es-AR" sz="1400" b="1" dirty="0" err="1"/>
              <a:t>cantidad</a:t>
            </a:r>
            <a:r>
              <a:rPr lang="en-US" altLang="es-AR" sz="1400" b="1" dirty="0"/>
              <a:t> </a:t>
            </a:r>
            <a:r>
              <a:rPr lang="en-US" altLang="es-AR" sz="1400" b="1" i="1" dirty="0"/>
              <a:t>Q</a:t>
            </a:r>
            <a:r>
              <a:rPr lang="en-US" altLang="es-AR" sz="1400" b="1" i="1" baseline="-25000" dirty="0"/>
              <a:t>1</a:t>
            </a:r>
            <a:r>
              <a:rPr lang="en-US" altLang="es-AR" sz="1400" b="1" dirty="0"/>
              <a:t> que se </a:t>
            </a:r>
            <a:r>
              <a:rPr lang="en-US" altLang="es-AR" sz="1400" b="1" dirty="0" err="1"/>
              <a:t>puede</a:t>
            </a:r>
            <a:r>
              <a:rPr lang="en-US" altLang="es-AR" sz="1400" b="1" dirty="0"/>
              <a:t> </a:t>
            </a:r>
            <a:r>
              <a:rPr lang="en-US" altLang="es-AR" sz="1400" b="1" dirty="0" err="1"/>
              <a:t>producir</a:t>
            </a:r>
            <a:r>
              <a:rPr lang="en-US" altLang="es-AR" sz="1400" b="1" dirty="0"/>
              <a:t> </a:t>
            </a:r>
          </a:p>
          <a:p>
            <a:pPr algn="ctr"/>
            <a:r>
              <a:rPr lang="en-US" altLang="es-AR" sz="1400" b="1" dirty="0"/>
              <a:t>con la </a:t>
            </a:r>
            <a:r>
              <a:rPr lang="en-US" altLang="es-AR" sz="1400" b="1" dirty="0" err="1"/>
              <a:t>combinación</a:t>
            </a:r>
            <a:r>
              <a:rPr lang="en-US" altLang="es-AR" sz="1400" b="1" dirty="0"/>
              <a:t> </a:t>
            </a:r>
            <a:r>
              <a:rPr lang="en-US" altLang="es-AR" sz="1400" b="1" i="1" dirty="0"/>
              <a:t>K</a:t>
            </a:r>
            <a:r>
              <a:rPr lang="en-US" altLang="es-AR" sz="1400" b="1" i="1" baseline="-25000" dirty="0"/>
              <a:t>2 </a:t>
            </a:r>
            <a:r>
              <a:rPr lang="en-US" altLang="es-AR" sz="1400" b="1" i="1" dirty="0"/>
              <a:t>L</a:t>
            </a:r>
            <a:r>
              <a:rPr lang="en-US" altLang="es-AR" sz="1400" b="1" i="1" baseline="-25000" dirty="0"/>
              <a:t>2</a:t>
            </a:r>
            <a:r>
              <a:rPr lang="en-US" altLang="es-AR" sz="1400" b="1" i="1" dirty="0"/>
              <a:t> </a:t>
            </a:r>
            <a:r>
              <a:rPr lang="en-US" altLang="es-AR" sz="1400" b="1" dirty="0"/>
              <a:t>o </a:t>
            </a:r>
            <a:r>
              <a:rPr lang="en-US" altLang="es-AR" sz="1400" b="1" i="1" dirty="0"/>
              <a:t>K</a:t>
            </a:r>
            <a:r>
              <a:rPr lang="en-US" altLang="es-AR" sz="1400" b="1" i="1" baseline="-25000" dirty="0"/>
              <a:t>3 </a:t>
            </a:r>
            <a:r>
              <a:rPr lang="en-US" altLang="es-AR" sz="1400" b="1" i="1" dirty="0"/>
              <a:t>L</a:t>
            </a:r>
            <a:r>
              <a:rPr lang="en-US" altLang="es-AR" sz="1400" b="1" i="1" baseline="-25000" dirty="0"/>
              <a:t>3</a:t>
            </a:r>
            <a:r>
              <a:rPr lang="en-US" altLang="es-AR" sz="1400" b="1" i="1" dirty="0"/>
              <a:t>.</a:t>
            </a:r>
          </a:p>
          <a:p>
            <a:pPr algn="ctr"/>
            <a:r>
              <a:rPr lang="en-US" altLang="es-AR" sz="1400" b="1" dirty="0"/>
              <a:t>Sin embargo, </a:t>
            </a:r>
            <a:r>
              <a:rPr lang="en-US" altLang="es-AR" sz="1400" b="1" dirty="0" err="1"/>
              <a:t>ambas</a:t>
            </a:r>
            <a:r>
              <a:rPr lang="en-US" altLang="es-AR" sz="1400" b="1" dirty="0"/>
              <a:t> </a:t>
            </a:r>
            <a:r>
              <a:rPr lang="en-US" altLang="es-AR" sz="1400" b="1" dirty="0" err="1"/>
              <a:t>combinaciones</a:t>
            </a:r>
            <a:r>
              <a:rPr lang="en-US" altLang="es-AR" sz="1400" b="1" dirty="0"/>
              <a:t> </a:t>
            </a:r>
          </a:p>
          <a:p>
            <a:pPr algn="ctr"/>
            <a:r>
              <a:rPr lang="en-US" altLang="es-AR" sz="1400" b="1" dirty="0" err="1"/>
              <a:t>conllevan</a:t>
            </a:r>
            <a:r>
              <a:rPr lang="en-US" altLang="es-AR" sz="1400" b="1" dirty="0"/>
              <a:t> un </a:t>
            </a:r>
            <a:r>
              <a:rPr lang="en-US" altLang="es-AR" sz="1400" b="1" dirty="0" err="1"/>
              <a:t>coste</a:t>
            </a:r>
            <a:r>
              <a:rPr lang="en-US" altLang="es-AR" sz="1400" b="1" dirty="0"/>
              <a:t> mayor que </a:t>
            </a:r>
            <a:r>
              <a:rPr lang="en-US" altLang="es-AR" sz="1400" b="1" i="1" dirty="0"/>
              <a:t>K</a:t>
            </a:r>
            <a:r>
              <a:rPr lang="en-US" altLang="es-AR" sz="1400" b="1" i="1" baseline="-25000" dirty="0"/>
              <a:t>1 </a:t>
            </a:r>
            <a:r>
              <a:rPr lang="en-US" altLang="es-AR" sz="1400" b="1" i="1" dirty="0"/>
              <a:t>L</a:t>
            </a:r>
            <a:r>
              <a:rPr lang="en-US" altLang="es-AR" sz="1400" b="1" i="1" baseline="-25000" dirty="0"/>
              <a:t>1</a:t>
            </a:r>
            <a:r>
              <a:rPr lang="en-US" altLang="es-AR" sz="1400" b="1" i="1" dirty="0"/>
              <a:t>.</a:t>
            </a:r>
          </a:p>
        </p:txBody>
      </p:sp>
      <p:grpSp>
        <p:nvGrpSpPr>
          <p:cNvPr id="51" name="Group 41"/>
          <p:cNvGrpSpPr>
            <a:grpSpLocks/>
          </p:cNvGrpSpPr>
          <p:nvPr/>
        </p:nvGrpSpPr>
        <p:grpSpPr bwMode="auto">
          <a:xfrm>
            <a:off x="3164713" y="2054924"/>
            <a:ext cx="4876800" cy="3570288"/>
            <a:chOff x="1838" y="1041"/>
            <a:chExt cx="3072" cy="2249"/>
          </a:xfrm>
        </p:grpSpPr>
        <p:sp>
          <p:nvSpPr>
            <p:cNvPr id="52" name="Rectangle 36"/>
            <p:cNvSpPr>
              <a:spLocks noChangeArrowheads="1"/>
            </p:cNvSpPr>
            <p:nvPr/>
          </p:nvSpPr>
          <p:spPr bwMode="auto">
            <a:xfrm>
              <a:off x="3793" y="3025"/>
              <a:ext cx="27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Q</a:t>
              </a:r>
              <a:r>
                <a:rPr lang="en-US" altLang="es-AR" b="1" i="1" baseline="-25000"/>
                <a:t>1</a:t>
              </a:r>
            </a:p>
          </p:txBody>
        </p:sp>
        <p:sp>
          <p:nvSpPr>
            <p:cNvPr id="53" name="Freeform 37"/>
            <p:cNvSpPr>
              <a:spLocks/>
            </p:cNvSpPr>
            <p:nvPr/>
          </p:nvSpPr>
          <p:spPr bwMode="auto">
            <a:xfrm>
              <a:off x="1838" y="1404"/>
              <a:ext cx="1957" cy="1886"/>
            </a:xfrm>
            <a:custGeom>
              <a:avLst/>
              <a:gdLst>
                <a:gd name="T0" fmla="*/ 0 w 1957"/>
                <a:gd name="T1" fmla="*/ 0 h 1886"/>
                <a:gd name="T2" fmla="*/ 71 w 1957"/>
                <a:gd name="T3" fmla="*/ 340 h 1886"/>
                <a:gd name="T4" fmla="*/ 237 w 1957"/>
                <a:gd name="T5" fmla="*/ 837 h 1886"/>
                <a:gd name="T6" fmla="*/ 695 w 1957"/>
                <a:gd name="T7" fmla="*/ 1444 h 1886"/>
                <a:gd name="T8" fmla="*/ 1176 w 1957"/>
                <a:gd name="T9" fmla="*/ 1713 h 1886"/>
                <a:gd name="T10" fmla="*/ 1586 w 1957"/>
                <a:gd name="T11" fmla="*/ 1815 h 1886"/>
                <a:gd name="T12" fmla="*/ 1957 w 1957"/>
                <a:gd name="T13" fmla="*/ 1886 h 1886"/>
                <a:gd name="T14" fmla="*/ 0 60000 65536"/>
                <a:gd name="T15" fmla="*/ 0 60000 65536"/>
                <a:gd name="T16" fmla="*/ 0 60000 65536"/>
                <a:gd name="T17" fmla="*/ 0 60000 65536"/>
                <a:gd name="T18" fmla="*/ 0 60000 65536"/>
                <a:gd name="T19" fmla="*/ 0 60000 65536"/>
                <a:gd name="T20" fmla="*/ 0 60000 65536"/>
                <a:gd name="T21" fmla="*/ 0 w 1957"/>
                <a:gd name="T22" fmla="*/ 0 h 1886"/>
                <a:gd name="T23" fmla="*/ 1957 w 1957"/>
                <a:gd name="T24" fmla="*/ 1886 h 18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57" h="1886">
                  <a:moveTo>
                    <a:pt x="0" y="0"/>
                  </a:moveTo>
                  <a:cubicBezTo>
                    <a:pt x="13" y="56"/>
                    <a:pt x="32" y="201"/>
                    <a:pt x="71" y="340"/>
                  </a:cubicBezTo>
                  <a:cubicBezTo>
                    <a:pt x="110" y="479"/>
                    <a:pt x="133" y="653"/>
                    <a:pt x="237" y="837"/>
                  </a:cubicBezTo>
                  <a:cubicBezTo>
                    <a:pt x="341" y="1021"/>
                    <a:pt x="538" y="1298"/>
                    <a:pt x="695" y="1444"/>
                  </a:cubicBezTo>
                  <a:cubicBezTo>
                    <a:pt x="852" y="1590"/>
                    <a:pt x="1028" y="1651"/>
                    <a:pt x="1176" y="1713"/>
                  </a:cubicBezTo>
                  <a:cubicBezTo>
                    <a:pt x="1324" y="1775"/>
                    <a:pt x="1456" y="1786"/>
                    <a:pt x="1586" y="1815"/>
                  </a:cubicBezTo>
                  <a:cubicBezTo>
                    <a:pt x="1716" y="1844"/>
                    <a:pt x="1880" y="1871"/>
                    <a:pt x="1957" y="1886"/>
                  </a:cubicBezTo>
                </a:path>
              </a:pathLst>
            </a:custGeom>
            <a:noFill/>
            <a:ln w="57150" cap="flat" cmpd="sng">
              <a:solidFill>
                <a:srgbClr val="66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s-AR"/>
            </a:p>
          </p:txBody>
        </p:sp>
        <p:sp>
          <p:nvSpPr>
            <p:cNvPr id="54" name="Rectangle 38"/>
            <p:cNvSpPr>
              <a:spLocks noChangeArrowheads="1"/>
            </p:cNvSpPr>
            <p:nvPr/>
          </p:nvSpPr>
          <p:spPr bwMode="auto">
            <a:xfrm>
              <a:off x="2472" y="1041"/>
              <a:ext cx="2438" cy="599"/>
            </a:xfrm>
            <a:prstGeom prst="rect">
              <a:avLst/>
            </a:prstGeom>
            <a:solidFill>
              <a:schemeClr val="accent6">
                <a:lumMod val="40000"/>
                <a:lumOff val="60000"/>
              </a:schemeClr>
            </a:solidFill>
            <a:ln w="12700">
              <a:solidFill>
                <a:schemeClr val="tx1"/>
              </a:solidFill>
              <a:miter lim="800000"/>
              <a:headEnd/>
              <a:tailEnd/>
            </a:ln>
          </p:spPr>
          <p:txBody>
            <a:bodyPr wrap="squar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s-AR" sz="1400" b="1" i="1" dirty="0"/>
                <a:t>Q</a:t>
              </a:r>
              <a:r>
                <a:rPr lang="en-US" altLang="es-AR" sz="1400" b="1" i="1" baseline="-25000" dirty="0"/>
                <a:t>1</a:t>
              </a:r>
              <a:r>
                <a:rPr lang="en-US" altLang="es-AR" sz="1400" b="1" i="1" dirty="0"/>
                <a:t> </a:t>
              </a:r>
              <a:r>
                <a:rPr lang="en-US" altLang="es-AR" sz="1400" b="1" dirty="0" err="1"/>
                <a:t>es</a:t>
              </a:r>
              <a:r>
                <a:rPr lang="en-US" altLang="es-AR" sz="1400" b="1" dirty="0"/>
                <a:t> </a:t>
              </a:r>
              <a:r>
                <a:rPr lang="en-US" altLang="es-AR" sz="1400" b="1" dirty="0" err="1"/>
                <a:t>una</a:t>
              </a:r>
              <a:r>
                <a:rPr lang="en-US" altLang="es-AR" sz="1400" b="1" dirty="0"/>
                <a:t> </a:t>
              </a:r>
              <a:r>
                <a:rPr lang="en-US" altLang="es-AR" sz="1400" b="1" dirty="0" err="1"/>
                <a:t>isocuanta</a:t>
              </a:r>
              <a:r>
                <a:rPr lang="en-US" altLang="es-AR" sz="1400" b="1" dirty="0"/>
                <a:t> para la </a:t>
              </a:r>
              <a:r>
                <a:rPr lang="en-US" altLang="es-AR" sz="1400" b="1" dirty="0" err="1"/>
                <a:t>producción</a:t>
              </a:r>
              <a:r>
                <a:rPr lang="en-US" altLang="es-AR" sz="1400" b="1" dirty="0"/>
                <a:t> </a:t>
              </a:r>
              <a:r>
                <a:rPr lang="en-US" altLang="es-AR" sz="1400" b="1" i="1" dirty="0"/>
                <a:t>Q</a:t>
              </a:r>
              <a:r>
                <a:rPr lang="en-US" altLang="es-AR" sz="1400" b="1" i="1" baseline="-25000" dirty="0"/>
                <a:t>1</a:t>
              </a:r>
              <a:r>
                <a:rPr lang="en-US" altLang="es-AR" sz="1400" b="1" i="1" dirty="0"/>
                <a:t>. </a:t>
              </a:r>
              <a:r>
                <a:rPr lang="en-US" altLang="es-AR" sz="1400" b="1" dirty="0"/>
                <a:t>La recta </a:t>
              </a:r>
              <a:r>
                <a:rPr lang="en-US" altLang="es-AR" sz="1400" b="1" dirty="0" err="1"/>
                <a:t>isocoste</a:t>
              </a:r>
              <a:r>
                <a:rPr lang="en-US" altLang="es-AR" sz="1400" b="1" dirty="0"/>
                <a:t> </a:t>
              </a:r>
              <a:r>
                <a:rPr lang="en-US" altLang="es-AR" sz="1400" b="1" i="1" dirty="0"/>
                <a:t>C</a:t>
              </a:r>
              <a:r>
                <a:rPr lang="en-US" altLang="es-AR" sz="1400" b="1" i="1" baseline="-25000" dirty="0"/>
                <a:t>0 </a:t>
              </a:r>
              <a:r>
                <a:rPr lang="en-US" altLang="es-AR" sz="1400" b="1" dirty="0" err="1"/>
                <a:t>muestra</a:t>
              </a:r>
              <a:r>
                <a:rPr lang="en-US" altLang="es-AR" sz="1400" b="1" dirty="0"/>
                <a:t> </a:t>
              </a:r>
              <a:r>
                <a:rPr lang="en-US" altLang="es-AR" sz="1400" b="1" dirty="0" err="1"/>
                <a:t>todas</a:t>
              </a:r>
              <a:r>
                <a:rPr lang="en-US" altLang="es-AR" sz="1400" b="1" dirty="0"/>
                <a:t> las </a:t>
              </a:r>
              <a:r>
                <a:rPr lang="en-US" altLang="es-AR" sz="1400" b="1" dirty="0" err="1"/>
                <a:t>combinaciones</a:t>
              </a:r>
              <a:r>
                <a:rPr lang="en-US" altLang="es-AR" sz="1400" b="1" dirty="0"/>
                <a:t> de </a:t>
              </a:r>
              <a:r>
                <a:rPr lang="en-US" altLang="es-AR" sz="1400" b="1" i="1" baseline="-25000" dirty="0"/>
                <a:t> </a:t>
              </a:r>
              <a:r>
                <a:rPr lang="en-US" altLang="es-AR" sz="1400" b="1" i="1" dirty="0"/>
                <a:t>K </a:t>
              </a:r>
              <a:r>
                <a:rPr lang="en-US" altLang="es-AR" sz="1400" b="1" dirty="0"/>
                <a:t>y </a:t>
              </a:r>
              <a:r>
                <a:rPr lang="en-US" altLang="es-AR" sz="1400" b="1" i="1" dirty="0"/>
                <a:t>L </a:t>
              </a:r>
              <a:r>
                <a:rPr lang="en-US" altLang="es-AR" sz="1400" b="1" dirty="0"/>
                <a:t>que </a:t>
              </a:r>
              <a:r>
                <a:rPr lang="en-US" altLang="es-AR" sz="1400" b="1" i="1" dirty="0"/>
                <a:t>Q</a:t>
              </a:r>
              <a:r>
                <a:rPr lang="en-US" altLang="es-AR" sz="1400" b="1" i="1" baseline="-25000" dirty="0"/>
                <a:t>1 </a:t>
              </a:r>
              <a:r>
                <a:rPr lang="en-US" altLang="es-AR" sz="1400" b="1" dirty="0" err="1"/>
                <a:t>puede</a:t>
              </a:r>
              <a:r>
                <a:rPr lang="en-US" altLang="es-AR" sz="1400" b="1" dirty="0"/>
                <a:t> </a:t>
              </a:r>
              <a:r>
                <a:rPr lang="en-US" altLang="es-AR" sz="1400" b="1" dirty="0" err="1"/>
                <a:t>producir</a:t>
              </a:r>
              <a:r>
                <a:rPr lang="en-US" altLang="es-AR" sz="1400" b="1" dirty="0"/>
                <a:t> a </a:t>
              </a:r>
              <a:r>
                <a:rPr lang="en-US" altLang="es-AR" sz="1400" b="1" dirty="0" err="1"/>
                <a:t>este</a:t>
              </a:r>
              <a:r>
                <a:rPr lang="en-US" altLang="es-AR" sz="1400" b="1" dirty="0"/>
                <a:t>  </a:t>
              </a:r>
              <a:r>
                <a:rPr lang="en-US" altLang="es-AR" sz="1400" b="1" dirty="0" err="1"/>
                <a:t>nivel</a:t>
              </a:r>
              <a:r>
                <a:rPr lang="en-US" altLang="es-AR" sz="1400" b="1" dirty="0"/>
                <a:t> de </a:t>
              </a:r>
              <a:r>
                <a:rPr lang="en-US" altLang="es-AR" sz="1400" b="1" dirty="0" err="1"/>
                <a:t>coste</a:t>
              </a:r>
              <a:r>
                <a:rPr lang="en-US" altLang="es-AR" sz="1400" b="1" dirty="0"/>
                <a:t>.</a:t>
              </a:r>
            </a:p>
          </p:txBody>
        </p:sp>
      </p:grpSp>
      <p:sp>
        <p:nvSpPr>
          <p:cNvPr id="55" name="Line 13"/>
          <p:cNvSpPr>
            <a:spLocks noChangeShapeType="1"/>
          </p:cNvSpPr>
          <p:nvPr/>
        </p:nvSpPr>
        <p:spPr bwMode="auto">
          <a:xfrm>
            <a:off x="2497963" y="4177411"/>
            <a:ext cx="2206625" cy="2206625"/>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56" name="Line 15"/>
          <p:cNvSpPr>
            <a:spLocks noChangeShapeType="1"/>
          </p:cNvSpPr>
          <p:nvPr/>
        </p:nvSpPr>
        <p:spPr bwMode="auto">
          <a:xfrm>
            <a:off x="2497963" y="3174111"/>
            <a:ext cx="3209925" cy="3209925"/>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57" name="Line 16"/>
          <p:cNvSpPr>
            <a:spLocks noChangeShapeType="1"/>
          </p:cNvSpPr>
          <p:nvPr/>
        </p:nvSpPr>
        <p:spPr bwMode="auto">
          <a:xfrm>
            <a:off x="2485263" y="2335911"/>
            <a:ext cx="4060825" cy="4060825"/>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58" name="Rectangle 17"/>
          <p:cNvSpPr>
            <a:spLocks noChangeArrowheads="1"/>
          </p:cNvSpPr>
          <p:nvPr/>
        </p:nvSpPr>
        <p:spPr bwMode="auto">
          <a:xfrm>
            <a:off x="4652201" y="5969699"/>
            <a:ext cx="43021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C</a:t>
            </a:r>
            <a:r>
              <a:rPr lang="en-US" altLang="es-AR" b="1" i="1" baseline="-25000"/>
              <a:t>0</a:t>
            </a:r>
          </a:p>
        </p:txBody>
      </p:sp>
      <p:sp>
        <p:nvSpPr>
          <p:cNvPr id="59" name="Rectangle 18"/>
          <p:cNvSpPr>
            <a:spLocks noChangeArrowheads="1"/>
          </p:cNvSpPr>
          <p:nvPr/>
        </p:nvSpPr>
        <p:spPr bwMode="auto">
          <a:xfrm>
            <a:off x="5582476" y="5969699"/>
            <a:ext cx="43021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C</a:t>
            </a:r>
            <a:r>
              <a:rPr lang="en-US" altLang="es-AR" b="1" i="1" baseline="-25000"/>
              <a:t>1</a:t>
            </a:r>
          </a:p>
        </p:txBody>
      </p:sp>
      <p:sp>
        <p:nvSpPr>
          <p:cNvPr id="60" name="Rectangle 19"/>
          <p:cNvSpPr>
            <a:spLocks noChangeArrowheads="1"/>
          </p:cNvSpPr>
          <p:nvPr/>
        </p:nvSpPr>
        <p:spPr bwMode="auto">
          <a:xfrm>
            <a:off x="6573076" y="5969699"/>
            <a:ext cx="43021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C</a:t>
            </a:r>
            <a:r>
              <a:rPr lang="en-US" altLang="es-AR" b="1" i="1" baseline="-25000"/>
              <a:t>2</a:t>
            </a:r>
          </a:p>
        </p:txBody>
      </p:sp>
      <p:sp>
        <p:nvSpPr>
          <p:cNvPr id="61" name="Rectangle 39"/>
          <p:cNvSpPr>
            <a:spLocks noChangeArrowheads="1"/>
          </p:cNvSpPr>
          <p:nvPr/>
        </p:nvSpPr>
        <p:spPr bwMode="auto">
          <a:xfrm>
            <a:off x="413576" y="3370961"/>
            <a:ext cx="1693862" cy="835025"/>
          </a:xfrm>
          <a:prstGeom prst="rect">
            <a:avLst/>
          </a:prstGeom>
          <a:solidFill>
            <a:schemeClr val="accent6">
              <a:lumMod val="40000"/>
              <a:lumOff val="60000"/>
            </a:schemeClr>
          </a:solidFill>
          <a:ln w="12700">
            <a:solidFill>
              <a:schemeClr val="tx1"/>
            </a:solidFill>
            <a:miter lim="800000"/>
            <a:headEnd/>
            <a:tailEnd/>
          </a:ln>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sz="1600" b="1" i="1" dirty="0"/>
              <a:t>C</a:t>
            </a:r>
            <a:r>
              <a:rPr lang="en-US" altLang="es-AR" sz="1600" b="1" i="1" baseline="-25000" dirty="0"/>
              <a:t>O</a:t>
            </a:r>
            <a:r>
              <a:rPr lang="en-US" altLang="es-AR" sz="1600" b="1" i="1" dirty="0"/>
              <a:t>,  C</a:t>
            </a:r>
            <a:r>
              <a:rPr lang="en-US" altLang="es-AR" sz="1600" b="1" i="1" baseline="-25000" dirty="0"/>
              <a:t>1</a:t>
            </a:r>
            <a:r>
              <a:rPr lang="en-US" altLang="es-AR" sz="1600" b="1" i="1" dirty="0"/>
              <a:t> y C</a:t>
            </a:r>
            <a:r>
              <a:rPr lang="en-US" altLang="es-AR" sz="1600" b="1" i="1" baseline="-25000" dirty="0"/>
              <a:t>2 </a:t>
            </a:r>
            <a:r>
              <a:rPr lang="en-US" altLang="es-AR" sz="1600" b="1" i="1" dirty="0"/>
              <a:t> </a:t>
            </a:r>
            <a:r>
              <a:rPr lang="en-US" altLang="es-AR" sz="1600" b="1" dirty="0"/>
              <a:t>son </a:t>
            </a:r>
            <a:r>
              <a:rPr lang="en-US" altLang="es-AR" sz="1600" b="1" dirty="0" err="1"/>
              <a:t>tres</a:t>
            </a:r>
            <a:r>
              <a:rPr lang="en-US" altLang="es-AR" sz="1600" b="1" dirty="0"/>
              <a:t> </a:t>
            </a:r>
            <a:r>
              <a:rPr lang="en-US" altLang="es-AR" sz="1600" b="1" dirty="0" err="1"/>
              <a:t>rectas</a:t>
            </a:r>
            <a:r>
              <a:rPr lang="en-US" altLang="es-AR" sz="1600" b="1" dirty="0"/>
              <a:t> </a:t>
            </a:r>
            <a:r>
              <a:rPr lang="en-US" altLang="es-AR" sz="1600" b="1" dirty="0" err="1"/>
              <a:t>isocoste</a:t>
            </a:r>
            <a:r>
              <a:rPr lang="en-US" altLang="es-AR" sz="1600" b="1" dirty="0"/>
              <a:t>.</a:t>
            </a:r>
          </a:p>
        </p:txBody>
      </p:sp>
      <p:grpSp>
        <p:nvGrpSpPr>
          <p:cNvPr id="62" name="Group 45"/>
          <p:cNvGrpSpPr>
            <a:grpSpLocks/>
          </p:cNvGrpSpPr>
          <p:nvPr/>
        </p:nvGrpSpPr>
        <p:grpSpPr bwMode="auto">
          <a:xfrm>
            <a:off x="2001076" y="2918524"/>
            <a:ext cx="3833812" cy="3767137"/>
            <a:chOff x="1105" y="1585"/>
            <a:chExt cx="2415" cy="2373"/>
          </a:xfrm>
        </p:grpSpPr>
        <p:sp>
          <p:nvSpPr>
            <p:cNvPr id="63" name="Rectangle 35"/>
            <p:cNvSpPr>
              <a:spLocks noChangeArrowheads="1"/>
            </p:cNvSpPr>
            <p:nvPr/>
          </p:nvSpPr>
          <p:spPr bwMode="auto">
            <a:xfrm>
              <a:off x="2545" y="2545"/>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A</a:t>
              </a:r>
            </a:p>
          </p:txBody>
        </p:sp>
        <p:sp>
          <p:nvSpPr>
            <p:cNvPr id="64" name="Line 21"/>
            <p:cNvSpPr>
              <a:spLocks noChangeShapeType="1"/>
            </p:cNvSpPr>
            <p:nvPr/>
          </p:nvSpPr>
          <p:spPr bwMode="auto">
            <a:xfrm flipH="1">
              <a:off x="1386" y="2832"/>
              <a:ext cx="1166"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65" name="Line 25"/>
            <p:cNvSpPr>
              <a:spLocks noChangeShapeType="1"/>
            </p:cNvSpPr>
            <p:nvPr/>
          </p:nvSpPr>
          <p:spPr bwMode="auto">
            <a:xfrm flipH="1">
              <a:off x="1386" y="3216"/>
              <a:ext cx="1982"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66" name="Rectangle 20"/>
            <p:cNvSpPr>
              <a:spLocks noChangeArrowheads="1"/>
            </p:cNvSpPr>
            <p:nvPr/>
          </p:nvSpPr>
          <p:spPr bwMode="auto">
            <a:xfrm>
              <a:off x="1105" y="2689"/>
              <a:ext cx="27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K</a:t>
              </a:r>
              <a:r>
                <a:rPr lang="en-US" altLang="es-AR" b="1" i="1" baseline="-25000"/>
                <a:t>1</a:t>
              </a:r>
            </a:p>
          </p:txBody>
        </p:sp>
        <p:sp>
          <p:nvSpPr>
            <p:cNvPr id="67" name="Line 22"/>
            <p:cNvSpPr>
              <a:spLocks noChangeShapeType="1"/>
            </p:cNvSpPr>
            <p:nvPr/>
          </p:nvSpPr>
          <p:spPr bwMode="auto">
            <a:xfrm>
              <a:off x="2528" y="2842"/>
              <a:ext cx="0" cy="942"/>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68" name="Rectangle 23"/>
            <p:cNvSpPr>
              <a:spLocks noChangeArrowheads="1"/>
            </p:cNvSpPr>
            <p:nvPr/>
          </p:nvSpPr>
          <p:spPr bwMode="auto">
            <a:xfrm>
              <a:off x="2401" y="3729"/>
              <a:ext cx="255"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L</a:t>
              </a:r>
              <a:r>
                <a:rPr lang="en-US" altLang="es-AR" b="1" i="1" baseline="-25000"/>
                <a:t>1</a:t>
              </a:r>
            </a:p>
          </p:txBody>
        </p:sp>
        <p:sp>
          <p:nvSpPr>
            <p:cNvPr id="69" name="Oval 24"/>
            <p:cNvSpPr>
              <a:spLocks noChangeArrowheads="1"/>
            </p:cNvSpPr>
            <p:nvPr/>
          </p:nvSpPr>
          <p:spPr bwMode="auto">
            <a:xfrm>
              <a:off x="2480" y="2784"/>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0" name="Rectangle 26"/>
            <p:cNvSpPr>
              <a:spLocks noChangeArrowheads="1"/>
            </p:cNvSpPr>
            <p:nvPr/>
          </p:nvSpPr>
          <p:spPr bwMode="auto">
            <a:xfrm>
              <a:off x="1105" y="3121"/>
              <a:ext cx="27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K</a:t>
              </a:r>
              <a:r>
                <a:rPr lang="en-US" altLang="es-AR" b="1" i="1" baseline="-25000"/>
                <a:t>3</a:t>
              </a:r>
            </a:p>
          </p:txBody>
        </p:sp>
        <p:sp>
          <p:nvSpPr>
            <p:cNvPr id="71" name="Line 27"/>
            <p:cNvSpPr>
              <a:spLocks noChangeShapeType="1"/>
            </p:cNvSpPr>
            <p:nvPr/>
          </p:nvSpPr>
          <p:spPr bwMode="auto">
            <a:xfrm>
              <a:off x="3408" y="3178"/>
              <a:ext cx="0" cy="606"/>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72" name="Rectangle 28"/>
            <p:cNvSpPr>
              <a:spLocks noChangeArrowheads="1"/>
            </p:cNvSpPr>
            <p:nvPr/>
          </p:nvSpPr>
          <p:spPr bwMode="auto">
            <a:xfrm>
              <a:off x="3265" y="3729"/>
              <a:ext cx="255"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L</a:t>
              </a:r>
              <a:r>
                <a:rPr lang="en-US" altLang="es-AR" b="1" i="1" baseline="-25000"/>
                <a:t>3</a:t>
              </a:r>
            </a:p>
          </p:txBody>
        </p:sp>
        <p:sp>
          <p:nvSpPr>
            <p:cNvPr id="73" name="Line 29"/>
            <p:cNvSpPr>
              <a:spLocks noChangeShapeType="1"/>
            </p:cNvSpPr>
            <p:nvPr/>
          </p:nvSpPr>
          <p:spPr bwMode="auto">
            <a:xfrm flipH="1">
              <a:off x="1386" y="1728"/>
              <a:ext cx="528"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74" name="Line 30"/>
            <p:cNvSpPr>
              <a:spLocks noChangeShapeType="1"/>
            </p:cNvSpPr>
            <p:nvPr/>
          </p:nvSpPr>
          <p:spPr bwMode="auto">
            <a:xfrm>
              <a:off x="1928" y="1738"/>
              <a:ext cx="0" cy="2046"/>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75" name="Oval 31"/>
            <p:cNvSpPr>
              <a:spLocks noChangeArrowheads="1"/>
            </p:cNvSpPr>
            <p:nvPr/>
          </p:nvSpPr>
          <p:spPr bwMode="auto">
            <a:xfrm>
              <a:off x="1872" y="1680"/>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6" name="Oval 32"/>
            <p:cNvSpPr>
              <a:spLocks noChangeArrowheads="1"/>
            </p:cNvSpPr>
            <p:nvPr/>
          </p:nvSpPr>
          <p:spPr bwMode="auto">
            <a:xfrm>
              <a:off x="3360" y="3168"/>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7" name="Rectangle 33"/>
            <p:cNvSpPr>
              <a:spLocks noChangeArrowheads="1"/>
            </p:cNvSpPr>
            <p:nvPr/>
          </p:nvSpPr>
          <p:spPr bwMode="auto">
            <a:xfrm>
              <a:off x="1105" y="1585"/>
              <a:ext cx="27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K</a:t>
              </a:r>
              <a:r>
                <a:rPr lang="en-US" altLang="es-AR" b="1" i="1" baseline="-25000"/>
                <a:t>2</a:t>
              </a:r>
            </a:p>
          </p:txBody>
        </p:sp>
        <p:sp>
          <p:nvSpPr>
            <p:cNvPr id="78" name="Rectangle 34"/>
            <p:cNvSpPr>
              <a:spLocks noChangeArrowheads="1"/>
            </p:cNvSpPr>
            <p:nvPr/>
          </p:nvSpPr>
          <p:spPr bwMode="auto">
            <a:xfrm>
              <a:off x="1785" y="3729"/>
              <a:ext cx="255"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L</a:t>
              </a:r>
              <a:r>
                <a:rPr lang="en-US" altLang="es-AR" b="1" i="1" baseline="-25000"/>
                <a:t>2</a:t>
              </a:r>
            </a:p>
          </p:txBody>
        </p:sp>
      </p:grpSp>
    </p:spTree>
    <p:extLst>
      <p:ext uri="{BB962C8B-B14F-4D97-AF65-F5344CB8AC3E}">
        <p14:creationId xmlns:p14="http://schemas.microsoft.com/office/powerpoint/2010/main" val="325336206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left)">
                                      <p:cBhvr>
                                        <p:cTn id="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2286000" y="659587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7587" name="Rectangle 3"/>
          <p:cNvSpPr>
            <a:spLocks noChangeArrowheads="1"/>
          </p:cNvSpPr>
          <p:nvPr/>
        </p:nvSpPr>
        <p:spPr bwMode="auto">
          <a:xfrm>
            <a:off x="4800600" y="6595872"/>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7892" name="Rectangle 5"/>
          <p:cNvSpPr>
            <a:spLocks noGrp="1" noChangeArrowheads="1"/>
          </p:cNvSpPr>
          <p:nvPr>
            <p:ph type="title"/>
          </p:nvPr>
        </p:nvSpPr>
        <p:spPr>
          <a:xfrm>
            <a:off x="1453896" y="639572"/>
            <a:ext cx="8604505" cy="781050"/>
          </a:xfrm>
        </p:spPr>
        <p:txBody>
          <a:bodyPr rtlCol="0">
            <a:normAutofit fontScale="90000"/>
          </a:bodyPr>
          <a:lstStyle/>
          <a:p>
            <a:pPr>
              <a:defRPr/>
            </a:pPr>
            <a:r>
              <a:rPr lang="en-US" sz="3200" dirty="0"/>
              <a:t>La </a:t>
            </a:r>
            <a:r>
              <a:rPr lang="en-US" sz="3200" dirty="0" err="1"/>
              <a:t>sustitución</a:t>
            </a:r>
            <a:r>
              <a:rPr lang="en-US" sz="3200" dirty="0"/>
              <a:t> de </a:t>
            </a:r>
            <a:r>
              <a:rPr lang="en-US" sz="3200" dirty="0" err="1"/>
              <a:t>los</a:t>
            </a:r>
            <a:r>
              <a:rPr lang="en-US" sz="3200" dirty="0"/>
              <a:t> </a:t>
            </a:r>
            <a:r>
              <a:rPr lang="en-US" sz="3200" dirty="0" err="1"/>
              <a:t>factores</a:t>
            </a:r>
            <a:r>
              <a:rPr lang="en-US" sz="3200" dirty="0"/>
              <a:t> </a:t>
            </a:r>
            <a:r>
              <a:rPr lang="en-US" sz="3200" dirty="0" err="1"/>
              <a:t>cuando</a:t>
            </a:r>
            <a:r>
              <a:rPr lang="en-US" sz="3200" dirty="0"/>
              <a:t> </a:t>
            </a:r>
            <a:r>
              <a:rPr lang="en-US" sz="3200" dirty="0" err="1"/>
              <a:t>varía</a:t>
            </a:r>
            <a:r>
              <a:rPr lang="en-US" sz="3200" dirty="0"/>
              <a:t> el </a:t>
            </a:r>
            <a:r>
              <a:rPr lang="en-US" sz="3200" dirty="0" err="1"/>
              <a:t>precio</a:t>
            </a:r>
            <a:r>
              <a:rPr lang="en-US" sz="3200" dirty="0"/>
              <a:t> de </a:t>
            </a:r>
            <a:r>
              <a:rPr lang="en-US" sz="3200" dirty="0" err="1"/>
              <a:t>uno</a:t>
            </a:r>
            <a:r>
              <a:rPr lang="en-US" sz="3200" dirty="0"/>
              <a:t> de </a:t>
            </a:r>
            <a:r>
              <a:rPr lang="en-US" sz="3200" dirty="0" err="1"/>
              <a:t>ellos</a:t>
            </a:r>
            <a:endParaRPr lang="en-US" sz="3200" dirty="0"/>
          </a:p>
        </p:txBody>
      </p:sp>
      <p:sp>
        <p:nvSpPr>
          <p:cNvPr id="67589" name="Rectangle 6"/>
          <p:cNvSpPr>
            <a:spLocks noChangeArrowheads="1"/>
          </p:cNvSpPr>
          <p:nvPr/>
        </p:nvSpPr>
        <p:spPr bwMode="auto">
          <a:xfrm>
            <a:off x="2286000" y="659587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7590" name="Rectangle 7"/>
          <p:cNvSpPr>
            <a:spLocks noChangeArrowheads="1"/>
          </p:cNvSpPr>
          <p:nvPr/>
        </p:nvSpPr>
        <p:spPr bwMode="auto">
          <a:xfrm>
            <a:off x="4800600" y="6595872"/>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7591" name="Rectangle 8"/>
          <p:cNvSpPr>
            <a:spLocks noChangeArrowheads="1"/>
          </p:cNvSpPr>
          <p:nvPr/>
        </p:nvSpPr>
        <p:spPr bwMode="auto">
          <a:xfrm>
            <a:off x="4648200" y="6583172"/>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grpSp>
        <p:nvGrpSpPr>
          <p:cNvPr id="2" name="Group 39"/>
          <p:cNvGrpSpPr>
            <a:grpSpLocks/>
          </p:cNvGrpSpPr>
          <p:nvPr/>
        </p:nvGrpSpPr>
        <p:grpSpPr bwMode="auto">
          <a:xfrm>
            <a:off x="3278188" y="1823848"/>
            <a:ext cx="6959600" cy="4810125"/>
            <a:chOff x="1105" y="930"/>
            <a:chExt cx="4384" cy="3030"/>
          </a:xfrm>
        </p:grpSpPr>
        <p:sp>
          <p:nvSpPr>
            <p:cNvPr id="67609" name="Rectangle 27"/>
            <p:cNvSpPr>
              <a:spLocks noChangeArrowheads="1"/>
            </p:cNvSpPr>
            <p:nvPr/>
          </p:nvSpPr>
          <p:spPr bwMode="auto">
            <a:xfrm>
              <a:off x="2833" y="3435"/>
              <a:ext cx="2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C</a:t>
              </a:r>
              <a:r>
                <a:rPr lang="en-US" altLang="es-AR" b="1" i="1" baseline="-25000"/>
                <a:t>2</a:t>
              </a:r>
            </a:p>
          </p:txBody>
        </p:sp>
        <p:sp>
          <p:nvSpPr>
            <p:cNvPr id="67610" name="Line 21"/>
            <p:cNvSpPr>
              <a:spLocks noChangeShapeType="1"/>
            </p:cNvSpPr>
            <p:nvPr/>
          </p:nvSpPr>
          <p:spPr bwMode="auto">
            <a:xfrm>
              <a:off x="1399" y="930"/>
              <a:ext cx="1513" cy="2846"/>
            </a:xfrm>
            <a:prstGeom prst="line">
              <a:avLst/>
            </a:prstGeom>
            <a:noFill/>
            <a:ln w="50800">
              <a:solidFill>
                <a:srgbClr val="99CCFF"/>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67611" name="Rectangle 20"/>
            <p:cNvSpPr>
              <a:spLocks noChangeArrowheads="1"/>
            </p:cNvSpPr>
            <p:nvPr/>
          </p:nvSpPr>
          <p:spPr bwMode="auto">
            <a:xfrm>
              <a:off x="3266" y="1759"/>
              <a:ext cx="2223" cy="1002"/>
            </a:xfrm>
            <a:prstGeom prst="rect">
              <a:avLst/>
            </a:prstGeom>
            <a:solidFill>
              <a:schemeClr val="accent6">
                <a:lumMod val="40000"/>
                <a:lumOff val="60000"/>
              </a:schemeClr>
            </a:solidFill>
            <a:ln w="12700">
              <a:solidFill>
                <a:schemeClr val="tx1"/>
              </a:solidFill>
              <a:miter lim="800000"/>
              <a:headEnd/>
              <a:tailEnd/>
            </a:ln>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sz="1400" b="1" dirty="0" err="1"/>
                <a:t>Esto</a:t>
              </a:r>
              <a:r>
                <a:rPr lang="en-US" altLang="es-AR" sz="1400" b="1" dirty="0"/>
                <a:t> da </a:t>
              </a:r>
              <a:r>
                <a:rPr lang="en-US" altLang="es-AR" sz="1400" b="1" dirty="0" err="1"/>
                <a:t>lugar</a:t>
              </a:r>
              <a:r>
                <a:rPr lang="en-US" altLang="es-AR" sz="1400" b="1" dirty="0"/>
                <a:t> a </a:t>
              </a:r>
              <a:r>
                <a:rPr lang="en-US" altLang="es-AR" sz="1400" b="1" dirty="0" err="1"/>
                <a:t>una</a:t>
              </a:r>
              <a:r>
                <a:rPr lang="en-US" altLang="es-AR" sz="1400" b="1" dirty="0"/>
                <a:t> </a:t>
              </a:r>
              <a:r>
                <a:rPr lang="en-US" altLang="es-AR" sz="1400" b="1" dirty="0" err="1"/>
                <a:t>nueva</a:t>
              </a:r>
              <a:r>
                <a:rPr lang="en-US" altLang="es-AR" sz="1400" b="1" dirty="0"/>
                <a:t> </a:t>
              </a:r>
              <a:r>
                <a:rPr lang="en-US" altLang="es-AR" sz="1400" b="1" dirty="0" err="1"/>
                <a:t>combinación</a:t>
              </a:r>
              <a:endParaRPr lang="en-US" altLang="es-AR" sz="1400" b="1" dirty="0"/>
            </a:p>
            <a:p>
              <a:pPr algn="ctr"/>
              <a:r>
                <a:rPr lang="en-US" altLang="es-AR" sz="1400" b="1" dirty="0"/>
                <a:t>de </a:t>
              </a:r>
              <a:r>
                <a:rPr lang="en-US" altLang="es-AR" sz="1400" b="1" i="1" dirty="0"/>
                <a:t>K </a:t>
              </a:r>
              <a:r>
                <a:rPr lang="en-US" altLang="es-AR" sz="1400" b="1" dirty="0"/>
                <a:t>y </a:t>
              </a:r>
              <a:r>
                <a:rPr lang="en-US" altLang="es-AR" sz="1400" b="1" i="1" dirty="0"/>
                <a:t>L</a:t>
              </a:r>
              <a:r>
                <a:rPr lang="en-US" altLang="es-AR" sz="1400" b="1" dirty="0"/>
                <a:t> para </a:t>
              </a:r>
              <a:r>
                <a:rPr lang="en-US" altLang="es-AR" sz="1400" b="1" dirty="0" err="1"/>
                <a:t>producir</a:t>
              </a:r>
              <a:r>
                <a:rPr lang="en-US" altLang="es-AR" sz="1400" b="1" dirty="0"/>
                <a:t> </a:t>
              </a:r>
              <a:r>
                <a:rPr lang="en-US" altLang="es-AR" sz="1400" b="1" i="1" dirty="0"/>
                <a:t>Q</a:t>
              </a:r>
              <a:r>
                <a:rPr lang="en-US" altLang="es-AR" sz="1400" b="1" i="1" baseline="-25000" dirty="0"/>
                <a:t>1</a:t>
              </a:r>
              <a:r>
                <a:rPr lang="en-US" altLang="es-AR" sz="1400" b="1" i="1" dirty="0"/>
                <a:t>.</a:t>
              </a:r>
              <a:r>
                <a:rPr lang="en-US" altLang="es-AR" sz="1400" b="1" dirty="0"/>
                <a:t> Se </a:t>
              </a:r>
              <a:r>
                <a:rPr lang="en-US" altLang="es-AR" sz="1400" b="1" dirty="0" err="1"/>
                <a:t>utiliza</a:t>
              </a:r>
              <a:r>
                <a:rPr lang="en-US" altLang="es-AR" sz="1400" b="1" dirty="0"/>
                <a:t> la</a:t>
              </a:r>
              <a:endParaRPr lang="en-US" altLang="es-AR" sz="1400" b="1" i="1" dirty="0"/>
            </a:p>
            <a:p>
              <a:pPr algn="ctr"/>
              <a:r>
                <a:rPr lang="en-US" altLang="es-AR" sz="1400" b="1" dirty="0" err="1"/>
                <a:t>combinación</a:t>
              </a:r>
              <a:r>
                <a:rPr lang="en-US" altLang="es-AR" sz="1400" b="1" dirty="0"/>
                <a:t> </a:t>
              </a:r>
              <a:r>
                <a:rPr lang="en-US" altLang="es-AR" sz="1400" b="1" i="1" dirty="0"/>
                <a:t>B </a:t>
              </a:r>
              <a:r>
                <a:rPr lang="en-US" altLang="es-AR" sz="1400" b="1" dirty="0" err="1"/>
                <a:t>en</a:t>
              </a:r>
              <a:r>
                <a:rPr lang="en-US" altLang="es-AR" sz="1400" b="1" dirty="0"/>
                <a:t> </a:t>
              </a:r>
              <a:r>
                <a:rPr lang="en-US" altLang="es-AR" sz="1400" b="1" dirty="0" err="1"/>
                <a:t>lugar</a:t>
              </a:r>
              <a:r>
                <a:rPr lang="en-US" altLang="es-AR" sz="1400" b="1" dirty="0"/>
                <a:t> de la </a:t>
              </a:r>
              <a:r>
                <a:rPr lang="en-US" altLang="es-AR" sz="1400" b="1" i="1" dirty="0"/>
                <a:t>A.</a:t>
              </a:r>
            </a:p>
            <a:p>
              <a:pPr algn="ctr"/>
              <a:r>
                <a:rPr lang="en-US" altLang="es-AR" sz="1400" b="1" dirty="0"/>
                <a:t>La </a:t>
              </a:r>
              <a:r>
                <a:rPr lang="en-US" altLang="es-AR" sz="1400" b="1" dirty="0" err="1"/>
                <a:t>nueva</a:t>
              </a:r>
              <a:r>
                <a:rPr lang="en-US" altLang="es-AR" sz="1400" b="1" dirty="0"/>
                <a:t> </a:t>
              </a:r>
              <a:r>
                <a:rPr lang="en-US" altLang="es-AR" sz="1400" b="1" dirty="0" err="1"/>
                <a:t>combinación</a:t>
              </a:r>
              <a:r>
                <a:rPr lang="en-US" altLang="es-AR" sz="1400" b="1" dirty="0"/>
                <a:t> </a:t>
              </a:r>
              <a:r>
                <a:rPr lang="en-US" altLang="es-AR" sz="1400" b="1" dirty="0" err="1"/>
                <a:t>representa</a:t>
              </a:r>
              <a:r>
                <a:rPr lang="en-US" altLang="es-AR" sz="1400" b="1" dirty="0"/>
                <a:t> </a:t>
              </a:r>
            </a:p>
            <a:p>
              <a:pPr algn="ctr"/>
              <a:r>
                <a:rPr lang="en-US" altLang="es-AR" sz="1400" b="1" dirty="0"/>
                <a:t>el </a:t>
              </a:r>
              <a:r>
                <a:rPr lang="en-US" altLang="es-AR" sz="1400" b="1" dirty="0" err="1"/>
                <a:t>coste</a:t>
              </a:r>
              <a:r>
                <a:rPr lang="en-US" altLang="es-AR" sz="1400" b="1" dirty="0"/>
                <a:t> del </a:t>
              </a:r>
              <a:r>
                <a:rPr lang="en-US" altLang="es-AR" sz="1400" b="1" dirty="0" err="1"/>
                <a:t>trabajo</a:t>
              </a:r>
              <a:r>
                <a:rPr lang="en-US" altLang="es-AR" sz="1400" b="1" dirty="0"/>
                <a:t> </a:t>
              </a:r>
              <a:r>
                <a:rPr lang="en-US" altLang="es-AR" sz="1400" b="1" dirty="0" err="1"/>
                <a:t>más</a:t>
              </a:r>
              <a:r>
                <a:rPr lang="en-US" altLang="es-AR" sz="1400" b="1" dirty="0"/>
                <a:t> </a:t>
              </a:r>
              <a:r>
                <a:rPr lang="en-US" altLang="es-AR" sz="1400" b="1" dirty="0" err="1"/>
                <a:t>elevado</a:t>
              </a:r>
              <a:r>
                <a:rPr lang="en-US" altLang="es-AR" sz="1400" b="1" dirty="0"/>
                <a:t> </a:t>
              </a:r>
            </a:p>
            <a:p>
              <a:pPr algn="ctr"/>
              <a:r>
                <a:rPr lang="en-US" altLang="es-AR" sz="1400" b="1" dirty="0" err="1"/>
                <a:t>en</a:t>
              </a:r>
              <a:r>
                <a:rPr lang="en-US" altLang="es-AR" sz="1400" b="1" dirty="0"/>
                <a:t> </a:t>
              </a:r>
              <a:r>
                <a:rPr lang="en-US" altLang="es-AR" sz="1400" b="1" dirty="0" err="1"/>
                <a:t>relación</a:t>
              </a:r>
              <a:r>
                <a:rPr lang="en-US" altLang="es-AR" sz="1400" b="1" dirty="0"/>
                <a:t> al capital y, </a:t>
              </a:r>
              <a:r>
                <a:rPr lang="en-US" altLang="es-AR" sz="1400" b="1" dirty="0" err="1"/>
                <a:t>por</a:t>
              </a:r>
              <a:r>
                <a:rPr lang="en-US" altLang="es-AR" sz="1400" b="1" dirty="0"/>
                <a:t> lo </a:t>
              </a:r>
              <a:r>
                <a:rPr lang="en-US" altLang="es-AR" sz="1400" b="1" dirty="0" err="1"/>
                <a:t>tanto</a:t>
              </a:r>
              <a:r>
                <a:rPr lang="en-US" altLang="es-AR" sz="1400" b="1" dirty="0"/>
                <a:t>,</a:t>
              </a:r>
            </a:p>
            <a:p>
              <a:pPr algn="ctr"/>
              <a:r>
                <a:rPr lang="en-US" altLang="es-AR" sz="1400" b="1" dirty="0"/>
                <a:t>el capital se </a:t>
              </a:r>
              <a:r>
                <a:rPr lang="en-US" altLang="es-AR" sz="1400" b="1" dirty="0" err="1"/>
                <a:t>sustituye</a:t>
              </a:r>
              <a:r>
                <a:rPr lang="en-US" altLang="es-AR" sz="1400" b="1" dirty="0"/>
                <a:t> </a:t>
              </a:r>
              <a:r>
                <a:rPr lang="en-US" altLang="es-AR" sz="1400" b="1" dirty="0" err="1"/>
                <a:t>por</a:t>
              </a:r>
              <a:r>
                <a:rPr lang="en-US" altLang="es-AR" sz="1400" b="1" dirty="0"/>
                <a:t> el </a:t>
              </a:r>
              <a:r>
                <a:rPr lang="en-US" altLang="es-AR" sz="1400" b="1" dirty="0" err="1"/>
                <a:t>trabajo</a:t>
              </a:r>
              <a:r>
                <a:rPr lang="en-US" altLang="es-AR" sz="1400" b="1" dirty="0"/>
                <a:t>.</a:t>
              </a:r>
            </a:p>
          </p:txBody>
        </p:sp>
        <p:sp>
          <p:nvSpPr>
            <p:cNvPr id="67612" name="Oval 22"/>
            <p:cNvSpPr>
              <a:spLocks noChangeArrowheads="1"/>
            </p:cNvSpPr>
            <p:nvPr/>
          </p:nvSpPr>
          <p:spPr bwMode="auto">
            <a:xfrm>
              <a:off x="2112" y="2304"/>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7613" name="Line 23"/>
            <p:cNvSpPr>
              <a:spLocks noChangeShapeType="1"/>
            </p:cNvSpPr>
            <p:nvPr/>
          </p:nvSpPr>
          <p:spPr bwMode="auto">
            <a:xfrm flipH="1">
              <a:off x="1386" y="2352"/>
              <a:ext cx="743"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67614" name="Line 24"/>
            <p:cNvSpPr>
              <a:spLocks noChangeShapeType="1"/>
            </p:cNvSpPr>
            <p:nvPr/>
          </p:nvSpPr>
          <p:spPr bwMode="auto">
            <a:xfrm>
              <a:off x="2160" y="2394"/>
              <a:ext cx="0" cy="139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67615" name="Rectangle 25"/>
            <p:cNvSpPr>
              <a:spLocks noChangeArrowheads="1"/>
            </p:cNvSpPr>
            <p:nvPr/>
          </p:nvSpPr>
          <p:spPr bwMode="auto">
            <a:xfrm>
              <a:off x="1105" y="2209"/>
              <a:ext cx="2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K</a:t>
              </a:r>
              <a:r>
                <a:rPr lang="en-US" altLang="es-AR" b="1" i="1" baseline="-25000"/>
                <a:t>2</a:t>
              </a:r>
            </a:p>
          </p:txBody>
        </p:sp>
        <p:sp>
          <p:nvSpPr>
            <p:cNvPr id="67616" name="Rectangle 26"/>
            <p:cNvSpPr>
              <a:spLocks noChangeArrowheads="1"/>
            </p:cNvSpPr>
            <p:nvPr/>
          </p:nvSpPr>
          <p:spPr bwMode="auto">
            <a:xfrm>
              <a:off x="2017" y="3729"/>
              <a:ext cx="2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L</a:t>
              </a:r>
              <a:r>
                <a:rPr lang="en-US" altLang="es-AR" b="1" i="1" baseline="-25000"/>
                <a:t>2</a:t>
              </a:r>
            </a:p>
          </p:txBody>
        </p:sp>
        <p:sp>
          <p:nvSpPr>
            <p:cNvPr id="67617" name="Rectangle 29"/>
            <p:cNvSpPr>
              <a:spLocks noChangeArrowheads="1"/>
            </p:cNvSpPr>
            <p:nvPr/>
          </p:nvSpPr>
          <p:spPr bwMode="auto">
            <a:xfrm>
              <a:off x="2161" y="2065"/>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B</a:t>
              </a:r>
            </a:p>
          </p:txBody>
        </p:sp>
      </p:grpSp>
      <p:grpSp>
        <p:nvGrpSpPr>
          <p:cNvPr id="3" name="Group 36"/>
          <p:cNvGrpSpPr>
            <a:grpSpLocks/>
          </p:cNvGrpSpPr>
          <p:nvPr/>
        </p:nvGrpSpPr>
        <p:grpSpPr bwMode="auto">
          <a:xfrm>
            <a:off x="3278189" y="1825436"/>
            <a:ext cx="4949825" cy="4808537"/>
            <a:chOff x="1105" y="931"/>
            <a:chExt cx="3118" cy="3029"/>
          </a:xfrm>
        </p:grpSpPr>
        <p:sp>
          <p:nvSpPr>
            <p:cNvPr id="67598" name="Freeform 4"/>
            <p:cNvSpPr>
              <a:spLocks/>
            </p:cNvSpPr>
            <p:nvPr/>
          </p:nvSpPr>
          <p:spPr bwMode="auto">
            <a:xfrm>
              <a:off x="2032" y="1529"/>
              <a:ext cx="1731" cy="1633"/>
            </a:xfrm>
            <a:custGeom>
              <a:avLst/>
              <a:gdLst>
                <a:gd name="T0" fmla="*/ 0 w 1731"/>
                <a:gd name="T1" fmla="*/ 0 h 1633"/>
                <a:gd name="T2" fmla="*/ 6 w 1731"/>
                <a:gd name="T3" fmla="*/ 42 h 1633"/>
                <a:gd name="T4" fmla="*/ 6 w 1731"/>
                <a:gd name="T5" fmla="*/ 98 h 1633"/>
                <a:gd name="T6" fmla="*/ 13 w 1731"/>
                <a:gd name="T7" fmla="*/ 160 h 1633"/>
                <a:gd name="T8" fmla="*/ 19 w 1731"/>
                <a:gd name="T9" fmla="*/ 237 h 1633"/>
                <a:gd name="T10" fmla="*/ 25 w 1731"/>
                <a:gd name="T11" fmla="*/ 309 h 1633"/>
                <a:gd name="T12" fmla="*/ 37 w 1731"/>
                <a:gd name="T13" fmla="*/ 381 h 1633"/>
                <a:gd name="T14" fmla="*/ 43 w 1731"/>
                <a:gd name="T15" fmla="*/ 448 h 1633"/>
                <a:gd name="T16" fmla="*/ 49 w 1731"/>
                <a:gd name="T17" fmla="*/ 500 h 1633"/>
                <a:gd name="T18" fmla="*/ 55 w 1731"/>
                <a:gd name="T19" fmla="*/ 541 h 1633"/>
                <a:gd name="T20" fmla="*/ 61 w 1731"/>
                <a:gd name="T21" fmla="*/ 577 h 1633"/>
                <a:gd name="T22" fmla="*/ 79 w 1731"/>
                <a:gd name="T23" fmla="*/ 639 h 1633"/>
                <a:gd name="T24" fmla="*/ 97 w 1731"/>
                <a:gd name="T25" fmla="*/ 685 h 1633"/>
                <a:gd name="T26" fmla="*/ 116 w 1731"/>
                <a:gd name="T27" fmla="*/ 736 h 1633"/>
                <a:gd name="T28" fmla="*/ 164 w 1731"/>
                <a:gd name="T29" fmla="*/ 850 h 1633"/>
                <a:gd name="T30" fmla="*/ 231 w 1731"/>
                <a:gd name="T31" fmla="*/ 958 h 1633"/>
                <a:gd name="T32" fmla="*/ 273 w 1731"/>
                <a:gd name="T33" fmla="*/ 1019 h 1633"/>
                <a:gd name="T34" fmla="*/ 322 w 1731"/>
                <a:gd name="T35" fmla="*/ 1086 h 1633"/>
                <a:gd name="T36" fmla="*/ 377 w 1731"/>
                <a:gd name="T37" fmla="*/ 1153 h 1633"/>
                <a:gd name="T38" fmla="*/ 425 w 1731"/>
                <a:gd name="T39" fmla="*/ 1210 h 1633"/>
                <a:gd name="T40" fmla="*/ 474 w 1731"/>
                <a:gd name="T41" fmla="*/ 1261 h 1633"/>
                <a:gd name="T42" fmla="*/ 522 w 1731"/>
                <a:gd name="T43" fmla="*/ 1303 h 1633"/>
                <a:gd name="T44" fmla="*/ 577 w 1731"/>
                <a:gd name="T45" fmla="*/ 1344 h 1633"/>
                <a:gd name="T46" fmla="*/ 644 w 1731"/>
                <a:gd name="T47" fmla="*/ 1385 h 1633"/>
                <a:gd name="T48" fmla="*/ 723 w 1731"/>
                <a:gd name="T49" fmla="*/ 1431 h 1633"/>
                <a:gd name="T50" fmla="*/ 814 w 1731"/>
                <a:gd name="T51" fmla="*/ 1483 h 1633"/>
                <a:gd name="T52" fmla="*/ 917 w 1731"/>
                <a:gd name="T53" fmla="*/ 1534 h 1633"/>
                <a:gd name="T54" fmla="*/ 971 w 1731"/>
                <a:gd name="T55" fmla="*/ 1555 h 1633"/>
                <a:gd name="T56" fmla="*/ 1038 w 1731"/>
                <a:gd name="T57" fmla="*/ 1570 h 1633"/>
                <a:gd name="T58" fmla="*/ 1111 w 1731"/>
                <a:gd name="T59" fmla="*/ 1586 h 1633"/>
                <a:gd name="T60" fmla="*/ 1202 w 1731"/>
                <a:gd name="T61" fmla="*/ 1596 h 1633"/>
                <a:gd name="T62" fmla="*/ 1299 w 1731"/>
                <a:gd name="T63" fmla="*/ 1606 h 1633"/>
                <a:gd name="T64" fmla="*/ 1396 w 1731"/>
                <a:gd name="T65" fmla="*/ 1611 h 1633"/>
                <a:gd name="T66" fmla="*/ 1493 w 1731"/>
                <a:gd name="T67" fmla="*/ 1617 h 1633"/>
                <a:gd name="T68" fmla="*/ 1584 w 1731"/>
                <a:gd name="T69" fmla="*/ 1622 h 1633"/>
                <a:gd name="T70" fmla="*/ 1663 w 1731"/>
                <a:gd name="T71" fmla="*/ 1627 h 1633"/>
                <a:gd name="T72" fmla="*/ 1730 w 1731"/>
                <a:gd name="T73" fmla="*/ 1632 h 16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31"/>
                <a:gd name="T112" fmla="*/ 0 h 1633"/>
                <a:gd name="T113" fmla="*/ 1731 w 1731"/>
                <a:gd name="T114" fmla="*/ 1633 h 16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31" h="1633">
                  <a:moveTo>
                    <a:pt x="0" y="0"/>
                  </a:moveTo>
                  <a:lnTo>
                    <a:pt x="6" y="42"/>
                  </a:lnTo>
                  <a:lnTo>
                    <a:pt x="6" y="98"/>
                  </a:lnTo>
                  <a:lnTo>
                    <a:pt x="13" y="160"/>
                  </a:lnTo>
                  <a:lnTo>
                    <a:pt x="19" y="237"/>
                  </a:lnTo>
                  <a:lnTo>
                    <a:pt x="25" y="309"/>
                  </a:lnTo>
                  <a:lnTo>
                    <a:pt x="37" y="381"/>
                  </a:lnTo>
                  <a:lnTo>
                    <a:pt x="43" y="448"/>
                  </a:lnTo>
                  <a:lnTo>
                    <a:pt x="49" y="500"/>
                  </a:lnTo>
                  <a:lnTo>
                    <a:pt x="55" y="541"/>
                  </a:lnTo>
                  <a:lnTo>
                    <a:pt x="61" y="577"/>
                  </a:lnTo>
                  <a:lnTo>
                    <a:pt x="79" y="639"/>
                  </a:lnTo>
                  <a:lnTo>
                    <a:pt x="97" y="685"/>
                  </a:lnTo>
                  <a:lnTo>
                    <a:pt x="116" y="736"/>
                  </a:lnTo>
                  <a:lnTo>
                    <a:pt x="164" y="850"/>
                  </a:lnTo>
                  <a:lnTo>
                    <a:pt x="231" y="958"/>
                  </a:lnTo>
                  <a:lnTo>
                    <a:pt x="273" y="1019"/>
                  </a:lnTo>
                  <a:lnTo>
                    <a:pt x="322" y="1086"/>
                  </a:lnTo>
                  <a:lnTo>
                    <a:pt x="377" y="1153"/>
                  </a:lnTo>
                  <a:lnTo>
                    <a:pt x="425" y="1210"/>
                  </a:lnTo>
                  <a:lnTo>
                    <a:pt x="474" y="1261"/>
                  </a:lnTo>
                  <a:lnTo>
                    <a:pt x="522" y="1303"/>
                  </a:lnTo>
                  <a:lnTo>
                    <a:pt x="577" y="1344"/>
                  </a:lnTo>
                  <a:lnTo>
                    <a:pt x="644" y="1385"/>
                  </a:lnTo>
                  <a:lnTo>
                    <a:pt x="723" y="1431"/>
                  </a:lnTo>
                  <a:lnTo>
                    <a:pt x="814" y="1483"/>
                  </a:lnTo>
                  <a:lnTo>
                    <a:pt x="917" y="1534"/>
                  </a:lnTo>
                  <a:lnTo>
                    <a:pt x="971" y="1555"/>
                  </a:lnTo>
                  <a:lnTo>
                    <a:pt x="1038" y="1570"/>
                  </a:lnTo>
                  <a:lnTo>
                    <a:pt x="1111" y="1586"/>
                  </a:lnTo>
                  <a:lnTo>
                    <a:pt x="1202" y="1596"/>
                  </a:lnTo>
                  <a:lnTo>
                    <a:pt x="1299" y="1606"/>
                  </a:lnTo>
                  <a:lnTo>
                    <a:pt x="1396" y="1611"/>
                  </a:lnTo>
                  <a:lnTo>
                    <a:pt x="1493" y="1617"/>
                  </a:lnTo>
                  <a:lnTo>
                    <a:pt x="1584" y="1622"/>
                  </a:lnTo>
                  <a:lnTo>
                    <a:pt x="1663" y="1627"/>
                  </a:lnTo>
                  <a:lnTo>
                    <a:pt x="1730" y="1632"/>
                  </a:lnTo>
                </a:path>
              </a:pathLst>
            </a:custGeom>
            <a:noFill/>
            <a:ln w="50800" cap="rnd"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67599" name="Line 13"/>
            <p:cNvSpPr>
              <a:spLocks noChangeShapeType="1"/>
            </p:cNvSpPr>
            <p:nvPr/>
          </p:nvSpPr>
          <p:spPr bwMode="auto">
            <a:xfrm>
              <a:off x="1418" y="1746"/>
              <a:ext cx="2022" cy="2022"/>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7600" name="Rectangle 14"/>
            <p:cNvSpPr>
              <a:spLocks noChangeArrowheads="1"/>
            </p:cNvSpPr>
            <p:nvPr/>
          </p:nvSpPr>
          <p:spPr bwMode="auto">
            <a:xfrm>
              <a:off x="3361" y="3435"/>
              <a:ext cx="2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C</a:t>
              </a:r>
              <a:r>
                <a:rPr lang="en-US" altLang="es-AR" b="1" i="1" baseline="-25000"/>
                <a:t>1</a:t>
              </a:r>
            </a:p>
          </p:txBody>
        </p:sp>
        <p:sp>
          <p:nvSpPr>
            <p:cNvPr id="67601" name="Rectangle 15"/>
            <p:cNvSpPr>
              <a:spLocks noChangeArrowheads="1"/>
            </p:cNvSpPr>
            <p:nvPr/>
          </p:nvSpPr>
          <p:spPr bwMode="auto">
            <a:xfrm>
              <a:off x="1105" y="2689"/>
              <a:ext cx="2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K</a:t>
              </a:r>
              <a:r>
                <a:rPr lang="en-US" altLang="es-AR" b="1" i="1" baseline="-25000"/>
                <a:t>1</a:t>
              </a:r>
            </a:p>
          </p:txBody>
        </p:sp>
        <p:sp>
          <p:nvSpPr>
            <p:cNvPr id="67602" name="Line 16"/>
            <p:cNvSpPr>
              <a:spLocks noChangeShapeType="1"/>
            </p:cNvSpPr>
            <p:nvPr/>
          </p:nvSpPr>
          <p:spPr bwMode="auto">
            <a:xfrm flipH="1">
              <a:off x="1386" y="2832"/>
              <a:ext cx="1166"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67603" name="Line 17"/>
            <p:cNvSpPr>
              <a:spLocks noChangeShapeType="1"/>
            </p:cNvSpPr>
            <p:nvPr/>
          </p:nvSpPr>
          <p:spPr bwMode="auto">
            <a:xfrm>
              <a:off x="2544" y="2842"/>
              <a:ext cx="0" cy="942"/>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67604" name="Rectangle 18"/>
            <p:cNvSpPr>
              <a:spLocks noChangeArrowheads="1"/>
            </p:cNvSpPr>
            <p:nvPr/>
          </p:nvSpPr>
          <p:spPr bwMode="auto">
            <a:xfrm>
              <a:off x="2401" y="3729"/>
              <a:ext cx="2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L</a:t>
              </a:r>
              <a:r>
                <a:rPr lang="en-US" altLang="es-AR" b="1" i="1" baseline="-25000"/>
                <a:t>1</a:t>
              </a:r>
            </a:p>
          </p:txBody>
        </p:sp>
        <p:sp>
          <p:nvSpPr>
            <p:cNvPr id="67605" name="Oval 19"/>
            <p:cNvSpPr>
              <a:spLocks noChangeArrowheads="1"/>
            </p:cNvSpPr>
            <p:nvPr/>
          </p:nvSpPr>
          <p:spPr bwMode="auto">
            <a:xfrm>
              <a:off x="2496" y="2784"/>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7606" name="Rectangle 28"/>
            <p:cNvSpPr>
              <a:spLocks noChangeArrowheads="1"/>
            </p:cNvSpPr>
            <p:nvPr/>
          </p:nvSpPr>
          <p:spPr bwMode="auto">
            <a:xfrm>
              <a:off x="2545" y="2545"/>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A</a:t>
              </a:r>
            </a:p>
          </p:txBody>
        </p:sp>
        <p:sp>
          <p:nvSpPr>
            <p:cNvPr id="67607" name="Rectangle 30"/>
            <p:cNvSpPr>
              <a:spLocks noChangeArrowheads="1"/>
            </p:cNvSpPr>
            <p:nvPr/>
          </p:nvSpPr>
          <p:spPr bwMode="auto">
            <a:xfrm>
              <a:off x="3793" y="3025"/>
              <a:ext cx="2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Q</a:t>
              </a:r>
              <a:r>
                <a:rPr lang="en-US" altLang="es-AR" b="1" i="1" baseline="-25000"/>
                <a:t>1</a:t>
              </a:r>
            </a:p>
          </p:txBody>
        </p:sp>
        <p:sp>
          <p:nvSpPr>
            <p:cNvPr id="67608" name="Rectangle 31"/>
            <p:cNvSpPr>
              <a:spLocks noChangeArrowheads="1"/>
            </p:cNvSpPr>
            <p:nvPr/>
          </p:nvSpPr>
          <p:spPr bwMode="auto">
            <a:xfrm>
              <a:off x="2069" y="931"/>
              <a:ext cx="2154" cy="600"/>
            </a:xfrm>
            <a:prstGeom prst="rect">
              <a:avLst/>
            </a:prstGeom>
            <a:solidFill>
              <a:schemeClr val="accent6">
                <a:lumMod val="40000"/>
                <a:lumOff val="60000"/>
              </a:schemeClr>
            </a:solidFill>
            <a:ln w="12700">
              <a:solidFill>
                <a:schemeClr val="tx1"/>
              </a:solidFill>
              <a:miter lim="800000"/>
              <a:headEnd/>
              <a:tailEnd/>
            </a:ln>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sz="1400" b="1" dirty="0"/>
                <a:t>Si el </a:t>
              </a:r>
              <a:r>
                <a:rPr lang="en-US" altLang="es-AR" sz="1400" b="1" dirty="0" err="1"/>
                <a:t>precio</a:t>
              </a:r>
              <a:r>
                <a:rPr lang="en-US" altLang="es-AR" sz="1400" b="1" dirty="0"/>
                <a:t> del </a:t>
              </a:r>
              <a:r>
                <a:rPr lang="en-US" altLang="es-AR" sz="1400" b="1" dirty="0" err="1"/>
                <a:t>trabajo</a:t>
              </a:r>
              <a:r>
                <a:rPr lang="en-US" altLang="es-AR" sz="1400" b="1" dirty="0"/>
                <a:t> </a:t>
              </a:r>
              <a:r>
                <a:rPr lang="en-US" altLang="es-AR" sz="1400" b="1" dirty="0" err="1"/>
                <a:t>varía</a:t>
              </a:r>
              <a:r>
                <a:rPr lang="en-US" altLang="es-AR" sz="1400" b="1" dirty="0"/>
                <a:t>, </a:t>
              </a:r>
            </a:p>
            <a:p>
              <a:pPr algn="ctr"/>
              <a:r>
                <a:rPr lang="en-US" altLang="es-AR" sz="1400" b="1" dirty="0"/>
                <a:t>la </a:t>
              </a:r>
              <a:r>
                <a:rPr lang="en-US" altLang="es-AR" sz="1400" b="1" dirty="0" err="1"/>
                <a:t>curva</a:t>
              </a:r>
              <a:r>
                <a:rPr lang="en-US" altLang="es-AR" sz="1400" b="1" dirty="0"/>
                <a:t> </a:t>
              </a:r>
              <a:r>
                <a:rPr lang="en-US" altLang="es-AR" sz="1400" b="1" dirty="0" err="1"/>
                <a:t>isocoste</a:t>
              </a:r>
              <a:r>
                <a:rPr lang="en-US" altLang="es-AR" sz="1400" b="1" dirty="0"/>
                <a:t> se </a:t>
              </a:r>
              <a:r>
                <a:rPr lang="en-US" altLang="es-AR" sz="1400" b="1" dirty="0" err="1"/>
                <a:t>vuelve</a:t>
              </a:r>
              <a:r>
                <a:rPr lang="en-US" altLang="es-AR" sz="1400" b="1" dirty="0"/>
                <a:t> </a:t>
              </a:r>
              <a:r>
                <a:rPr lang="en-US" altLang="es-AR" sz="1400" b="1" dirty="0" err="1"/>
                <a:t>más</a:t>
              </a:r>
              <a:r>
                <a:rPr lang="en-US" altLang="es-AR" sz="1400" b="1" dirty="0"/>
                <a:t> </a:t>
              </a:r>
            </a:p>
            <a:p>
              <a:pPr algn="ctr"/>
              <a:r>
                <a:rPr lang="en-US" altLang="es-AR" sz="1400" b="1" dirty="0" err="1"/>
                <a:t>inclinada</a:t>
              </a:r>
              <a:r>
                <a:rPr lang="en-US" altLang="es-AR" sz="1400" b="1" dirty="0"/>
                <a:t>, </a:t>
              </a:r>
              <a:r>
                <a:rPr lang="en-US" altLang="es-AR" sz="1400" b="1" dirty="0" err="1"/>
                <a:t>debido</a:t>
              </a:r>
              <a:r>
                <a:rPr lang="en-US" altLang="es-AR" sz="1400" b="1" dirty="0"/>
                <a:t> al </a:t>
              </a:r>
              <a:r>
                <a:rPr lang="en-US" altLang="es-AR" sz="1400" b="1" dirty="0" err="1"/>
                <a:t>cambio</a:t>
              </a:r>
              <a:r>
                <a:rPr lang="en-US" altLang="es-AR" sz="1400" b="1" dirty="0"/>
                <a:t> </a:t>
              </a:r>
              <a:r>
                <a:rPr lang="en-US" altLang="es-AR" sz="1400" b="1" dirty="0" err="1"/>
                <a:t>producido</a:t>
              </a:r>
              <a:endParaRPr lang="en-US" altLang="es-AR" sz="1400" b="1" dirty="0"/>
            </a:p>
            <a:p>
              <a:pPr algn="ctr"/>
              <a:r>
                <a:rPr lang="en-US" altLang="es-AR" sz="1400" b="1" dirty="0" err="1"/>
                <a:t>en</a:t>
              </a:r>
              <a:r>
                <a:rPr lang="en-US" altLang="es-AR" sz="1400" b="1" dirty="0"/>
                <a:t> la </a:t>
              </a:r>
              <a:r>
                <a:rPr lang="en-US" altLang="es-AR" sz="1400" b="1" dirty="0" err="1"/>
                <a:t>pendiente</a:t>
              </a:r>
              <a:r>
                <a:rPr lang="en-US" altLang="es-AR" sz="1400" b="1" dirty="0"/>
                <a:t> -</a:t>
              </a:r>
              <a:r>
                <a:rPr lang="en-US" altLang="es-AR" sz="1400" b="1" i="1" dirty="0"/>
                <a:t>(w/ L).</a:t>
              </a:r>
            </a:p>
          </p:txBody>
        </p:sp>
      </p:grpSp>
      <p:sp>
        <p:nvSpPr>
          <p:cNvPr id="67594" name="Rectangle 32"/>
          <p:cNvSpPr>
            <a:spLocks noChangeArrowheads="1"/>
          </p:cNvSpPr>
          <p:nvPr/>
        </p:nvSpPr>
        <p:spPr bwMode="auto">
          <a:xfrm>
            <a:off x="8097839" y="6265673"/>
            <a:ext cx="15589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Trabajo al año</a:t>
            </a:r>
          </a:p>
        </p:txBody>
      </p:sp>
      <p:sp>
        <p:nvSpPr>
          <p:cNvPr id="67595" name="Rectangle 33"/>
          <p:cNvSpPr>
            <a:spLocks noChangeArrowheads="1"/>
          </p:cNvSpPr>
          <p:nvPr/>
        </p:nvSpPr>
        <p:spPr bwMode="auto">
          <a:xfrm>
            <a:off x="2720524" y="1717486"/>
            <a:ext cx="867226"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Capital</a:t>
            </a:r>
          </a:p>
          <a:p>
            <a:pPr algn="r"/>
            <a:r>
              <a:rPr lang="en-US" altLang="es-AR" sz="1600" b="1"/>
              <a:t>al año</a:t>
            </a:r>
          </a:p>
        </p:txBody>
      </p:sp>
      <p:sp>
        <p:nvSpPr>
          <p:cNvPr id="67596" name="Line 34"/>
          <p:cNvSpPr>
            <a:spLocks noChangeShapeType="1"/>
          </p:cNvSpPr>
          <p:nvPr/>
        </p:nvSpPr>
        <p:spPr bwMode="auto">
          <a:xfrm>
            <a:off x="3771900" y="1728598"/>
            <a:ext cx="0" cy="45878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7597" name="Line 35"/>
          <p:cNvSpPr>
            <a:spLocks noChangeShapeType="1"/>
          </p:cNvSpPr>
          <p:nvPr/>
        </p:nvSpPr>
        <p:spPr bwMode="auto">
          <a:xfrm>
            <a:off x="3752850" y="6329172"/>
            <a:ext cx="44259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Tree>
    <p:extLst>
      <p:ext uri="{BB962C8B-B14F-4D97-AF65-F5344CB8AC3E}">
        <p14:creationId xmlns:p14="http://schemas.microsoft.com/office/powerpoint/2010/main" val="62886522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8675"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8676" name="Rectangle 4"/>
          <p:cNvSpPr>
            <a:spLocks noGrp="1" noChangeArrowheads="1"/>
          </p:cNvSpPr>
          <p:nvPr>
            <p:ph type="title"/>
          </p:nvPr>
        </p:nvSpPr>
        <p:spPr/>
        <p:txBody>
          <a:bodyPr/>
          <a:lstStyle/>
          <a:p>
            <a:r>
              <a:rPr lang="en-US" altLang="es-AR"/>
              <a:t>Introducción</a:t>
            </a:r>
          </a:p>
        </p:txBody>
      </p:sp>
      <p:sp>
        <p:nvSpPr>
          <p:cNvPr id="81925" name="Rectangle 5"/>
          <p:cNvSpPr>
            <a:spLocks noGrp="1" noChangeArrowheads="1"/>
          </p:cNvSpPr>
          <p:nvPr>
            <p:ph idx="1"/>
          </p:nvPr>
        </p:nvSpPr>
        <p:spPr bwMode="auto">
          <a:xfrm>
            <a:off x="1154954" y="2603500"/>
            <a:ext cx="9598390" cy="3416300"/>
          </a:xfrm>
        </p:spPr>
        <p:txBody>
          <a:bodyPr wrap="square" numCol="1" anchor="t" anchorCtr="0" compatLnSpc="1">
            <a:prstTxWarp prst="textNoShape">
              <a:avLst/>
            </a:prstTxWarp>
            <a:normAutofit fontScale="85000" lnSpcReduction="10000"/>
          </a:bodyPr>
          <a:lstStyle/>
          <a:p>
            <a:pPr algn="just">
              <a:spcBef>
                <a:spcPct val="70000"/>
              </a:spcBef>
            </a:pPr>
            <a:r>
              <a:rPr lang="en-US" altLang="es-AR" sz="3000" dirty="0">
                <a:latin typeface="Arial" panose="020B0604020202020204" pitchFamily="34" charset="0"/>
                <a:cs typeface="Arial" panose="020B0604020202020204" pitchFamily="34" charset="0"/>
              </a:rPr>
              <a:t>La </a:t>
            </a:r>
            <a:r>
              <a:rPr lang="en-US" altLang="es-AR" sz="3000" dirty="0" err="1">
                <a:latin typeface="Arial" panose="020B0604020202020204" pitchFamily="34" charset="0"/>
                <a:cs typeface="Arial" panose="020B0604020202020204" pitchFamily="34" charset="0"/>
              </a:rPr>
              <a:t>tecnología</a:t>
            </a:r>
            <a:r>
              <a:rPr lang="en-US" altLang="es-AR" sz="3000" dirty="0">
                <a:latin typeface="Arial" panose="020B0604020202020204" pitchFamily="34" charset="0"/>
                <a:cs typeface="Arial" panose="020B0604020202020204" pitchFamily="34" charset="0"/>
              </a:rPr>
              <a:t> de </a:t>
            </a:r>
            <a:r>
              <a:rPr lang="en-US" altLang="es-AR" sz="3000" dirty="0" err="1">
                <a:latin typeface="Arial" panose="020B0604020202020204" pitchFamily="34" charset="0"/>
                <a:cs typeface="Arial" panose="020B0604020202020204" pitchFamily="34" charset="0"/>
              </a:rPr>
              <a:t>producción</a:t>
            </a:r>
            <a:r>
              <a:rPr lang="en-US" altLang="es-AR" sz="3000" dirty="0">
                <a:latin typeface="Arial" panose="020B0604020202020204" pitchFamily="34" charset="0"/>
                <a:cs typeface="Arial" panose="020B0604020202020204" pitchFamily="34" charset="0"/>
              </a:rPr>
              <a:t> </a:t>
            </a:r>
            <a:r>
              <a:rPr lang="en-US" altLang="es-AR" sz="3000" dirty="0" err="1">
                <a:latin typeface="Arial" panose="020B0604020202020204" pitchFamily="34" charset="0"/>
                <a:cs typeface="Arial" panose="020B0604020202020204" pitchFamily="34" charset="0"/>
              </a:rPr>
              <a:t>mide</a:t>
            </a:r>
            <a:r>
              <a:rPr lang="en-US" altLang="es-AR" sz="3000" dirty="0">
                <a:latin typeface="Arial" panose="020B0604020202020204" pitchFamily="34" charset="0"/>
                <a:cs typeface="Arial" panose="020B0604020202020204" pitchFamily="34" charset="0"/>
              </a:rPr>
              <a:t> la </a:t>
            </a:r>
            <a:r>
              <a:rPr lang="en-US" altLang="es-AR" sz="3000" dirty="0" err="1">
                <a:latin typeface="Arial" panose="020B0604020202020204" pitchFamily="34" charset="0"/>
                <a:cs typeface="Arial" panose="020B0604020202020204" pitchFamily="34" charset="0"/>
              </a:rPr>
              <a:t>relación</a:t>
            </a:r>
            <a:r>
              <a:rPr lang="en-US" altLang="es-AR" sz="3000" dirty="0">
                <a:latin typeface="Arial" panose="020B0604020202020204" pitchFamily="34" charset="0"/>
                <a:cs typeface="Arial" panose="020B0604020202020204" pitchFamily="34" charset="0"/>
              </a:rPr>
              <a:t> entre </a:t>
            </a:r>
            <a:r>
              <a:rPr lang="en-US" altLang="es-AR" sz="3000" dirty="0" err="1">
                <a:latin typeface="Arial" panose="020B0604020202020204" pitchFamily="34" charset="0"/>
                <a:cs typeface="Arial" panose="020B0604020202020204" pitchFamily="34" charset="0"/>
              </a:rPr>
              <a:t>los</a:t>
            </a:r>
            <a:r>
              <a:rPr lang="en-US" altLang="es-AR" sz="3000" dirty="0">
                <a:latin typeface="Arial" panose="020B0604020202020204" pitchFamily="34" charset="0"/>
                <a:cs typeface="Arial" panose="020B0604020202020204" pitchFamily="34" charset="0"/>
              </a:rPr>
              <a:t> </a:t>
            </a:r>
            <a:r>
              <a:rPr lang="en-US" altLang="es-AR" sz="3000" dirty="0" err="1">
                <a:latin typeface="Arial" panose="020B0604020202020204" pitchFamily="34" charset="0"/>
                <a:cs typeface="Arial" panose="020B0604020202020204" pitchFamily="34" charset="0"/>
              </a:rPr>
              <a:t>factores</a:t>
            </a:r>
            <a:r>
              <a:rPr lang="en-US" altLang="es-AR" sz="3000" dirty="0">
                <a:latin typeface="Arial" panose="020B0604020202020204" pitchFamily="34" charset="0"/>
                <a:cs typeface="Arial" panose="020B0604020202020204" pitchFamily="34" charset="0"/>
              </a:rPr>
              <a:t> y la </a:t>
            </a:r>
            <a:r>
              <a:rPr lang="en-US" altLang="es-AR" sz="3000" dirty="0" err="1">
                <a:latin typeface="Arial" panose="020B0604020202020204" pitchFamily="34" charset="0"/>
                <a:cs typeface="Arial" panose="020B0604020202020204" pitchFamily="34" charset="0"/>
              </a:rPr>
              <a:t>producción</a:t>
            </a:r>
            <a:r>
              <a:rPr lang="en-US" altLang="es-AR" sz="3000" dirty="0">
                <a:latin typeface="Arial" panose="020B0604020202020204" pitchFamily="34" charset="0"/>
                <a:cs typeface="Arial" panose="020B0604020202020204" pitchFamily="34" charset="0"/>
              </a:rPr>
              <a:t>.</a:t>
            </a:r>
          </a:p>
          <a:p>
            <a:pPr algn="just">
              <a:spcBef>
                <a:spcPct val="70000"/>
              </a:spcBef>
            </a:pPr>
            <a:r>
              <a:rPr lang="en-US" altLang="es-AR" sz="3000" dirty="0">
                <a:latin typeface="Arial" panose="020B0604020202020204" pitchFamily="34" charset="0"/>
                <a:cs typeface="Arial" panose="020B0604020202020204" pitchFamily="34" charset="0"/>
              </a:rPr>
              <a:t>Dada la </a:t>
            </a:r>
            <a:r>
              <a:rPr lang="en-US" altLang="es-AR" sz="3000" dirty="0" err="1">
                <a:latin typeface="Arial" panose="020B0604020202020204" pitchFamily="34" charset="0"/>
                <a:cs typeface="Arial" panose="020B0604020202020204" pitchFamily="34" charset="0"/>
              </a:rPr>
              <a:t>tecnología</a:t>
            </a:r>
            <a:r>
              <a:rPr lang="en-US" altLang="es-AR" sz="3000" dirty="0">
                <a:latin typeface="Arial" panose="020B0604020202020204" pitchFamily="34" charset="0"/>
                <a:cs typeface="Arial" panose="020B0604020202020204" pitchFamily="34" charset="0"/>
              </a:rPr>
              <a:t> de </a:t>
            </a:r>
            <a:r>
              <a:rPr lang="en-US" altLang="es-AR" sz="3000" dirty="0" err="1">
                <a:latin typeface="Arial" panose="020B0604020202020204" pitchFamily="34" charset="0"/>
                <a:cs typeface="Arial" panose="020B0604020202020204" pitchFamily="34" charset="0"/>
              </a:rPr>
              <a:t>producción</a:t>
            </a:r>
            <a:r>
              <a:rPr lang="en-US" altLang="es-AR" sz="3000" dirty="0">
                <a:latin typeface="Arial" panose="020B0604020202020204" pitchFamily="34" charset="0"/>
                <a:cs typeface="Arial" panose="020B0604020202020204" pitchFamily="34" charset="0"/>
              </a:rPr>
              <a:t> de </a:t>
            </a:r>
            <a:r>
              <a:rPr lang="en-US" altLang="es-AR" sz="3000" dirty="0" err="1">
                <a:latin typeface="Arial" panose="020B0604020202020204" pitchFamily="34" charset="0"/>
                <a:cs typeface="Arial" panose="020B0604020202020204" pitchFamily="34" charset="0"/>
              </a:rPr>
              <a:t>una</a:t>
            </a:r>
            <a:r>
              <a:rPr lang="en-US" altLang="es-AR" sz="3000" dirty="0">
                <a:latin typeface="Arial" panose="020B0604020202020204" pitchFamily="34" charset="0"/>
                <a:cs typeface="Arial" panose="020B0604020202020204" pitchFamily="34" charset="0"/>
              </a:rPr>
              <a:t> </a:t>
            </a:r>
            <a:r>
              <a:rPr lang="en-US" altLang="es-AR" sz="3000" dirty="0" err="1">
                <a:latin typeface="Arial" panose="020B0604020202020204" pitchFamily="34" charset="0"/>
                <a:cs typeface="Arial" panose="020B0604020202020204" pitchFamily="34" charset="0"/>
              </a:rPr>
              <a:t>empresa</a:t>
            </a:r>
            <a:r>
              <a:rPr lang="en-US" altLang="es-AR" sz="3000" dirty="0">
                <a:latin typeface="Arial" panose="020B0604020202020204" pitchFamily="34" charset="0"/>
                <a:cs typeface="Arial" panose="020B0604020202020204" pitchFamily="34" charset="0"/>
              </a:rPr>
              <a:t>, el </a:t>
            </a:r>
            <a:r>
              <a:rPr lang="en-US" altLang="es-AR" sz="3000" dirty="0" err="1">
                <a:latin typeface="Arial" panose="020B0604020202020204" pitchFamily="34" charset="0"/>
                <a:cs typeface="Arial" panose="020B0604020202020204" pitchFamily="34" charset="0"/>
              </a:rPr>
              <a:t>empresario</a:t>
            </a:r>
            <a:r>
              <a:rPr lang="en-US" altLang="es-AR" sz="3000" dirty="0">
                <a:latin typeface="Arial" panose="020B0604020202020204" pitchFamily="34" charset="0"/>
                <a:cs typeface="Arial" panose="020B0604020202020204" pitchFamily="34" charset="0"/>
              </a:rPr>
              <a:t> </a:t>
            </a:r>
            <a:r>
              <a:rPr lang="en-US" altLang="es-AR" sz="3000" dirty="0" err="1">
                <a:latin typeface="Arial" panose="020B0604020202020204" pitchFamily="34" charset="0"/>
                <a:cs typeface="Arial" panose="020B0604020202020204" pitchFamily="34" charset="0"/>
              </a:rPr>
              <a:t>debe</a:t>
            </a:r>
            <a:r>
              <a:rPr lang="en-US" altLang="es-AR" sz="3000" dirty="0">
                <a:latin typeface="Arial" panose="020B0604020202020204" pitchFamily="34" charset="0"/>
                <a:cs typeface="Arial" panose="020B0604020202020204" pitchFamily="34" charset="0"/>
              </a:rPr>
              <a:t> </a:t>
            </a:r>
            <a:r>
              <a:rPr lang="en-US" altLang="es-AR" sz="3000" dirty="0" err="1">
                <a:latin typeface="Arial" panose="020B0604020202020204" pitchFamily="34" charset="0"/>
                <a:cs typeface="Arial" panose="020B0604020202020204" pitchFamily="34" charset="0"/>
              </a:rPr>
              <a:t>decidir</a:t>
            </a:r>
            <a:r>
              <a:rPr lang="en-US" altLang="es-AR" sz="3000" dirty="0">
                <a:latin typeface="Arial" panose="020B0604020202020204" pitchFamily="34" charset="0"/>
                <a:cs typeface="Arial" panose="020B0604020202020204" pitchFamily="34" charset="0"/>
              </a:rPr>
              <a:t> </a:t>
            </a:r>
            <a:r>
              <a:rPr lang="en-US" altLang="es-AR" sz="3000" i="1" dirty="0" err="1">
                <a:latin typeface="Arial" panose="020B0604020202020204" pitchFamily="34" charset="0"/>
                <a:cs typeface="Arial" panose="020B0604020202020204" pitchFamily="34" charset="0"/>
              </a:rPr>
              <a:t>cómo</a:t>
            </a:r>
            <a:r>
              <a:rPr lang="en-US" altLang="es-AR" sz="3000" i="1" dirty="0">
                <a:latin typeface="Arial" panose="020B0604020202020204" pitchFamily="34" charset="0"/>
                <a:cs typeface="Arial" panose="020B0604020202020204" pitchFamily="34" charset="0"/>
              </a:rPr>
              <a:t> </a:t>
            </a:r>
            <a:r>
              <a:rPr lang="en-US" altLang="es-AR" sz="3000" dirty="0" err="1">
                <a:latin typeface="Arial" panose="020B0604020202020204" pitchFamily="34" charset="0"/>
                <a:cs typeface="Arial" panose="020B0604020202020204" pitchFamily="34" charset="0"/>
              </a:rPr>
              <a:t>producir</a:t>
            </a:r>
            <a:r>
              <a:rPr lang="en-US" altLang="es-AR" sz="3000" dirty="0">
                <a:latin typeface="Arial" panose="020B0604020202020204" pitchFamily="34" charset="0"/>
                <a:cs typeface="Arial" panose="020B0604020202020204" pitchFamily="34" charset="0"/>
              </a:rPr>
              <a:t>.</a:t>
            </a:r>
          </a:p>
          <a:p>
            <a:pPr algn="just">
              <a:spcBef>
                <a:spcPct val="70000"/>
              </a:spcBef>
            </a:pPr>
            <a:r>
              <a:rPr lang="es-ES" altLang="es-AR" sz="3000" dirty="0">
                <a:latin typeface="Arial" panose="020B0604020202020204" pitchFamily="34" charset="0"/>
                <a:cs typeface="Arial" panose="020B0604020202020204" pitchFamily="34" charset="0"/>
              </a:rPr>
              <a:t>Para determinar el nivel óptimo de producción y la combinación de los factores, tenemos que convertir la unidad de medida de la función de producción a dólares o costes. </a:t>
            </a:r>
            <a:endParaRPr lang="en-US" altLang="es-AR" sz="3000" dirty="0">
              <a:latin typeface="Arial" panose="020B0604020202020204" pitchFamily="34" charset="0"/>
              <a:cs typeface="Arial" panose="020B0604020202020204" pitchFamily="34" charset="0"/>
            </a:endParaRPr>
          </a:p>
          <a:p>
            <a:pPr>
              <a:spcBef>
                <a:spcPct val="70000"/>
              </a:spcBef>
            </a:pPr>
            <a:endParaRPr lang="en-US" altLang="es-AR" dirty="0"/>
          </a:p>
        </p:txBody>
      </p:sp>
    </p:spTree>
    <p:extLst>
      <p:ext uri="{BB962C8B-B14F-4D97-AF65-F5344CB8AC3E}">
        <p14:creationId xmlns:p14="http://schemas.microsoft.com/office/powerpoint/2010/main" val="4028380216"/>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25">
                                            <p:txEl>
                                              <p:pRg st="0" end="0"/>
                                            </p:txEl>
                                          </p:spTgt>
                                        </p:tgtEl>
                                        <p:attrNameLst>
                                          <p:attrName>style.visibility</p:attrName>
                                        </p:attrNameLst>
                                      </p:cBhvr>
                                      <p:to>
                                        <p:strVal val="visible"/>
                                      </p:to>
                                    </p:set>
                                    <p:animEffect transition="in" filter="wipe(left)">
                                      <p:cBhvr>
                                        <p:cTn id="7" dur="500"/>
                                        <p:tgtEl>
                                          <p:spTgt spid="819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25">
                                            <p:txEl>
                                              <p:pRg st="1" end="1"/>
                                            </p:txEl>
                                          </p:spTgt>
                                        </p:tgtEl>
                                        <p:attrNameLst>
                                          <p:attrName>style.visibility</p:attrName>
                                        </p:attrNameLst>
                                      </p:cBhvr>
                                      <p:to>
                                        <p:strVal val="visible"/>
                                      </p:to>
                                    </p:set>
                                    <p:animEffect transition="in" filter="wipe(left)">
                                      <p:cBhvr>
                                        <p:cTn id="12" dur="500"/>
                                        <p:tgtEl>
                                          <p:spTgt spid="8192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25">
                                            <p:txEl>
                                              <p:pRg st="2" end="2"/>
                                            </p:txEl>
                                          </p:spTgt>
                                        </p:tgtEl>
                                        <p:attrNameLst>
                                          <p:attrName>style.visibility</p:attrName>
                                        </p:attrNameLst>
                                      </p:cBhvr>
                                      <p:to>
                                        <p:strVal val="visible"/>
                                      </p:to>
                                    </p:set>
                                    <p:animEffect transition="in" filter="wipe(left)">
                                      <p:cBhvr>
                                        <p:cTn id="17" dur="500"/>
                                        <p:tgtEl>
                                          <p:spTgt spid="819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9635"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9636" name="Rectangle 7"/>
          <p:cNvSpPr>
            <a:spLocks noGrp="1" noChangeArrowheads="1"/>
          </p:cNvSpPr>
          <p:nvPr>
            <p:ph type="title"/>
          </p:nvPr>
        </p:nvSpPr>
        <p:spPr/>
        <p:txBody>
          <a:bodyPr/>
          <a:lstStyle/>
          <a:p>
            <a:r>
              <a:rPr lang="en-US" altLang="es-AR"/>
              <a:t>El coste a largo plazo</a:t>
            </a:r>
          </a:p>
        </p:txBody>
      </p:sp>
      <p:sp>
        <p:nvSpPr>
          <p:cNvPr id="69637" name="Rectangle 5"/>
          <p:cNvSpPr>
            <a:spLocks noGrp="1" noChangeArrowheads="1"/>
          </p:cNvSpPr>
          <p:nvPr>
            <p:ph idx="1"/>
          </p:nvPr>
        </p:nvSpPr>
        <p:spPr bwMode="auto"/>
        <p:txBody>
          <a:bodyPr wrap="square" numCol="1" anchor="t" anchorCtr="0" compatLnSpc="1">
            <a:prstTxWarp prst="textNoShape">
              <a:avLst/>
            </a:prstTxWarp>
          </a:bodyPr>
          <a:lstStyle/>
          <a:p>
            <a:pPr>
              <a:spcBef>
                <a:spcPct val="70000"/>
              </a:spcBef>
            </a:pPr>
            <a:r>
              <a:rPr lang="en-US" altLang="es-AR"/>
              <a:t>La minimización de los costes cuando se altera el nivel de producción:</a:t>
            </a:r>
          </a:p>
          <a:p>
            <a:pPr lvl="1">
              <a:buSzPct val="75000"/>
            </a:pPr>
            <a:r>
              <a:rPr lang="en-US" altLang="es-AR"/>
              <a:t>La </a:t>
            </a:r>
            <a:r>
              <a:rPr lang="en-US" altLang="es-AR">
                <a:solidFill>
                  <a:srgbClr val="FC0128"/>
                </a:solidFill>
              </a:rPr>
              <a:t>senda de expansión </a:t>
            </a:r>
            <a:r>
              <a:rPr lang="en-US" altLang="es-AR"/>
              <a:t>de una empresa muestra las combinaciones de trabajo y capital de menor coste que pueden utilizarse para obtener cada nivel de producción.</a:t>
            </a:r>
          </a:p>
        </p:txBody>
      </p:sp>
    </p:spTree>
    <p:extLst>
      <p:ext uri="{BB962C8B-B14F-4D97-AF65-F5344CB8AC3E}">
        <p14:creationId xmlns:p14="http://schemas.microsoft.com/office/powerpoint/2010/main" val="4101046037"/>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2286000" y="664159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1683" name="Rectangle 3"/>
          <p:cNvSpPr>
            <a:spLocks noChangeArrowheads="1"/>
          </p:cNvSpPr>
          <p:nvPr/>
        </p:nvSpPr>
        <p:spPr bwMode="auto">
          <a:xfrm>
            <a:off x="4800600" y="6641592"/>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3012" name="Rectangle 9"/>
          <p:cNvSpPr>
            <a:spLocks noGrp="1" noChangeArrowheads="1"/>
          </p:cNvSpPr>
          <p:nvPr>
            <p:ph type="title"/>
          </p:nvPr>
        </p:nvSpPr>
        <p:spPr>
          <a:xfrm>
            <a:off x="1477170" y="829364"/>
            <a:ext cx="7983537" cy="781050"/>
          </a:xfrm>
        </p:spPr>
        <p:txBody>
          <a:bodyPr rtlCol="0">
            <a:normAutofit fontScale="90000"/>
          </a:bodyPr>
          <a:lstStyle/>
          <a:p>
            <a:pPr>
              <a:defRPr/>
            </a:pPr>
            <a:r>
              <a:rPr lang="en-US" sz="4000" dirty="0"/>
              <a:t>La </a:t>
            </a:r>
            <a:r>
              <a:rPr lang="en-US" sz="4000" dirty="0" err="1"/>
              <a:t>senda</a:t>
            </a:r>
            <a:r>
              <a:rPr lang="en-US" sz="4000" dirty="0"/>
              <a:t> de </a:t>
            </a:r>
            <a:r>
              <a:rPr lang="en-US" sz="4000" dirty="0" err="1"/>
              <a:t>expansión</a:t>
            </a:r>
            <a:r>
              <a:rPr lang="en-US" sz="4000" dirty="0"/>
              <a:t> de </a:t>
            </a:r>
            <a:r>
              <a:rPr lang="en-US" sz="4000" dirty="0" err="1"/>
              <a:t>una</a:t>
            </a:r>
            <a:r>
              <a:rPr lang="en-US" sz="4000" dirty="0"/>
              <a:t> </a:t>
            </a:r>
            <a:r>
              <a:rPr lang="en-US" sz="4000" dirty="0" err="1"/>
              <a:t>empresa</a:t>
            </a:r>
            <a:endParaRPr lang="en-US" dirty="0"/>
          </a:p>
        </p:txBody>
      </p:sp>
      <p:sp>
        <p:nvSpPr>
          <p:cNvPr id="71685" name="Rectangle 10"/>
          <p:cNvSpPr>
            <a:spLocks noChangeArrowheads="1"/>
          </p:cNvSpPr>
          <p:nvPr/>
        </p:nvSpPr>
        <p:spPr bwMode="auto">
          <a:xfrm>
            <a:off x="2286000" y="664159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1686" name="Rectangle 11"/>
          <p:cNvSpPr>
            <a:spLocks noChangeArrowheads="1"/>
          </p:cNvSpPr>
          <p:nvPr/>
        </p:nvSpPr>
        <p:spPr bwMode="auto">
          <a:xfrm>
            <a:off x="4800600" y="6641592"/>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1687" name="Rectangle 12"/>
          <p:cNvSpPr>
            <a:spLocks noChangeArrowheads="1"/>
          </p:cNvSpPr>
          <p:nvPr/>
        </p:nvSpPr>
        <p:spPr bwMode="auto">
          <a:xfrm>
            <a:off x="4648200" y="6628892"/>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1688" name="Line 13"/>
          <p:cNvSpPr>
            <a:spLocks noChangeShapeType="1"/>
          </p:cNvSpPr>
          <p:nvPr/>
        </p:nvSpPr>
        <p:spPr bwMode="auto">
          <a:xfrm>
            <a:off x="3733800" y="2150556"/>
            <a:ext cx="0" cy="42370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1689" name="Line 14"/>
          <p:cNvSpPr>
            <a:spLocks noChangeShapeType="1"/>
          </p:cNvSpPr>
          <p:nvPr/>
        </p:nvSpPr>
        <p:spPr bwMode="auto">
          <a:xfrm>
            <a:off x="3740150" y="6400292"/>
            <a:ext cx="44259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1690" name="Rectangle 15"/>
          <p:cNvSpPr>
            <a:spLocks noChangeArrowheads="1"/>
          </p:cNvSpPr>
          <p:nvPr/>
        </p:nvSpPr>
        <p:spPr bwMode="auto">
          <a:xfrm>
            <a:off x="8274051" y="6227256"/>
            <a:ext cx="15589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Trabajo al año</a:t>
            </a:r>
          </a:p>
        </p:txBody>
      </p:sp>
      <p:sp>
        <p:nvSpPr>
          <p:cNvPr id="71691" name="Rectangle 16"/>
          <p:cNvSpPr>
            <a:spLocks noChangeArrowheads="1"/>
          </p:cNvSpPr>
          <p:nvPr/>
        </p:nvSpPr>
        <p:spPr bwMode="auto">
          <a:xfrm>
            <a:off x="2557581" y="2195407"/>
            <a:ext cx="867226"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dirty="0"/>
              <a:t>Capital</a:t>
            </a:r>
          </a:p>
          <a:p>
            <a:pPr algn="r"/>
            <a:r>
              <a:rPr lang="en-US" altLang="es-AR" sz="1600" b="1" dirty="0"/>
              <a:t>al </a:t>
            </a:r>
            <a:r>
              <a:rPr lang="en-US" altLang="es-AR" sz="1600" b="1" dirty="0" err="1"/>
              <a:t>año</a:t>
            </a:r>
            <a:endParaRPr lang="en-US" altLang="es-AR" sz="1600" b="1" dirty="0"/>
          </a:p>
        </p:txBody>
      </p:sp>
      <p:sp>
        <p:nvSpPr>
          <p:cNvPr id="71692" name="Line 46"/>
          <p:cNvSpPr>
            <a:spLocks noChangeShapeType="1"/>
          </p:cNvSpPr>
          <p:nvPr/>
        </p:nvSpPr>
        <p:spPr bwMode="auto">
          <a:xfrm flipV="1">
            <a:off x="3729039" y="3536442"/>
            <a:ext cx="2979737" cy="2857500"/>
          </a:xfrm>
          <a:prstGeom prst="line">
            <a:avLst/>
          </a:prstGeom>
          <a:noFill/>
          <a:ln w="57150">
            <a:solidFill>
              <a:srgbClr val="663300"/>
            </a:solidFill>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1693" name="Rectangle 33"/>
          <p:cNvSpPr>
            <a:spLocks noChangeArrowheads="1"/>
          </p:cNvSpPr>
          <p:nvPr/>
        </p:nvSpPr>
        <p:spPr bwMode="auto">
          <a:xfrm>
            <a:off x="6689726" y="3617406"/>
            <a:ext cx="2164055"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Senda de expansión</a:t>
            </a:r>
          </a:p>
        </p:txBody>
      </p:sp>
      <p:sp>
        <p:nvSpPr>
          <p:cNvPr id="71694" name="Rectangle 34"/>
          <p:cNvSpPr>
            <a:spLocks noChangeArrowheads="1"/>
          </p:cNvSpPr>
          <p:nvPr/>
        </p:nvSpPr>
        <p:spPr bwMode="auto">
          <a:xfrm>
            <a:off x="6464301" y="1887031"/>
            <a:ext cx="3294063" cy="1165225"/>
          </a:xfrm>
          <a:prstGeom prst="rect">
            <a:avLst/>
          </a:prstGeom>
          <a:solidFill>
            <a:schemeClr val="accent6">
              <a:lumMod val="40000"/>
              <a:lumOff val="60000"/>
            </a:schemeClr>
          </a:solidFill>
          <a:ln w="12700">
            <a:solidFill>
              <a:schemeClr val="tx1"/>
            </a:solidFill>
            <a:miter lim="800000"/>
            <a:headEnd/>
            <a:tailEnd/>
          </a:ln>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sz="1400" b="1" dirty="0"/>
              <a:t>La </a:t>
            </a:r>
            <a:r>
              <a:rPr lang="en-US" altLang="es-AR" sz="1400" b="1" dirty="0" err="1"/>
              <a:t>senda</a:t>
            </a:r>
            <a:r>
              <a:rPr lang="en-US" altLang="es-AR" sz="1400" b="1" dirty="0"/>
              <a:t> de </a:t>
            </a:r>
            <a:r>
              <a:rPr lang="en-US" altLang="es-AR" sz="1400" b="1" dirty="0" err="1"/>
              <a:t>expansión</a:t>
            </a:r>
            <a:r>
              <a:rPr lang="en-US" altLang="es-AR" sz="1400" b="1" dirty="0"/>
              <a:t> </a:t>
            </a:r>
            <a:r>
              <a:rPr lang="en-US" altLang="es-AR" sz="1400" b="1" dirty="0" err="1"/>
              <a:t>muestra</a:t>
            </a:r>
            <a:r>
              <a:rPr lang="en-US" altLang="es-AR" sz="1400" b="1" dirty="0"/>
              <a:t> </a:t>
            </a:r>
          </a:p>
          <a:p>
            <a:pPr algn="ctr"/>
            <a:r>
              <a:rPr lang="en-US" altLang="es-AR" sz="1400" b="1" dirty="0"/>
              <a:t>las </a:t>
            </a:r>
            <a:r>
              <a:rPr lang="en-US" altLang="es-AR" sz="1400" b="1" dirty="0" err="1"/>
              <a:t>combinaciones</a:t>
            </a:r>
            <a:r>
              <a:rPr lang="en-US" altLang="es-AR" sz="1400" b="1" dirty="0"/>
              <a:t> de </a:t>
            </a:r>
            <a:r>
              <a:rPr lang="en-US" altLang="es-AR" sz="1400" b="1" dirty="0" err="1"/>
              <a:t>trabajo</a:t>
            </a:r>
            <a:r>
              <a:rPr lang="en-US" altLang="es-AR" sz="1400" b="1" dirty="0"/>
              <a:t> y </a:t>
            </a:r>
          </a:p>
          <a:p>
            <a:pPr algn="ctr"/>
            <a:r>
              <a:rPr lang="en-US" altLang="es-AR" sz="1400" b="1" dirty="0"/>
              <a:t>capital de </a:t>
            </a:r>
            <a:r>
              <a:rPr lang="en-US" altLang="es-AR" sz="1400" b="1" dirty="0" err="1"/>
              <a:t>menor</a:t>
            </a:r>
            <a:r>
              <a:rPr lang="en-US" altLang="es-AR" sz="1400" b="1" dirty="0"/>
              <a:t> </a:t>
            </a:r>
            <a:r>
              <a:rPr lang="en-US" altLang="es-AR" sz="1400" b="1" dirty="0" err="1"/>
              <a:t>coste</a:t>
            </a:r>
            <a:r>
              <a:rPr lang="en-US" altLang="es-AR" sz="1400" b="1" dirty="0"/>
              <a:t> que </a:t>
            </a:r>
            <a:r>
              <a:rPr lang="en-US" altLang="es-AR" sz="1400" b="1" dirty="0" err="1"/>
              <a:t>pueden</a:t>
            </a:r>
            <a:endParaRPr lang="en-US" altLang="es-AR" sz="1400" b="1" dirty="0"/>
          </a:p>
          <a:p>
            <a:pPr algn="ctr"/>
            <a:r>
              <a:rPr lang="en-US" altLang="es-AR" sz="1400" b="1" dirty="0" err="1"/>
              <a:t>utilizarse</a:t>
            </a:r>
            <a:r>
              <a:rPr lang="en-US" altLang="es-AR" sz="1400" b="1" dirty="0"/>
              <a:t> para </a:t>
            </a:r>
            <a:r>
              <a:rPr lang="en-US" altLang="es-AR" sz="1400" b="1" dirty="0" err="1"/>
              <a:t>obtener</a:t>
            </a:r>
            <a:r>
              <a:rPr lang="en-US" altLang="es-AR" sz="1400" b="1" dirty="0"/>
              <a:t> </a:t>
            </a:r>
            <a:r>
              <a:rPr lang="en-US" altLang="es-AR" sz="1400" b="1" dirty="0" err="1"/>
              <a:t>cada</a:t>
            </a:r>
            <a:r>
              <a:rPr lang="en-US" altLang="es-AR" sz="1400" b="1" dirty="0"/>
              <a:t> </a:t>
            </a:r>
            <a:r>
              <a:rPr lang="en-US" altLang="es-AR" sz="1400" b="1" dirty="0" err="1"/>
              <a:t>nivel</a:t>
            </a:r>
            <a:r>
              <a:rPr lang="en-US" altLang="es-AR" sz="1400" b="1" dirty="0"/>
              <a:t> de </a:t>
            </a:r>
          </a:p>
          <a:p>
            <a:pPr algn="ctr"/>
            <a:r>
              <a:rPr lang="en-US" altLang="es-AR" sz="1400" b="1" dirty="0" err="1"/>
              <a:t>producción</a:t>
            </a:r>
            <a:r>
              <a:rPr lang="en-US" altLang="es-AR" sz="1400" b="1" dirty="0"/>
              <a:t> a largo </a:t>
            </a:r>
            <a:r>
              <a:rPr lang="en-US" altLang="es-AR" sz="1400" b="1" dirty="0" err="1"/>
              <a:t>plazo</a:t>
            </a:r>
            <a:r>
              <a:rPr lang="en-US" altLang="es-AR" sz="1400" b="1" dirty="0"/>
              <a:t>.</a:t>
            </a:r>
          </a:p>
        </p:txBody>
      </p:sp>
      <p:sp>
        <p:nvSpPr>
          <p:cNvPr id="71695" name="Rectangle 35"/>
          <p:cNvSpPr>
            <a:spLocks noChangeArrowheads="1"/>
          </p:cNvSpPr>
          <p:nvPr/>
        </p:nvSpPr>
        <p:spPr bwMode="auto">
          <a:xfrm>
            <a:off x="3241675" y="5671631"/>
            <a:ext cx="4841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25</a:t>
            </a:r>
          </a:p>
        </p:txBody>
      </p:sp>
      <p:sp>
        <p:nvSpPr>
          <p:cNvPr id="71696" name="Rectangle 36"/>
          <p:cNvSpPr>
            <a:spLocks noChangeArrowheads="1"/>
          </p:cNvSpPr>
          <p:nvPr/>
        </p:nvSpPr>
        <p:spPr bwMode="auto">
          <a:xfrm>
            <a:off x="3241675" y="5108068"/>
            <a:ext cx="4841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50</a:t>
            </a:r>
          </a:p>
        </p:txBody>
      </p:sp>
      <p:sp>
        <p:nvSpPr>
          <p:cNvPr id="71697" name="Rectangle 37"/>
          <p:cNvSpPr>
            <a:spLocks noChangeArrowheads="1"/>
          </p:cNvSpPr>
          <p:nvPr/>
        </p:nvSpPr>
        <p:spPr bwMode="auto">
          <a:xfrm>
            <a:off x="3241675" y="4542918"/>
            <a:ext cx="4841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75</a:t>
            </a:r>
          </a:p>
        </p:txBody>
      </p:sp>
      <p:sp>
        <p:nvSpPr>
          <p:cNvPr id="71698" name="Rectangle 38"/>
          <p:cNvSpPr>
            <a:spLocks noChangeArrowheads="1"/>
          </p:cNvSpPr>
          <p:nvPr/>
        </p:nvSpPr>
        <p:spPr bwMode="auto">
          <a:xfrm>
            <a:off x="3140075" y="3979356"/>
            <a:ext cx="5857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100</a:t>
            </a:r>
          </a:p>
        </p:txBody>
      </p:sp>
      <p:sp>
        <p:nvSpPr>
          <p:cNvPr id="71699" name="Rectangle 40"/>
          <p:cNvSpPr>
            <a:spLocks noChangeArrowheads="1"/>
          </p:cNvSpPr>
          <p:nvPr/>
        </p:nvSpPr>
        <p:spPr bwMode="auto">
          <a:xfrm>
            <a:off x="3140075" y="2777618"/>
            <a:ext cx="5857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150</a:t>
            </a:r>
          </a:p>
        </p:txBody>
      </p:sp>
      <p:sp>
        <p:nvSpPr>
          <p:cNvPr id="71700" name="Rectangle 41"/>
          <p:cNvSpPr>
            <a:spLocks noChangeArrowheads="1"/>
          </p:cNvSpPr>
          <p:nvPr/>
        </p:nvSpPr>
        <p:spPr bwMode="auto">
          <a:xfrm>
            <a:off x="4530726" y="6360606"/>
            <a:ext cx="6334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100</a:t>
            </a:r>
          </a:p>
        </p:txBody>
      </p:sp>
      <p:sp>
        <p:nvSpPr>
          <p:cNvPr id="71701" name="Rectangle 42"/>
          <p:cNvSpPr>
            <a:spLocks noChangeArrowheads="1"/>
          </p:cNvSpPr>
          <p:nvPr/>
        </p:nvSpPr>
        <p:spPr bwMode="auto">
          <a:xfrm>
            <a:off x="3998914" y="6373306"/>
            <a:ext cx="4841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50</a:t>
            </a:r>
          </a:p>
        </p:txBody>
      </p:sp>
      <p:sp>
        <p:nvSpPr>
          <p:cNvPr id="71702" name="Rectangle 43"/>
          <p:cNvSpPr>
            <a:spLocks noChangeArrowheads="1"/>
          </p:cNvSpPr>
          <p:nvPr/>
        </p:nvSpPr>
        <p:spPr bwMode="auto">
          <a:xfrm>
            <a:off x="5211764" y="6360606"/>
            <a:ext cx="5349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150</a:t>
            </a:r>
          </a:p>
        </p:txBody>
      </p:sp>
      <p:sp>
        <p:nvSpPr>
          <p:cNvPr id="71703" name="Rectangle 44"/>
          <p:cNvSpPr>
            <a:spLocks noChangeArrowheads="1"/>
          </p:cNvSpPr>
          <p:nvPr/>
        </p:nvSpPr>
        <p:spPr bwMode="auto">
          <a:xfrm>
            <a:off x="7048500" y="6360606"/>
            <a:ext cx="5715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300</a:t>
            </a:r>
          </a:p>
        </p:txBody>
      </p:sp>
      <p:sp>
        <p:nvSpPr>
          <p:cNvPr id="71704" name="Rectangle 45"/>
          <p:cNvSpPr>
            <a:spLocks noChangeArrowheads="1"/>
          </p:cNvSpPr>
          <p:nvPr/>
        </p:nvSpPr>
        <p:spPr bwMode="auto">
          <a:xfrm>
            <a:off x="5795964" y="6360606"/>
            <a:ext cx="6111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200</a:t>
            </a:r>
          </a:p>
        </p:txBody>
      </p:sp>
      <p:grpSp>
        <p:nvGrpSpPr>
          <p:cNvPr id="2" name="Group 60"/>
          <p:cNvGrpSpPr>
            <a:grpSpLocks/>
          </p:cNvGrpSpPr>
          <p:nvPr/>
        </p:nvGrpSpPr>
        <p:grpSpPr bwMode="auto">
          <a:xfrm>
            <a:off x="3725864" y="5114418"/>
            <a:ext cx="1336675" cy="1260475"/>
            <a:chOff x="1387" y="2974"/>
            <a:chExt cx="842" cy="794"/>
          </a:xfrm>
        </p:grpSpPr>
        <p:sp>
          <p:nvSpPr>
            <p:cNvPr id="71723" name="Line 4"/>
            <p:cNvSpPr>
              <a:spLocks noChangeShapeType="1"/>
            </p:cNvSpPr>
            <p:nvPr/>
          </p:nvSpPr>
          <p:spPr bwMode="auto">
            <a:xfrm>
              <a:off x="1387" y="3087"/>
              <a:ext cx="743" cy="681"/>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1724" name="Freeform 6"/>
            <p:cNvSpPr>
              <a:spLocks/>
            </p:cNvSpPr>
            <p:nvPr/>
          </p:nvSpPr>
          <p:spPr bwMode="auto">
            <a:xfrm>
              <a:off x="1489" y="2974"/>
              <a:ext cx="740" cy="707"/>
            </a:xfrm>
            <a:custGeom>
              <a:avLst/>
              <a:gdLst>
                <a:gd name="T0" fmla="*/ 0 w 914"/>
                <a:gd name="T1" fmla="*/ 0 h 865"/>
                <a:gd name="T2" fmla="*/ 44 w 914"/>
                <a:gd name="T3" fmla="*/ 97 h 865"/>
                <a:gd name="T4" fmla="*/ 90 w 914"/>
                <a:gd name="T5" fmla="*/ 187 h 865"/>
                <a:gd name="T6" fmla="*/ 115 w 914"/>
                <a:gd name="T7" fmla="*/ 234 h 865"/>
                <a:gd name="T8" fmla="*/ 143 w 914"/>
                <a:gd name="T9" fmla="*/ 273 h 865"/>
                <a:gd name="T10" fmla="*/ 174 w 914"/>
                <a:gd name="T11" fmla="*/ 316 h 865"/>
                <a:gd name="T12" fmla="*/ 211 w 914"/>
                <a:gd name="T13" fmla="*/ 351 h 865"/>
                <a:gd name="T14" fmla="*/ 249 w 914"/>
                <a:gd name="T15" fmla="*/ 386 h 865"/>
                <a:gd name="T16" fmla="*/ 293 w 914"/>
                <a:gd name="T17" fmla="*/ 418 h 865"/>
                <a:gd name="T18" fmla="*/ 339 w 914"/>
                <a:gd name="T19" fmla="*/ 448 h 865"/>
                <a:gd name="T20" fmla="*/ 388 w 914"/>
                <a:gd name="T21" fmla="*/ 476 h 865"/>
                <a:gd name="T22" fmla="*/ 491 w 914"/>
                <a:gd name="T23" fmla="*/ 526 h 865"/>
                <a:gd name="T24" fmla="*/ 598 w 914"/>
                <a:gd name="T25" fmla="*/ 577 h 8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4"/>
                <a:gd name="T40" fmla="*/ 0 h 865"/>
                <a:gd name="T41" fmla="*/ 914 w 914"/>
                <a:gd name="T42" fmla="*/ 865 h 8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4" h="865">
                  <a:moveTo>
                    <a:pt x="0" y="0"/>
                  </a:moveTo>
                  <a:lnTo>
                    <a:pt x="67" y="146"/>
                  </a:lnTo>
                  <a:lnTo>
                    <a:pt x="137" y="280"/>
                  </a:lnTo>
                  <a:lnTo>
                    <a:pt x="176" y="350"/>
                  </a:lnTo>
                  <a:lnTo>
                    <a:pt x="219" y="409"/>
                  </a:lnTo>
                  <a:lnTo>
                    <a:pt x="266" y="473"/>
                  </a:lnTo>
                  <a:lnTo>
                    <a:pt x="321" y="525"/>
                  </a:lnTo>
                  <a:lnTo>
                    <a:pt x="380" y="578"/>
                  </a:lnTo>
                  <a:lnTo>
                    <a:pt x="447" y="625"/>
                  </a:lnTo>
                  <a:lnTo>
                    <a:pt x="517" y="671"/>
                  </a:lnTo>
                  <a:lnTo>
                    <a:pt x="592" y="712"/>
                  </a:lnTo>
                  <a:lnTo>
                    <a:pt x="748" y="788"/>
                  </a:lnTo>
                  <a:lnTo>
                    <a:pt x="913" y="864"/>
                  </a:lnTo>
                </a:path>
              </a:pathLst>
            </a:custGeom>
            <a:noFill/>
            <a:ln w="50800" cap="rnd"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71725" name="Oval 20"/>
            <p:cNvSpPr>
              <a:spLocks noChangeArrowheads="1"/>
            </p:cNvSpPr>
            <p:nvPr/>
          </p:nvSpPr>
          <p:spPr bwMode="auto">
            <a:xfrm>
              <a:off x="1720" y="3382"/>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1726" name="Rectangle 22"/>
            <p:cNvSpPr>
              <a:spLocks noChangeArrowheads="1"/>
            </p:cNvSpPr>
            <p:nvPr/>
          </p:nvSpPr>
          <p:spPr bwMode="auto">
            <a:xfrm>
              <a:off x="1665" y="3176"/>
              <a:ext cx="1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A</a:t>
              </a:r>
            </a:p>
          </p:txBody>
        </p:sp>
        <p:sp>
          <p:nvSpPr>
            <p:cNvPr id="71727" name="Line 52"/>
            <p:cNvSpPr>
              <a:spLocks noChangeShapeType="1"/>
            </p:cNvSpPr>
            <p:nvPr/>
          </p:nvSpPr>
          <p:spPr bwMode="auto">
            <a:xfrm flipH="1">
              <a:off x="1389" y="3424"/>
              <a:ext cx="355"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spAutoFit/>
            </a:bodyPr>
            <a:lstStyle/>
            <a:p>
              <a:endParaRPr lang="es-AR"/>
            </a:p>
          </p:txBody>
        </p:sp>
        <p:sp>
          <p:nvSpPr>
            <p:cNvPr id="71728" name="Line 55"/>
            <p:cNvSpPr>
              <a:spLocks noChangeShapeType="1"/>
            </p:cNvSpPr>
            <p:nvPr/>
          </p:nvSpPr>
          <p:spPr bwMode="auto">
            <a:xfrm rot="16200000" flipH="1">
              <a:off x="1579" y="3591"/>
              <a:ext cx="355"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spAutoFit/>
            </a:bodyPr>
            <a:lstStyle/>
            <a:p>
              <a:endParaRPr lang="es-AR"/>
            </a:p>
          </p:txBody>
        </p:sp>
      </p:grpSp>
      <p:sp>
        <p:nvSpPr>
          <p:cNvPr id="71706" name="Rectangle 49"/>
          <p:cNvSpPr>
            <a:spLocks noChangeArrowheads="1"/>
          </p:cNvSpPr>
          <p:nvPr/>
        </p:nvSpPr>
        <p:spPr bwMode="auto">
          <a:xfrm>
            <a:off x="3735388" y="3631692"/>
            <a:ext cx="873638"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200" b="1"/>
              <a:t>Recta </a:t>
            </a:r>
          </a:p>
          <a:p>
            <a:r>
              <a:rPr lang="en-US" altLang="es-AR" sz="1200" b="1"/>
              <a:t>isocoste</a:t>
            </a:r>
          </a:p>
          <a:p>
            <a:r>
              <a:rPr lang="en-US" altLang="es-AR" sz="1200" b="1"/>
              <a:t>de 2.000$</a:t>
            </a:r>
          </a:p>
          <a:p>
            <a:endParaRPr lang="en-US" altLang="es-AR" sz="1200" b="1"/>
          </a:p>
        </p:txBody>
      </p:sp>
      <p:sp>
        <p:nvSpPr>
          <p:cNvPr id="71707" name="Rectangle 51"/>
          <p:cNvSpPr>
            <a:spLocks noChangeArrowheads="1"/>
          </p:cNvSpPr>
          <p:nvPr/>
        </p:nvSpPr>
        <p:spPr bwMode="auto">
          <a:xfrm>
            <a:off x="6081713" y="5855781"/>
            <a:ext cx="779060" cy="55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000" b="1"/>
              <a:t>Isocuanta</a:t>
            </a:r>
          </a:p>
          <a:p>
            <a:r>
              <a:rPr lang="en-US" altLang="es-AR" sz="1000" b="1"/>
              <a:t>de 200</a:t>
            </a:r>
          </a:p>
          <a:p>
            <a:r>
              <a:rPr lang="en-US" altLang="es-AR" sz="1000" b="1"/>
              <a:t>unidades</a:t>
            </a:r>
          </a:p>
        </p:txBody>
      </p:sp>
      <p:sp>
        <p:nvSpPr>
          <p:cNvPr id="71708" name="Line 5"/>
          <p:cNvSpPr>
            <a:spLocks noChangeShapeType="1"/>
          </p:cNvSpPr>
          <p:nvPr/>
        </p:nvSpPr>
        <p:spPr bwMode="auto">
          <a:xfrm>
            <a:off x="3736976" y="4131755"/>
            <a:ext cx="2366963" cy="2252662"/>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1709" name="Freeform 7"/>
          <p:cNvSpPr>
            <a:spLocks/>
          </p:cNvSpPr>
          <p:nvPr/>
        </p:nvSpPr>
        <p:spPr bwMode="auto">
          <a:xfrm>
            <a:off x="4367213" y="4271455"/>
            <a:ext cx="1789112" cy="1695450"/>
          </a:xfrm>
          <a:custGeom>
            <a:avLst/>
            <a:gdLst>
              <a:gd name="T0" fmla="*/ 0 w 914"/>
              <a:gd name="T1" fmla="*/ 0 h 864"/>
              <a:gd name="T2" fmla="*/ 245223834 w 914"/>
              <a:gd name="T3" fmla="*/ 554504379 h 864"/>
              <a:gd name="T4" fmla="*/ 517268688 w 914"/>
              <a:gd name="T5" fmla="*/ 1085904328 h 864"/>
              <a:gd name="T6" fmla="*/ 666702604 w 914"/>
              <a:gd name="T7" fmla="*/ 1343903152 h 864"/>
              <a:gd name="T8" fmla="*/ 842957540 w 914"/>
              <a:gd name="T9" fmla="*/ 1574947461 h 864"/>
              <a:gd name="T10" fmla="*/ 1019212476 w 914"/>
              <a:gd name="T11" fmla="*/ 1809839892 h 864"/>
              <a:gd name="T12" fmla="*/ 1229949904 w 914"/>
              <a:gd name="T13" fmla="*/ 2025481901 h 864"/>
              <a:gd name="T14" fmla="*/ 1459848839 w 914"/>
              <a:gd name="T15" fmla="*/ 2147483646 h 864"/>
              <a:gd name="T16" fmla="*/ 1716566836 w 914"/>
              <a:gd name="T17" fmla="*/ 2147483646 h 864"/>
              <a:gd name="T18" fmla="*/ 1977117526 w 914"/>
              <a:gd name="T19" fmla="*/ 2147483646 h 864"/>
              <a:gd name="T20" fmla="*/ 2147483646 w 914"/>
              <a:gd name="T21" fmla="*/ 2147483646 h 864"/>
              <a:gd name="T22" fmla="*/ 2147483646 w 914"/>
              <a:gd name="T23" fmla="*/ 2147483646 h 864"/>
              <a:gd name="T24" fmla="*/ 2147483646 w 914"/>
              <a:gd name="T25" fmla="*/ 2147483646 h 8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4"/>
              <a:gd name="T40" fmla="*/ 0 h 864"/>
              <a:gd name="T41" fmla="*/ 914 w 914"/>
              <a:gd name="T42" fmla="*/ 864 h 8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4" h="864">
                <a:moveTo>
                  <a:pt x="0" y="0"/>
                </a:moveTo>
                <a:lnTo>
                  <a:pt x="64" y="144"/>
                </a:lnTo>
                <a:lnTo>
                  <a:pt x="135" y="282"/>
                </a:lnTo>
                <a:lnTo>
                  <a:pt x="174" y="349"/>
                </a:lnTo>
                <a:lnTo>
                  <a:pt x="220" y="409"/>
                </a:lnTo>
                <a:lnTo>
                  <a:pt x="266" y="470"/>
                </a:lnTo>
                <a:lnTo>
                  <a:pt x="321" y="526"/>
                </a:lnTo>
                <a:lnTo>
                  <a:pt x="381" y="575"/>
                </a:lnTo>
                <a:lnTo>
                  <a:pt x="448" y="625"/>
                </a:lnTo>
                <a:lnTo>
                  <a:pt x="516" y="669"/>
                </a:lnTo>
                <a:lnTo>
                  <a:pt x="592" y="714"/>
                </a:lnTo>
                <a:lnTo>
                  <a:pt x="748" y="791"/>
                </a:lnTo>
                <a:lnTo>
                  <a:pt x="913" y="863"/>
                </a:lnTo>
              </a:path>
            </a:pathLst>
          </a:custGeom>
          <a:noFill/>
          <a:ln w="50800" cap="rnd"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71710" name="Line 53"/>
          <p:cNvSpPr>
            <a:spLocks noChangeShapeType="1"/>
          </p:cNvSpPr>
          <p:nvPr/>
        </p:nvSpPr>
        <p:spPr bwMode="auto">
          <a:xfrm flipH="1">
            <a:off x="3729039" y="5265230"/>
            <a:ext cx="1252537"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1711" name="Line 56"/>
          <p:cNvSpPr>
            <a:spLocks noChangeShapeType="1"/>
          </p:cNvSpPr>
          <p:nvPr/>
        </p:nvSpPr>
        <p:spPr bwMode="auto">
          <a:xfrm rot="16200000" flipH="1">
            <a:off x="4418013" y="5866892"/>
            <a:ext cx="1016000"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1712" name="Oval 21"/>
          <p:cNvSpPr>
            <a:spLocks noChangeArrowheads="1"/>
          </p:cNvSpPr>
          <p:nvPr/>
        </p:nvSpPr>
        <p:spPr bwMode="auto">
          <a:xfrm>
            <a:off x="4862513" y="5169980"/>
            <a:ext cx="152400" cy="152400"/>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1713" name="Rectangle 58"/>
          <p:cNvSpPr>
            <a:spLocks noChangeArrowheads="1"/>
          </p:cNvSpPr>
          <p:nvPr/>
        </p:nvSpPr>
        <p:spPr bwMode="auto">
          <a:xfrm>
            <a:off x="4830763" y="4784218"/>
            <a:ext cx="3095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B</a:t>
            </a:r>
          </a:p>
        </p:txBody>
      </p:sp>
      <p:grpSp>
        <p:nvGrpSpPr>
          <p:cNvPr id="3" name="Group 67"/>
          <p:cNvGrpSpPr>
            <a:grpSpLocks/>
          </p:cNvGrpSpPr>
          <p:nvPr/>
        </p:nvGrpSpPr>
        <p:grpSpPr bwMode="auto">
          <a:xfrm>
            <a:off x="3690939" y="2766505"/>
            <a:ext cx="5668963" cy="3657600"/>
            <a:chOff x="1365" y="1495"/>
            <a:chExt cx="3571" cy="2304"/>
          </a:xfrm>
        </p:grpSpPr>
        <p:sp>
          <p:nvSpPr>
            <p:cNvPr id="71715" name="Rectangle 48"/>
            <p:cNvSpPr>
              <a:spLocks noChangeArrowheads="1"/>
            </p:cNvSpPr>
            <p:nvPr/>
          </p:nvSpPr>
          <p:spPr bwMode="auto">
            <a:xfrm>
              <a:off x="1385" y="1495"/>
              <a:ext cx="147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400" b="1"/>
                <a:t>Recta isocoste de 3.000$ </a:t>
              </a:r>
            </a:p>
          </p:txBody>
        </p:sp>
        <p:sp>
          <p:nvSpPr>
            <p:cNvPr id="71716" name="Line 17"/>
            <p:cNvSpPr>
              <a:spLocks noChangeShapeType="1"/>
            </p:cNvSpPr>
            <p:nvPr/>
          </p:nvSpPr>
          <p:spPr bwMode="auto">
            <a:xfrm>
              <a:off x="1378" y="1624"/>
              <a:ext cx="2239" cy="2175"/>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1717" name="Freeform 27"/>
            <p:cNvSpPr>
              <a:spLocks/>
            </p:cNvSpPr>
            <p:nvPr/>
          </p:nvSpPr>
          <p:spPr bwMode="auto">
            <a:xfrm>
              <a:off x="2023" y="1892"/>
              <a:ext cx="1334" cy="1322"/>
            </a:xfrm>
            <a:custGeom>
              <a:avLst/>
              <a:gdLst>
                <a:gd name="T0" fmla="*/ 0 w 868"/>
                <a:gd name="T1" fmla="*/ 0 h 816"/>
                <a:gd name="T2" fmla="*/ 154 w 868"/>
                <a:gd name="T3" fmla="*/ 356 h 816"/>
                <a:gd name="T4" fmla="*/ 304 w 868"/>
                <a:gd name="T5" fmla="*/ 698 h 816"/>
                <a:gd name="T6" fmla="*/ 404 w 868"/>
                <a:gd name="T7" fmla="*/ 864 h 816"/>
                <a:gd name="T8" fmla="*/ 501 w 868"/>
                <a:gd name="T9" fmla="*/ 1016 h 816"/>
                <a:gd name="T10" fmla="*/ 612 w 868"/>
                <a:gd name="T11" fmla="*/ 1165 h 816"/>
                <a:gd name="T12" fmla="*/ 730 w 868"/>
                <a:gd name="T13" fmla="*/ 1303 h 816"/>
                <a:gd name="T14" fmla="*/ 862 w 868"/>
                <a:gd name="T15" fmla="*/ 1426 h 816"/>
                <a:gd name="T16" fmla="*/ 1013 w 868"/>
                <a:gd name="T17" fmla="*/ 1549 h 816"/>
                <a:gd name="T18" fmla="*/ 1329 w 868"/>
                <a:gd name="T19" fmla="*/ 1769 h 816"/>
                <a:gd name="T20" fmla="*/ 1689 w 868"/>
                <a:gd name="T21" fmla="*/ 1960 h 816"/>
                <a:gd name="T22" fmla="*/ 2047 w 868"/>
                <a:gd name="T23" fmla="*/ 2139 h 8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8"/>
                <a:gd name="T37" fmla="*/ 0 h 816"/>
                <a:gd name="T38" fmla="*/ 868 w 868"/>
                <a:gd name="T39" fmla="*/ 816 h 8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8" h="816">
                  <a:moveTo>
                    <a:pt x="0" y="0"/>
                  </a:moveTo>
                  <a:lnTo>
                    <a:pt x="65" y="136"/>
                  </a:lnTo>
                  <a:lnTo>
                    <a:pt x="129" y="266"/>
                  </a:lnTo>
                  <a:lnTo>
                    <a:pt x="171" y="329"/>
                  </a:lnTo>
                  <a:lnTo>
                    <a:pt x="212" y="387"/>
                  </a:lnTo>
                  <a:lnTo>
                    <a:pt x="259" y="444"/>
                  </a:lnTo>
                  <a:lnTo>
                    <a:pt x="309" y="496"/>
                  </a:lnTo>
                  <a:lnTo>
                    <a:pt x="365" y="543"/>
                  </a:lnTo>
                  <a:lnTo>
                    <a:pt x="429" y="590"/>
                  </a:lnTo>
                  <a:lnTo>
                    <a:pt x="563" y="674"/>
                  </a:lnTo>
                  <a:lnTo>
                    <a:pt x="715" y="747"/>
                  </a:lnTo>
                  <a:lnTo>
                    <a:pt x="867" y="815"/>
                  </a:lnTo>
                </a:path>
              </a:pathLst>
            </a:custGeom>
            <a:noFill/>
            <a:ln w="50800" cap="rnd"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71718" name="Oval 47"/>
            <p:cNvSpPr>
              <a:spLocks noChangeArrowheads="1"/>
            </p:cNvSpPr>
            <p:nvPr/>
          </p:nvSpPr>
          <p:spPr bwMode="auto">
            <a:xfrm>
              <a:off x="2449" y="2670"/>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1719" name="Rectangle 50"/>
            <p:cNvSpPr>
              <a:spLocks noChangeArrowheads="1"/>
            </p:cNvSpPr>
            <p:nvPr/>
          </p:nvSpPr>
          <p:spPr bwMode="auto">
            <a:xfrm>
              <a:off x="3389" y="3128"/>
              <a:ext cx="15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400" b="1"/>
                <a:t>Isocuanta de 300 unidades</a:t>
              </a:r>
            </a:p>
          </p:txBody>
        </p:sp>
        <p:sp>
          <p:nvSpPr>
            <p:cNvPr id="71720" name="Line 54"/>
            <p:cNvSpPr>
              <a:spLocks noChangeShapeType="1"/>
            </p:cNvSpPr>
            <p:nvPr/>
          </p:nvSpPr>
          <p:spPr bwMode="auto">
            <a:xfrm flipH="1">
              <a:off x="1365" y="2714"/>
              <a:ext cx="1120"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1721" name="Line 57"/>
            <p:cNvSpPr>
              <a:spLocks noChangeShapeType="1"/>
            </p:cNvSpPr>
            <p:nvPr/>
          </p:nvSpPr>
          <p:spPr bwMode="auto">
            <a:xfrm rot="16200000" flipH="1">
              <a:off x="1988" y="3251"/>
              <a:ext cx="1035"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1722" name="Rectangle 59"/>
            <p:cNvSpPr>
              <a:spLocks noChangeArrowheads="1"/>
            </p:cNvSpPr>
            <p:nvPr/>
          </p:nvSpPr>
          <p:spPr bwMode="auto">
            <a:xfrm>
              <a:off x="2414" y="2435"/>
              <a:ext cx="1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C</a:t>
              </a:r>
            </a:p>
          </p:txBody>
        </p:sp>
      </p:grpSp>
    </p:spTree>
    <p:extLst>
      <p:ext uri="{BB962C8B-B14F-4D97-AF65-F5344CB8AC3E}">
        <p14:creationId xmlns:p14="http://schemas.microsoft.com/office/powerpoint/2010/main" val="72514563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2286000" y="654100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3731" name="Rectangle 3"/>
          <p:cNvSpPr>
            <a:spLocks noChangeArrowheads="1"/>
          </p:cNvSpPr>
          <p:nvPr/>
        </p:nvSpPr>
        <p:spPr bwMode="auto">
          <a:xfrm>
            <a:off x="4800600" y="654100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3732" name="Rectangle 4"/>
          <p:cNvSpPr>
            <a:spLocks noGrp="1" noChangeArrowheads="1"/>
          </p:cNvSpPr>
          <p:nvPr>
            <p:ph type="title"/>
          </p:nvPr>
        </p:nvSpPr>
        <p:spPr>
          <a:xfrm>
            <a:off x="1008650" y="936078"/>
            <a:ext cx="8761413" cy="706964"/>
          </a:xfrm>
        </p:spPr>
        <p:txBody>
          <a:bodyPr/>
          <a:lstStyle/>
          <a:p>
            <a:r>
              <a:rPr lang="en-US" altLang="es-AR" sz="3200" dirty="0" err="1"/>
              <a:t>Curva</a:t>
            </a:r>
            <a:r>
              <a:rPr lang="en-US" altLang="es-AR" sz="3200" dirty="0"/>
              <a:t> de </a:t>
            </a:r>
            <a:r>
              <a:rPr lang="en-US" altLang="es-AR" sz="3200" dirty="0" err="1"/>
              <a:t>coste</a:t>
            </a:r>
            <a:r>
              <a:rPr lang="en-US" altLang="es-AR" sz="3200" dirty="0"/>
              <a:t> total a largo </a:t>
            </a:r>
            <a:r>
              <a:rPr lang="en-US" altLang="es-AR" sz="3200" dirty="0" err="1"/>
              <a:t>plazo</a:t>
            </a:r>
            <a:r>
              <a:rPr lang="en-US" altLang="es-AR" sz="3200" dirty="0"/>
              <a:t> de </a:t>
            </a:r>
            <a:r>
              <a:rPr lang="en-US" altLang="es-AR" sz="3200" dirty="0" err="1"/>
              <a:t>una</a:t>
            </a:r>
            <a:r>
              <a:rPr lang="en-US" altLang="es-AR" sz="3200" dirty="0"/>
              <a:t> </a:t>
            </a:r>
            <a:r>
              <a:rPr lang="en-US" altLang="es-AR" sz="3200" dirty="0" err="1"/>
              <a:t>empresa</a:t>
            </a:r>
            <a:endParaRPr lang="en-US" altLang="es-AR" sz="3200" dirty="0"/>
          </a:p>
        </p:txBody>
      </p:sp>
      <p:sp>
        <p:nvSpPr>
          <p:cNvPr id="73733" name="Rectangle 5"/>
          <p:cNvSpPr>
            <a:spLocks noChangeArrowheads="1"/>
          </p:cNvSpPr>
          <p:nvPr/>
        </p:nvSpPr>
        <p:spPr bwMode="auto">
          <a:xfrm>
            <a:off x="2286000" y="654100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3734" name="Rectangle 6"/>
          <p:cNvSpPr>
            <a:spLocks noChangeArrowheads="1"/>
          </p:cNvSpPr>
          <p:nvPr/>
        </p:nvSpPr>
        <p:spPr bwMode="auto">
          <a:xfrm>
            <a:off x="4800600" y="654100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3735" name="Rectangle 7"/>
          <p:cNvSpPr>
            <a:spLocks noChangeArrowheads="1"/>
          </p:cNvSpPr>
          <p:nvPr/>
        </p:nvSpPr>
        <p:spPr bwMode="auto">
          <a:xfrm>
            <a:off x="4648200" y="652830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3736" name="Line 8"/>
          <p:cNvSpPr>
            <a:spLocks noChangeShapeType="1"/>
          </p:cNvSpPr>
          <p:nvPr/>
        </p:nvSpPr>
        <p:spPr bwMode="auto">
          <a:xfrm>
            <a:off x="3733800" y="2049972"/>
            <a:ext cx="0" cy="42370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3737" name="Line 9"/>
          <p:cNvSpPr>
            <a:spLocks noChangeShapeType="1"/>
          </p:cNvSpPr>
          <p:nvPr/>
        </p:nvSpPr>
        <p:spPr bwMode="auto">
          <a:xfrm>
            <a:off x="3740150" y="6299708"/>
            <a:ext cx="44259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3738" name="Rectangle 10"/>
          <p:cNvSpPr>
            <a:spLocks noChangeArrowheads="1"/>
          </p:cNvSpPr>
          <p:nvPr/>
        </p:nvSpPr>
        <p:spPr bwMode="auto">
          <a:xfrm>
            <a:off x="7985125" y="5993321"/>
            <a:ext cx="21923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Producción </a:t>
            </a:r>
          </a:p>
          <a:p>
            <a:r>
              <a:rPr lang="en-US" altLang="es-AR" sz="1600" b="1"/>
              <a:t>(unidades anuales)</a:t>
            </a:r>
          </a:p>
        </p:txBody>
      </p:sp>
      <p:sp>
        <p:nvSpPr>
          <p:cNvPr id="73739" name="Rectangle 11"/>
          <p:cNvSpPr>
            <a:spLocks noChangeArrowheads="1"/>
          </p:cNvSpPr>
          <p:nvPr/>
        </p:nvSpPr>
        <p:spPr bwMode="auto">
          <a:xfrm>
            <a:off x="2455245" y="2049972"/>
            <a:ext cx="1038748"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dirty="0" err="1"/>
              <a:t>Coste</a:t>
            </a:r>
            <a:endParaRPr lang="en-US" altLang="es-AR" sz="1600" b="1" dirty="0"/>
          </a:p>
          <a:p>
            <a:pPr algn="r"/>
            <a:r>
              <a:rPr lang="en-US" altLang="es-AR" sz="1600" b="1" dirty="0"/>
              <a:t>(</a:t>
            </a:r>
            <a:r>
              <a:rPr lang="en-US" altLang="es-AR" sz="1600" b="1" dirty="0" err="1"/>
              <a:t>dólares</a:t>
            </a:r>
            <a:r>
              <a:rPr lang="en-US" altLang="es-AR" sz="1600" b="1" dirty="0"/>
              <a:t> </a:t>
            </a:r>
          </a:p>
          <a:p>
            <a:pPr algn="r"/>
            <a:r>
              <a:rPr lang="en-US" altLang="es-AR" sz="1600" b="1" dirty="0"/>
              <a:t>al </a:t>
            </a:r>
            <a:r>
              <a:rPr lang="en-US" altLang="es-AR" sz="1600" b="1" dirty="0" err="1"/>
              <a:t>año</a:t>
            </a:r>
            <a:r>
              <a:rPr lang="en-US" altLang="es-AR" sz="1600" b="1" dirty="0"/>
              <a:t>)</a:t>
            </a:r>
          </a:p>
        </p:txBody>
      </p:sp>
      <p:grpSp>
        <p:nvGrpSpPr>
          <p:cNvPr id="2" name="Group 67"/>
          <p:cNvGrpSpPr>
            <a:grpSpLocks/>
          </p:cNvGrpSpPr>
          <p:nvPr/>
        </p:nvGrpSpPr>
        <p:grpSpPr bwMode="auto">
          <a:xfrm>
            <a:off x="3729038" y="2413508"/>
            <a:ext cx="6338888" cy="3879850"/>
            <a:chOff x="1389" y="1336"/>
            <a:chExt cx="3993" cy="2444"/>
          </a:xfrm>
        </p:grpSpPr>
        <p:sp>
          <p:nvSpPr>
            <p:cNvPr id="73760" name="Line 13"/>
            <p:cNvSpPr>
              <a:spLocks noChangeShapeType="1"/>
            </p:cNvSpPr>
            <p:nvPr/>
          </p:nvSpPr>
          <p:spPr bwMode="auto">
            <a:xfrm flipV="1">
              <a:off x="1389" y="1507"/>
              <a:ext cx="2525" cy="2273"/>
            </a:xfrm>
            <a:prstGeom prst="line">
              <a:avLst/>
            </a:prstGeom>
            <a:noFill/>
            <a:ln w="57150">
              <a:solidFill>
                <a:srgbClr val="663300"/>
              </a:solidFill>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3761" name="Rectangle 14"/>
            <p:cNvSpPr>
              <a:spLocks noChangeArrowheads="1"/>
            </p:cNvSpPr>
            <p:nvPr/>
          </p:nvSpPr>
          <p:spPr bwMode="auto">
            <a:xfrm>
              <a:off x="4019" y="1336"/>
              <a:ext cx="13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Senda de expansión</a:t>
              </a:r>
            </a:p>
          </p:txBody>
        </p:sp>
      </p:grpSp>
      <p:sp>
        <p:nvSpPr>
          <p:cNvPr id="73741" name="Rectangle 20"/>
          <p:cNvSpPr>
            <a:spLocks noChangeArrowheads="1"/>
          </p:cNvSpPr>
          <p:nvPr/>
        </p:nvSpPr>
        <p:spPr bwMode="auto">
          <a:xfrm>
            <a:off x="3016251" y="5048759"/>
            <a:ext cx="7096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1.000</a:t>
            </a:r>
          </a:p>
        </p:txBody>
      </p:sp>
      <p:sp>
        <p:nvSpPr>
          <p:cNvPr id="73742" name="Rectangle 21"/>
          <p:cNvSpPr>
            <a:spLocks noChangeArrowheads="1"/>
          </p:cNvSpPr>
          <p:nvPr/>
        </p:nvSpPr>
        <p:spPr bwMode="auto">
          <a:xfrm>
            <a:off x="4530726" y="6260022"/>
            <a:ext cx="6334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100</a:t>
            </a:r>
          </a:p>
        </p:txBody>
      </p:sp>
      <p:sp>
        <p:nvSpPr>
          <p:cNvPr id="73743" name="Rectangle 24"/>
          <p:cNvSpPr>
            <a:spLocks noChangeArrowheads="1"/>
          </p:cNvSpPr>
          <p:nvPr/>
        </p:nvSpPr>
        <p:spPr bwMode="auto">
          <a:xfrm>
            <a:off x="7048500" y="6260022"/>
            <a:ext cx="5715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300</a:t>
            </a:r>
          </a:p>
        </p:txBody>
      </p:sp>
      <p:sp>
        <p:nvSpPr>
          <p:cNvPr id="73744" name="Rectangle 25"/>
          <p:cNvSpPr>
            <a:spLocks noChangeArrowheads="1"/>
          </p:cNvSpPr>
          <p:nvPr/>
        </p:nvSpPr>
        <p:spPr bwMode="auto">
          <a:xfrm>
            <a:off x="5800725" y="6260022"/>
            <a:ext cx="6111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200</a:t>
            </a:r>
          </a:p>
        </p:txBody>
      </p:sp>
      <p:sp>
        <p:nvSpPr>
          <p:cNvPr id="73745" name="Rectangle 51"/>
          <p:cNvSpPr>
            <a:spLocks noChangeArrowheads="1"/>
          </p:cNvSpPr>
          <p:nvPr/>
        </p:nvSpPr>
        <p:spPr bwMode="auto">
          <a:xfrm>
            <a:off x="3016251" y="3975609"/>
            <a:ext cx="7096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2.000</a:t>
            </a:r>
          </a:p>
        </p:txBody>
      </p:sp>
      <p:sp>
        <p:nvSpPr>
          <p:cNvPr id="73746" name="Rectangle 52"/>
          <p:cNvSpPr>
            <a:spLocks noChangeArrowheads="1"/>
          </p:cNvSpPr>
          <p:nvPr/>
        </p:nvSpPr>
        <p:spPr bwMode="auto">
          <a:xfrm>
            <a:off x="3016251" y="2902459"/>
            <a:ext cx="7096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3.000</a:t>
            </a:r>
          </a:p>
        </p:txBody>
      </p:sp>
      <p:grpSp>
        <p:nvGrpSpPr>
          <p:cNvPr id="3" name="Group 68"/>
          <p:cNvGrpSpPr>
            <a:grpSpLocks/>
          </p:cNvGrpSpPr>
          <p:nvPr/>
        </p:nvGrpSpPr>
        <p:grpSpPr bwMode="auto">
          <a:xfrm>
            <a:off x="3741738" y="2619884"/>
            <a:ext cx="3692334" cy="3654425"/>
            <a:chOff x="1397" y="1466"/>
            <a:chExt cx="2299" cy="2302"/>
          </a:xfrm>
        </p:grpSpPr>
        <p:sp>
          <p:nvSpPr>
            <p:cNvPr id="73748" name="Text Box 64"/>
            <p:cNvSpPr txBox="1">
              <a:spLocks noChangeArrowheads="1"/>
            </p:cNvSpPr>
            <p:nvPr/>
          </p:nvSpPr>
          <p:spPr bwMode="auto">
            <a:xfrm>
              <a:off x="2010" y="2793"/>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dirty="0"/>
                <a:t>D</a:t>
              </a:r>
            </a:p>
          </p:txBody>
        </p:sp>
        <p:sp>
          <p:nvSpPr>
            <p:cNvPr id="73749" name="Line 32"/>
            <p:cNvSpPr>
              <a:spLocks noChangeShapeType="1"/>
            </p:cNvSpPr>
            <p:nvPr/>
          </p:nvSpPr>
          <p:spPr bwMode="auto">
            <a:xfrm rot="16200000" flipH="1">
              <a:off x="2230" y="3106"/>
              <a:ext cx="1325"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3750" name="Line 39"/>
            <p:cNvSpPr>
              <a:spLocks noChangeShapeType="1"/>
            </p:cNvSpPr>
            <p:nvPr/>
          </p:nvSpPr>
          <p:spPr bwMode="auto">
            <a:xfrm rot="16200000" flipH="1">
              <a:off x="1823" y="3448"/>
              <a:ext cx="640"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3751" name="Line 54"/>
            <p:cNvSpPr>
              <a:spLocks noChangeShapeType="1"/>
            </p:cNvSpPr>
            <p:nvPr/>
          </p:nvSpPr>
          <p:spPr bwMode="auto">
            <a:xfrm rot="10800000" flipH="1">
              <a:off x="1397" y="3102"/>
              <a:ext cx="678"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3752" name="Line 55"/>
            <p:cNvSpPr>
              <a:spLocks noChangeShapeType="1"/>
            </p:cNvSpPr>
            <p:nvPr/>
          </p:nvSpPr>
          <p:spPr bwMode="auto">
            <a:xfrm rot="10800000" flipH="1">
              <a:off x="1397" y="2423"/>
              <a:ext cx="1452"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3753" name="Line 56"/>
            <p:cNvSpPr>
              <a:spLocks noChangeShapeType="1"/>
            </p:cNvSpPr>
            <p:nvPr/>
          </p:nvSpPr>
          <p:spPr bwMode="auto">
            <a:xfrm rot="10800000" flipH="1">
              <a:off x="1397" y="1761"/>
              <a:ext cx="2218"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3754" name="Line 57"/>
            <p:cNvSpPr>
              <a:spLocks noChangeShapeType="1"/>
            </p:cNvSpPr>
            <p:nvPr/>
          </p:nvSpPr>
          <p:spPr bwMode="auto">
            <a:xfrm rot="16200000" flipH="1">
              <a:off x="2652" y="2794"/>
              <a:ext cx="1948"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3755" name="Oval 58"/>
            <p:cNvSpPr>
              <a:spLocks noChangeArrowheads="1"/>
            </p:cNvSpPr>
            <p:nvPr/>
          </p:nvSpPr>
          <p:spPr bwMode="auto">
            <a:xfrm>
              <a:off x="2083" y="2953"/>
              <a:ext cx="110" cy="32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3756" name="Oval 61"/>
            <p:cNvSpPr>
              <a:spLocks noChangeArrowheads="1"/>
            </p:cNvSpPr>
            <p:nvPr/>
          </p:nvSpPr>
          <p:spPr bwMode="auto">
            <a:xfrm>
              <a:off x="2825" y="2274"/>
              <a:ext cx="110" cy="32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3757" name="Oval 62"/>
            <p:cNvSpPr>
              <a:spLocks noChangeArrowheads="1"/>
            </p:cNvSpPr>
            <p:nvPr/>
          </p:nvSpPr>
          <p:spPr bwMode="auto">
            <a:xfrm>
              <a:off x="3558" y="1619"/>
              <a:ext cx="110" cy="32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3758" name="Text Box 63"/>
            <p:cNvSpPr txBox="1">
              <a:spLocks noChangeArrowheads="1"/>
            </p:cNvSpPr>
            <p:nvPr/>
          </p:nvSpPr>
          <p:spPr bwMode="auto">
            <a:xfrm>
              <a:off x="2775" y="2105"/>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dirty="0"/>
                <a:t>E</a:t>
              </a:r>
            </a:p>
          </p:txBody>
        </p:sp>
        <p:sp>
          <p:nvSpPr>
            <p:cNvPr id="73759" name="Text Box 65"/>
            <p:cNvSpPr txBox="1">
              <a:spLocks noChangeArrowheads="1"/>
            </p:cNvSpPr>
            <p:nvPr/>
          </p:nvSpPr>
          <p:spPr bwMode="auto">
            <a:xfrm>
              <a:off x="3502" y="1466"/>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dirty="0"/>
                <a:t>F</a:t>
              </a:r>
            </a:p>
          </p:txBody>
        </p:sp>
      </p:grpSp>
    </p:spTree>
    <p:extLst>
      <p:ext uri="{BB962C8B-B14F-4D97-AF65-F5344CB8AC3E}">
        <p14:creationId xmlns:p14="http://schemas.microsoft.com/office/powerpoint/2010/main" val="313062401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Line 5"/>
          <p:cNvSpPr>
            <a:spLocks noChangeShapeType="1"/>
          </p:cNvSpPr>
          <p:nvPr/>
        </p:nvSpPr>
        <p:spPr bwMode="auto">
          <a:xfrm flipV="1">
            <a:off x="3748089" y="3237548"/>
            <a:ext cx="3082925" cy="3109912"/>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5779" name="Rectangle 25"/>
          <p:cNvSpPr>
            <a:spLocks noChangeArrowheads="1"/>
          </p:cNvSpPr>
          <p:nvPr/>
        </p:nvSpPr>
        <p:spPr bwMode="auto">
          <a:xfrm>
            <a:off x="6653214" y="3356611"/>
            <a:ext cx="2164055"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Senda de expansión</a:t>
            </a:r>
          </a:p>
          <a:p>
            <a:r>
              <a:rPr lang="en-US" altLang="es-AR" sz="1600" b="1"/>
              <a:t>a largo plazo</a:t>
            </a:r>
          </a:p>
        </p:txBody>
      </p:sp>
      <p:sp>
        <p:nvSpPr>
          <p:cNvPr id="75780" name="Rectangle 37"/>
          <p:cNvSpPr>
            <a:spLocks noChangeArrowheads="1"/>
          </p:cNvSpPr>
          <p:nvPr/>
        </p:nvSpPr>
        <p:spPr bwMode="auto">
          <a:xfrm>
            <a:off x="5856288" y="2272348"/>
            <a:ext cx="3784600" cy="590550"/>
          </a:xfrm>
          <a:prstGeom prst="rect">
            <a:avLst/>
          </a:prstGeom>
          <a:solidFill>
            <a:schemeClr val="hlink"/>
          </a:solidFill>
          <a:ln w="12700">
            <a:solidFill>
              <a:schemeClr val="tx1"/>
            </a:solidFill>
            <a:miter lim="800000"/>
            <a:headEnd/>
            <a:tailEnd/>
          </a:ln>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sz="1600" b="1"/>
              <a:t>La senda de expansión a largo plazo </a:t>
            </a:r>
          </a:p>
          <a:p>
            <a:pPr algn="ctr"/>
            <a:r>
              <a:rPr lang="en-US" altLang="es-AR" sz="1600" b="1"/>
              <a:t>se traza igual que antes . </a:t>
            </a:r>
          </a:p>
        </p:txBody>
      </p:sp>
      <p:sp>
        <p:nvSpPr>
          <p:cNvPr id="75781" name="Rectangle 2"/>
          <p:cNvSpPr>
            <a:spLocks noChangeArrowheads="1"/>
          </p:cNvSpPr>
          <p:nvPr/>
        </p:nvSpPr>
        <p:spPr bwMode="auto">
          <a:xfrm>
            <a:off x="2286000" y="661416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5782" name="Rectangle 3"/>
          <p:cNvSpPr>
            <a:spLocks noChangeArrowheads="1"/>
          </p:cNvSpPr>
          <p:nvPr/>
        </p:nvSpPr>
        <p:spPr bwMode="auto">
          <a:xfrm>
            <a:off x="4800600" y="661416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5783" name="Rectangle 6"/>
          <p:cNvSpPr>
            <a:spLocks noGrp="1" noChangeArrowheads="1"/>
          </p:cNvSpPr>
          <p:nvPr>
            <p:ph type="title"/>
          </p:nvPr>
        </p:nvSpPr>
        <p:spPr>
          <a:xfrm>
            <a:off x="1418431" y="612777"/>
            <a:ext cx="8344695" cy="1085850"/>
          </a:xfrm>
        </p:spPr>
        <p:txBody>
          <a:bodyPr/>
          <a:lstStyle/>
          <a:p>
            <a:r>
              <a:rPr lang="en-US" altLang="es-AR" sz="3200" dirty="0"/>
              <a:t>La </a:t>
            </a:r>
            <a:r>
              <a:rPr lang="en-US" altLang="es-AR" sz="3200" dirty="0" err="1"/>
              <a:t>rigidez</a:t>
            </a:r>
            <a:r>
              <a:rPr lang="en-US" altLang="es-AR" sz="3200" dirty="0"/>
              <a:t> de la </a:t>
            </a:r>
            <a:r>
              <a:rPr lang="en-US" altLang="es-AR" sz="3200" dirty="0" err="1"/>
              <a:t>producción</a:t>
            </a:r>
            <a:r>
              <a:rPr lang="en-US" altLang="es-AR" sz="3200" dirty="0"/>
              <a:t> a </a:t>
            </a:r>
            <a:r>
              <a:rPr lang="en-US" altLang="es-AR" sz="3200" dirty="0" err="1"/>
              <a:t>corto</a:t>
            </a:r>
            <a:r>
              <a:rPr lang="en-US" altLang="es-AR" sz="3200" dirty="0"/>
              <a:t> </a:t>
            </a:r>
            <a:r>
              <a:rPr lang="en-US" altLang="es-AR" sz="3200" dirty="0" err="1"/>
              <a:t>plazo</a:t>
            </a:r>
            <a:endParaRPr lang="en-US" altLang="es-AR" sz="3200" dirty="0"/>
          </a:p>
        </p:txBody>
      </p:sp>
      <p:sp>
        <p:nvSpPr>
          <p:cNvPr id="75784" name="Rectangle 8"/>
          <p:cNvSpPr>
            <a:spLocks noChangeArrowheads="1"/>
          </p:cNvSpPr>
          <p:nvPr/>
        </p:nvSpPr>
        <p:spPr bwMode="auto">
          <a:xfrm>
            <a:off x="2286000" y="661416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5785" name="Rectangle 9"/>
          <p:cNvSpPr>
            <a:spLocks noChangeArrowheads="1"/>
          </p:cNvSpPr>
          <p:nvPr/>
        </p:nvSpPr>
        <p:spPr bwMode="auto">
          <a:xfrm>
            <a:off x="4800600" y="661416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5786" name="Rectangle 10"/>
          <p:cNvSpPr>
            <a:spLocks noChangeArrowheads="1"/>
          </p:cNvSpPr>
          <p:nvPr/>
        </p:nvSpPr>
        <p:spPr bwMode="auto">
          <a:xfrm>
            <a:off x="4648200" y="660146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5787" name="Line 11"/>
          <p:cNvSpPr>
            <a:spLocks noChangeShapeType="1"/>
          </p:cNvSpPr>
          <p:nvPr/>
        </p:nvSpPr>
        <p:spPr bwMode="auto">
          <a:xfrm>
            <a:off x="3746500" y="2123124"/>
            <a:ext cx="0" cy="42370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5788" name="Line 12"/>
          <p:cNvSpPr>
            <a:spLocks noChangeShapeType="1"/>
          </p:cNvSpPr>
          <p:nvPr/>
        </p:nvSpPr>
        <p:spPr bwMode="auto">
          <a:xfrm>
            <a:off x="3727450" y="6372860"/>
            <a:ext cx="44259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5789" name="Rectangle 13"/>
          <p:cNvSpPr>
            <a:spLocks noChangeArrowheads="1"/>
          </p:cNvSpPr>
          <p:nvPr/>
        </p:nvSpPr>
        <p:spPr bwMode="auto">
          <a:xfrm>
            <a:off x="8204201" y="6226811"/>
            <a:ext cx="15589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Trabajo al año</a:t>
            </a:r>
          </a:p>
        </p:txBody>
      </p:sp>
      <p:sp>
        <p:nvSpPr>
          <p:cNvPr id="75790" name="Rectangle 14"/>
          <p:cNvSpPr>
            <a:spLocks noChangeArrowheads="1"/>
          </p:cNvSpPr>
          <p:nvPr/>
        </p:nvSpPr>
        <p:spPr bwMode="auto">
          <a:xfrm>
            <a:off x="2479224" y="2356613"/>
            <a:ext cx="867226"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dirty="0"/>
              <a:t>Capital</a:t>
            </a:r>
          </a:p>
          <a:p>
            <a:pPr algn="r"/>
            <a:r>
              <a:rPr lang="en-US" altLang="es-AR" sz="1600" b="1" dirty="0"/>
              <a:t>al </a:t>
            </a:r>
            <a:r>
              <a:rPr lang="en-US" altLang="es-AR" sz="1600" b="1" dirty="0" err="1"/>
              <a:t>año</a:t>
            </a:r>
            <a:endParaRPr lang="en-US" altLang="es-AR" sz="1600" b="1" dirty="0"/>
          </a:p>
        </p:txBody>
      </p:sp>
      <p:grpSp>
        <p:nvGrpSpPr>
          <p:cNvPr id="2" name="Group 53"/>
          <p:cNvGrpSpPr>
            <a:grpSpLocks/>
          </p:cNvGrpSpPr>
          <p:nvPr/>
        </p:nvGrpSpPr>
        <p:grpSpPr bwMode="auto">
          <a:xfrm>
            <a:off x="3278188" y="2040574"/>
            <a:ext cx="5476874" cy="4645025"/>
            <a:chOff x="1105" y="1055"/>
            <a:chExt cx="3450" cy="2926"/>
          </a:xfrm>
        </p:grpSpPr>
        <p:sp>
          <p:nvSpPr>
            <p:cNvPr id="75814" name="Rectangle 30"/>
            <p:cNvSpPr>
              <a:spLocks noChangeArrowheads="1"/>
            </p:cNvSpPr>
            <p:nvPr/>
          </p:nvSpPr>
          <p:spPr bwMode="auto">
            <a:xfrm>
              <a:off x="2353" y="3753"/>
              <a:ext cx="24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L</a:t>
              </a:r>
              <a:r>
                <a:rPr lang="en-US" altLang="es-AR" sz="1600" b="1" i="1" baseline="-25000"/>
                <a:t>2</a:t>
              </a:r>
            </a:p>
          </p:txBody>
        </p:sp>
        <p:sp>
          <p:nvSpPr>
            <p:cNvPr id="75815" name="Rectangle 26"/>
            <p:cNvSpPr>
              <a:spLocks noChangeArrowheads="1"/>
            </p:cNvSpPr>
            <p:nvPr/>
          </p:nvSpPr>
          <p:spPr bwMode="auto">
            <a:xfrm>
              <a:off x="4273" y="2977"/>
              <a:ext cx="2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Q</a:t>
              </a:r>
              <a:r>
                <a:rPr lang="en-US" altLang="es-AR" b="1" i="1" baseline="-25000"/>
                <a:t>2</a:t>
              </a:r>
            </a:p>
          </p:txBody>
        </p:sp>
        <p:sp>
          <p:nvSpPr>
            <p:cNvPr id="75816" name="Line 4"/>
            <p:cNvSpPr>
              <a:spLocks noChangeShapeType="1"/>
            </p:cNvSpPr>
            <p:nvPr/>
          </p:nvSpPr>
          <p:spPr bwMode="auto">
            <a:xfrm>
              <a:off x="1418" y="1602"/>
              <a:ext cx="2166" cy="2174"/>
            </a:xfrm>
            <a:prstGeom prst="line">
              <a:avLst/>
            </a:prstGeom>
            <a:noFill/>
            <a:ln w="50800">
              <a:solidFill>
                <a:srgbClr val="99CCFF"/>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5817" name="Rectangle 18"/>
            <p:cNvSpPr>
              <a:spLocks noChangeArrowheads="1"/>
            </p:cNvSpPr>
            <p:nvPr/>
          </p:nvSpPr>
          <p:spPr bwMode="auto">
            <a:xfrm>
              <a:off x="1105" y="2545"/>
              <a:ext cx="2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K</a:t>
              </a:r>
              <a:r>
                <a:rPr lang="en-US" altLang="es-AR" b="1" i="1" baseline="-25000"/>
                <a:t>2</a:t>
              </a:r>
            </a:p>
          </p:txBody>
        </p:sp>
        <p:sp>
          <p:nvSpPr>
            <p:cNvPr id="75818" name="Line 19"/>
            <p:cNvSpPr>
              <a:spLocks noChangeShapeType="1"/>
            </p:cNvSpPr>
            <p:nvPr/>
          </p:nvSpPr>
          <p:spPr bwMode="auto">
            <a:xfrm flipH="1">
              <a:off x="1386" y="2688"/>
              <a:ext cx="1118"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75819" name="Freeform 22"/>
            <p:cNvSpPr>
              <a:spLocks/>
            </p:cNvSpPr>
            <p:nvPr/>
          </p:nvSpPr>
          <p:spPr bwMode="auto">
            <a:xfrm>
              <a:off x="1873" y="1055"/>
              <a:ext cx="2401" cy="2115"/>
            </a:xfrm>
            <a:custGeom>
              <a:avLst/>
              <a:gdLst>
                <a:gd name="T0" fmla="*/ 0 w 2401"/>
                <a:gd name="T1" fmla="*/ 0 h 2115"/>
                <a:gd name="T2" fmla="*/ 0 w 2401"/>
                <a:gd name="T3" fmla="*/ 25 h 2115"/>
                <a:gd name="T4" fmla="*/ 7 w 2401"/>
                <a:gd name="T5" fmla="*/ 55 h 2115"/>
                <a:gd name="T6" fmla="*/ 7 w 2401"/>
                <a:gd name="T7" fmla="*/ 126 h 2115"/>
                <a:gd name="T8" fmla="*/ 21 w 2401"/>
                <a:gd name="T9" fmla="*/ 213 h 2115"/>
                <a:gd name="T10" fmla="*/ 28 w 2401"/>
                <a:gd name="T11" fmla="*/ 304 h 2115"/>
                <a:gd name="T12" fmla="*/ 34 w 2401"/>
                <a:gd name="T13" fmla="*/ 400 h 2115"/>
                <a:gd name="T14" fmla="*/ 48 w 2401"/>
                <a:gd name="T15" fmla="*/ 497 h 2115"/>
                <a:gd name="T16" fmla="*/ 55 w 2401"/>
                <a:gd name="T17" fmla="*/ 578 h 2115"/>
                <a:gd name="T18" fmla="*/ 69 w 2401"/>
                <a:gd name="T19" fmla="*/ 649 h 2115"/>
                <a:gd name="T20" fmla="*/ 75 w 2401"/>
                <a:gd name="T21" fmla="*/ 704 h 2115"/>
                <a:gd name="T22" fmla="*/ 89 w 2401"/>
                <a:gd name="T23" fmla="*/ 750 h 2115"/>
                <a:gd name="T24" fmla="*/ 96 w 2401"/>
                <a:gd name="T25" fmla="*/ 791 h 2115"/>
                <a:gd name="T26" fmla="*/ 110 w 2401"/>
                <a:gd name="T27" fmla="*/ 826 h 2115"/>
                <a:gd name="T28" fmla="*/ 130 w 2401"/>
                <a:gd name="T29" fmla="*/ 887 h 2115"/>
                <a:gd name="T30" fmla="*/ 158 w 2401"/>
                <a:gd name="T31" fmla="*/ 958 h 2115"/>
                <a:gd name="T32" fmla="*/ 233 w 2401"/>
                <a:gd name="T33" fmla="*/ 1100 h 2115"/>
                <a:gd name="T34" fmla="*/ 274 w 2401"/>
                <a:gd name="T35" fmla="*/ 1171 h 2115"/>
                <a:gd name="T36" fmla="*/ 322 w 2401"/>
                <a:gd name="T37" fmla="*/ 1242 h 2115"/>
                <a:gd name="T38" fmla="*/ 383 w 2401"/>
                <a:gd name="T39" fmla="*/ 1323 h 2115"/>
                <a:gd name="T40" fmla="*/ 445 w 2401"/>
                <a:gd name="T41" fmla="*/ 1409 h 2115"/>
                <a:gd name="T42" fmla="*/ 520 w 2401"/>
                <a:gd name="T43" fmla="*/ 1495 h 2115"/>
                <a:gd name="T44" fmla="*/ 588 w 2401"/>
                <a:gd name="T45" fmla="*/ 1571 h 2115"/>
                <a:gd name="T46" fmla="*/ 657 w 2401"/>
                <a:gd name="T47" fmla="*/ 1632 h 2115"/>
                <a:gd name="T48" fmla="*/ 725 w 2401"/>
                <a:gd name="T49" fmla="*/ 1688 h 2115"/>
                <a:gd name="T50" fmla="*/ 800 w 2401"/>
                <a:gd name="T51" fmla="*/ 1739 h 2115"/>
                <a:gd name="T52" fmla="*/ 889 w 2401"/>
                <a:gd name="T53" fmla="*/ 1789 h 2115"/>
                <a:gd name="T54" fmla="*/ 998 w 2401"/>
                <a:gd name="T55" fmla="*/ 1850 h 2115"/>
                <a:gd name="T56" fmla="*/ 1122 w 2401"/>
                <a:gd name="T57" fmla="*/ 1921 h 2115"/>
                <a:gd name="T58" fmla="*/ 1190 w 2401"/>
                <a:gd name="T59" fmla="*/ 1952 h 2115"/>
                <a:gd name="T60" fmla="*/ 1265 w 2401"/>
                <a:gd name="T61" fmla="*/ 1982 h 2115"/>
                <a:gd name="T62" fmla="*/ 1347 w 2401"/>
                <a:gd name="T63" fmla="*/ 2008 h 2115"/>
                <a:gd name="T64" fmla="*/ 1436 w 2401"/>
                <a:gd name="T65" fmla="*/ 2033 h 2115"/>
                <a:gd name="T66" fmla="*/ 1545 w 2401"/>
                <a:gd name="T67" fmla="*/ 2048 h 2115"/>
                <a:gd name="T68" fmla="*/ 1668 w 2401"/>
                <a:gd name="T69" fmla="*/ 2063 h 2115"/>
                <a:gd name="T70" fmla="*/ 1798 w 2401"/>
                <a:gd name="T71" fmla="*/ 2079 h 2115"/>
                <a:gd name="T72" fmla="*/ 1942 w 2401"/>
                <a:gd name="T73" fmla="*/ 2089 h 2115"/>
                <a:gd name="T74" fmla="*/ 2072 w 2401"/>
                <a:gd name="T75" fmla="*/ 2094 h 2115"/>
                <a:gd name="T76" fmla="*/ 2202 w 2401"/>
                <a:gd name="T77" fmla="*/ 2104 h 2115"/>
                <a:gd name="T78" fmla="*/ 2311 w 2401"/>
                <a:gd name="T79" fmla="*/ 2109 h 2115"/>
                <a:gd name="T80" fmla="*/ 2359 w 2401"/>
                <a:gd name="T81" fmla="*/ 2109 h 2115"/>
                <a:gd name="T82" fmla="*/ 2400 w 2401"/>
                <a:gd name="T83" fmla="*/ 2114 h 21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01"/>
                <a:gd name="T127" fmla="*/ 0 h 2115"/>
                <a:gd name="T128" fmla="*/ 2401 w 2401"/>
                <a:gd name="T129" fmla="*/ 2115 h 21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01" h="2115">
                  <a:moveTo>
                    <a:pt x="0" y="0"/>
                  </a:moveTo>
                  <a:lnTo>
                    <a:pt x="0" y="25"/>
                  </a:lnTo>
                  <a:lnTo>
                    <a:pt x="7" y="55"/>
                  </a:lnTo>
                  <a:lnTo>
                    <a:pt x="7" y="126"/>
                  </a:lnTo>
                  <a:lnTo>
                    <a:pt x="21" y="213"/>
                  </a:lnTo>
                  <a:lnTo>
                    <a:pt x="28" y="304"/>
                  </a:lnTo>
                  <a:lnTo>
                    <a:pt x="34" y="400"/>
                  </a:lnTo>
                  <a:lnTo>
                    <a:pt x="48" y="497"/>
                  </a:lnTo>
                  <a:lnTo>
                    <a:pt x="55" y="578"/>
                  </a:lnTo>
                  <a:lnTo>
                    <a:pt x="69" y="649"/>
                  </a:lnTo>
                  <a:lnTo>
                    <a:pt x="75" y="704"/>
                  </a:lnTo>
                  <a:lnTo>
                    <a:pt x="89" y="750"/>
                  </a:lnTo>
                  <a:lnTo>
                    <a:pt x="96" y="791"/>
                  </a:lnTo>
                  <a:lnTo>
                    <a:pt x="110" y="826"/>
                  </a:lnTo>
                  <a:lnTo>
                    <a:pt x="130" y="887"/>
                  </a:lnTo>
                  <a:lnTo>
                    <a:pt x="158" y="958"/>
                  </a:lnTo>
                  <a:lnTo>
                    <a:pt x="233" y="1100"/>
                  </a:lnTo>
                  <a:lnTo>
                    <a:pt x="274" y="1171"/>
                  </a:lnTo>
                  <a:lnTo>
                    <a:pt x="322" y="1242"/>
                  </a:lnTo>
                  <a:lnTo>
                    <a:pt x="383" y="1323"/>
                  </a:lnTo>
                  <a:lnTo>
                    <a:pt x="445" y="1409"/>
                  </a:lnTo>
                  <a:lnTo>
                    <a:pt x="520" y="1495"/>
                  </a:lnTo>
                  <a:lnTo>
                    <a:pt x="588" y="1571"/>
                  </a:lnTo>
                  <a:lnTo>
                    <a:pt x="657" y="1632"/>
                  </a:lnTo>
                  <a:lnTo>
                    <a:pt x="725" y="1688"/>
                  </a:lnTo>
                  <a:lnTo>
                    <a:pt x="800" y="1739"/>
                  </a:lnTo>
                  <a:lnTo>
                    <a:pt x="889" y="1789"/>
                  </a:lnTo>
                  <a:lnTo>
                    <a:pt x="998" y="1850"/>
                  </a:lnTo>
                  <a:lnTo>
                    <a:pt x="1122" y="1921"/>
                  </a:lnTo>
                  <a:lnTo>
                    <a:pt x="1190" y="1952"/>
                  </a:lnTo>
                  <a:lnTo>
                    <a:pt x="1265" y="1982"/>
                  </a:lnTo>
                  <a:lnTo>
                    <a:pt x="1347" y="2008"/>
                  </a:lnTo>
                  <a:lnTo>
                    <a:pt x="1436" y="2033"/>
                  </a:lnTo>
                  <a:lnTo>
                    <a:pt x="1545" y="2048"/>
                  </a:lnTo>
                  <a:lnTo>
                    <a:pt x="1668" y="2063"/>
                  </a:lnTo>
                  <a:lnTo>
                    <a:pt x="1798" y="2079"/>
                  </a:lnTo>
                  <a:lnTo>
                    <a:pt x="1942" y="2089"/>
                  </a:lnTo>
                  <a:lnTo>
                    <a:pt x="2072" y="2094"/>
                  </a:lnTo>
                  <a:lnTo>
                    <a:pt x="2202" y="2104"/>
                  </a:lnTo>
                  <a:lnTo>
                    <a:pt x="2311" y="2109"/>
                  </a:lnTo>
                  <a:lnTo>
                    <a:pt x="2359" y="2109"/>
                  </a:lnTo>
                  <a:lnTo>
                    <a:pt x="2400" y="2114"/>
                  </a:lnTo>
                </a:path>
              </a:pathLst>
            </a:custGeom>
            <a:noFill/>
            <a:ln w="50800" cap="rnd" cmpd="sng">
              <a:solidFill>
                <a:srgbClr val="CC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75820" name="Oval 23"/>
            <p:cNvSpPr>
              <a:spLocks noChangeArrowheads="1"/>
            </p:cNvSpPr>
            <p:nvPr/>
          </p:nvSpPr>
          <p:spPr bwMode="auto">
            <a:xfrm>
              <a:off x="2448" y="2640"/>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5821" name="Line 29"/>
            <p:cNvSpPr>
              <a:spLocks noChangeShapeType="1"/>
            </p:cNvSpPr>
            <p:nvPr/>
          </p:nvSpPr>
          <p:spPr bwMode="auto">
            <a:xfrm>
              <a:off x="2496" y="2698"/>
              <a:ext cx="0" cy="1086"/>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75822" name="Rectangle 31"/>
            <p:cNvSpPr>
              <a:spLocks noChangeArrowheads="1"/>
            </p:cNvSpPr>
            <p:nvPr/>
          </p:nvSpPr>
          <p:spPr bwMode="auto">
            <a:xfrm>
              <a:off x="3505" y="3769"/>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D</a:t>
              </a:r>
            </a:p>
          </p:txBody>
        </p:sp>
        <p:sp>
          <p:nvSpPr>
            <p:cNvPr id="75823" name="Rectangle 33"/>
            <p:cNvSpPr>
              <a:spLocks noChangeArrowheads="1"/>
            </p:cNvSpPr>
            <p:nvPr/>
          </p:nvSpPr>
          <p:spPr bwMode="auto">
            <a:xfrm>
              <a:off x="1153" y="1441"/>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C</a:t>
              </a:r>
            </a:p>
          </p:txBody>
        </p:sp>
      </p:grpSp>
      <p:grpSp>
        <p:nvGrpSpPr>
          <p:cNvPr id="3" name="Group 48"/>
          <p:cNvGrpSpPr>
            <a:grpSpLocks/>
          </p:cNvGrpSpPr>
          <p:nvPr/>
        </p:nvGrpSpPr>
        <p:grpSpPr bwMode="auto">
          <a:xfrm>
            <a:off x="3354389" y="1967548"/>
            <a:ext cx="4803775" cy="4718050"/>
            <a:chOff x="1153" y="1009"/>
            <a:chExt cx="3026" cy="2972"/>
          </a:xfrm>
        </p:grpSpPr>
        <p:sp>
          <p:nvSpPr>
            <p:cNvPr id="75811" name="Line 16"/>
            <p:cNvSpPr>
              <a:spLocks noChangeShapeType="1"/>
            </p:cNvSpPr>
            <p:nvPr/>
          </p:nvSpPr>
          <p:spPr bwMode="auto">
            <a:xfrm>
              <a:off x="1418" y="1170"/>
              <a:ext cx="2598" cy="2598"/>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5812" name="Rectangle 32"/>
            <p:cNvSpPr>
              <a:spLocks noChangeArrowheads="1"/>
            </p:cNvSpPr>
            <p:nvPr/>
          </p:nvSpPr>
          <p:spPr bwMode="auto">
            <a:xfrm>
              <a:off x="3985" y="3769"/>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F</a:t>
              </a:r>
            </a:p>
          </p:txBody>
        </p:sp>
        <p:sp>
          <p:nvSpPr>
            <p:cNvPr id="75813" name="Rectangle 34"/>
            <p:cNvSpPr>
              <a:spLocks noChangeArrowheads="1"/>
            </p:cNvSpPr>
            <p:nvPr/>
          </p:nvSpPr>
          <p:spPr bwMode="auto">
            <a:xfrm>
              <a:off x="1153" y="1009"/>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E</a:t>
              </a:r>
            </a:p>
          </p:txBody>
        </p:sp>
      </p:grpSp>
      <p:grpSp>
        <p:nvGrpSpPr>
          <p:cNvPr id="4" name="Group 50"/>
          <p:cNvGrpSpPr>
            <a:grpSpLocks/>
          </p:cNvGrpSpPr>
          <p:nvPr/>
        </p:nvGrpSpPr>
        <p:grpSpPr bwMode="auto">
          <a:xfrm>
            <a:off x="3278188" y="2724786"/>
            <a:ext cx="5019674" cy="3960813"/>
            <a:chOff x="1105" y="1486"/>
            <a:chExt cx="3162" cy="2495"/>
          </a:xfrm>
        </p:grpSpPr>
        <p:sp>
          <p:nvSpPr>
            <p:cNvPr id="75801" name="Rectangle 17"/>
            <p:cNvSpPr>
              <a:spLocks noChangeArrowheads="1"/>
            </p:cNvSpPr>
            <p:nvPr/>
          </p:nvSpPr>
          <p:spPr bwMode="auto">
            <a:xfrm>
              <a:off x="3985" y="3409"/>
              <a:ext cx="2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Q</a:t>
              </a:r>
              <a:r>
                <a:rPr lang="en-US" altLang="es-AR" b="1" i="1" baseline="-25000"/>
                <a:t>1</a:t>
              </a:r>
            </a:p>
          </p:txBody>
        </p:sp>
        <p:sp>
          <p:nvSpPr>
            <p:cNvPr id="75802" name="Rectangle 27"/>
            <p:cNvSpPr>
              <a:spLocks noChangeArrowheads="1"/>
            </p:cNvSpPr>
            <p:nvPr/>
          </p:nvSpPr>
          <p:spPr bwMode="auto">
            <a:xfrm>
              <a:off x="1153" y="2161"/>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A</a:t>
              </a:r>
            </a:p>
          </p:txBody>
        </p:sp>
        <p:sp>
          <p:nvSpPr>
            <p:cNvPr id="75803" name="Rectangle 28"/>
            <p:cNvSpPr>
              <a:spLocks noChangeArrowheads="1"/>
            </p:cNvSpPr>
            <p:nvPr/>
          </p:nvSpPr>
          <p:spPr bwMode="auto">
            <a:xfrm>
              <a:off x="2689" y="3769"/>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B</a:t>
              </a:r>
            </a:p>
          </p:txBody>
        </p:sp>
        <p:sp>
          <p:nvSpPr>
            <p:cNvPr id="75804" name="Freeform 7"/>
            <p:cNvSpPr>
              <a:spLocks/>
            </p:cNvSpPr>
            <p:nvPr/>
          </p:nvSpPr>
          <p:spPr bwMode="auto">
            <a:xfrm>
              <a:off x="1537" y="1486"/>
              <a:ext cx="2401" cy="2116"/>
            </a:xfrm>
            <a:custGeom>
              <a:avLst/>
              <a:gdLst>
                <a:gd name="T0" fmla="*/ 0 w 2401"/>
                <a:gd name="T1" fmla="*/ 0 h 2116"/>
                <a:gd name="T2" fmla="*/ 0 w 2401"/>
                <a:gd name="T3" fmla="*/ 24 h 2116"/>
                <a:gd name="T4" fmla="*/ 6 w 2401"/>
                <a:gd name="T5" fmla="*/ 52 h 2116"/>
                <a:gd name="T6" fmla="*/ 6 w 2401"/>
                <a:gd name="T7" fmla="*/ 127 h 2116"/>
                <a:gd name="T8" fmla="*/ 19 w 2401"/>
                <a:gd name="T9" fmla="*/ 214 h 2116"/>
                <a:gd name="T10" fmla="*/ 25 w 2401"/>
                <a:gd name="T11" fmla="*/ 306 h 2116"/>
                <a:gd name="T12" fmla="*/ 38 w 2401"/>
                <a:gd name="T13" fmla="*/ 404 h 2116"/>
                <a:gd name="T14" fmla="*/ 44 w 2401"/>
                <a:gd name="T15" fmla="*/ 496 h 2116"/>
                <a:gd name="T16" fmla="*/ 57 w 2401"/>
                <a:gd name="T17" fmla="*/ 577 h 2116"/>
                <a:gd name="T18" fmla="*/ 69 w 2401"/>
                <a:gd name="T19" fmla="*/ 646 h 2116"/>
                <a:gd name="T20" fmla="*/ 82 w 2401"/>
                <a:gd name="T21" fmla="*/ 703 h 2116"/>
                <a:gd name="T22" fmla="*/ 88 w 2401"/>
                <a:gd name="T23" fmla="*/ 750 h 2116"/>
                <a:gd name="T24" fmla="*/ 101 w 2401"/>
                <a:gd name="T25" fmla="*/ 790 h 2116"/>
                <a:gd name="T26" fmla="*/ 107 w 2401"/>
                <a:gd name="T27" fmla="*/ 824 h 2116"/>
                <a:gd name="T28" fmla="*/ 132 w 2401"/>
                <a:gd name="T29" fmla="*/ 888 h 2116"/>
                <a:gd name="T30" fmla="*/ 157 w 2401"/>
                <a:gd name="T31" fmla="*/ 957 h 2116"/>
                <a:gd name="T32" fmla="*/ 233 w 2401"/>
                <a:gd name="T33" fmla="*/ 1101 h 2116"/>
                <a:gd name="T34" fmla="*/ 271 w 2401"/>
                <a:gd name="T35" fmla="*/ 1170 h 2116"/>
                <a:gd name="T36" fmla="*/ 321 w 2401"/>
                <a:gd name="T37" fmla="*/ 1245 h 2116"/>
                <a:gd name="T38" fmla="*/ 384 w 2401"/>
                <a:gd name="T39" fmla="*/ 1326 h 2116"/>
                <a:gd name="T40" fmla="*/ 447 w 2401"/>
                <a:gd name="T41" fmla="*/ 1412 h 2116"/>
                <a:gd name="T42" fmla="*/ 523 w 2401"/>
                <a:gd name="T43" fmla="*/ 1493 h 2116"/>
                <a:gd name="T44" fmla="*/ 592 w 2401"/>
                <a:gd name="T45" fmla="*/ 1568 h 2116"/>
                <a:gd name="T46" fmla="*/ 655 w 2401"/>
                <a:gd name="T47" fmla="*/ 1631 h 2116"/>
                <a:gd name="T48" fmla="*/ 724 w 2401"/>
                <a:gd name="T49" fmla="*/ 1689 h 2116"/>
                <a:gd name="T50" fmla="*/ 794 w 2401"/>
                <a:gd name="T51" fmla="*/ 1740 h 2116"/>
                <a:gd name="T52" fmla="*/ 838 w 2401"/>
                <a:gd name="T53" fmla="*/ 1764 h 2116"/>
                <a:gd name="T54" fmla="*/ 888 w 2401"/>
                <a:gd name="T55" fmla="*/ 1792 h 2116"/>
                <a:gd name="T56" fmla="*/ 1002 w 2401"/>
                <a:gd name="T57" fmla="*/ 1856 h 2116"/>
                <a:gd name="T58" fmla="*/ 1121 w 2401"/>
                <a:gd name="T59" fmla="*/ 1925 h 2116"/>
                <a:gd name="T60" fmla="*/ 1191 w 2401"/>
                <a:gd name="T61" fmla="*/ 1954 h 2116"/>
                <a:gd name="T62" fmla="*/ 1266 w 2401"/>
                <a:gd name="T63" fmla="*/ 1988 h 2116"/>
                <a:gd name="T64" fmla="*/ 1348 w 2401"/>
                <a:gd name="T65" fmla="*/ 2011 h 2116"/>
                <a:gd name="T66" fmla="*/ 1436 w 2401"/>
                <a:gd name="T67" fmla="*/ 2034 h 2116"/>
                <a:gd name="T68" fmla="*/ 1543 w 2401"/>
                <a:gd name="T69" fmla="*/ 2052 h 2116"/>
                <a:gd name="T70" fmla="*/ 1663 w 2401"/>
                <a:gd name="T71" fmla="*/ 2069 h 2116"/>
                <a:gd name="T72" fmla="*/ 1802 w 2401"/>
                <a:gd name="T73" fmla="*/ 2080 h 2116"/>
                <a:gd name="T74" fmla="*/ 1940 w 2401"/>
                <a:gd name="T75" fmla="*/ 2086 h 2116"/>
                <a:gd name="T76" fmla="*/ 2072 w 2401"/>
                <a:gd name="T77" fmla="*/ 2098 h 2116"/>
                <a:gd name="T78" fmla="*/ 2198 w 2401"/>
                <a:gd name="T79" fmla="*/ 2103 h 2116"/>
                <a:gd name="T80" fmla="*/ 2312 w 2401"/>
                <a:gd name="T81" fmla="*/ 2109 h 2116"/>
                <a:gd name="T82" fmla="*/ 2356 w 2401"/>
                <a:gd name="T83" fmla="*/ 2109 h 2116"/>
                <a:gd name="T84" fmla="*/ 2400 w 2401"/>
                <a:gd name="T85" fmla="*/ 2115 h 21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01"/>
                <a:gd name="T130" fmla="*/ 0 h 2116"/>
                <a:gd name="T131" fmla="*/ 2401 w 2401"/>
                <a:gd name="T132" fmla="*/ 2116 h 21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01" h="2116">
                  <a:moveTo>
                    <a:pt x="0" y="0"/>
                  </a:moveTo>
                  <a:lnTo>
                    <a:pt x="0" y="24"/>
                  </a:lnTo>
                  <a:lnTo>
                    <a:pt x="6" y="52"/>
                  </a:lnTo>
                  <a:lnTo>
                    <a:pt x="6" y="127"/>
                  </a:lnTo>
                  <a:lnTo>
                    <a:pt x="19" y="214"/>
                  </a:lnTo>
                  <a:lnTo>
                    <a:pt x="25" y="306"/>
                  </a:lnTo>
                  <a:lnTo>
                    <a:pt x="38" y="404"/>
                  </a:lnTo>
                  <a:lnTo>
                    <a:pt x="44" y="496"/>
                  </a:lnTo>
                  <a:lnTo>
                    <a:pt x="57" y="577"/>
                  </a:lnTo>
                  <a:lnTo>
                    <a:pt x="69" y="646"/>
                  </a:lnTo>
                  <a:lnTo>
                    <a:pt x="82" y="703"/>
                  </a:lnTo>
                  <a:lnTo>
                    <a:pt x="88" y="750"/>
                  </a:lnTo>
                  <a:lnTo>
                    <a:pt x="101" y="790"/>
                  </a:lnTo>
                  <a:lnTo>
                    <a:pt x="107" y="824"/>
                  </a:lnTo>
                  <a:lnTo>
                    <a:pt x="132" y="888"/>
                  </a:lnTo>
                  <a:lnTo>
                    <a:pt x="157" y="957"/>
                  </a:lnTo>
                  <a:lnTo>
                    <a:pt x="233" y="1101"/>
                  </a:lnTo>
                  <a:lnTo>
                    <a:pt x="271" y="1170"/>
                  </a:lnTo>
                  <a:lnTo>
                    <a:pt x="321" y="1245"/>
                  </a:lnTo>
                  <a:lnTo>
                    <a:pt x="384" y="1326"/>
                  </a:lnTo>
                  <a:lnTo>
                    <a:pt x="447" y="1412"/>
                  </a:lnTo>
                  <a:lnTo>
                    <a:pt x="523" y="1493"/>
                  </a:lnTo>
                  <a:lnTo>
                    <a:pt x="592" y="1568"/>
                  </a:lnTo>
                  <a:lnTo>
                    <a:pt x="655" y="1631"/>
                  </a:lnTo>
                  <a:lnTo>
                    <a:pt x="724" y="1689"/>
                  </a:lnTo>
                  <a:lnTo>
                    <a:pt x="794" y="1740"/>
                  </a:lnTo>
                  <a:lnTo>
                    <a:pt x="838" y="1764"/>
                  </a:lnTo>
                  <a:lnTo>
                    <a:pt x="888" y="1792"/>
                  </a:lnTo>
                  <a:lnTo>
                    <a:pt x="1002" y="1856"/>
                  </a:lnTo>
                  <a:lnTo>
                    <a:pt x="1121" y="1925"/>
                  </a:lnTo>
                  <a:lnTo>
                    <a:pt x="1191" y="1954"/>
                  </a:lnTo>
                  <a:lnTo>
                    <a:pt x="1266" y="1988"/>
                  </a:lnTo>
                  <a:lnTo>
                    <a:pt x="1348" y="2011"/>
                  </a:lnTo>
                  <a:lnTo>
                    <a:pt x="1436" y="2034"/>
                  </a:lnTo>
                  <a:lnTo>
                    <a:pt x="1543" y="2052"/>
                  </a:lnTo>
                  <a:lnTo>
                    <a:pt x="1663" y="2069"/>
                  </a:lnTo>
                  <a:lnTo>
                    <a:pt x="1802" y="2080"/>
                  </a:lnTo>
                  <a:lnTo>
                    <a:pt x="1940" y="2086"/>
                  </a:lnTo>
                  <a:lnTo>
                    <a:pt x="2072" y="2098"/>
                  </a:lnTo>
                  <a:lnTo>
                    <a:pt x="2198" y="2103"/>
                  </a:lnTo>
                  <a:lnTo>
                    <a:pt x="2312" y="2109"/>
                  </a:lnTo>
                  <a:lnTo>
                    <a:pt x="2356" y="2109"/>
                  </a:lnTo>
                  <a:lnTo>
                    <a:pt x="2400" y="2115"/>
                  </a:lnTo>
                </a:path>
              </a:pathLst>
            </a:custGeom>
            <a:noFill/>
            <a:ln w="50800" cap="rnd"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75805" name="Line 15"/>
            <p:cNvSpPr>
              <a:spLocks noChangeShapeType="1"/>
            </p:cNvSpPr>
            <p:nvPr/>
          </p:nvSpPr>
          <p:spPr bwMode="auto">
            <a:xfrm>
              <a:off x="1387" y="2347"/>
              <a:ext cx="1429" cy="1429"/>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5806" name="Line 20"/>
            <p:cNvSpPr>
              <a:spLocks noChangeShapeType="1"/>
            </p:cNvSpPr>
            <p:nvPr/>
          </p:nvSpPr>
          <p:spPr bwMode="auto">
            <a:xfrm>
              <a:off x="2112" y="3082"/>
              <a:ext cx="0" cy="702"/>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75807" name="Rectangle 21"/>
            <p:cNvSpPr>
              <a:spLocks noChangeArrowheads="1"/>
            </p:cNvSpPr>
            <p:nvPr/>
          </p:nvSpPr>
          <p:spPr bwMode="auto">
            <a:xfrm>
              <a:off x="1969" y="3753"/>
              <a:ext cx="24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L</a:t>
              </a:r>
              <a:r>
                <a:rPr lang="en-US" altLang="es-AR" sz="1600" b="1" i="1" baseline="-25000"/>
                <a:t>1</a:t>
              </a:r>
            </a:p>
          </p:txBody>
        </p:sp>
        <p:sp>
          <p:nvSpPr>
            <p:cNvPr id="75808" name="Oval 24"/>
            <p:cNvSpPr>
              <a:spLocks noChangeArrowheads="1"/>
            </p:cNvSpPr>
            <p:nvPr/>
          </p:nvSpPr>
          <p:spPr bwMode="auto">
            <a:xfrm>
              <a:off x="2064" y="3024"/>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5809" name="Rectangle 35"/>
            <p:cNvSpPr>
              <a:spLocks noChangeArrowheads="1"/>
            </p:cNvSpPr>
            <p:nvPr/>
          </p:nvSpPr>
          <p:spPr bwMode="auto">
            <a:xfrm>
              <a:off x="1105" y="2929"/>
              <a:ext cx="2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K</a:t>
              </a:r>
              <a:r>
                <a:rPr lang="en-US" altLang="es-AR" b="1" i="1" baseline="-25000"/>
                <a:t>1</a:t>
              </a:r>
            </a:p>
          </p:txBody>
        </p:sp>
        <p:sp>
          <p:nvSpPr>
            <p:cNvPr id="75810" name="Line 36"/>
            <p:cNvSpPr>
              <a:spLocks noChangeShapeType="1"/>
            </p:cNvSpPr>
            <p:nvPr/>
          </p:nvSpPr>
          <p:spPr bwMode="auto">
            <a:xfrm flipH="1">
              <a:off x="1386" y="3072"/>
              <a:ext cx="710"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grpSp>
      <p:grpSp>
        <p:nvGrpSpPr>
          <p:cNvPr id="5" name="Group 49"/>
          <p:cNvGrpSpPr>
            <a:grpSpLocks/>
          </p:cNvGrpSpPr>
          <p:nvPr/>
        </p:nvGrpSpPr>
        <p:grpSpPr bwMode="auto">
          <a:xfrm>
            <a:off x="4876800" y="4585335"/>
            <a:ext cx="2730500" cy="2071688"/>
            <a:chOff x="2112" y="2658"/>
            <a:chExt cx="1720" cy="1305"/>
          </a:xfrm>
        </p:grpSpPr>
        <p:sp>
          <p:nvSpPr>
            <p:cNvPr id="75795" name="Oval 39"/>
            <p:cNvSpPr>
              <a:spLocks noChangeArrowheads="1"/>
            </p:cNvSpPr>
            <p:nvPr/>
          </p:nvSpPr>
          <p:spPr bwMode="auto">
            <a:xfrm>
              <a:off x="3295" y="3024"/>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5796" name="Line 40"/>
            <p:cNvSpPr>
              <a:spLocks noChangeShapeType="1"/>
            </p:cNvSpPr>
            <p:nvPr/>
          </p:nvSpPr>
          <p:spPr bwMode="auto">
            <a:xfrm>
              <a:off x="3350" y="3082"/>
              <a:ext cx="0" cy="702"/>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75797" name="Rectangle 41"/>
            <p:cNvSpPr>
              <a:spLocks noChangeArrowheads="1"/>
            </p:cNvSpPr>
            <p:nvPr/>
          </p:nvSpPr>
          <p:spPr bwMode="auto">
            <a:xfrm>
              <a:off x="3252" y="3753"/>
              <a:ext cx="24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L</a:t>
              </a:r>
              <a:r>
                <a:rPr lang="en-US" altLang="es-AR" sz="1600" b="1" i="1" baseline="-25000"/>
                <a:t>3</a:t>
              </a:r>
            </a:p>
          </p:txBody>
        </p:sp>
        <p:sp>
          <p:nvSpPr>
            <p:cNvPr id="75798" name="Rectangle 42"/>
            <p:cNvSpPr>
              <a:spLocks noChangeArrowheads="1"/>
            </p:cNvSpPr>
            <p:nvPr/>
          </p:nvSpPr>
          <p:spPr bwMode="auto">
            <a:xfrm>
              <a:off x="3363" y="2782"/>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P</a:t>
              </a:r>
            </a:p>
          </p:txBody>
        </p:sp>
        <p:sp>
          <p:nvSpPr>
            <p:cNvPr id="75799" name="Line 43"/>
            <p:cNvSpPr>
              <a:spLocks noChangeShapeType="1"/>
            </p:cNvSpPr>
            <p:nvPr/>
          </p:nvSpPr>
          <p:spPr bwMode="auto">
            <a:xfrm flipH="1">
              <a:off x="2112" y="3072"/>
              <a:ext cx="1720" cy="0"/>
            </a:xfrm>
            <a:prstGeom prst="line">
              <a:avLst/>
            </a:prstGeom>
            <a:noFill/>
            <a:ln w="25400">
              <a:solidFill>
                <a:schemeClr val="tx1"/>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s-AR"/>
            </a:p>
          </p:txBody>
        </p:sp>
        <p:sp>
          <p:nvSpPr>
            <p:cNvPr id="75800" name="Rectangle 45"/>
            <p:cNvSpPr>
              <a:spLocks noChangeArrowheads="1"/>
            </p:cNvSpPr>
            <p:nvPr/>
          </p:nvSpPr>
          <p:spPr bwMode="auto">
            <a:xfrm>
              <a:off x="3665" y="2658"/>
              <a:ext cx="1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s-AR" sz="1600" b="1"/>
            </a:p>
          </p:txBody>
        </p:sp>
      </p:grpSp>
      <mc:AlternateContent xmlns:mc="http://schemas.openxmlformats.org/markup-compatibility/2006" xmlns:p14="http://schemas.microsoft.com/office/powerpoint/2010/main">
        <mc:Choice Requires="p14">
          <p:contentPart p14:bwMode="auto" r:id="rId3">
            <p14:nvContentPartPr>
              <p14:cNvPr id="6" name="Entrada de lápiz 5">
                <a:extLst>
                  <a:ext uri="{FF2B5EF4-FFF2-40B4-BE49-F238E27FC236}">
                    <a16:creationId xmlns:a16="http://schemas.microsoft.com/office/drawing/2014/main" id="{C6D56342-68F6-41F5-988F-CA6F3D02A937}"/>
                  </a:ext>
                </a:extLst>
              </p14:cNvPr>
              <p14:cNvContentPartPr/>
              <p14:nvPr/>
            </p14:nvContentPartPr>
            <p14:xfrm>
              <a:off x="4330800" y="2381400"/>
              <a:ext cx="3981600" cy="3410280"/>
            </p14:xfrm>
          </p:contentPart>
        </mc:Choice>
        <mc:Fallback xmlns="">
          <p:pic>
            <p:nvPicPr>
              <p:cNvPr id="6" name="Entrada de lápiz 5">
                <a:extLst>
                  <a:ext uri="{FF2B5EF4-FFF2-40B4-BE49-F238E27FC236}">
                    <a16:creationId xmlns:a16="http://schemas.microsoft.com/office/drawing/2014/main" id="{C6D56342-68F6-41F5-988F-CA6F3D02A937}"/>
                  </a:ext>
                </a:extLst>
              </p:cNvPr>
              <p:cNvPicPr/>
              <p:nvPr/>
            </p:nvPicPr>
            <p:blipFill>
              <a:blip r:embed="rId4"/>
              <a:stretch>
                <a:fillRect/>
              </a:stretch>
            </p:blipFill>
            <p:spPr>
              <a:xfrm>
                <a:off x="4321440" y="2372040"/>
                <a:ext cx="4000320" cy="3429000"/>
              </a:xfrm>
              <a:prstGeom prst="rect">
                <a:avLst/>
              </a:prstGeom>
            </p:spPr>
          </p:pic>
        </mc:Fallback>
      </mc:AlternateContent>
    </p:spTree>
    <p:extLst>
      <p:ext uri="{BB962C8B-B14F-4D97-AF65-F5344CB8AC3E}">
        <p14:creationId xmlns:p14="http://schemas.microsoft.com/office/powerpoint/2010/main" val="296944529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8067"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8068" name="Rectangle 7"/>
          <p:cNvSpPr>
            <a:spLocks noGrp="1" noChangeArrowheads="1"/>
          </p:cNvSpPr>
          <p:nvPr>
            <p:ph type="title"/>
          </p:nvPr>
        </p:nvSpPr>
        <p:spPr>
          <a:xfrm>
            <a:off x="1882840" y="768096"/>
            <a:ext cx="7983537" cy="1073150"/>
          </a:xfrm>
        </p:spPr>
        <p:txBody>
          <a:bodyPr/>
          <a:lstStyle/>
          <a:p>
            <a:r>
              <a:rPr lang="en-US" altLang="es-AR" sz="3200" dirty="0"/>
              <a:t>Las </a:t>
            </a:r>
            <a:r>
              <a:rPr lang="en-US" altLang="es-AR" sz="3200" dirty="0" err="1"/>
              <a:t>curvas</a:t>
            </a:r>
            <a:r>
              <a:rPr lang="en-US" altLang="es-AR" sz="3200" dirty="0"/>
              <a:t> de </a:t>
            </a:r>
            <a:r>
              <a:rPr lang="en-US" altLang="es-AR" sz="3200" dirty="0" err="1"/>
              <a:t>costes</a:t>
            </a:r>
            <a:r>
              <a:rPr lang="en-US" altLang="es-AR" sz="3200" dirty="0"/>
              <a:t> a largo </a:t>
            </a:r>
            <a:r>
              <a:rPr lang="en-US" altLang="es-AR" sz="3200" dirty="0" err="1"/>
              <a:t>plazo</a:t>
            </a:r>
            <a:r>
              <a:rPr lang="en-US" altLang="es-AR" sz="3200" dirty="0"/>
              <a:t> y a </a:t>
            </a:r>
            <a:r>
              <a:rPr lang="en-US" altLang="es-AR" sz="3200" dirty="0" err="1"/>
              <a:t>corto</a:t>
            </a:r>
            <a:r>
              <a:rPr lang="en-US" altLang="es-AR" sz="3200" dirty="0"/>
              <a:t> </a:t>
            </a:r>
            <a:r>
              <a:rPr lang="en-US" altLang="es-AR" sz="3200" dirty="0" err="1"/>
              <a:t>plazo</a:t>
            </a:r>
            <a:endParaRPr lang="en-US" altLang="es-AR" sz="3200" dirty="0"/>
          </a:p>
        </p:txBody>
      </p:sp>
      <p:sp>
        <p:nvSpPr>
          <p:cNvPr id="88069" name="Rectangle 5"/>
          <p:cNvSpPr>
            <a:spLocks noGrp="1" noChangeArrowheads="1"/>
          </p:cNvSpPr>
          <p:nvPr>
            <p:ph idx="1"/>
          </p:nvPr>
        </p:nvSpPr>
        <p:spPr bwMode="auto">
          <a:xfrm>
            <a:off x="1636777" y="2696148"/>
            <a:ext cx="9363456" cy="4224337"/>
          </a:xfrm>
        </p:spPr>
        <p:txBody>
          <a:bodyPr wrap="square" numCol="1" anchor="t" anchorCtr="0" compatLnSpc="1">
            <a:prstTxWarp prst="textNoShape">
              <a:avLst/>
            </a:prstTxWarp>
            <a:normAutofit/>
          </a:bodyPr>
          <a:lstStyle/>
          <a:p>
            <a:pPr>
              <a:spcBef>
                <a:spcPct val="70000"/>
              </a:spcBef>
            </a:pPr>
            <a:r>
              <a:rPr lang="en-US" altLang="es-AR" sz="2400" dirty="0" err="1">
                <a:latin typeface="Arial" panose="020B0604020202020204" pitchFamily="34" charset="0"/>
                <a:cs typeface="Arial" panose="020B0604020202020204" pitchFamily="34" charset="0"/>
              </a:rPr>
              <a:t>Economías</a:t>
            </a:r>
            <a:r>
              <a:rPr lang="en-US" altLang="es-AR" sz="2400" dirty="0">
                <a:latin typeface="Arial" panose="020B0604020202020204" pitchFamily="34" charset="0"/>
                <a:cs typeface="Arial" panose="020B0604020202020204" pitchFamily="34" charset="0"/>
              </a:rPr>
              <a:t> y </a:t>
            </a:r>
            <a:r>
              <a:rPr lang="en-US" altLang="es-AR" sz="2400" dirty="0" err="1">
                <a:latin typeface="Arial" panose="020B0604020202020204" pitchFamily="34" charset="0"/>
                <a:cs typeface="Arial" panose="020B0604020202020204" pitchFamily="34" charset="0"/>
              </a:rPr>
              <a:t>deseconomías</a:t>
            </a:r>
            <a:r>
              <a:rPr lang="en-US" altLang="es-AR" sz="2400" dirty="0">
                <a:latin typeface="Arial" panose="020B0604020202020204" pitchFamily="34" charset="0"/>
                <a:cs typeface="Arial" panose="020B0604020202020204" pitchFamily="34" charset="0"/>
              </a:rPr>
              <a:t> de </a:t>
            </a:r>
            <a:r>
              <a:rPr lang="en-US" altLang="es-AR" sz="2400" dirty="0" err="1">
                <a:latin typeface="Arial" panose="020B0604020202020204" pitchFamily="34" charset="0"/>
                <a:cs typeface="Arial" panose="020B0604020202020204" pitchFamily="34" charset="0"/>
              </a:rPr>
              <a:t>escala</a:t>
            </a:r>
            <a:endParaRPr lang="en-US" altLang="es-AR" sz="2400" dirty="0">
              <a:latin typeface="Arial" panose="020B0604020202020204" pitchFamily="34" charset="0"/>
              <a:cs typeface="Arial" panose="020B0604020202020204" pitchFamily="34" charset="0"/>
            </a:endParaRPr>
          </a:p>
          <a:p>
            <a:pPr lvl="1">
              <a:buSzPct val="75000"/>
            </a:pPr>
            <a:r>
              <a:rPr lang="en-US" altLang="es-AR" sz="2400" dirty="0" err="1">
                <a:latin typeface="Arial" panose="020B0604020202020204" pitchFamily="34" charset="0"/>
                <a:cs typeface="Arial" panose="020B0604020202020204" pitchFamily="34" charset="0"/>
              </a:rPr>
              <a:t>Economías</a:t>
            </a:r>
            <a:r>
              <a:rPr lang="en-US" altLang="es-AR" sz="2400" dirty="0">
                <a:latin typeface="Arial" panose="020B0604020202020204" pitchFamily="34" charset="0"/>
                <a:cs typeface="Arial" panose="020B0604020202020204" pitchFamily="34" charset="0"/>
              </a:rPr>
              <a:t> de </a:t>
            </a:r>
            <a:r>
              <a:rPr lang="en-US" altLang="es-AR" sz="2400" dirty="0" err="1">
                <a:latin typeface="Arial" panose="020B0604020202020204" pitchFamily="34" charset="0"/>
                <a:cs typeface="Arial" panose="020B0604020202020204" pitchFamily="34" charset="0"/>
              </a:rPr>
              <a:t>escala</a:t>
            </a:r>
            <a:r>
              <a:rPr lang="en-US" altLang="es-AR" sz="2400" dirty="0">
                <a:latin typeface="Arial" panose="020B0604020202020204" pitchFamily="34" charset="0"/>
                <a:cs typeface="Arial" panose="020B0604020202020204" pitchFamily="34" charset="0"/>
              </a:rPr>
              <a:t>:</a:t>
            </a:r>
          </a:p>
          <a:p>
            <a:pPr lvl="2">
              <a:spcBef>
                <a:spcPct val="35000"/>
              </a:spcBef>
            </a:pPr>
            <a:r>
              <a:rPr lang="en-US" altLang="es-AR" sz="2400" dirty="0">
                <a:latin typeface="Arial" panose="020B0604020202020204" pitchFamily="34" charset="0"/>
                <a:cs typeface="Arial" panose="020B0604020202020204" pitchFamily="34" charset="0"/>
              </a:rPr>
              <a:t>El </a:t>
            </a:r>
            <a:r>
              <a:rPr lang="en-US" altLang="es-AR" sz="2400" dirty="0" err="1">
                <a:latin typeface="Arial" panose="020B0604020202020204" pitchFamily="34" charset="0"/>
                <a:cs typeface="Arial" panose="020B0604020202020204" pitchFamily="34" charset="0"/>
              </a:rPr>
              <a:t>aumento</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en</a:t>
            </a:r>
            <a:r>
              <a:rPr lang="en-US" altLang="es-AR" sz="2400" dirty="0">
                <a:latin typeface="Arial" panose="020B0604020202020204" pitchFamily="34" charset="0"/>
                <a:cs typeface="Arial" panose="020B0604020202020204" pitchFamily="34" charset="0"/>
              </a:rPr>
              <a:t> la </a:t>
            </a:r>
            <a:r>
              <a:rPr lang="en-US" altLang="es-AR" sz="2400" dirty="0" err="1">
                <a:latin typeface="Arial" panose="020B0604020202020204" pitchFamily="34" charset="0"/>
                <a:cs typeface="Arial" panose="020B0604020202020204" pitchFamily="34" charset="0"/>
              </a:rPr>
              <a:t>producción</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es</a:t>
            </a:r>
            <a:r>
              <a:rPr lang="en-US" altLang="es-AR" sz="2400" dirty="0">
                <a:latin typeface="Arial" panose="020B0604020202020204" pitchFamily="34" charset="0"/>
                <a:cs typeface="Arial" panose="020B0604020202020204" pitchFamily="34" charset="0"/>
              </a:rPr>
              <a:t> mayor que el </a:t>
            </a:r>
            <a:r>
              <a:rPr lang="en-US" altLang="es-AR" sz="2400" dirty="0" err="1">
                <a:latin typeface="Arial" panose="020B0604020202020204" pitchFamily="34" charset="0"/>
                <a:cs typeface="Arial" panose="020B0604020202020204" pitchFamily="34" charset="0"/>
              </a:rPr>
              <a:t>incremento</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en</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los</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factores</a:t>
            </a:r>
            <a:r>
              <a:rPr lang="en-US" altLang="es-AR" sz="2400" dirty="0">
                <a:latin typeface="Arial" panose="020B0604020202020204" pitchFamily="34" charset="0"/>
                <a:cs typeface="Arial" panose="020B0604020202020204" pitchFamily="34" charset="0"/>
              </a:rPr>
              <a:t>.</a:t>
            </a:r>
          </a:p>
          <a:p>
            <a:pPr lvl="1">
              <a:buSzPct val="75000"/>
            </a:pPr>
            <a:r>
              <a:rPr lang="en-US" altLang="es-AR" sz="2400" dirty="0" err="1">
                <a:latin typeface="Arial" panose="020B0604020202020204" pitchFamily="34" charset="0"/>
                <a:cs typeface="Arial" panose="020B0604020202020204" pitchFamily="34" charset="0"/>
              </a:rPr>
              <a:t>Deseconomías</a:t>
            </a:r>
            <a:r>
              <a:rPr lang="en-US" altLang="es-AR" sz="2400" dirty="0">
                <a:latin typeface="Arial" panose="020B0604020202020204" pitchFamily="34" charset="0"/>
                <a:cs typeface="Arial" panose="020B0604020202020204" pitchFamily="34" charset="0"/>
              </a:rPr>
              <a:t> de </a:t>
            </a:r>
            <a:r>
              <a:rPr lang="en-US" altLang="es-AR" sz="2400" dirty="0" err="1">
                <a:latin typeface="Arial" panose="020B0604020202020204" pitchFamily="34" charset="0"/>
                <a:cs typeface="Arial" panose="020B0604020202020204" pitchFamily="34" charset="0"/>
              </a:rPr>
              <a:t>escala</a:t>
            </a:r>
            <a:r>
              <a:rPr lang="en-US" altLang="es-AR" sz="2400" dirty="0">
                <a:latin typeface="Arial" panose="020B0604020202020204" pitchFamily="34" charset="0"/>
                <a:cs typeface="Arial" panose="020B0604020202020204" pitchFamily="34" charset="0"/>
              </a:rPr>
              <a:t>: </a:t>
            </a:r>
          </a:p>
          <a:p>
            <a:pPr lvl="2">
              <a:spcBef>
                <a:spcPct val="35000"/>
              </a:spcBef>
            </a:pPr>
            <a:r>
              <a:rPr lang="en-US" altLang="es-AR" sz="2400" dirty="0">
                <a:latin typeface="Arial" panose="020B0604020202020204" pitchFamily="34" charset="0"/>
                <a:cs typeface="Arial" panose="020B0604020202020204" pitchFamily="34" charset="0"/>
              </a:rPr>
              <a:t>El </a:t>
            </a:r>
            <a:r>
              <a:rPr lang="en-US" altLang="es-AR" sz="2400" dirty="0" err="1">
                <a:latin typeface="Arial" panose="020B0604020202020204" pitchFamily="34" charset="0"/>
                <a:cs typeface="Arial" panose="020B0604020202020204" pitchFamily="34" charset="0"/>
              </a:rPr>
              <a:t>aumento</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en</a:t>
            </a:r>
            <a:r>
              <a:rPr lang="en-US" altLang="es-AR" sz="2400" dirty="0">
                <a:latin typeface="Arial" panose="020B0604020202020204" pitchFamily="34" charset="0"/>
                <a:cs typeface="Arial" panose="020B0604020202020204" pitchFamily="34" charset="0"/>
              </a:rPr>
              <a:t> la </a:t>
            </a:r>
            <a:r>
              <a:rPr lang="en-US" altLang="es-AR" sz="2400" dirty="0" err="1">
                <a:latin typeface="Arial" panose="020B0604020202020204" pitchFamily="34" charset="0"/>
                <a:cs typeface="Arial" panose="020B0604020202020204" pitchFamily="34" charset="0"/>
              </a:rPr>
              <a:t>producción</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es</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menor</a:t>
            </a:r>
            <a:r>
              <a:rPr lang="en-US" altLang="es-AR" sz="2400" dirty="0">
                <a:latin typeface="Arial" panose="020B0604020202020204" pitchFamily="34" charset="0"/>
                <a:cs typeface="Arial" panose="020B0604020202020204" pitchFamily="34" charset="0"/>
              </a:rPr>
              <a:t> que el </a:t>
            </a:r>
            <a:r>
              <a:rPr lang="en-US" altLang="es-AR" sz="2400" dirty="0" err="1">
                <a:latin typeface="Arial" panose="020B0604020202020204" pitchFamily="34" charset="0"/>
                <a:cs typeface="Arial" panose="020B0604020202020204" pitchFamily="34" charset="0"/>
              </a:rPr>
              <a:t>aumento</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en</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los</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factores</a:t>
            </a:r>
            <a:r>
              <a:rPr lang="en-US" altLang="es-AR" sz="2400" dirty="0">
                <a:latin typeface="Arial" panose="020B0604020202020204" pitchFamily="34" charset="0"/>
                <a:cs typeface="Arial" panose="020B0604020202020204" pitchFamily="34" charset="0"/>
              </a:rPr>
              <a:t>.</a:t>
            </a:r>
          </a:p>
          <a:p>
            <a:pPr>
              <a:spcBef>
                <a:spcPct val="70000"/>
              </a:spcBef>
            </a:pPr>
            <a:endParaRPr lang="en-US" altLang="es-A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3385085"/>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7827"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7828" name="Rectangle 7"/>
          <p:cNvSpPr>
            <a:spLocks noGrp="1" noChangeArrowheads="1"/>
          </p:cNvSpPr>
          <p:nvPr>
            <p:ph type="title"/>
          </p:nvPr>
        </p:nvSpPr>
        <p:spPr>
          <a:xfrm>
            <a:off x="1471360" y="603504"/>
            <a:ext cx="7983537" cy="1073150"/>
          </a:xfrm>
        </p:spPr>
        <p:txBody>
          <a:bodyPr/>
          <a:lstStyle/>
          <a:p>
            <a:r>
              <a:rPr lang="en-US" altLang="es-AR" sz="3200" dirty="0"/>
              <a:t>Las </a:t>
            </a:r>
            <a:r>
              <a:rPr lang="en-US" altLang="es-AR" sz="3200" dirty="0" err="1"/>
              <a:t>curvas</a:t>
            </a:r>
            <a:r>
              <a:rPr lang="en-US" altLang="es-AR" sz="3200" dirty="0"/>
              <a:t> de </a:t>
            </a:r>
            <a:r>
              <a:rPr lang="en-US" altLang="es-AR" sz="3200" dirty="0" err="1"/>
              <a:t>costes</a:t>
            </a:r>
            <a:r>
              <a:rPr lang="en-US" altLang="es-AR" sz="3200" dirty="0"/>
              <a:t> a largo </a:t>
            </a:r>
            <a:r>
              <a:rPr lang="en-US" altLang="es-AR" sz="3200" dirty="0" err="1"/>
              <a:t>plazo</a:t>
            </a:r>
            <a:r>
              <a:rPr lang="en-US" altLang="es-AR" sz="3200" dirty="0"/>
              <a:t> y a </a:t>
            </a:r>
            <a:r>
              <a:rPr lang="en-US" altLang="es-AR" sz="3200" dirty="0" err="1"/>
              <a:t>corto</a:t>
            </a:r>
            <a:r>
              <a:rPr lang="en-US" altLang="es-AR" sz="3200" dirty="0"/>
              <a:t> </a:t>
            </a:r>
            <a:r>
              <a:rPr lang="en-US" altLang="es-AR" sz="3200" dirty="0" err="1"/>
              <a:t>plazo</a:t>
            </a:r>
            <a:endParaRPr lang="en-US" altLang="es-AR" sz="3200" dirty="0"/>
          </a:p>
        </p:txBody>
      </p:sp>
      <p:sp>
        <p:nvSpPr>
          <p:cNvPr id="77829" name="Rectangle 5"/>
          <p:cNvSpPr>
            <a:spLocks noGrp="1" noChangeArrowheads="1"/>
          </p:cNvSpPr>
          <p:nvPr>
            <p:ph idx="1"/>
          </p:nvPr>
        </p:nvSpPr>
        <p:spPr bwMode="auto">
          <a:xfrm>
            <a:off x="1154954" y="2603500"/>
            <a:ext cx="9680686" cy="3416300"/>
          </a:xfrm>
        </p:spPr>
        <p:txBody>
          <a:bodyPr wrap="square" numCol="1" anchor="t" anchorCtr="0" compatLnSpc="1">
            <a:prstTxWarp prst="textNoShape">
              <a:avLst/>
            </a:prstTxWarp>
            <a:normAutofit lnSpcReduction="10000"/>
          </a:bodyPr>
          <a:lstStyle/>
          <a:p>
            <a:pPr>
              <a:spcBef>
                <a:spcPct val="70000"/>
              </a:spcBef>
            </a:pPr>
            <a:r>
              <a:rPr lang="en-US" altLang="es-AR" dirty="0"/>
              <a:t>El </a:t>
            </a:r>
            <a:r>
              <a:rPr lang="en-US" altLang="es-AR" dirty="0" err="1"/>
              <a:t>coste</a:t>
            </a:r>
            <a:r>
              <a:rPr lang="en-US" altLang="es-AR" dirty="0"/>
              <a:t> </a:t>
            </a:r>
            <a:r>
              <a:rPr lang="en-US" altLang="es-AR" dirty="0" err="1"/>
              <a:t>medio</a:t>
            </a:r>
            <a:r>
              <a:rPr lang="en-US" altLang="es-AR" dirty="0"/>
              <a:t> a largo </a:t>
            </a:r>
            <a:r>
              <a:rPr lang="en-US" altLang="es-AR" dirty="0" err="1"/>
              <a:t>plazo</a:t>
            </a:r>
            <a:r>
              <a:rPr lang="en-US" altLang="es-AR" dirty="0"/>
              <a:t> (</a:t>
            </a:r>
            <a:r>
              <a:rPr lang="en-US" altLang="es-AR" dirty="0" err="1"/>
              <a:t>CMeL</a:t>
            </a:r>
            <a:r>
              <a:rPr lang="en-US" altLang="es-AR" dirty="0"/>
              <a:t>)</a:t>
            </a:r>
          </a:p>
          <a:p>
            <a:pPr marL="0" indent="0">
              <a:spcBef>
                <a:spcPct val="70000"/>
              </a:spcBef>
              <a:buNone/>
            </a:pPr>
            <a:r>
              <a:rPr lang="en-US" altLang="es-AR" sz="2000" dirty="0">
                <a:solidFill>
                  <a:schemeClr val="tx1"/>
                </a:solidFill>
                <a:latin typeface="Arial" panose="020B0604020202020204" pitchFamily="34" charset="0"/>
                <a:cs typeface="Arial" panose="020B0604020202020204" pitchFamily="34" charset="0"/>
              </a:rPr>
              <a:t>Las </a:t>
            </a:r>
            <a:r>
              <a:rPr lang="en-US" altLang="es-AR" sz="2000" dirty="0" err="1">
                <a:solidFill>
                  <a:schemeClr val="tx1"/>
                </a:solidFill>
                <a:latin typeface="Arial" panose="020B0604020202020204" pitchFamily="34" charset="0"/>
                <a:cs typeface="Arial" panose="020B0604020202020204" pitchFamily="34" charset="0"/>
              </a:rPr>
              <a:t>empresas</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experimentan</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rendimientos</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crecientes</a:t>
            </a:r>
            <a:r>
              <a:rPr lang="en-US" altLang="es-AR" sz="2000" dirty="0">
                <a:solidFill>
                  <a:schemeClr val="tx1"/>
                </a:solidFill>
                <a:latin typeface="Arial" panose="020B0604020202020204" pitchFamily="34" charset="0"/>
                <a:cs typeface="Arial" panose="020B0604020202020204" pitchFamily="34" charset="0"/>
              </a:rPr>
              <a:t> y </a:t>
            </a:r>
            <a:r>
              <a:rPr lang="en-US" altLang="es-AR" sz="2000" dirty="0" err="1">
                <a:solidFill>
                  <a:schemeClr val="tx1"/>
                </a:solidFill>
                <a:latin typeface="Arial" panose="020B0604020202020204" pitchFamily="34" charset="0"/>
                <a:cs typeface="Arial" panose="020B0604020202020204" pitchFamily="34" charset="0"/>
              </a:rPr>
              <a:t>decrecientes</a:t>
            </a:r>
            <a:r>
              <a:rPr lang="en-US" altLang="es-AR" sz="2000" dirty="0">
                <a:solidFill>
                  <a:schemeClr val="tx1"/>
                </a:solidFill>
                <a:latin typeface="Arial" panose="020B0604020202020204" pitchFamily="34" charset="0"/>
                <a:cs typeface="Arial" panose="020B0604020202020204" pitchFamily="34" charset="0"/>
              </a:rPr>
              <a:t> de </a:t>
            </a:r>
            <a:r>
              <a:rPr lang="en-US" altLang="es-AR" sz="2000" dirty="0" err="1">
                <a:solidFill>
                  <a:schemeClr val="tx1"/>
                </a:solidFill>
                <a:latin typeface="Arial" panose="020B0604020202020204" pitchFamily="34" charset="0"/>
                <a:cs typeface="Arial" panose="020B0604020202020204" pitchFamily="34" charset="0"/>
              </a:rPr>
              <a:t>escala</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Por</a:t>
            </a:r>
            <a:r>
              <a:rPr lang="en-US" altLang="es-AR" sz="2000" dirty="0">
                <a:solidFill>
                  <a:schemeClr val="tx1"/>
                </a:solidFill>
                <a:latin typeface="Arial" panose="020B0604020202020204" pitchFamily="34" charset="0"/>
                <a:cs typeface="Arial" panose="020B0604020202020204" pitchFamily="34" charset="0"/>
              </a:rPr>
              <a:t> lo </a:t>
            </a:r>
            <a:r>
              <a:rPr lang="en-US" altLang="es-AR" sz="2000" dirty="0" err="1">
                <a:solidFill>
                  <a:schemeClr val="tx1"/>
                </a:solidFill>
                <a:latin typeface="Arial" panose="020B0604020202020204" pitchFamily="34" charset="0"/>
                <a:cs typeface="Arial" panose="020B0604020202020204" pitchFamily="34" charset="0"/>
              </a:rPr>
              <a:t>tanto</a:t>
            </a:r>
            <a:r>
              <a:rPr lang="en-US" altLang="es-AR" sz="2000" dirty="0">
                <a:solidFill>
                  <a:schemeClr val="tx1"/>
                </a:solidFill>
                <a:latin typeface="Arial" panose="020B0604020202020204" pitchFamily="34" charset="0"/>
                <a:cs typeface="Arial" panose="020B0604020202020204" pitchFamily="34" charset="0"/>
              </a:rPr>
              <a:t>, el </a:t>
            </a:r>
            <a:r>
              <a:rPr lang="en-US" altLang="es-AR" sz="2000" dirty="0" err="1">
                <a:solidFill>
                  <a:schemeClr val="tx1"/>
                </a:solidFill>
                <a:latin typeface="Arial" panose="020B0604020202020204" pitchFamily="34" charset="0"/>
                <a:cs typeface="Arial" panose="020B0604020202020204" pitchFamily="34" charset="0"/>
              </a:rPr>
              <a:t>coste</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medio</a:t>
            </a:r>
            <a:r>
              <a:rPr lang="en-US" altLang="es-AR" sz="2000" dirty="0">
                <a:solidFill>
                  <a:schemeClr val="tx1"/>
                </a:solidFill>
                <a:latin typeface="Arial" panose="020B0604020202020204" pitchFamily="34" charset="0"/>
                <a:cs typeface="Arial" panose="020B0604020202020204" pitchFamily="34" charset="0"/>
              </a:rPr>
              <a:t> a largo </a:t>
            </a:r>
            <a:r>
              <a:rPr lang="en-US" altLang="es-AR" sz="2000" dirty="0" err="1">
                <a:solidFill>
                  <a:schemeClr val="tx1"/>
                </a:solidFill>
                <a:latin typeface="Arial" panose="020B0604020202020204" pitchFamily="34" charset="0"/>
                <a:cs typeface="Arial" panose="020B0604020202020204" pitchFamily="34" charset="0"/>
              </a:rPr>
              <a:t>plazo</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tiene</a:t>
            </a:r>
            <a:r>
              <a:rPr lang="en-US" altLang="es-AR" sz="2000" dirty="0">
                <a:solidFill>
                  <a:schemeClr val="tx1"/>
                </a:solidFill>
                <a:latin typeface="Arial" panose="020B0604020202020204" pitchFamily="34" charset="0"/>
                <a:cs typeface="Arial" panose="020B0604020202020204" pitchFamily="34" charset="0"/>
              </a:rPr>
              <a:t> forma de “U”.</a:t>
            </a:r>
          </a:p>
          <a:p>
            <a:pPr lvl="1">
              <a:buSzPct val="75000"/>
            </a:pPr>
            <a:r>
              <a:rPr lang="en-US" altLang="es-AR" sz="2000" dirty="0" err="1">
                <a:solidFill>
                  <a:schemeClr val="tx1"/>
                </a:solidFill>
                <a:latin typeface="Arial" panose="020B0604020202020204" pitchFamily="34" charset="0"/>
                <a:cs typeface="Arial" panose="020B0604020202020204" pitchFamily="34" charset="0"/>
              </a:rPr>
              <a:t>Rendimientos</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constantes</a:t>
            </a:r>
            <a:r>
              <a:rPr lang="en-US" altLang="es-AR" sz="2000" dirty="0">
                <a:solidFill>
                  <a:schemeClr val="tx1"/>
                </a:solidFill>
                <a:latin typeface="Arial" panose="020B0604020202020204" pitchFamily="34" charset="0"/>
                <a:cs typeface="Arial" panose="020B0604020202020204" pitchFamily="34" charset="0"/>
              </a:rPr>
              <a:t> de </a:t>
            </a:r>
            <a:r>
              <a:rPr lang="en-US" altLang="es-AR" sz="2000" dirty="0" err="1">
                <a:solidFill>
                  <a:schemeClr val="tx1"/>
                </a:solidFill>
                <a:latin typeface="Arial" panose="020B0604020202020204" pitchFamily="34" charset="0"/>
                <a:cs typeface="Arial" panose="020B0604020202020204" pitchFamily="34" charset="0"/>
              </a:rPr>
              <a:t>escala</a:t>
            </a:r>
            <a:r>
              <a:rPr lang="en-US" altLang="es-AR" sz="2000" dirty="0">
                <a:solidFill>
                  <a:schemeClr val="tx1"/>
                </a:solidFill>
                <a:latin typeface="Arial" panose="020B0604020202020204" pitchFamily="34" charset="0"/>
                <a:cs typeface="Arial" panose="020B0604020202020204" pitchFamily="34" charset="0"/>
              </a:rPr>
              <a:t>:</a:t>
            </a:r>
          </a:p>
          <a:p>
            <a:pPr lvl="2">
              <a:spcBef>
                <a:spcPct val="35000"/>
              </a:spcBef>
            </a:pPr>
            <a:r>
              <a:rPr lang="en-US" altLang="es-AR" sz="2000" dirty="0">
                <a:solidFill>
                  <a:schemeClr val="tx1"/>
                </a:solidFill>
                <a:latin typeface="Arial" panose="020B0604020202020204" pitchFamily="34" charset="0"/>
                <a:cs typeface="Arial" panose="020B0604020202020204" pitchFamily="34" charset="0"/>
              </a:rPr>
              <a:t>Una </a:t>
            </a:r>
            <a:r>
              <a:rPr lang="en-US" altLang="es-AR" sz="2000" dirty="0" err="1">
                <a:solidFill>
                  <a:schemeClr val="tx1"/>
                </a:solidFill>
                <a:latin typeface="Arial" panose="020B0604020202020204" pitchFamily="34" charset="0"/>
                <a:cs typeface="Arial" panose="020B0604020202020204" pitchFamily="34" charset="0"/>
              </a:rPr>
              <a:t>duplicación</a:t>
            </a:r>
            <a:r>
              <a:rPr lang="en-US" altLang="es-AR" sz="2000" dirty="0">
                <a:solidFill>
                  <a:schemeClr val="tx1"/>
                </a:solidFill>
                <a:latin typeface="Arial" panose="020B0604020202020204" pitchFamily="34" charset="0"/>
                <a:cs typeface="Arial" panose="020B0604020202020204" pitchFamily="34" charset="0"/>
              </a:rPr>
              <a:t> de </a:t>
            </a:r>
            <a:r>
              <a:rPr lang="en-US" altLang="es-AR" sz="2000" dirty="0" err="1">
                <a:solidFill>
                  <a:schemeClr val="tx1"/>
                </a:solidFill>
                <a:latin typeface="Arial" panose="020B0604020202020204" pitchFamily="34" charset="0"/>
                <a:cs typeface="Arial" panose="020B0604020202020204" pitchFamily="34" charset="0"/>
              </a:rPr>
              <a:t>los</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factores</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provoca</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una</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duplicación</a:t>
            </a:r>
            <a:r>
              <a:rPr lang="en-US" altLang="es-AR" sz="2000" dirty="0">
                <a:solidFill>
                  <a:schemeClr val="tx1"/>
                </a:solidFill>
                <a:latin typeface="Arial" panose="020B0604020202020204" pitchFamily="34" charset="0"/>
                <a:cs typeface="Arial" panose="020B0604020202020204" pitchFamily="34" charset="0"/>
              </a:rPr>
              <a:t> de la </a:t>
            </a:r>
            <a:r>
              <a:rPr lang="en-US" altLang="es-AR" sz="2000" dirty="0" err="1">
                <a:solidFill>
                  <a:schemeClr val="tx1"/>
                </a:solidFill>
                <a:latin typeface="Arial" panose="020B0604020202020204" pitchFamily="34" charset="0"/>
                <a:cs typeface="Arial" panose="020B0604020202020204" pitchFamily="34" charset="0"/>
              </a:rPr>
              <a:t>producción</a:t>
            </a:r>
            <a:r>
              <a:rPr lang="en-US" altLang="es-AR" sz="2000" dirty="0">
                <a:solidFill>
                  <a:schemeClr val="tx1"/>
                </a:solidFill>
                <a:latin typeface="Arial" panose="020B0604020202020204" pitchFamily="34" charset="0"/>
                <a:cs typeface="Arial" panose="020B0604020202020204" pitchFamily="34" charset="0"/>
              </a:rPr>
              <a:t>. El </a:t>
            </a:r>
            <a:r>
              <a:rPr lang="en-US" altLang="es-AR" sz="2000" dirty="0" err="1">
                <a:solidFill>
                  <a:schemeClr val="tx1"/>
                </a:solidFill>
                <a:latin typeface="Arial" panose="020B0604020202020204" pitchFamily="34" charset="0"/>
                <a:cs typeface="Arial" panose="020B0604020202020204" pitchFamily="34" charset="0"/>
              </a:rPr>
              <a:t>coste</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medio</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es</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constante</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en</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todos</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los</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niveles</a:t>
            </a:r>
            <a:r>
              <a:rPr lang="en-US" altLang="es-AR" sz="2000" dirty="0">
                <a:solidFill>
                  <a:schemeClr val="tx1"/>
                </a:solidFill>
                <a:latin typeface="Arial" panose="020B0604020202020204" pitchFamily="34" charset="0"/>
                <a:cs typeface="Arial" panose="020B0604020202020204" pitchFamily="34" charset="0"/>
              </a:rPr>
              <a:t> de </a:t>
            </a:r>
            <a:r>
              <a:rPr lang="en-US" altLang="es-AR" sz="2000" dirty="0" err="1">
                <a:solidFill>
                  <a:schemeClr val="tx1"/>
                </a:solidFill>
                <a:latin typeface="Arial" panose="020B0604020202020204" pitchFamily="34" charset="0"/>
                <a:cs typeface="Arial" panose="020B0604020202020204" pitchFamily="34" charset="0"/>
              </a:rPr>
              <a:t>producción</a:t>
            </a:r>
            <a:r>
              <a:rPr lang="en-US" altLang="es-AR" sz="2000" dirty="0">
                <a:solidFill>
                  <a:schemeClr val="tx1"/>
                </a:solidFill>
                <a:latin typeface="Arial" panose="020B0604020202020204" pitchFamily="34" charset="0"/>
                <a:cs typeface="Arial" panose="020B0604020202020204" pitchFamily="34" charset="0"/>
              </a:rPr>
              <a:t>.</a:t>
            </a:r>
          </a:p>
          <a:p>
            <a:pPr lvl="1">
              <a:buSzPct val="75000"/>
            </a:pPr>
            <a:r>
              <a:rPr lang="en-US" altLang="es-AR" sz="2000" dirty="0" err="1">
                <a:solidFill>
                  <a:schemeClr val="tx1"/>
                </a:solidFill>
                <a:latin typeface="Arial" panose="020B0604020202020204" pitchFamily="34" charset="0"/>
                <a:cs typeface="Arial" panose="020B0604020202020204" pitchFamily="34" charset="0"/>
              </a:rPr>
              <a:t>Rendimientos</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decrecientes</a:t>
            </a:r>
            <a:r>
              <a:rPr lang="en-US" altLang="es-AR" sz="2000" dirty="0">
                <a:solidFill>
                  <a:schemeClr val="tx1"/>
                </a:solidFill>
                <a:latin typeface="Arial" panose="020B0604020202020204" pitchFamily="34" charset="0"/>
                <a:cs typeface="Arial" panose="020B0604020202020204" pitchFamily="34" charset="0"/>
              </a:rPr>
              <a:t> de </a:t>
            </a:r>
            <a:r>
              <a:rPr lang="en-US" altLang="es-AR" sz="2000" dirty="0" err="1">
                <a:solidFill>
                  <a:schemeClr val="tx1"/>
                </a:solidFill>
                <a:latin typeface="Arial" panose="020B0604020202020204" pitchFamily="34" charset="0"/>
                <a:cs typeface="Arial" panose="020B0604020202020204" pitchFamily="34" charset="0"/>
              </a:rPr>
              <a:t>escala</a:t>
            </a:r>
            <a:r>
              <a:rPr lang="en-US" altLang="es-AR" sz="2000" dirty="0">
                <a:solidFill>
                  <a:schemeClr val="tx1"/>
                </a:solidFill>
                <a:latin typeface="Arial" panose="020B0604020202020204" pitchFamily="34" charset="0"/>
                <a:cs typeface="Arial" panose="020B0604020202020204" pitchFamily="34" charset="0"/>
              </a:rPr>
              <a:t>:</a:t>
            </a:r>
          </a:p>
          <a:p>
            <a:pPr lvl="2">
              <a:spcBef>
                <a:spcPct val="35000"/>
              </a:spcBef>
              <a:buSzPct val="75000"/>
            </a:pPr>
            <a:r>
              <a:rPr lang="es-ES" altLang="es-AR" sz="2000" dirty="0">
                <a:solidFill>
                  <a:schemeClr val="tx1"/>
                </a:solidFill>
                <a:latin typeface="Arial" panose="020B0604020202020204" pitchFamily="34" charset="0"/>
                <a:cs typeface="Arial" panose="020B0604020202020204" pitchFamily="34" charset="0"/>
              </a:rPr>
              <a:t>Si se duplican los factores, el crecimiento de la producción es menor que el doble y el coste medio aumentará con la producción.</a:t>
            </a:r>
            <a:endParaRPr lang="en-US" altLang="es-AR" sz="2000" dirty="0">
              <a:solidFill>
                <a:schemeClr val="tx1"/>
              </a:solidFill>
              <a:latin typeface="Arial" panose="020B0604020202020204" pitchFamily="34" charset="0"/>
              <a:cs typeface="Arial" panose="020B0604020202020204" pitchFamily="34" charset="0"/>
            </a:endParaRPr>
          </a:p>
          <a:p>
            <a:pPr lvl="2">
              <a:spcBef>
                <a:spcPct val="35000"/>
              </a:spcBef>
            </a:pPr>
            <a:endParaRPr lang="en-US" altLang="es-AR" dirty="0"/>
          </a:p>
        </p:txBody>
      </p:sp>
    </p:spTree>
    <p:extLst>
      <p:ext uri="{BB962C8B-B14F-4D97-AF65-F5344CB8AC3E}">
        <p14:creationId xmlns:p14="http://schemas.microsoft.com/office/powerpoint/2010/main" val="4042622354"/>
      </p:ext>
    </p:extLst>
  </p:cSld>
  <p:clrMapOvr>
    <a:masterClrMapping/>
  </p:clrMapOvr>
  <p:transition spd="med">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4626864"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6019" name="Rectangle 3"/>
          <p:cNvSpPr>
            <a:spLocks noChangeArrowheads="1"/>
          </p:cNvSpPr>
          <p:nvPr/>
        </p:nvSpPr>
        <p:spPr bwMode="auto">
          <a:xfrm>
            <a:off x="7141464"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6020" name="Rectangle 4"/>
          <p:cNvSpPr>
            <a:spLocks noGrp="1" noChangeArrowheads="1"/>
          </p:cNvSpPr>
          <p:nvPr>
            <p:ph type="title"/>
          </p:nvPr>
        </p:nvSpPr>
        <p:spPr/>
        <p:txBody>
          <a:bodyPr/>
          <a:lstStyle/>
          <a:p>
            <a:r>
              <a:rPr lang="en-US" altLang="es-AR" sz="3200" dirty="0" err="1"/>
              <a:t>Coste</a:t>
            </a:r>
            <a:r>
              <a:rPr lang="en-US" altLang="es-AR" sz="3200" dirty="0"/>
              <a:t> </a:t>
            </a:r>
            <a:r>
              <a:rPr lang="en-US" altLang="es-AR" sz="3200" dirty="0" err="1"/>
              <a:t>medio</a:t>
            </a:r>
            <a:r>
              <a:rPr lang="en-US" altLang="es-AR" sz="3200" dirty="0"/>
              <a:t> y </a:t>
            </a:r>
            <a:r>
              <a:rPr lang="en-US" altLang="es-AR" sz="3200" dirty="0" err="1"/>
              <a:t>coste</a:t>
            </a:r>
            <a:r>
              <a:rPr lang="en-US" altLang="es-AR" sz="3200" dirty="0"/>
              <a:t> marginal a largo </a:t>
            </a:r>
            <a:r>
              <a:rPr lang="en-US" altLang="es-AR" sz="3200" dirty="0" err="1"/>
              <a:t>plazo</a:t>
            </a:r>
            <a:r>
              <a:rPr lang="en-US" altLang="es-AR" sz="3200" dirty="0"/>
              <a:t> </a:t>
            </a:r>
          </a:p>
        </p:txBody>
      </p:sp>
      <p:sp>
        <p:nvSpPr>
          <p:cNvPr id="86021" name="Rectangle 5"/>
          <p:cNvSpPr>
            <a:spLocks noChangeArrowheads="1"/>
          </p:cNvSpPr>
          <p:nvPr/>
        </p:nvSpPr>
        <p:spPr bwMode="auto">
          <a:xfrm>
            <a:off x="4626864"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6022" name="Rectangle 6"/>
          <p:cNvSpPr>
            <a:spLocks noChangeArrowheads="1"/>
          </p:cNvSpPr>
          <p:nvPr/>
        </p:nvSpPr>
        <p:spPr bwMode="auto">
          <a:xfrm>
            <a:off x="7141464"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6023" name="Rectangle 7"/>
          <p:cNvSpPr>
            <a:spLocks noChangeArrowheads="1"/>
          </p:cNvSpPr>
          <p:nvPr/>
        </p:nvSpPr>
        <p:spPr bwMode="auto">
          <a:xfrm>
            <a:off x="6989064" y="62357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6024" name="Line 8"/>
          <p:cNvSpPr>
            <a:spLocks noChangeShapeType="1"/>
          </p:cNvSpPr>
          <p:nvPr/>
        </p:nvSpPr>
        <p:spPr bwMode="auto">
          <a:xfrm>
            <a:off x="6074664" y="1757364"/>
            <a:ext cx="0" cy="42370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86025" name="Line 9"/>
          <p:cNvSpPr>
            <a:spLocks noChangeShapeType="1"/>
          </p:cNvSpPr>
          <p:nvPr/>
        </p:nvSpPr>
        <p:spPr bwMode="auto">
          <a:xfrm>
            <a:off x="6081014" y="6007100"/>
            <a:ext cx="44259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86026" name="Rectangle 10"/>
          <p:cNvSpPr>
            <a:spLocks noChangeArrowheads="1"/>
          </p:cNvSpPr>
          <p:nvPr/>
        </p:nvSpPr>
        <p:spPr bwMode="auto">
          <a:xfrm>
            <a:off x="10484740" y="5851526"/>
            <a:ext cx="1309655"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Producción</a:t>
            </a:r>
          </a:p>
        </p:txBody>
      </p:sp>
      <p:sp>
        <p:nvSpPr>
          <p:cNvPr id="86027" name="Rectangle 11"/>
          <p:cNvSpPr>
            <a:spLocks noChangeArrowheads="1"/>
          </p:cNvSpPr>
          <p:nvPr/>
        </p:nvSpPr>
        <p:spPr bwMode="auto">
          <a:xfrm>
            <a:off x="4900008" y="2114708"/>
            <a:ext cx="1165385" cy="88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sz="1200" b="1" dirty="0" err="1"/>
              <a:t>Coste</a:t>
            </a:r>
            <a:endParaRPr lang="en-US" altLang="es-AR" sz="1200" b="1" dirty="0"/>
          </a:p>
          <a:p>
            <a:pPr algn="ctr"/>
            <a:r>
              <a:rPr lang="en-US" altLang="es-AR" sz="1200" b="1" dirty="0"/>
              <a:t>(</a:t>
            </a:r>
            <a:r>
              <a:rPr lang="en-US" altLang="es-AR" sz="1200" b="1" dirty="0" err="1"/>
              <a:t>dólares</a:t>
            </a:r>
            <a:r>
              <a:rPr lang="en-US" altLang="es-AR" sz="1200" b="1" dirty="0"/>
              <a:t> </a:t>
            </a:r>
            <a:r>
              <a:rPr lang="en-US" altLang="es-AR" sz="1200" b="1" dirty="0" err="1"/>
              <a:t>por</a:t>
            </a:r>
            <a:r>
              <a:rPr lang="en-US" altLang="es-AR" sz="1200" b="1" dirty="0"/>
              <a:t> </a:t>
            </a:r>
          </a:p>
          <a:p>
            <a:pPr algn="ctr"/>
            <a:r>
              <a:rPr lang="en-US" altLang="es-AR" sz="1200" b="1" dirty="0" err="1"/>
              <a:t>unidad</a:t>
            </a:r>
            <a:r>
              <a:rPr lang="en-US" altLang="es-AR" sz="1200" b="1" dirty="0"/>
              <a:t> de</a:t>
            </a:r>
          </a:p>
          <a:p>
            <a:pPr algn="ctr"/>
            <a:r>
              <a:rPr lang="en-US" altLang="es-AR" sz="1200" b="1" dirty="0"/>
              <a:t> </a:t>
            </a:r>
            <a:r>
              <a:rPr lang="en-US" altLang="es-AR" sz="1200" b="1" dirty="0" err="1"/>
              <a:t>producció</a:t>
            </a:r>
            <a:r>
              <a:rPr lang="en-US" altLang="es-AR" sz="1600" b="1" dirty="0" err="1"/>
              <a:t>n</a:t>
            </a:r>
            <a:r>
              <a:rPr lang="en-US" altLang="es-AR" sz="1600" b="1" dirty="0"/>
              <a:t>)</a:t>
            </a:r>
          </a:p>
        </p:txBody>
      </p:sp>
      <p:grpSp>
        <p:nvGrpSpPr>
          <p:cNvPr id="2" name="Group 19"/>
          <p:cNvGrpSpPr>
            <a:grpSpLocks/>
          </p:cNvGrpSpPr>
          <p:nvPr/>
        </p:nvGrpSpPr>
        <p:grpSpPr bwMode="auto">
          <a:xfrm>
            <a:off x="6308027" y="2668589"/>
            <a:ext cx="4459288" cy="1824037"/>
            <a:chOff x="1539" y="1681"/>
            <a:chExt cx="2809" cy="1149"/>
          </a:xfrm>
        </p:grpSpPr>
        <p:sp>
          <p:nvSpPr>
            <p:cNvPr id="86035" name="Freeform 14"/>
            <p:cNvSpPr>
              <a:spLocks/>
            </p:cNvSpPr>
            <p:nvPr/>
          </p:nvSpPr>
          <p:spPr bwMode="auto">
            <a:xfrm>
              <a:off x="1539" y="2042"/>
              <a:ext cx="2469" cy="788"/>
            </a:xfrm>
            <a:custGeom>
              <a:avLst/>
              <a:gdLst>
                <a:gd name="T0" fmla="*/ 0 w 2469"/>
                <a:gd name="T1" fmla="*/ 134 h 788"/>
                <a:gd name="T2" fmla="*/ 25 w 2469"/>
                <a:gd name="T3" fmla="*/ 157 h 788"/>
                <a:gd name="T4" fmla="*/ 57 w 2469"/>
                <a:gd name="T5" fmla="*/ 184 h 788"/>
                <a:gd name="T6" fmla="*/ 96 w 2469"/>
                <a:gd name="T7" fmla="*/ 217 h 788"/>
                <a:gd name="T8" fmla="*/ 134 w 2469"/>
                <a:gd name="T9" fmla="*/ 253 h 788"/>
                <a:gd name="T10" fmla="*/ 224 w 2469"/>
                <a:gd name="T11" fmla="*/ 341 h 788"/>
                <a:gd name="T12" fmla="*/ 333 w 2469"/>
                <a:gd name="T13" fmla="*/ 437 h 788"/>
                <a:gd name="T14" fmla="*/ 442 w 2469"/>
                <a:gd name="T15" fmla="*/ 529 h 788"/>
                <a:gd name="T16" fmla="*/ 557 w 2469"/>
                <a:gd name="T17" fmla="*/ 617 h 788"/>
                <a:gd name="T18" fmla="*/ 615 w 2469"/>
                <a:gd name="T19" fmla="*/ 654 h 788"/>
                <a:gd name="T20" fmla="*/ 666 w 2469"/>
                <a:gd name="T21" fmla="*/ 686 h 788"/>
                <a:gd name="T22" fmla="*/ 724 w 2469"/>
                <a:gd name="T23" fmla="*/ 713 h 788"/>
                <a:gd name="T24" fmla="*/ 775 w 2469"/>
                <a:gd name="T25" fmla="*/ 736 h 788"/>
                <a:gd name="T26" fmla="*/ 884 w 2469"/>
                <a:gd name="T27" fmla="*/ 764 h 788"/>
                <a:gd name="T28" fmla="*/ 993 w 2469"/>
                <a:gd name="T29" fmla="*/ 782 h 788"/>
                <a:gd name="T30" fmla="*/ 1109 w 2469"/>
                <a:gd name="T31" fmla="*/ 787 h 788"/>
                <a:gd name="T32" fmla="*/ 1218 w 2469"/>
                <a:gd name="T33" fmla="*/ 787 h 788"/>
                <a:gd name="T34" fmla="*/ 1333 w 2469"/>
                <a:gd name="T35" fmla="*/ 778 h 788"/>
                <a:gd name="T36" fmla="*/ 1442 w 2469"/>
                <a:gd name="T37" fmla="*/ 759 h 788"/>
                <a:gd name="T38" fmla="*/ 1538 w 2469"/>
                <a:gd name="T39" fmla="*/ 741 h 788"/>
                <a:gd name="T40" fmla="*/ 1635 w 2469"/>
                <a:gd name="T41" fmla="*/ 718 h 788"/>
                <a:gd name="T42" fmla="*/ 1724 w 2469"/>
                <a:gd name="T43" fmla="*/ 690 h 788"/>
                <a:gd name="T44" fmla="*/ 1801 w 2469"/>
                <a:gd name="T45" fmla="*/ 658 h 788"/>
                <a:gd name="T46" fmla="*/ 1885 w 2469"/>
                <a:gd name="T47" fmla="*/ 617 h 788"/>
                <a:gd name="T48" fmla="*/ 1955 w 2469"/>
                <a:gd name="T49" fmla="*/ 571 h 788"/>
                <a:gd name="T50" fmla="*/ 2090 w 2469"/>
                <a:gd name="T51" fmla="*/ 474 h 788"/>
                <a:gd name="T52" fmla="*/ 2205 w 2469"/>
                <a:gd name="T53" fmla="*/ 378 h 788"/>
                <a:gd name="T54" fmla="*/ 2250 w 2469"/>
                <a:gd name="T55" fmla="*/ 332 h 788"/>
                <a:gd name="T56" fmla="*/ 2295 w 2469"/>
                <a:gd name="T57" fmla="*/ 281 h 788"/>
                <a:gd name="T58" fmla="*/ 2365 w 2469"/>
                <a:gd name="T59" fmla="*/ 175 h 788"/>
                <a:gd name="T60" fmla="*/ 2397 w 2469"/>
                <a:gd name="T61" fmla="*/ 125 h 788"/>
                <a:gd name="T62" fmla="*/ 2423 w 2469"/>
                <a:gd name="T63" fmla="*/ 74 h 788"/>
                <a:gd name="T64" fmla="*/ 2449 w 2469"/>
                <a:gd name="T65" fmla="*/ 33 h 788"/>
                <a:gd name="T66" fmla="*/ 2468 w 2469"/>
                <a:gd name="T67" fmla="*/ 0 h 7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9"/>
                <a:gd name="T103" fmla="*/ 0 h 788"/>
                <a:gd name="T104" fmla="*/ 2469 w 2469"/>
                <a:gd name="T105" fmla="*/ 788 h 7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9" h="788">
                  <a:moveTo>
                    <a:pt x="0" y="134"/>
                  </a:moveTo>
                  <a:lnTo>
                    <a:pt x="25" y="157"/>
                  </a:lnTo>
                  <a:lnTo>
                    <a:pt x="57" y="184"/>
                  </a:lnTo>
                  <a:lnTo>
                    <a:pt x="96" y="217"/>
                  </a:lnTo>
                  <a:lnTo>
                    <a:pt x="134" y="253"/>
                  </a:lnTo>
                  <a:lnTo>
                    <a:pt x="224" y="341"/>
                  </a:lnTo>
                  <a:lnTo>
                    <a:pt x="333" y="437"/>
                  </a:lnTo>
                  <a:lnTo>
                    <a:pt x="442" y="529"/>
                  </a:lnTo>
                  <a:lnTo>
                    <a:pt x="557" y="617"/>
                  </a:lnTo>
                  <a:lnTo>
                    <a:pt x="615" y="654"/>
                  </a:lnTo>
                  <a:lnTo>
                    <a:pt x="666" y="686"/>
                  </a:lnTo>
                  <a:lnTo>
                    <a:pt x="724" y="713"/>
                  </a:lnTo>
                  <a:lnTo>
                    <a:pt x="775" y="736"/>
                  </a:lnTo>
                  <a:lnTo>
                    <a:pt x="884" y="764"/>
                  </a:lnTo>
                  <a:lnTo>
                    <a:pt x="993" y="782"/>
                  </a:lnTo>
                  <a:lnTo>
                    <a:pt x="1109" y="787"/>
                  </a:lnTo>
                  <a:lnTo>
                    <a:pt x="1218" y="787"/>
                  </a:lnTo>
                  <a:lnTo>
                    <a:pt x="1333" y="778"/>
                  </a:lnTo>
                  <a:lnTo>
                    <a:pt x="1442" y="759"/>
                  </a:lnTo>
                  <a:lnTo>
                    <a:pt x="1538" y="741"/>
                  </a:lnTo>
                  <a:lnTo>
                    <a:pt x="1635" y="718"/>
                  </a:lnTo>
                  <a:lnTo>
                    <a:pt x="1724" y="690"/>
                  </a:lnTo>
                  <a:lnTo>
                    <a:pt x="1801" y="658"/>
                  </a:lnTo>
                  <a:lnTo>
                    <a:pt x="1885" y="617"/>
                  </a:lnTo>
                  <a:lnTo>
                    <a:pt x="1955" y="571"/>
                  </a:lnTo>
                  <a:lnTo>
                    <a:pt x="2090" y="474"/>
                  </a:lnTo>
                  <a:lnTo>
                    <a:pt x="2205" y="378"/>
                  </a:lnTo>
                  <a:lnTo>
                    <a:pt x="2250" y="332"/>
                  </a:lnTo>
                  <a:lnTo>
                    <a:pt x="2295" y="281"/>
                  </a:lnTo>
                  <a:lnTo>
                    <a:pt x="2365" y="175"/>
                  </a:lnTo>
                  <a:lnTo>
                    <a:pt x="2397" y="125"/>
                  </a:lnTo>
                  <a:lnTo>
                    <a:pt x="2423" y="74"/>
                  </a:lnTo>
                  <a:lnTo>
                    <a:pt x="2449" y="33"/>
                  </a:lnTo>
                  <a:lnTo>
                    <a:pt x="2468" y="0"/>
                  </a:lnTo>
                </a:path>
              </a:pathLst>
            </a:custGeom>
            <a:noFill/>
            <a:ln w="50800" cap="rnd" cmpd="sng">
              <a:solidFill>
                <a:srgbClr val="00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86036" name="Rectangle 15"/>
            <p:cNvSpPr>
              <a:spLocks noChangeArrowheads="1"/>
            </p:cNvSpPr>
            <p:nvPr/>
          </p:nvSpPr>
          <p:spPr bwMode="auto">
            <a:xfrm>
              <a:off x="3793" y="1681"/>
              <a:ext cx="5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CMeL</a:t>
              </a:r>
            </a:p>
          </p:txBody>
        </p:sp>
      </p:grpSp>
      <p:grpSp>
        <p:nvGrpSpPr>
          <p:cNvPr id="3" name="Group 20"/>
          <p:cNvGrpSpPr>
            <a:grpSpLocks/>
          </p:cNvGrpSpPr>
          <p:nvPr/>
        </p:nvGrpSpPr>
        <p:grpSpPr bwMode="auto">
          <a:xfrm>
            <a:off x="6535040" y="2024063"/>
            <a:ext cx="3389313" cy="4013200"/>
            <a:chOff x="1682" y="1275"/>
            <a:chExt cx="2135" cy="2528"/>
          </a:xfrm>
        </p:grpSpPr>
        <p:sp>
          <p:nvSpPr>
            <p:cNvPr id="86030" name="Freeform 12"/>
            <p:cNvSpPr>
              <a:spLocks/>
            </p:cNvSpPr>
            <p:nvPr/>
          </p:nvSpPr>
          <p:spPr bwMode="auto">
            <a:xfrm>
              <a:off x="1682" y="1634"/>
              <a:ext cx="1824" cy="1392"/>
            </a:xfrm>
            <a:custGeom>
              <a:avLst/>
              <a:gdLst>
                <a:gd name="T0" fmla="*/ 0 w 1824"/>
                <a:gd name="T1" fmla="*/ 1245 h 1392"/>
                <a:gd name="T2" fmla="*/ 141 w 1824"/>
                <a:gd name="T3" fmla="*/ 1309 h 1392"/>
                <a:gd name="T4" fmla="*/ 281 w 1824"/>
                <a:gd name="T5" fmla="*/ 1357 h 1392"/>
                <a:gd name="T6" fmla="*/ 354 w 1824"/>
                <a:gd name="T7" fmla="*/ 1377 h 1392"/>
                <a:gd name="T8" fmla="*/ 427 w 1824"/>
                <a:gd name="T9" fmla="*/ 1387 h 1392"/>
                <a:gd name="T10" fmla="*/ 500 w 1824"/>
                <a:gd name="T11" fmla="*/ 1391 h 1392"/>
                <a:gd name="T12" fmla="*/ 572 w 1824"/>
                <a:gd name="T13" fmla="*/ 1391 h 1392"/>
                <a:gd name="T14" fmla="*/ 645 w 1824"/>
                <a:gd name="T15" fmla="*/ 1382 h 1392"/>
                <a:gd name="T16" fmla="*/ 724 w 1824"/>
                <a:gd name="T17" fmla="*/ 1367 h 1392"/>
                <a:gd name="T18" fmla="*/ 797 w 1824"/>
                <a:gd name="T19" fmla="*/ 1343 h 1392"/>
                <a:gd name="T20" fmla="*/ 875 w 1824"/>
                <a:gd name="T21" fmla="*/ 1318 h 1392"/>
                <a:gd name="T22" fmla="*/ 948 w 1824"/>
                <a:gd name="T23" fmla="*/ 1284 h 1392"/>
                <a:gd name="T24" fmla="*/ 1021 w 1824"/>
                <a:gd name="T25" fmla="*/ 1245 h 1392"/>
                <a:gd name="T26" fmla="*/ 1156 w 1824"/>
                <a:gd name="T27" fmla="*/ 1158 h 1392"/>
                <a:gd name="T28" fmla="*/ 1223 w 1824"/>
                <a:gd name="T29" fmla="*/ 1104 h 1392"/>
                <a:gd name="T30" fmla="*/ 1290 w 1824"/>
                <a:gd name="T31" fmla="*/ 1046 h 1392"/>
                <a:gd name="T32" fmla="*/ 1352 w 1824"/>
                <a:gd name="T33" fmla="*/ 983 h 1392"/>
                <a:gd name="T34" fmla="*/ 1419 w 1824"/>
                <a:gd name="T35" fmla="*/ 915 h 1392"/>
                <a:gd name="T36" fmla="*/ 1537 w 1824"/>
                <a:gd name="T37" fmla="*/ 769 h 1392"/>
                <a:gd name="T38" fmla="*/ 1587 w 1824"/>
                <a:gd name="T39" fmla="*/ 696 h 1392"/>
                <a:gd name="T40" fmla="*/ 1632 w 1824"/>
                <a:gd name="T41" fmla="*/ 623 h 1392"/>
                <a:gd name="T42" fmla="*/ 1672 w 1824"/>
                <a:gd name="T43" fmla="*/ 550 h 1392"/>
                <a:gd name="T44" fmla="*/ 1700 w 1824"/>
                <a:gd name="T45" fmla="*/ 477 h 1392"/>
                <a:gd name="T46" fmla="*/ 1750 w 1824"/>
                <a:gd name="T47" fmla="*/ 321 h 1392"/>
                <a:gd name="T48" fmla="*/ 1789 w 1824"/>
                <a:gd name="T49" fmla="*/ 166 h 1392"/>
                <a:gd name="T50" fmla="*/ 1823 w 1824"/>
                <a:gd name="T51" fmla="*/ 0 h 13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24"/>
                <a:gd name="T79" fmla="*/ 0 h 1392"/>
                <a:gd name="T80" fmla="*/ 1824 w 1824"/>
                <a:gd name="T81" fmla="*/ 1392 h 13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24" h="1392">
                  <a:moveTo>
                    <a:pt x="0" y="1245"/>
                  </a:moveTo>
                  <a:lnTo>
                    <a:pt x="141" y="1309"/>
                  </a:lnTo>
                  <a:lnTo>
                    <a:pt x="281" y="1357"/>
                  </a:lnTo>
                  <a:lnTo>
                    <a:pt x="354" y="1377"/>
                  </a:lnTo>
                  <a:lnTo>
                    <a:pt x="427" y="1387"/>
                  </a:lnTo>
                  <a:lnTo>
                    <a:pt x="500" y="1391"/>
                  </a:lnTo>
                  <a:lnTo>
                    <a:pt x="572" y="1391"/>
                  </a:lnTo>
                  <a:lnTo>
                    <a:pt x="645" y="1382"/>
                  </a:lnTo>
                  <a:lnTo>
                    <a:pt x="724" y="1367"/>
                  </a:lnTo>
                  <a:lnTo>
                    <a:pt x="797" y="1343"/>
                  </a:lnTo>
                  <a:lnTo>
                    <a:pt x="875" y="1318"/>
                  </a:lnTo>
                  <a:lnTo>
                    <a:pt x="948" y="1284"/>
                  </a:lnTo>
                  <a:lnTo>
                    <a:pt x="1021" y="1245"/>
                  </a:lnTo>
                  <a:lnTo>
                    <a:pt x="1156" y="1158"/>
                  </a:lnTo>
                  <a:lnTo>
                    <a:pt x="1223" y="1104"/>
                  </a:lnTo>
                  <a:lnTo>
                    <a:pt x="1290" y="1046"/>
                  </a:lnTo>
                  <a:lnTo>
                    <a:pt x="1352" y="983"/>
                  </a:lnTo>
                  <a:lnTo>
                    <a:pt x="1419" y="915"/>
                  </a:lnTo>
                  <a:lnTo>
                    <a:pt x="1537" y="769"/>
                  </a:lnTo>
                  <a:lnTo>
                    <a:pt x="1587" y="696"/>
                  </a:lnTo>
                  <a:lnTo>
                    <a:pt x="1632" y="623"/>
                  </a:lnTo>
                  <a:lnTo>
                    <a:pt x="1672" y="550"/>
                  </a:lnTo>
                  <a:lnTo>
                    <a:pt x="1700" y="477"/>
                  </a:lnTo>
                  <a:lnTo>
                    <a:pt x="1750" y="321"/>
                  </a:lnTo>
                  <a:lnTo>
                    <a:pt x="1789" y="166"/>
                  </a:lnTo>
                  <a:lnTo>
                    <a:pt x="1823" y="0"/>
                  </a:lnTo>
                </a:path>
              </a:pathLst>
            </a:custGeom>
            <a:noFill/>
            <a:ln w="50800" cap="rnd"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86031" name="Rectangle 13"/>
            <p:cNvSpPr>
              <a:spLocks noChangeArrowheads="1"/>
            </p:cNvSpPr>
            <p:nvPr/>
          </p:nvSpPr>
          <p:spPr bwMode="auto">
            <a:xfrm>
              <a:off x="3351" y="1275"/>
              <a:ext cx="46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CML</a:t>
              </a:r>
            </a:p>
          </p:txBody>
        </p:sp>
        <p:sp>
          <p:nvSpPr>
            <p:cNvPr id="86032" name="Line 16"/>
            <p:cNvSpPr>
              <a:spLocks noChangeShapeType="1"/>
            </p:cNvSpPr>
            <p:nvPr/>
          </p:nvSpPr>
          <p:spPr bwMode="auto">
            <a:xfrm>
              <a:off x="2793" y="2833"/>
              <a:ext cx="0" cy="97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spAutoFit/>
            </a:bodyPr>
            <a:lstStyle/>
            <a:p>
              <a:endParaRPr lang="es-AR"/>
            </a:p>
          </p:txBody>
        </p:sp>
        <p:sp>
          <p:nvSpPr>
            <p:cNvPr id="86033" name="Rectangle 17"/>
            <p:cNvSpPr>
              <a:spLocks noChangeArrowheads="1"/>
            </p:cNvSpPr>
            <p:nvPr/>
          </p:nvSpPr>
          <p:spPr bwMode="auto">
            <a:xfrm>
              <a:off x="2483" y="2529"/>
              <a:ext cx="2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i="1"/>
                <a:t>A</a:t>
              </a:r>
            </a:p>
          </p:txBody>
        </p:sp>
        <p:sp>
          <p:nvSpPr>
            <p:cNvPr id="86034" name="Oval 18"/>
            <p:cNvSpPr>
              <a:spLocks noChangeArrowheads="1"/>
            </p:cNvSpPr>
            <p:nvPr/>
          </p:nvSpPr>
          <p:spPr bwMode="auto">
            <a:xfrm>
              <a:off x="2738" y="2658"/>
              <a:ext cx="164" cy="32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grpSp>
      <p:sp>
        <p:nvSpPr>
          <p:cNvPr id="4" name="Rectángulo 3"/>
          <p:cNvSpPr/>
          <p:nvPr/>
        </p:nvSpPr>
        <p:spPr>
          <a:xfrm>
            <a:off x="578742" y="2446052"/>
            <a:ext cx="4139562" cy="3153171"/>
          </a:xfrm>
          <a:prstGeom prst="rect">
            <a:avLst/>
          </a:prstGeom>
        </p:spPr>
        <p:txBody>
          <a:bodyPr wrap="square">
            <a:spAutoFit/>
          </a:bodyPr>
          <a:lstStyle/>
          <a:p>
            <a:pPr lvl="1">
              <a:buSzPct val="75000"/>
            </a:pPr>
            <a:r>
              <a:rPr lang="en-US" altLang="es-AR" dirty="0"/>
              <a:t>El </a:t>
            </a:r>
            <a:r>
              <a:rPr lang="en-US" altLang="es-AR" dirty="0" err="1"/>
              <a:t>coste</a:t>
            </a:r>
            <a:r>
              <a:rPr lang="en-US" altLang="es-AR" dirty="0"/>
              <a:t> marginal a largo </a:t>
            </a:r>
            <a:r>
              <a:rPr lang="en-US" altLang="es-AR" dirty="0" err="1"/>
              <a:t>plazo</a:t>
            </a:r>
            <a:r>
              <a:rPr lang="en-US" altLang="es-AR" dirty="0"/>
              <a:t> </a:t>
            </a:r>
            <a:r>
              <a:rPr lang="en-US" altLang="es-AR" dirty="0" err="1"/>
              <a:t>hace</a:t>
            </a:r>
            <a:r>
              <a:rPr lang="en-US" altLang="es-AR" dirty="0"/>
              <a:t> que el </a:t>
            </a:r>
            <a:r>
              <a:rPr lang="en-US" altLang="es-AR" dirty="0" err="1"/>
              <a:t>coste</a:t>
            </a:r>
            <a:r>
              <a:rPr lang="en-US" altLang="es-AR" dirty="0"/>
              <a:t> </a:t>
            </a:r>
            <a:r>
              <a:rPr lang="en-US" altLang="es-AR" dirty="0" err="1"/>
              <a:t>medio</a:t>
            </a:r>
            <a:r>
              <a:rPr lang="en-US" altLang="es-AR" dirty="0"/>
              <a:t> a largo </a:t>
            </a:r>
            <a:r>
              <a:rPr lang="en-US" altLang="es-AR" dirty="0" err="1"/>
              <a:t>plazo</a:t>
            </a:r>
            <a:r>
              <a:rPr lang="en-US" altLang="es-AR" dirty="0"/>
              <a:t>:</a:t>
            </a:r>
          </a:p>
          <a:p>
            <a:pPr lvl="2">
              <a:spcBef>
                <a:spcPct val="35000"/>
              </a:spcBef>
            </a:pPr>
            <a:r>
              <a:rPr lang="en-US" altLang="es-AR" dirty="0"/>
              <a:t>Si </a:t>
            </a:r>
            <a:r>
              <a:rPr lang="en-US" altLang="es-AR" dirty="0" err="1"/>
              <a:t>CMgL</a:t>
            </a:r>
            <a:r>
              <a:rPr lang="en-US" altLang="es-AR" dirty="0"/>
              <a:t> &lt; </a:t>
            </a:r>
            <a:r>
              <a:rPr lang="en-US" altLang="es-AR" dirty="0" err="1"/>
              <a:t>CMeL</a:t>
            </a:r>
            <a:r>
              <a:rPr lang="en-US" altLang="es-AR" dirty="0"/>
              <a:t>, </a:t>
            </a:r>
            <a:r>
              <a:rPr lang="en-US" altLang="es-AR" dirty="0" err="1"/>
              <a:t>CMeL</a:t>
            </a:r>
            <a:r>
              <a:rPr lang="en-US" altLang="es-AR" dirty="0"/>
              <a:t> </a:t>
            </a:r>
            <a:r>
              <a:rPr lang="en-US" altLang="es-AR" dirty="0" err="1"/>
              <a:t>disminuirá</a:t>
            </a:r>
            <a:r>
              <a:rPr lang="en-US" altLang="es-AR" dirty="0"/>
              <a:t>.</a:t>
            </a:r>
          </a:p>
          <a:p>
            <a:pPr lvl="2">
              <a:spcBef>
                <a:spcPct val="35000"/>
              </a:spcBef>
            </a:pPr>
            <a:r>
              <a:rPr lang="en-US" altLang="es-AR" dirty="0"/>
              <a:t>Si CML &gt; </a:t>
            </a:r>
            <a:r>
              <a:rPr lang="en-US" altLang="es-AR" dirty="0" err="1"/>
              <a:t>CMeL</a:t>
            </a:r>
            <a:r>
              <a:rPr lang="en-US" altLang="es-AR" dirty="0"/>
              <a:t>, </a:t>
            </a:r>
            <a:r>
              <a:rPr lang="en-US" altLang="es-AR" dirty="0" err="1"/>
              <a:t>CMeL</a:t>
            </a:r>
            <a:r>
              <a:rPr lang="en-US" altLang="es-AR" dirty="0"/>
              <a:t> </a:t>
            </a:r>
            <a:r>
              <a:rPr lang="en-US" altLang="es-AR" dirty="0" err="1"/>
              <a:t>aumentará</a:t>
            </a:r>
            <a:r>
              <a:rPr lang="en-US" altLang="es-AR" dirty="0"/>
              <a:t>.</a:t>
            </a:r>
          </a:p>
          <a:p>
            <a:pPr lvl="2">
              <a:spcBef>
                <a:spcPct val="35000"/>
              </a:spcBef>
            </a:pPr>
            <a:r>
              <a:rPr lang="en-US" altLang="es-AR" dirty="0" err="1"/>
              <a:t>Por</a:t>
            </a:r>
            <a:r>
              <a:rPr lang="en-US" altLang="es-AR" dirty="0"/>
              <a:t> lo </a:t>
            </a:r>
            <a:r>
              <a:rPr lang="en-US" altLang="es-AR" dirty="0" err="1"/>
              <a:t>tanto</a:t>
            </a:r>
            <a:r>
              <a:rPr lang="en-US" altLang="es-AR" dirty="0"/>
              <a:t>, CML = </a:t>
            </a:r>
            <a:r>
              <a:rPr lang="en-US" altLang="es-AR" dirty="0" err="1"/>
              <a:t>CMeL</a:t>
            </a:r>
            <a:r>
              <a:rPr lang="en-US" altLang="es-AR" dirty="0"/>
              <a:t> </a:t>
            </a:r>
            <a:r>
              <a:rPr lang="en-US" altLang="es-AR" dirty="0" err="1"/>
              <a:t>cuando</a:t>
            </a:r>
            <a:r>
              <a:rPr lang="en-US" altLang="es-AR" dirty="0"/>
              <a:t> </a:t>
            </a:r>
            <a:r>
              <a:rPr lang="en-US" altLang="es-AR" dirty="0" err="1"/>
              <a:t>CMeL</a:t>
            </a:r>
            <a:r>
              <a:rPr lang="en-US" altLang="es-AR" dirty="0"/>
              <a:t> </a:t>
            </a:r>
            <a:r>
              <a:rPr lang="en-US" altLang="es-AR" dirty="0" err="1"/>
              <a:t>alcanza</a:t>
            </a:r>
            <a:r>
              <a:rPr lang="en-US" altLang="es-AR" dirty="0"/>
              <a:t> </a:t>
            </a:r>
            <a:r>
              <a:rPr lang="en-US" altLang="es-AR" dirty="0" err="1"/>
              <a:t>su</a:t>
            </a:r>
            <a:r>
              <a:rPr lang="en-US" altLang="es-AR" dirty="0"/>
              <a:t> </a:t>
            </a:r>
            <a:r>
              <a:rPr lang="en-US" altLang="es-AR" dirty="0" err="1"/>
              <a:t>punto</a:t>
            </a:r>
            <a:r>
              <a:rPr lang="en-US" altLang="es-AR" dirty="0"/>
              <a:t> </a:t>
            </a:r>
            <a:r>
              <a:rPr lang="en-US" altLang="es-AR" dirty="0" err="1"/>
              <a:t>mínimo</a:t>
            </a:r>
            <a:endParaRPr lang="es-AR" dirty="0"/>
          </a:p>
        </p:txBody>
      </p:sp>
    </p:spTree>
    <p:extLst>
      <p:ext uri="{BB962C8B-B14F-4D97-AF65-F5344CB8AC3E}">
        <p14:creationId xmlns:p14="http://schemas.microsoft.com/office/powerpoint/2010/main" val="201711093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2286000" y="663244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2163" name="Rectangle 3"/>
          <p:cNvSpPr>
            <a:spLocks noChangeArrowheads="1"/>
          </p:cNvSpPr>
          <p:nvPr/>
        </p:nvSpPr>
        <p:spPr bwMode="auto">
          <a:xfrm>
            <a:off x="4800600" y="642924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8372" name="Rectangle 4"/>
          <p:cNvSpPr>
            <a:spLocks noGrp="1" noChangeArrowheads="1"/>
          </p:cNvSpPr>
          <p:nvPr>
            <p:ph type="title"/>
          </p:nvPr>
        </p:nvSpPr>
        <p:spPr>
          <a:xfrm>
            <a:off x="2074864" y="877316"/>
            <a:ext cx="7983537" cy="781050"/>
          </a:xfrm>
        </p:spPr>
        <p:txBody>
          <a:bodyPr rtlCol="0">
            <a:normAutofit fontScale="90000"/>
          </a:bodyPr>
          <a:lstStyle/>
          <a:p>
            <a:pPr>
              <a:defRPr/>
            </a:pPr>
            <a:r>
              <a:rPr lang="en-US" sz="3200" dirty="0"/>
              <a:t>El </a:t>
            </a:r>
            <a:r>
              <a:rPr lang="en-US" sz="3200" dirty="0" err="1"/>
              <a:t>coste</a:t>
            </a:r>
            <a:r>
              <a:rPr lang="en-US" sz="3200" dirty="0"/>
              <a:t> a largo </a:t>
            </a:r>
            <a:r>
              <a:rPr lang="en-US" sz="3200" dirty="0" err="1"/>
              <a:t>plazo</a:t>
            </a:r>
            <a:r>
              <a:rPr lang="en-US" sz="3200" dirty="0"/>
              <a:t> con </a:t>
            </a:r>
            <a:br>
              <a:rPr lang="en-US" sz="3200" dirty="0"/>
            </a:br>
            <a:r>
              <a:rPr lang="en-US" sz="3200" dirty="0" err="1"/>
              <a:t>rendimientos</a:t>
            </a:r>
            <a:r>
              <a:rPr lang="en-US" sz="3200" dirty="0"/>
              <a:t> </a:t>
            </a:r>
            <a:r>
              <a:rPr lang="en-US" sz="3200" dirty="0" err="1"/>
              <a:t>constantes</a:t>
            </a:r>
            <a:r>
              <a:rPr lang="en-US" sz="3200" dirty="0"/>
              <a:t> de </a:t>
            </a:r>
            <a:r>
              <a:rPr lang="en-US" sz="3200" dirty="0" err="1"/>
              <a:t>escala</a:t>
            </a:r>
            <a:endParaRPr lang="en-US" sz="3200" dirty="0"/>
          </a:p>
        </p:txBody>
      </p:sp>
      <p:sp>
        <p:nvSpPr>
          <p:cNvPr id="92165" name="Rectangle 5"/>
          <p:cNvSpPr>
            <a:spLocks noChangeArrowheads="1"/>
          </p:cNvSpPr>
          <p:nvPr/>
        </p:nvSpPr>
        <p:spPr bwMode="auto">
          <a:xfrm>
            <a:off x="2286000" y="663244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2166" name="Rectangle 6"/>
          <p:cNvSpPr>
            <a:spLocks noChangeArrowheads="1"/>
          </p:cNvSpPr>
          <p:nvPr/>
        </p:nvSpPr>
        <p:spPr bwMode="auto">
          <a:xfrm>
            <a:off x="4800600" y="642924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2167" name="Rectangle 7"/>
          <p:cNvSpPr>
            <a:spLocks noChangeArrowheads="1"/>
          </p:cNvSpPr>
          <p:nvPr/>
        </p:nvSpPr>
        <p:spPr bwMode="auto">
          <a:xfrm>
            <a:off x="4648200" y="641654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2168" name="Line 8"/>
          <p:cNvSpPr>
            <a:spLocks noChangeShapeType="1"/>
          </p:cNvSpPr>
          <p:nvPr/>
        </p:nvSpPr>
        <p:spPr bwMode="auto">
          <a:xfrm>
            <a:off x="3733800" y="2166812"/>
            <a:ext cx="0" cy="42370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92169" name="Line 9"/>
          <p:cNvSpPr>
            <a:spLocks noChangeShapeType="1"/>
          </p:cNvSpPr>
          <p:nvPr/>
        </p:nvSpPr>
        <p:spPr bwMode="auto">
          <a:xfrm>
            <a:off x="3714750" y="6391148"/>
            <a:ext cx="62674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92170" name="Rectangle 10"/>
          <p:cNvSpPr>
            <a:spLocks noChangeArrowheads="1"/>
          </p:cNvSpPr>
          <p:nvPr/>
        </p:nvSpPr>
        <p:spPr bwMode="auto">
          <a:xfrm>
            <a:off x="9142413" y="6343524"/>
            <a:ext cx="1452322"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Producción</a:t>
            </a:r>
          </a:p>
        </p:txBody>
      </p:sp>
      <p:sp>
        <p:nvSpPr>
          <p:cNvPr id="92171" name="Rectangle 11"/>
          <p:cNvSpPr>
            <a:spLocks noChangeArrowheads="1"/>
          </p:cNvSpPr>
          <p:nvPr/>
        </p:nvSpPr>
        <p:spPr bwMode="auto">
          <a:xfrm>
            <a:off x="1749962" y="2054098"/>
            <a:ext cx="1913988" cy="119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b="1"/>
              <a:t>Coste</a:t>
            </a:r>
          </a:p>
          <a:p>
            <a:pPr algn="r"/>
            <a:r>
              <a:rPr lang="en-US" altLang="es-AR" b="1"/>
              <a:t>(dólares </a:t>
            </a:r>
          </a:p>
          <a:p>
            <a:pPr algn="r"/>
            <a:r>
              <a:rPr lang="en-US" altLang="es-AR" b="1"/>
              <a:t>por unidad</a:t>
            </a:r>
          </a:p>
          <a:p>
            <a:pPr algn="r"/>
            <a:r>
              <a:rPr lang="en-US" altLang="es-AR" b="1"/>
              <a:t> de producción)</a:t>
            </a:r>
          </a:p>
        </p:txBody>
      </p:sp>
      <p:grpSp>
        <p:nvGrpSpPr>
          <p:cNvPr id="2" name="Group 44"/>
          <p:cNvGrpSpPr>
            <a:grpSpLocks/>
          </p:cNvGrpSpPr>
          <p:nvPr/>
        </p:nvGrpSpPr>
        <p:grpSpPr bwMode="auto">
          <a:xfrm>
            <a:off x="6575425" y="2838323"/>
            <a:ext cx="3111500" cy="3848100"/>
            <a:chOff x="3182" y="1546"/>
            <a:chExt cx="1960" cy="2424"/>
          </a:xfrm>
        </p:grpSpPr>
        <p:sp>
          <p:nvSpPr>
            <p:cNvPr id="92194" name="Line 21"/>
            <p:cNvSpPr>
              <a:spLocks noChangeShapeType="1"/>
            </p:cNvSpPr>
            <p:nvPr/>
          </p:nvSpPr>
          <p:spPr bwMode="auto">
            <a:xfrm>
              <a:off x="4032" y="2506"/>
              <a:ext cx="0" cy="1278"/>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92195" name="Rectangle 22"/>
            <p:cNvSpPr>
              <a:spLocks noChangeArrowheads="1"/>
            </p:cNvSpPr>
            <p:nvPr/>
          </p:nvSpPr>
          <p:spPr bwMode="auto">
            <a:xfrm>
              <a:off x="3927" y="3739"/>
              <a:ext cx="2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Q</a:t>
              </a:r>
              <a:r>
                <a:rPr lang="en-US" altLang="es-AR" b="1" i="1" baseline="-25000"/>
                <a:t>3</a:t>
              </a:r>
            </a:p>
          </p:txBody>
        </p:sp>
        <p:sp>
          <p:nvSpPr>
            <p:cNvPr id="92196" name="Freeform 20"/>
            <p:cNvSpPr>
              <a:spLocks/>
            </p:cNvSpPr>
            <p:nvPr/>
          </p:nvSpPr>
          <p:spPr bwMode="auto">
            <a:xfrm>
              <a:off x="3546" y="1778"/>
              <a:ext cx="1304" cy="720"/>
            </a:xfrm>
            <a:custGeom>
              <a:avLst/>
              <a:gdLst>
                <a:gd name="T0" fmla="*/ 38 w 1304"/>
                <a:gd name="T1" fmla="*/ 539 h 720"/>
                <a:gd name="T2" fmla="*/ 23 w 1304"/>
                <a:gd name="T3" fmla="*/ 531 h 720"/>
                <a:gd name="T4" fmla="*/ 7 w 1304"/>
                <a:gd name="T5" fmla="*/ 519 h 720"/>
                <a:gd name="T6" fmla="*/ 0 w 1304"/>
                <a:gd name="T7" fmla="*/ 515 h 720"/>
                <a:gd name="T8" fmla="*/ 7 w 1304"/>
                <a:gd name="T9" fmla="*/ 515 h 720"/>
                <a:gd name="T10" fmla="*/ 23 w 1304"/>
                <a:gd name="T11" fmla="*/ 523 h 720"/>
                <a:gd name="T12" fmla="*/ 54 w 1304"/>
                <a:gd name="T13" fmla="*/ 539 h 720"/>
                <a:gd name="T14" fmla="*/ 93 w 1304"/>
                <a:gd name="T15" fmla="*/ 567 h 720"/>
                <a:gd name="T16" fmla="*/ 147 w 1304"/>
                <a:gd name="T17" fmla="*/ 599 h 720"/>
                <a:gd name="T18" fmla="*/ 201 w 1304"/>
                <a:gd name="T19" fmla="*/ 635 h 720"/>
                <a:gd name="T20" fmla="*/ 263 w 1304"/>
                <a:gd name="T21" fmla="*/ 667 h 720"/>
                <a:gd name="T22" fmla="*/ 318 w 1304"/>
                <a:gd name="T23" fmla="*/ 695 h 720"/>
                <a:gd name="T24" fmla="*/ 380 w 1304"/>
                <a:gd name="T25" fmla="*/ 711 h 720"/>
                <a:gd name="T26" fmla="*/ 442 w 1304"/>
                <a:gd name="T27" fmla="*/ 719 h 720"/>
                <a:gd name="T28" fmla="*/ 496 w 1304"/>
                <a:gd name="T29" fmla="*/ 715 h 720"/>
                <a:gd name="T30" fmla="*/ 558 w 1304"/>
                <a:gd name="T31" fmla="*/ 707 h 720"/>
                <a:gd name="T32" fmla="*/ 620 w 1304"/>
                <a:gd name="T33" fmla="*/ 691 h 720"/>
                <a:gd name="T34" fmla="*/ 682 w 1304"/>
                <a:gd name="T35" fmla="*/ 667 h 720"/>
                <a:gd name="T36" fmla="*/ 744 w 1304"/>
                <a:gd name="T37" fmla="*/ 639 h 720"/>
                <a:gd name="T38" fmla="*/ 806 w 1304"/>
                <a:gd name="T39" fmla="*/ 607 h 720"/>
                <a:gd name="T40" fmla="*/ 861 w 1304"/>
                <a:gd name="T41" fmla="*/ 571 h 720"/>
                <a:gd name="T42" fmla="*/ 915 w 1304"/>
                <a:gd name="T43" fmla="*/ 527 h 720"/>
                <a:gd name="T44" fmla="*/ 969 w 1304"/>
                <a:gd name="T45" fmla="*/ 479 h 720"/>
                <a:gd name="T46" fmla="*/ 1024 w 1304"/>
                <a:gd name="T47" fmla="*/ 423 h 720"/>
                <a:gd name="T48" fmla="*/ 1070 w 1304"/>
                <a:gd name="T49" fmla="*/ 363 h 720"/>
                <a:gd name="T50" fmla="*/ 1117 w 1304"/>
                <a:gd name="T51" fmla="*/ 296 h 720"/>
                <a:gd name="T52" fmla="*/ 1210 w 1304"/>
                <a:gd name="T53" fmla="*/ 152 h 720"/>
                <a:gd name="T54" fmla="*/ 1303 w 1304"/>
                <a:gd name="T55" fmla="*/ 0 h 7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04"/>
                <a:gd name="T85" fmla="*/ 0 h 720"/>
                <a:gd name="T86" fmla="*/ 1304 w 1304"/>
                <a:gd name="T87" fmla="*/ 720 h 7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04" h="720">
                  <a:moveTo>
                    <a:pt x="38" y="539"/>
                  </a:moveTo>
                  <a:lnTo>
                    <a:pt x="23" y="531"/>
                  </a:lnTo>
                  <a:lnTo>
                    <a:pt x="7" y="519"/>
                  </a:lnTo>
                  <a:lnTo>
                    <a:pt x="0" y="515"/>
                  </a:lnTo>
                  <a:lnTo>
                    <a:pt x="7" y="515"/>
                  </a:lnTo>
                  <a:lnTo>
                    <a:pt x="23" y="523"/>
                  </a:lnTo>
                  <a:lnTo>
                    <a:pt x="54" y="539"/>
                  </a:lnTo>
                  <a:lnTo>
                    <a:pt x="93" y="567"/>
                  </a:lnTo>
                  <a:lnTo>
                    <a:pt x="147" y="599"/>
                  </a:lnTo>
                  <a:lnTo>
                    <a:pt x="201" y="635"/>
                  </a:lnTo>
                  <a:lnTo>
                    <a:pt x="263" y="667"/>
                  </a:lnTo>
                  <a:lnTo>
                    <a:pt x="318" y="695"/>
                  </a:lnTo>
                  <a:lnTo>
                    <a:pt x="380" y="711"/>
                  </a:lnTo>
                  <a:lnTo>
                    <a:pt x="442" y="719"/>
                  </a:lnTo>
                  <a:lnTo>
                    <a:pt x="496" y="715"/>
                  </a:lnTo>
                  <a:lnTo>
                    <a:pt x="558" y="707"/>
                  </a:lnTo>
                  <a:lnTo>
                    <a:pt x="620" y="691"/>
                  </a:lnTo>
                  <a:lnTo>
                    <a:pt x="682" y="667"/>
                  </a:lnTo>
                  <a:lnTo>
                    <a:pt x="744" y="639"/>
                  </a:lnTo>
                  <a:lnTo>
                    <a:pt x="806" y="607"/>
                  </a:lnTo>
                  <a:lnTo>
                    <a:pt x="861" y="571"/>
                  </a:lnTo>
                  <a:lnTo>
                    <a:pt x="915" y="527"/>
                  </a:lnTo>
                  <a:lnTo>
                    <a:pt x="969" y="479"/>
                  </a:lnTo>
                  <a:lnTo>
                    <a:pt x="1024" y="423"/>
                  </a:lnTo>
                  <a:lnTo>
                    <a:pt x="1070" y="363"/>
                  </a:lnTo>
                  <a:lnTo>
                    <a:pt x="1117" y="296"/>
                  </a:lnTo>
                  <a:lnTo>
                    <a:pt x="1210" y="152"/>
                  </a:lnTo>
                  <a:lnTo>
                    <a:pt x="1303" y="0"/>
                  </a:lnTo>
                </a:path>
              </a:pathLst>
            </a:custGeom>
            <a:noFill/>
            <a:ln w="50800" cap="rnd" cmpd="sng">
              <a:solidFill>
                <a:srgbClr val="00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92197" name="Rectangle 25"/>
            <p:cNvSpPr>
              <a:spLocks noChangeArrowheads="1"/>
            </p:cNvSpPr>
            <p:nvPr/>
          </p:nvSpPr>
          <p:spPr bwMode="auto">
            <a:xfrm>
              <a:off x="4561" y="1546"/>
              <a:ext cx="5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CMeC</a:t>
              </a:r>
              <a:r>
                <a:rPr lang="en-US" altLang="es-AR" b="1" baseline="-25000"/>
                <a:t>3</a:t>
              </a:r>
            </a:p>
          </p:txBody>
        </p:sp>
        <p:sp>
          <p:nvSpPr>
            <p:cNvPr id="92198" name="Freeform 28"/>
            <p:cNvSpPr>
              <a:spLocks/>
            </p:cNvSpPr>
            <p:nvPr/>
          </p:nvSpPr>
          <p:spPr bwMode="auto">
            <a:xfrm>
              <a:off x="3746" y="2114"/>
              <a:ext cx="384" cy="816"/>
            </a:xfrm>
            <a:custGeom>
              <a:avLst/>
              <a:gdLst>
                <a:gd name="T0" fmla="*/ 0 w 384"/>
                <a:gd name="T1" fmla="*/ 815 h 816"/>
                <a:gd name="T2" fmla="*/ 86 w 384"/>
                <a:gd name="T3" fmla="*/ 703 h 816"/>
                <a:gd name="T4" fmla="*/ 165 w 384"/>
                <a:gd name="T5" fmla="*/ 595 h 816"/>
                <a:gd name="T6" fmla="*/ 231 w 384"/>
                <a:gd name="T7" fmla="*/ 487 h 816"/>
                <a:gd name="T8" fmla="*/ 284 w 384"/>
                <a:gd name="T9" fmla="*/ 384 h 816"/>
                <a:gd name="T10" fmla="*/ 324 w 384"/>
                <a:gd name="T11" fmla="*/ 285 h 816"/>
                <a:gd name="T12" fmla="*/ 350 w 384"/>
                <a:gd name="T13" fmla="*/ 187 h 816"/>
                <a:gd name="T14" fmla="*/ 370 w 384"/>
                <a:gd name="T15" fmla="*/ 93 h 816"/>
                <a:gd name="T16" fmla="*/ 383 w 384"/>
                <a:gd name="T17" fmla="*/ 0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816"/>
                <a:gd name="T29" fmla="*/ 384 w 384"/>
                <a:gd name="T30" fmla="*/ 816 h 8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816">
                  <a:moveTo>
                    <a:pt x="0" y="815"/>
                  </a:moveTo>
                  <a:lnTo>
                    <a:pt x="86" y="703"/>
                  </a:lnTo>
                  <a:lnTo>
                    <a:pt x="165" y="595"/>
                  </a:lnTo>
                  <a:lnTo>
                    <a:pt x="231" y="487"/>
                  </a:lnTo>
                  <a:lnTo>
                    <a:pt x="284" y="384"/>
                  </a:lnTo>
                  <a:lnTo>
                    <a:pt x="324" y="285"/>
                  </a:lnTo>
                  <a:lnTo>
                    <a:pt x="350" y="187"/>
                  </a:lnTo>
                  <a:lnTo>
                    <a:pt x="370" y="93"/>
                  </a:lnTo>
                  <a:lnTo>
                    <a:pt x="383" y="0"/>
                  </a:lnTo>
                </a:path>
              </a:pathLst>
            </a:custGeom>
            <a:noFill/>
            <a:ln w="50800" cap="rnd"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92199" name="Rectangle 31"/>
            <p:cNvSpPr>
              <a:spLocks noChangeArrowheads="1"/>
            </p:cNvSpPr>
            <p:nvPr/>
          </p:nvSpPr>
          <p:spPr bwMode="auto">
            <a:xfrm>
              <a:off x="3889" y="1921"/>
              <a:ext cx="45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CMC</a:t>
              </a:r>
              <a:r>
                <a:rPr lang="en-US" altLang="es-AR" sz="1600" b="1" baseline="-25000"/>
                <a:t>3</a:t>
              </a:r>
            </a:p>
          </p:txBody>
        </p:sp>
        <p:sp>
          <p:nvSpPr>
            <p:cNvPr id="92200" name="Freeform 32"/>
            <p:cNvSpPr>
              <a:spLocks/>
            </p:cNvSpPr>
            <p:nvPr/>
          </p:nvSpPr>
          <p:spPr bwMode="auto">
            <a:xfrm>
              <a:off x="3182" y="1730"/>
              <a:ext cx="388" cy="576"/>
            </a:xfrm>
            <a:custGeom>
              <a:avLst/>
              <a:gdLst>
                <a:gd name="T0" fmla="*/ 387 w 388"/>
                <a:gd name="T1" fmla="*/ 575 h 576"/>
                <a:gd name="T2" fmla="*/ 319 w 388"/>
                <a:gd name="T3" fmla="*/ 520 h 576"/>
                <a:gd name="T4" fmla="*/ 256 w 388"/>
                <a:gd name="T5" fmla="*/ 464 h 576"/>
                <a:gd name="T6" fmla="*/ 199 w 388"/>
                <a:gd name="T7" fmla="*/ 402 h 576"/>
                <a:gd name="T8" fmla="*/ 148 w 388"/>
                <a:gd name="T9" fmla="*/ 335 h 576"/>
                <a:gd name="T10" fmla="*/ 103 w 388"/>
                <a:gd name="T11" fmla="*/ 258 h 576"/>
                <a:gd name="T12" fmla="*/ 63 w 388"/>
                <a:gd name="T13" fmla="*/ 177 h 576"/>
                <a:gd name="T14" fmla="*/ 29 w 388"/>
                <a:gd name="T15" fmla="*/ 88 h 576"/>
                <a:gd name="T16" fmla="*/ 0 w 388"/>
                <a:gd name="T17" fmla="*/ 0 h 5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8"/>
                <a:gd name="T28" fmla="*/ 0 h 576"/>
                <a:gd name="T29" fmla="*/ 388 w 388"/>
                <a:gd name="T30" fmla="*/ 576 h 5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8" h="576">
                  <a:moveTo>
                    <a:pt x="387" y="575"/>
                  </a:moveTo>
                  <a:lnTo>
                    <a:pt x="319" y="520"/>
                  </a:lnTo>
                  <a:lnTo>
                    <a:pt x="256" y="464"/>
                  </a:lnTo>
                  <a:lnTo>
                    <a:pt x="199" y="402"/>
                  </a:lnTo>
                  <a:lnTo>
                    <a:pt x="148" y="335"/>
                  </a:lnTo>
                  <a:lnTo>
                    <a:pt x="103" y="258"/>
                  </a:lnTo>
                  <a:lnTo>
                    <a:pt x="63" y="177"/>
                  </a:lnTo>
                  <a:lnTo>
                    <a:pt x="29" y="88"/>
                  </a:lnTo>
                  <a:lnTo>
                    <a:pt x="0" y="0"/>
                  </a:lnTo>
                </a:path>
              </a:pathLst>
            </a:custGeom>
            <a:noFill/>
            <a:ln w="50800" cap="rnd" cmpd="sng">
              <a:solidFill>
                <a:srgbClr val="99CC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grpSp>
      <p:grpSp>
        <p:nvGrpSpPr>
          <p:cNvPr id="3" name="Group 47"/>
          <p:cNvGrpSpPr>
            <a:grpSpLocks/>
          </p:cNvGrpSpPr>
          <p:nvPr/>
        </p:nvGrpSpPr>
        <p:grpSpPr bwMode="auto">
          <a:xfrm>
            <a:off x="5184775" y="2838323"/>
            <a:ext cx="3206750" cy="3848100"/>
            <a:chOff x="2306" y="1546"/>
            <a:chExt cx="2020" cy="2424"/>
          </a:xfrm>
        </p:grpSpPr>
        <p:sp>
          <p:nvSpPr>
            <p:cNvPr id="92186" name="Line 18"/>
            <p:cNvSpPr>
              <a:spLocks noChangeShapeType="1"/>
            </p:cNvSpPr>
            <p:nvPr/>
          </p:nvSpPr>
          <p:spPr bwMode="auto">
            <a:xfrm>
              <a:off x="3168" y="2506"/>
              <a:ext cx="0" cy="1278"/>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92187" name="Rectangle 19"/>
            <p:cNvSpPr>
              <a:spLocks noChangeArrowheads="1"/>
            </p:cNvSpPr>
            <p:nvPr/>
          </p:nvSpPr>
          <p:spPr bwMode="auto">
            <a:xfrm>
              <a:off x="3063" y="3739"/>
              <a:ext cx="2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Q</a:t>
              </a:r>
              <a:r>
                <a:rPr lang="en-US" altLang="es-AR" b="1" i="1" baseline="-25000"/>
                <a:t>2</a:t>
              </a:r>
            </a:p>
          </p:txBody>
        </p:sp>
        <p:sp>
          <p:nvSpPr>
            <p:cNvPr id="92188" name="Freeform 38"/>
            <p:cNvSpPr>
              <a:spLocks/>
            </p:cNvSpPr>
            <p:nvPr/>
          </p:nvSpPr>
          <p:spPr bwMode="auto">
            <a:xfrm>
              <a:off x="2651" y="2290"/>
              <a:ext cx="907" cy="218"/>
            </a:xfrm>
            <a:custGeom>
              <a:avLst/>
              <a:gdLst>
                <a:gd name="T0" fmla="*/ 0 w 907"/>
                <a:gd name="T1" fmla="*/ 0 h 218"/>
                <a:gd name="T2" fmla="*/ 473 w 907"/>
                <a:gd name="T3" fmla="*/ 213 h 218"/>
                <a:gd name="T4" fmla="*/ 907 w 907"/>
                <a:gd name="T5" fmla="*/ 32 h 218"/>
                <a:gd name="T6" fmla="*/ 0 60000 65536"/>
                <a:gd name="T7" fmla="*/ 0 60000 65536"/>
                <a:gd name="T8" fmla="*/ 0 60000 65536"/>
                <a:gd name="T9" fmla="*/ 0 w 907"/>
                <a:gd name="T10" fmla="*/ 0 h 218"/>
                <a:gd name="T11" fmla="*/ 907 w 907"/>
                <a:gd name="T12" fmla="*/ 218 h 218"/>
              </a:gdLst>
              <a:ahLst/>
              <a:cxnLst>
                <a:cxn ang="T6">
                  <a:pos x="T0" y="T1"/>
                </a:cxn>
                <a:cxn ang="T7">
                  <a:pos x="T2" y="T3"/>
                </a:cxn>
                <a:cxn ang="T8">
                  <a:pos x="T4" y="T5"/>
                </a:cxn>
              </a:cxnLst>
              <a:rect l="T9" t="T10" r="T11" b="T12"/>
              <a:pathLst>
                <a:path w="907" h="218">
                  <a:moveTo>
                    <a:pt x="0" y="0"/>
                  </a:moveTo>
                  <a:cubicBezTo>
                    <a:pt x="161" y="104"/>
                    <a:pt x="322" y="208"/>
                    <a:pt x="473" y="213"/>
                  </a:cubicBezTo>
                  <a:cubicBezTo>
                    <a:pt x="624" y="218"/>
                    <a:pt x="765" y="125"/>
                    <a:pt x="907" y="32"/>
                  </a:cubicBezTo>
                </a:path>
              </a:pathLst>
            </a:custGeom>
            <a:noFill/>
            <a:ln w="50800" cap="rnd" cmpd="sng">
              <a:solidFill>
                <a:srgbClr val="00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92189" name="Rectangle 24"/>
            <p:cNvSpPr>
              <a:spLocks noChangeArrowheads="1"/>
            </p:cNvSpPr>
            <p:nvPr/>
          </p:nvSpPr>
          <p:spPr bwMode="auto">
            <a:xfrm>
              <a:off x="3745" y="1546"/>
              <a:ext cx="5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CMeC</a:t>
              </a:r>
              <a:r>
                <a:rPr lang="en-US" altLang="es-AR" b="1" baseline="-25000"/>
                <a:t>2</a:t>
              </a:r>
            </a:p>
          </p:txBody>
        </p:sp>
        <p:sp>
          <p:nvSpPr>
            <p:cNvPr id="92190" name="Freeform 27"/>
            <p:cNvSpPr>
              <a:spLocks/>
            </p:cNvSpPr>
            <p:nvPr/>
          </p:nvSpPr>
          <p:spPr bwMode="auto">
            <a:xfrm>
              <a:off x="2878" y="2114"/>
              <a:ext cx="388" cy="816"/>
            </a:xfrm>
            <a:custGeom>
              <a:avLst/>
              <a:gdLst>
                <a:gd name="T0" fmla="*/ 0 w 388"/>
                <a:gd name="T1" fmla="*/ 815 h 816"/>
                <a:gd name="T2" fmla="*/ 84 w 388"/>
                <a:gd name="T3" fmla="*/ 703 h 816"/>
                <a:gd name="T4" fmla="*/ 162 w 388"/>
                <a:gd name="T5" fmla="*/ 595 h 816"/>
                <a:gd name="T6" fmla="*/ 230 w 388"/>
                <a:gd name="T7" fmla="*/ 487 h 816"/>
                <a:gd name="T8" fmla="*/ 288 w 388"/>
                <a:gd name="T9" fmla="*/ 384 h 816"/>
                <a:gd name="T10" fmla="*/ 330 w 388"/>
                <a:gd name="T11" fmla="*/ 285 h 816"/>
                <a:gd name="T12" fmla="*/ 356 w 388"/>
                <a:gd name="T13" fmla="*/ 187 h 816"/>
                <a:gd name="T14" fmla="*/ 377 w 388"/>
                <a:gd name="T15" fmla="*/ 93 h 816"/>
                <a:gd name="T16" fmla="*/ 387 w 388"/>
                <a:gd name="T17" fmla="*/ 0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8"/>
                <a:gd name="T28" fmla="*/ 0 h 816"/>
                <a:gd name="T29" fmla="*/ 388 w 388"/>
                <a:gd name="T30" fmla="*/ 816 h 8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8" h="816">
                  <a:moveTo>
                    <a:pt x="0" y="815"/>
                  </a:moveTo>
                  <a:lnTo>
                    <a:pt x="84" y="703"/>
                  </a:lnTo>
                  <a:lnTo>
                    <a:pt x="162" y="595"/>
                  </a:lnTo>
                  <a:lnTo>
                    <a:pt x="230" y="487"/>
                  </a:lnTo>
                  <a:lnTo>
                    <a:pt x="288" y="384"/>
                  </a:lnTo>
                  <a:lnTo>
                    <a:pt x="330" y="285"/>
                  </a:lnTo>
                  <a:lnTo>
                    <a:pt x="356" y="187"/>
                  </a:lnTo>
                  <a:lnTo>
                    <a:pt x="377" y="93"/>
                  </a:lnTo>
                  <a:lnTo>
                    <a:pt x="387" y="0"/>
                  </a:lnTo>
                </a:path>
              </a:pathLst>
            </a:custGeom>
            <a:noFill/>
            <a:ln w="50800" cap="rnd"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92191" name="Rectangle 30"/>
            <p:cNvSpPr>
              <a:spLocks noChangeArrowheads="1"/>
            </p:cNvSpPr>
            <p:nvPr/>
          </p:nvSpPr>
          <p:spPr bwMode="auto">
            <a:xfrm>
              <a:off x="2881" y="1921"/>
              <a:ext cx="45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CMC</a:t>
              </a:r>
              <a:r>
                <a:rPr lang="en-US" altLang="es-AR" sz="1600" b="1" baseline="-25000"/>
                <a:t>2</a:t>
              </a:r>
            </a:p>
          </p:txBody>
        </p:sp>
        <p:sp>
          <p:nvSpPr>
            <p:cNvPr id="92192" name="Freeform 33"/>
            <p:cNvSpPr>
              <a:spLocks/>
            </p:cNvSpPr>
            <p:nvPr/>
          </p:nvSpPr>
          <p:spPr bwMode="auto">
            <a:xfrm>
              <a:off x="3585" y="1778"/>
              <a:ext cx="433" cy="528"/>
            </a:xfrm>
            <a:custGeom>
              <a:avLst/>
              <a:gdLst>
                <a:gd name="T0" fmla="*/ 0 w 433"/>
                <a:gd name="T1" fmla="*/ 527 h 528"/>
                <a:gd name="T2" fmla="*/ 13 w 433"/>
                <a:gd name="T3" fmla="*/ 512 h 528"/>
                <a:gd name="T4" fmla="*/ 32 w 433"/>
                <a:gd name="T5" fmla="*/ 490 h 528"/>
                <a:gd name="T6" fmla="*/ 84 w 433"/>
                <a:gd name="T7" fmla="*/ 438 h 528"/>
                <a:gd name="T8" fmla="*/ 142 w 433"/>
                <a:gd name="T9" fmla="*/ 379 h 528"/>
                <a:gd name="T10" fmla="*/ 200 w 433"/>
                <a:gd name="T11" fmla="*/ 313 h 528"/>
                <a:gd name="T12" fmla="*/ 226 w 433"/>
                <a:gd name="T13" fmla="*/ 276 h 528"/>
                <a:gd name="T14" fmla="*/ 258 w 433"/>
                <a:gd name="T15" fmla="*/ 236 h 528"/>
                <a:gd name="T16" fmla="*/ 322 w 433"/>
                <a:gd name="T17" fmla="*/ 147 h 528"/>
                <a:gd name="T18" fmla="*/ 355 w 433"/>
                <a:gd name="T19" fmla="*/ 103 h 528"/>
                <a:gd name="T20" fmla="*/ 387 w 433"/>
                <a:gd name="T21" fmla="*/ 62 h 528"/>
                <a:gd name="T22" fmla="*/ 413 w 433"/>
                <a:gd name="T23" fmla="*/ 29 h 528"/>
                <a:gd name="T24" fmla="*/ 432 w 433"/>
                <a:gd name="T25" fmla="*/ 0 h 5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3"/>
                <a:gd name="T40" fmla="*/ 0 h 528"/>
                <a:gd name="T41" fmla="*/ 433 w 433"/>
                <a:gd name="T42" fmla="*/ 528 h 5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3" h="528">
                  <a:moveTo>
                    <a:pt x="0" y="527"/>
                  </a:moveTo>
                  <a:lnTo>
                    <a:pt x="13" y="512"/>
                  </a:lnTo>
                  <a:lnTo>
                    <a:pt x="32" y="490"/>
                  </a:lnTo>
                  <a:lnTo>
                    <a:pt x="84" y="438"/>
                  </a:lnTo>
                  <a:lnTo>
                    <a:pt x="142" y="379"/>
                  </a:lnTo>
                  <a:lnTo>
                    <a:pt x="200" y="313"/>
                  </a:lnTo>
                  <a:lnTo>
                    <a:pt x="226" y="276"/>
                  </a:lnTo>
                  <a:lnTo>
                    <a:pt x="258" y="236"/>
                  </a:lnTo>
                  <a:lnTo>
                    <a:pt x="322" y="147"/>
                  </a:lnTo>
                  <a:lnTo>
                    <a:pt x="355" y="103"/>
                  </a:lnTo>
                  <a:lnTo>
                    <a:pt x="387" y="62"/>
                  </a:lnTo>
                  <a:lnTo>
                    <a:pt x="413" y="29"/>
                  </a:lnTo>
                  <a:lnTo>
                    <a:pt x="432" y="0"/>
                  </a:lnTo>
                </a:path>
              </a:pathLst>
            </a:custGeom>
            <a:noFill/>
            <a:ln w="50800" cap="rnd" cmpd="sng">
              <a:solidFill>
                <a:srgbClr val="99CC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92193" name="Freeform 35"/>
            <p:cNvSpPr>
              <a:spLocks/>
            </p:cNvSpPr>
            <p:nvPr/>
          </p:nvSpPr>
          <p:spPr bwMode="auto">
            <a:xfrm>
              <a:off x="2306" y="1730"/>
              <a:ext cx="384" cy="576"/>
            </a:xfrm>
            <a:custGeom>
              <a:avLst/>
              <a:gdLst>
                <a:gd name="T0" fmla="*/ 383 w 384"/>
                <a:gd name="T1" fmla="*/ 575 h 576"/>
                <a:gd name="T2" fmla="*/ 318 w 384"/>
                <a:gd name="T3" fmla="*/ 520 h 576"/>
                <a:gd name="T4" fmla="*/ 254 w 384"/>
                <a:gd name="T5" fmla="*/ 464 h 576"/>
                <a:gd name="T6" fmla="*/ 194 w 384"/>
                <a:gd name="T7" fmla="*/ 402 h 576"/>
                <a:gd name="T8" fmla="*/ 142 w 384"/>
                <a:gd name="T9" fmla="*/ 335 h 576"/>
                <a:gd name="T10" fmla="*/ 99 w 384"/>
                <a:gd name="T11" fmla="*/ 258 h 576"/>
                <a:gd name="T12" fmla="*/ 60 w 384"/>
                <a:gd name="T13" fmla="*/ 177 h 576"/>
                <a:gd name="T14" fmla="*/ 30 w 384"/>
                <a:gd name="T15" fmla="*/ 88 h 576"/>
                <a:gd name="T16" fmla="*/ 0 w 384"/>
                <a:gd name="T17" fmla="*/ 0 h 5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576"/>
                <a:gd name="T29" fmla="*/ 384 w 384"/>
                <a:gd name="T30" fmla="*/ 576 h 5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576">
                  <a:moveTo>
                    <a:pt x="383" y="575"/>
                  </a:moveTo>
                  <a:lnTo>
                    <a:pt x="318" y="520"/>
                  </a:lnTo>
                  <a:lnTo>
                    <a:pt x="254" y="464"/>
                  </a:lnTo>
                  <a:lnTo>
                    <a:pt x="194" y="402"/>
                  </a:lnTo>
                  <a:lnTo>
                    <a:pt x="142" y="335"/>
                  </a:lnTo>
                  <a:lnTo>
                    <a:pt x="99" y="258"/>
                  </a:lnTo>
                  <a:lnTo>
                    <a:pt x="60" y="177"/>
                  </a:lnTo>
                  <a:lnTo>
                    <a:pt x="30" y="88"/>
                  </a:lnTo>
                  <a:lnTo>
                    <a:pt x="0" y="0"/>
                  </a:lnTo>
                </a:path>
              </a:pathLst>
            </a:custGeom>
            <a:noFill/>
            <a:ln w="50800" cap="rnd" cmpd="sng">
              <a:solidFill>
                <a:srgbClr val="99CC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grpSp>
      <p:grpSp>
        <p:nvGrpSpPr>
          <p:cNvPr id="4" name="Group 46"/>
          <p:cNvGrpSpPr>
            <a:grpSpLocks/>
          </p:cNvGrpSpPr>
          <p:nvPr/>
        </p:nvGrpSpPr>
        <p:grpSpPr bwMode="auto">
          <a:xfrm>
            <a:off x="3762376" y="2138236"/>
            <a:ext cx="6811963" cy="2487612"/>
            <a:chOff x="1410" y="1105"/>
            <a:chExt cx="4291" cy="1567"/>
          </a:xfrm>
        </p:grpSpPr>
        <p:sp>
          <p:nvSpPr>
            <p:cNvPr id="92183" name="Line 12"/>
            <p:cNvSpPr>
              <a:spLocks noChangeShapeType="1"/>
            </p:cNvSpPr>
            <p:nvPr/>
          </p:nvSpPr>
          <p:spPr bwMode="auto">
            <a:xfrm>
              <a:off x="1410" y="2496"/>
              <a:ext cx="366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92184" name="Rectangle 13"/>
            <p:cNvSpPr>
              <a:spLocks noChangeArrowheads="1"/>
            </p:cNvSpPr>
            <p:nvPr/>
          </p:nvSpPr>
          <p:spPr bwMode="auto">
            <a:xfrm>
              <a:off x="5105" y="2266"/>
              <a:ext cx="596"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CMeL=</a:t>
              </a:r>
            </a:p>
            <a:p>
              <a:r>
                <a:rPr lang="en-US" altLang="es-AR" b="1"/>
                <a:t>CML</a:t>
              </a:r>
            </a:p>
          </p:txBody>
        </p:sp>
        <p:sp>
          <p:nvSpPr>
            <p:cNvPr id="92185" name="Rectangle 36"/>
            <p:cNvSpPr>
              <a:spLocks noChangeArrowheads="1"/>
            </p:cNvSpPr>
            <p:nvPr/>
          </p:nvSpPr>
          <p:spPr bwMode="auto">
            <a:xfrm>
              <a:off x="1916" y="1105"/>
              <a:ext cx="3078" cy="372"/>
            </a:xfrm>
            <a:prstGeom prst="rect">
              <a:avLst/>
            </a:prstGeom>
            <a:solidFill>
              <a:schemeClr val="hlink"/>
            </a:solidFill>
            <a:ln w="12700">
              <a:solidFill>
                <a:schemeClr val="tx1"/>
              </a:solidFill>
              <a:miter lim="800000"/>
              <a:headEnd/>
              <a:tailEnd/>
            </a:ln>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sz="1600" b="1"/>
                <a:t>Con muchos tamaños de plantas con el CMeC = </a:t>
              </a:r>
            </a:p>
            <a:p>
              <a:pPr algn="ctr"/>
              <a:r>
                <a:rPr lang="en-US" altLang="es-AR" sz="1600" b="1"/>
                <a:t>10 $, CMeL = CML y es una línea recta.</a:t>
              </a:r>
            </a:p>
          </p:txBody>
        </p:sp>
      </p:grpSp>
      <p:grpSp>
        <p:nvGrpSpPr>
          <p:cNvPr id="5" name="Group 42"/>
          <p:cNvGrpSpPr>
            <a:grpSpLocks/>
          </p:cNvGrpSpPr>
          <p:nvPr/>
        </p:nvGrpSpPr>
        <p:grpSpPr bwMode="auto">
          <a:xfrm>
            <a:off x="3719513" y="2838323"/>
            <a:ext cx="2684462" cy="3848100"/>
            <a:chOff x="1383" y="1546"/>
            <a:chExt cx="1691" cy="2424"/>
          </a:xfrm>
        </p:grpSpPr>
        <p:sp>
          <p:nvSpPr>
            <p:cNvPr id="92176" name="Line 15"/>
            <p:cNvSpPr>
              <a:spLocks noChangeShapeType="1"/>
            </p:cNvSpPr>
            <p:nvPr/>
          </p:nvSpPr>
          <p:spPr bwMode="auto">
            <a:xfrm>
              <a:off x="2256" y="2506"/>
              <a:ext cx="0" cy="1278"/>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92177" name="Rectangle 16"/>
            <p:cNvSpPr>
              <a:spLocks noChangeArrowheads="1"/>
            </p:cNvSpPr>
            <p:nvPr/>
          </p:nvSpPr>
          <p:spPr bwMode="auto">
            <a:xfrm>
              <a:off x="2151" y="3739"/>
              <a:ext cx="2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Q</a:t>
              </a:r>
              <a:r>
                <a:rPr lang="en-US" altLang="es-AR" b="1" i="1" baseline="-25000"/>
                <a:t>1</a:t>
              </a:r>
            </a:p>
          </p:txBody>
        </p:sp>
        <p:sp>
          <p:nvSpPr>
            <p:cNvPr id="92178" name="Rectangle 23"/>
            <p:cNvSpPr>
              <a:spLocks noChangeArrowheads="1"/>
            </p:cNvSpPr>
            <p:nvPr/>
          </p:nvSpPr>
          <p:spPr bwMode="auto">
            <a:xfrm>
              <a:off x="1383" y="1546"/>
              <a:ext cx="5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CMeC</a:t>
              </a:r>
              <a:r>
                <a:rPr lang="en-US" altLang="es-AR" b="1" baseline="-25000"/>
                <a:t>1</a:t>
              </a:r>
            </a:p>
          </p:txBody>
        </p:sp>
        <p:sp>
          <p:nvSpPr>
            <p:cNvPr id="92179" name="Freeform 26"/>
            <p:cNvSpPr>
              <a:spLocks/>
            </p:cNvSpPr>
            <p:nvPr/>
          </p:nvSpPr>
          <p:spPr bwMode="auto">
            <a:xfrm>
              <a:off x="1969" y="2114"/>
              <a:ext cx="385" cy="816"/>
            </a:xfrm>
            <a:custGeom>
              <a:avLst/>
              <a:gdLst>
                <a:gd name="T0" fmla="*/ 0 w 385"/>
                <a:gd name="T1" fmla="*/ 815 h 816"/>
                <a:gd name="T2" fmla="*/ 83 w 385"/>
                <a:gd name="T3" fmla="*/ 703 h 816"/>
                <a:gd name="T4" fmla="*/ 162 w 385"/>
                <a:gd name="T5" fmla="*/ 595 h 816"/>
                <a:gd name="T6" fmla="*/ 230 w 385"/>
                <a:gd name="T7" fmla="*/ 487 h 816"/>
                <a:gd name="T8" fmla="*/ 260 w 385"/>
                <a:gd name="T9" fmla="*/ 435 h 816"/>
                <a:gd name="T10" fmla="*/ 286 w 385"/>
                <a:gd name="T11" fmla="*/ 384 h 816"/>
                <a:gd name="T12" fmla="*/ 309 w 385"/>
                <a:gd name="T13" fmla="*/ 332 h 816"/>
                <a:gd name="T14" fmla="*/ 328 w 385"/>
                <a:gd name="T15" fmla="*/ 285 h 816"/>
                <a:gd name="T16" fmla="*/ 354 w 385"/>
                <a:gd name="T17" fmla="*/ 187 h 816"/>
                <a:gd name="T18" fmla="*/ 369 w 385"/>
                <a:gd name="T19" fmla="*/ 93 h 816"/>
                <a:gd name="T20" fmla="*/ 384 w 385"/>
                <a:gd name="T21" fmla="*/ 0 h 8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5"/>
                <a:gd name="T34" fmla="*/ 0 h 816"/>
                <a:gd name="T35" fmla="*/ 385 w 385"/>
                <a:gd name="T36" fmla="*/ 816 h 8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5" h="816">
                  <a:moveTo>
                    <a:pt x="0" y="815"/>
                  </a:moveTo>
                  <a:lnTo>
                    <a:pt x="83" y="703"/>
                  </a:lnTo>
                  <a:lnTo>
                    <a:pt x="162" y="595"/>
                  </a:lnTo>
                  <a:lnTo>
                    <a:pt x="230" y="487"/>
                  </a:lnTo>
                  <a:lnTo>
                    <a:pt x="260" y="435"/>
                  </a:lnTo>
                  <a:lnTo>
                    <a:pt x="286" y="384"/>
                  </a:lnTo>
                  <a:lnTo>
                    <a:pt x="309" y="332"/>
                  </a:lnTo>
                  <a:lnTo>
                    <a:pt x="328" y="285"/>
                  </a:lnTo>
                  <a:lnTo>
                    <a:pt x="354" y="187"/>
                  </a:lnTo>
                  <a:lnTo>
                    <a:pt x="369" y="93"/>
                  </a:lnTo>
                  <a:lnTo>
                    <a:pt x="384" y="0"/>
                  </a:lnTo>
                </a:path>
              </a:pathLst>
            </a:custGeom>
            <a:noFill/>
            <a:ln w="50800" cap="rnd"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92180" name="Rectangle 29"/>
            <p:cNvSpPr>
              <a:spLocks noChangeArrowheads="1"/>
            </p:cNvSpPr>
            <p:nvPr/>
          </p:nvSpPr>
          <p:spPr bwMode="auto">
            <a:xfrm>
              <a:off x="1921" y="1921"/>
              <a:ext cx="45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CMC</a:t>
              </a:r>
              <a:r>
                <a:rPr lang="en-US" altLang="es-AR" sz="1600" b="1" baseline="-25000"/>
                <a:t>1</a:t>
              </a:r>
            </a:p>
          </p:txBody>
        </p:sp>
        <p:sp>
          <p:nvSpPr>
            <p:cNvPr id="92181" name="Freeform 37"/>
            <p:cNvSpPr>
              <a:spLocks/>
            </p:cNvSpPr>
            <p:nvPr/>
          </p:nvSpPr>
          <p:spPr bwMode="auto">
            <a:xfrm>
              <a:off x="1413" y="1729"/>
              <a:ext cx="1278" cy="765"/>
            </a:xfrm>
            <a:custGeom>
              <a:avLst/>
              <a:gdLst>
                <a:gd name="T0" fmla="*/ 0 w 1278"/>
                <a:gd name="T1" fmla="*/ 0 h 765"/>
                <a:gd name="T2" fmla="*/ 378 w 1278"/>
                <a:gd name="T3" fmla="*/ 568 h 765"/>
                <a:gd name="T4" fmla="*/ 852 w 1278"/>
                <a:gd name="T5" fmla="*/ 765 h 765"/>
                <a:gd name="T6" fmla="*/ 1278 w 1278"/>
                <a:gd name="T7" fmla="*/ 567 h 765"/>
                <a:gd name="T8" fmla="*/ 0 60000 65536"/>
                <a:gd name="T9" fmla="*/ 0 60000 65536"/>
                <a:gd name="T10" fmla="*/ 0 60000 65536"/>
                <a:gd name="T11" fmla="*/ 0 60000 65536"/>
                <a:gd name="T12" fmla="*/ 0 w 1278"/>
                <a:gd name="T13" fmla="*/ 0 h 765"/>
                <a:gd name="T14" fmla="*/ 1278 w 1278"/>
                <a:gd name="T15" fmla="*/ 765 h 765"/>
              </a:gdLst>
              <a:ahLst/>
              <a:cxnLst>
                <a:cxn ang="T8">
                  <a:pos x="T0" y="T1"/>
                </a:cxn>
                <a:cxn ang="T9">
                  <a:pos x="T2" y="T3"/>
                </a:cxn>
                <a:cxn ang="T10">
                  <a:pos x="T4" y="T5"/>
                </a:cxn>
                <a:cxn ang="T11">
                  <a:pos x="T6" y="T7"/>
                </a:cxn>
              </a:cxnLst>
              <a:rect l="T12" t="T13" r="T14" b="T15"/>
              <a:pathLst>
                <a:path w="1278" h="765">
                  <a:moveTo>
                    <a:pt x="0" y="0"/>
                  </a:moveTo>
                  <a:cubicBezTo>
                    <a:pt x="63" y="95"/>
                    <a:pt x="236" y="441"/>
                    <a:pt x="378" y="568"/>
                  </a:cubicBezTo>
                  <a:cubicBezTo>
                    <a:pt x="520" y="695"/>
                    <a:pt x="702" y="765"/>
                    <a:pt x="852" y="765"/>
                  </a:cubicBezTo>
                  <a:cubicBezTo>
                    <a:pt x="1002" y="765"/>
                    <a:pt x="1189" y="608"/>
                    <a:pt x="1278" y="567"/>
                  </a:cubicBezTo>
                </a:path>
              </a:pathLst>
            </a:custGeom>
            <a:noFill/>
            <a:ln w="50800" cap="rnd" cmpd="sng">
              <a:solidFill>
                <a:srgbClr val="00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92182" name="Freeform 34"/>
            <p:cNvSpPr>
              <a:spLocks/>
            </p:cNvSpPr>
            <p:nvPr/>
          </p:nvSpPr>
          <p:spPr bwMode="auto">
            <a:xfrm>
              <a:off x="2689" y="1754"/>
              <a:ext cx="385" cy="528"/>
            </a:xfrm>
            <a:custGeom>
              <a:avLst/>
              <a:gdLst>
                <a:gd name="T0" fmla="*/ 0 w 385"/>
                <a:gd name="T1" fmla="*/ 527 h 528"/>
                <a:gd name="T2" fmla="*/ 15 w 385"/>
                <a:gd name="T3" fmla="*/ 512 h 528"/>
                <a:gd name="T4" fmla="*/ 30 w 385"/>
                <a:gd name="T5" fmla="*/ 490 h 528"/>
                <a:gd name="T6" fmla="*/ 74 w 385"/>
                <a:gd name="T7" fmla="*/ 438 h 528"/>
                <a:gd name="T8" fmla="*/ 128 w 385"/>
                <a:gd name="T9" fmla="*/ 379 h 528"/>
                <a:gd name="T10" fmla="*/ 177 w 385"/>
                <a:gd name="T11" fmla="*/ 313 h 528"/>
                <a:gd name="T12" fmla="*/ 202 w 385"/>
                <a:gd name="T13" fmla="*/ 276 h 528"/>
                <a:gd name="T14" fmla="*/ 232 w 385"/>
                <a:gd name="T15" fmla="*/ 236 h 528"/>
                <a:gd name="T16" fmla="*/ 291 w 385"/>
                <a:gd name="T17" fmla="*/ 147 h 528"/>
                <a:gd name="T18" fmla="*/ 315 w 385"/>
                <a:gd name="T19" fmla="*/ 103 h 528"/>
                <a:gd name="T20" fmla="*/ 345 w 385"/>
                <a:gd name="T21" fmla="*/ 62 h 528"/>
                <a:gd name="T22" fmla="*/ 364 w 385"/>
                <a:gd name="T23" fmla="*/ 29 h 528"/>
                <a:gd name="T24" fmla="*/ 384 w 385"/>
                <a:gd name="T25" fmla="*/ 0 h 5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5"/>
                <a:gd name="T40" fmla="*/ 0 h 528"/>
                <a:gd name="T41" fmla="*/ 385 w 385"/>
                <a:gd name="T42" fmla="*/ 528 h 5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5" h="528">
                  <a:moveTo>
                    <a:pt x="0" y="527"/>
                  </a:moveTo>
                  <a:lnTo>
                    <a:pt x="15" y="512"/>
                  </a:lnTo>
                  <a:lnTo>
                    <a:pt x="30" y="490"/>
                  </a:lnTo>
                  <a:lnTo>
                    <a:pt x="74" y="438"/>
                  </a:lnTo>
                  <a:lnTo>
                    <a:pt x="128" y="379"/>
                  </a:lnTo>
                  <a:lnTo>
                    <a:pt x="177" y="313"/>
                  </a:lnTo>
                  <a:lnTo>
                    <a:pt x="202" y="276"/>
                  </a:lnTo>
                  <a:lnTo>
                    <a:pt x="232" y="236"/>
                  </a:lnTo>
                  <a:lnTo>
                    <a:pt x="291" y="147"/>
                  </a:lnTo>
                  <a:lnTo>
                    <a:pt x="315" y="103"/>
                  </a:lnTo>
                  <a:lnTo>
                    <a:pt x="345" y="62"/>
                  </a:lnTo>
                  <a:lnTo>
                    <a:pt x="364" y="29"/>
                  </a:lnTo>
                  <a:lnTo>
                    <a:pt x="384" y="0"/>
                  </a:lnTo>
                </a:path>
              </a:pathLst>
            </a:custGeom>
            <a:noFill/>
            <a:ln w="50800" cap="rnd" cmpd="sng">
              <a:solidFill>
                <a:srgbClr val="99CC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grpSp>
    </p:spTree>
    <p:extLst>
      <p:ext uri="{BB962C8B-B14F-4D97-AF65-F5344CB8AC3E}">
        <p14:creationId xmlns:p14="http://schemas.microsoft.com/office/powerpoint/2010/main" val="186298560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4211"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9397" name="Rectangle 7"/>
          <p:cNvSpPr>
            <a:spLocks noGrp="1" noChangeArrowheads="1"/>
          </p:cNvSpPr>
          <p:nvPr>
            <p:ph type="title"/>
          </p:nvPr>
        </p:nvSpPr>
        <p:spPr>
          <a:xfrm>
            <a:off x="2065720" y="740156"/>
            <a:ext cx="7983537" cy="781050"/>
          </a:xfrm>
        </p:spPr>
        <p:txBody>
          <a:bodyPr rtlCol="0">
            <a:normAutofit fontScale="90000"/>
          </a:bodyPr>
          <a:lstStyle/>
          <a:p>
            <a:pPr>
              <a:defRPr/>
            </a:pPr>
            <a:r>
              <a:rPr lang="en-US" sz="3200" dirty="0"/>
              <a:t>El </a:t>
            </a:r>
            <a:r>
              <a:rPr lang="en-US" sz="3200" dirty="0" err="1"/>
              <a:t>coste</a:t>
            </a:r>
            <a:r>
              <a:rPr lang="en-US" sz="3200" dirty="0"/>
              <a:t> a largo </a:t>
            </a:r>
            <a:r>
              <a:rPr lang="en-US" sz="3200" dirty="0" err="1"/>
              <a:t>plazo</a:t>
            </a:r>
            <a:r>
              <a:rPr lang="en-US" sz="3200" dirty="0"/>
              <a:t> con </a:t>
            </a:r>
            <a:br>
              <a:rPr lang="en-US" sz="3200" dirty="0"/>
            </a:br>
            <a:r>
              <a:rPr lang="en-US" sz="3200" dirty="0" err="1"/>
              <a:t>rendimientos</a:t>
            </a:r>
            <a:r>
              <a:rPr lang="en-US" sz="3200" dirty="0"/>
              <a:t> </a:t>
            </a:r>
            <a:r>
              <a:rPr lang="en-US" sz="3200" dirty="0" err="1"/>
              <a:t>constantes</a:t>
            </a:r>
            <a:r>
              <a:rPr lang="en-US" sz="3200" dirty="0"/>
              <a:t> de </a:t>
            </a:r>
            <a:r>
              <a:rPr lang="en-US" sz="3200" dirty="0" err="1"/>
              <a:t>escala</a:t>
            </a:r>
            <a:endParaRPr lang="en-US" sz="3200" dirty="0"/>
          </a:p>
        </p:txBody>
      </p:sp>
      <p:sp>
        <p:nvSpPr>
          <p:cNvPr id="94213" name="Rectangle 5"/>
          <p:cNvSpPr>
            <a:spLocks noGrp="1" noChangeArrowheads="1"/>
          </p:cNvSpPr>
          <p:nvPr>
            <p:ph idx="1"/>
          </p:nvPr>
        </p:nvSpPr>
        <p:spPr bwMode="auto"/>
        <p:txBody>
          <a:bodyPr wrap="square" numCol="1" anchor="t" anchorCtr="0" compatLnSpc="1">
            <a:prstTxWarp prst="textNoShape">
              <a:avLst/>
            </a:prstTxWarp>
            <a:normAutofit fontScale="92500" lnSpcReduction="20000"/>
          </a:bodyPr>
          <a:lstStyle/>
          <a:p>
            <a:pPr>
              <a:spcBef>
                <a:spcPct val="70000"/>
              </a:spcBef>
            </a:pPr>
            <a:r>
              <a:rPr lang="en-US" altLang="es-AR" sz="2800"/>
              <a:t>Observación:</a:t>
            </a:r>
          </a:p>
          <a:p>
            <a:pPr lvl="1">
              <a:buSzPct val="75000"/>
            </a:pPr>
            <a:r>
              <a:rPr lang="en-US" altLang="es-AR" sz="2400"/>
              <a:t>El tamaño perfecto de una planta dependerá de la producción anticipada (por ejemplo, </a:t>
            </a:r>
            <a:r>
              <a:rPr lang="en-US" altLang="es-AR" sz="2400" i="1"/>
              <a:t>Q</a:t>
            </a:r>
            <a:r>
              <a:rPr lang="en-US" altLang="es-AR" sz="2400" i="1" baseline="-25000"/>
              <a:t>1</a:t>
            </a:r>
            <a:r>
              <a:rPr lang="en-US" altLang="es-AR" sz="2400" i="1"/>
              <a:t> </a:t>
            </a:r>
            <a:r>
              <a:rPr lang="en-US" altLang="es-AR" sz="2400"/>
              <a:t>CMeC</a:t>
            </a:r>
            <a:r>
              <a:rPr lang="en-US" altLang="es-AR" sz="2400" baseline="-25000"/>
              <a:t>1</a:t>
            </a:r>
            <a:r>
              <a:rPr lang="en-US" altLang="es-AR" sz="2400"/>
              <a:t>,etc.).</a:t>
            </a:r>
          </a:p>
          <a:p>
            <a:pPr lvl="1">
              <a:buSzPct val="75000"/>
            </a:pPr>
            <a:r>
              <a:rPr lang="en-US" altLang="es-AR" sz="2400"/>
              <a:t>La curva de coste medio a largo plazo es la </a:t>
            </a:r>
            <a:r>
              <a:rPr lang="en-US" altLang="es-AR" sz="2400" i="1"/>
              <a:t>envolvente</a:t>
            </a:r>
            <a:r>
              <a:rPr lang="en-US" altLang="es-AR" sz="2400"/>
              <a:t> de las curvas de coste medio a corto plazo de la empresa.</a:t>
            </a:r>
          </a:p>
          <a:p>
            <a:pPr>
              <a:spcBef>
                <a:spcPct val="70000"/>
              </a:spcBef>
            </a:pPr>
            <a:r>
              <a:rPr lang="en-US" altLang="es-AR" sz="2800">
                <a:solidFill>
                  <a:srgbClr val="FF3300"/>
                </a:solidFill>
              </a:rPr>
              <a:t>Pregunta:</a:t>
            </a:r>
            <a:endParaRPr lang="en-US" altLang="es-AR" sz="2800"/>
          </a:p>
          <a:p>
            <a:pPr lvl="1">
              <a:buSzPct val="75000"/>
            </a:pPr>
            <a:r>
              <a:rPr lang="en-US" altLang="es-AR" sz="2400"/>
              <a:t>¿Qué le ocurriría al coste medio si se escoge otro nivel de producción diferente?</a:t>
            </a:r>
          </a:p>
        </p:txBody>
      </p:sp>
    </p:spTree>
    <p:extLst>
      <p:ext uri="{BB962C8B-B14F-4D97-AF65-F5344CB8AC3E}">
        <p14:creationId xmlns:p14="http://schemas.microsoft.com/office/powerpoint/2010/main" val="2633906557"/>
      </p:ext>
    </p:extLst>
  </p:cSld>
  <p:clrMapOvr>
    <a:masterClrMapping/>
  </p:clrMapOvr>
  <p:transition spd="med">
    <p:zoom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a:xfrm>
            <a:off x="1681672" y="773176"/>
            <a:ext cx="7983537" cy="781050"/>
          </a:xfrm>
        </p:spPr>
        <p:txBody>
          <a:bodyPr rtlCol="0">
            <a:normAutofit fontScale="90000"/>
          </a:bodyPr>
          <a:lstStyle/>
          <a:p>
            <a:pPr>
              <a:defRPr/>
            </a:pPr>
            <a:r>
              <a:rPr lang="en-US" sz="3200" dirty="0"/>
              <a:t>El </a:t>
            </a:r>
            <a:r>
              <a:rPr lang="en-US" sz="3200" dirty="0" err="1"/>
              <a:t>coste</a:t>
            </a:r>
            <a:r>
              <a:rPr lang="en-US" sz="3200" dirty="0"/>
              <a:t> a largo </a:t>
            </a:r>
            <a:r>
              <a:rPr lang="en-US" sz="3200" dirty="0" err="1"/>
              <a:t>plazo</a:t>
            </a:r>
            <a:r>
              <a:rPr lang="en-US" sz="3200" dirty="0"/>
              <a:t> con </a:t>
            </a:r>
            <a:r>
              <a:rPr lang="en-US" sz="3200" dirty="0" err="1"/>
              <a:t>economías</a:t>
            </a:r>
            <a:r>
              <a:rPr lang="en-US" sz="3200" dirty="0"/>
              <a:t> y </a:t>
            </a:r>
            <a:r>
              <a:rPr lang="en-US" sz="3200" dirty="0" err="1"/>
              <a:t>deseconomías</a:t>
            </a:r>
            <a:r>
              <a:rPr lang="en-US" sz="3200" dirty="0"/>
              <a:t> de </a:t>
            </a:r>
            <a:r>
              <a:rPr lang="en-US" sz="3200" dirty="0" err="1"/>
              <a:t>escala</a:t>
            </a:r>
            <a:endParaRPr lang="en-US" sz="3200" dirty="0"/>
          </a:p>
        </p:txBody>
      </p:sp>
      <p:sp>
        <p:nvSpPr>
          <p:cNvPr id="89" name="Rectangle 2"/>
          <p:cNvSpPr>
            <a:spLocks noChangeArrowheads="1"/>
          </p:cNvSpPr>
          <p:nvPr/>
        </p:nvSpPr>
        <p:spPr bwMode="auto">
          <a:xfrm>
            <a:off x="2005584" y="673303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0" name="Rectangle 3"/>
          <p:cNvSpPr>
            <a:spLocks noChangeArrowheads="1"/>
          </p:cNvSpPr>
          <p:nvPr/>
        </p:nvSpPr>
        <p:spPr bwMode="auto">
          <a:xfrm>
            <a:off x="4520184" y="6733032"/>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1" name="Rectangle 5"/>
          <p:cNvSpPr>
            <a:spLocks noChangeArrowheads="1"/>
          </p:cNvSpPr>
          <p:nvPr/>
        </p:nvSpPr>
        <p:spPr bwMode="auto">
          <a:xfrm>
            <a:off x="2005584" y="673303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2" name="Line 6"/>
          <p:cNvSpPr>
            <a:spLocks noChangeShapeType="1"/>
          </p:cNvSpPr>
          <p:nvPr/>
        </p:nvSpPr>
        <p:spPr bwMode="auto">
          <a:xfrm>
            <a:off x="3453384" y="2229295"/>
            <a:ext cx="0" cy="42370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93" name="Line 7"/>
          <p:cNvSpPr>
            <a:spLocks noChangeShapeType="1"/>
          </p:cNvSpPr>
          <p:nvPr/>
        </p:nvSpPr>
        <p:spPr bwMode="auto">
          <a:xfrm>
            <a:off x="3447034" y="6479032"/>
            <a:ext cx="62674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94" name="Rectangle 8"/>
          <p:cNvSpPr>
            <a:spLocks noChangeArrowheads="1"/>
          </p:cNvSpPr>
          <p:nvPr/>
        </p:nvSpPr>
        <p:spPr bwMode="auto">
          <a:xfrm>
            <a:off x="8766747" y="6436170"/>
            <a:ext cx="12969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Producción</a:t>
            </a:r>
          </a:p>
        </p:txBody>
      </p:sp>
      <p:sp>
        <p:nvSpPr>
          <p:cNvPr id="95" name="Rectangle 9"/>
          <p:cNvSpPr>
            <a:spLocks noChangeArrowheads="1"/>
          </p:cNvSpPr>
          <p:nvPr/>
        </p:nvSpPr>
        <p:spPr bwMode="auto">
          <a:xfrm>
            <a:off x="2084959" y="2154682"/>
            <a:ext cx="12985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Coste</a:t>
            </a:r>
          </a:p>
          <a:p>
            <a:pPr algn="r"/>
            <a:r>
              <a:rPr lang="en-US" altLang="es-AR" sz="1600" b="1"/>
              <a:t>(dólares </a:t>
            </a:r>
          </a:p>
          <a:p>
            <a:pPr algn="r"/>
            <a:r>
              <a:rPr lang="en-US" altLang="es-AR" sz="1600" b="1"/>
              <a:t>por unidad)</a:t>
            </a:r>
          </a:p>
          <a:p>
            <a:pPr algn="r"/>
            <a:endParaRPr lang="en-US" altLang="es-AR" sz="1600" b="1"/>
          </a:p>
        </p:txBody>
      </p:sp>
      <p:grpSp>
        <p:nvGrpSpPr>
          <p:cNvPr id="96" name="Group 53"/>
          <p:cNvGrpSpPr>
            <a:grpSpLocks/>
          </p:cNvGrpSpPr>
          <p:nvPr/>
        </p:nvGrpSpPr>
        <p:grpSpPr bwMode="auto">
          <a:xfrm>
            <a:off x="3534347" y="2424557"/>
            <a:ext cx="2493962" cy="2497138"/>
            <a:chOff x="1383" y="1162"/>
            <a:chExt cx="1571" cy="1573"/>
          </a:xfrm>
        </p:grpSpPr>
        <p:sp>
          <p:nvSpPr>
            <p:cNvPr id="97" name="Freeform 17"/>
            <p:cNvSpPr>
              <a:spLocks/>
            </p:cNvSpPr>
            <p:nvPr/>
          </p:nvSpPr>
          <p:spPr bwMode="auto">
            <a:xfrm>
              <a:off x="1969" y="1727"/>
              <a:ext cx="385" cy="819"/>
            </a:xfrm>
            <a:custGeom>
              <a:avLst/>
              <a:gdLst>
                <a:gd name="T0" fmla="*/ 0 w 385"/>
                <a:gd name="T1" fmla="*/ 818 h 819"/>
                <a:gd name="T2" fmla="*/ 83 w 385"/>
                <a:gd name="T3" fmla="*/ 708 h 819"/>
                <a:gd name="T4" fmla="*/ 162 w 385"/>
                <a:gd name="T5" fmla="*/ 598 h 819"/>
                <a:gd name="T6" fmla="*/ 230 w 385"/>
                <a:gd name="T7" fmla="*/ 488 h 819"/>
                <a:gd name="T8" fmla="*/ 260 w 385"/>
                <a:gd name="T9" fmla="*/ 439 h 819"/>
                <a:gd name="T10" fmla="*/ 286 w 385"/>
                <a:gd name="T11" fmla="*/ 386 h 819"/>
                <a:gd name="T12" fmla="*/ 309 w 385"/>
                <a:gd name="T13" fmla="*/ 333 h 819"/>
                <a:gd name="T14" fmla="*/ 328 w 385"/>
                <a:gd name="T15" fmla="*/ 285 h 819"/>
                <a:gd name="T16" fmla="*/ 354 w 385"/>
                <a:gd name="T17" fmla="*/ 187 h 819"/>
                <a:gd name="T18" fmla="*/ 369 w 385"/>
                <a:gd name="T19" fmla="*/ 93 h 819"/>
                <a:gd name="T20" fmla="*/ 384 w 385"/>
                <a:gd name="T21" fmla="*/ 0 h 8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5"/>
                <a:gd name="T34" fmla="*/ 0 h 819"/>
                <a:gd name="T35" fmla="*/ 385 w 385"/>
                <a:gd name="T36" fmla="*/ 819 h 8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5" h="819">
                  <a:moveTo>
                    <a:pt x="0" y="818"/>
                  </a:moveTo>
                  <a:lnTo>
                    <a:pt x="83" y="708"/>
                  </a:lnTo>
                  <a:lnTo>
                    <a:pt x="162" y="598"/>
                  </a:lnTo>
                  <a:lnTo>
                    <a:pt x="230" y="488"/>
                  </a:lnTo>
                  <a:lnTo>
                    <a:pt x="260" y="439"/>
                  </a:lnTo>
                  <a:lnTo>
                    <a:pt x="286" y="386"/>
                  </a:lnTo>
                  <a:lnTo>
                    <a:pt x="309" y="333"/>
                  </a:lnTo>
                  <a:lnTo>
                    <a:pt x="328" y="285"/>
                  </a:lnTo>
                  <a:lnTo>
                    <a:pt x="354" y="187"/>
                  </a:lnTo>
                  <a:lnTo>
                    <a:pt x="369" y="93"/>
                  </a:lnTo>
                  <a:lnTo>
                    <a:pt x="384" y="0"/>
                  </a:lnTo>
                </a:path>
              </a:pathLst>
            </a:custGeom>
            <a:noFill/>
            <a:ln w="50800" cap="flat" cmpd="sng">
              <a:solidFill>
                <a:srgbClr val="9933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98" name="Rectangle 20"/>
            <p:cNvSpPr>
              <a:spLocks noChangeArrowheads="1"/>
            </p:cNvSpPr>
            <p:nvPr/>
          </p:nvSpPr>
          <p:spPr bwMode="auto">
            <a:xfrm>
              <a:off x="1681" y="2545"/>
              <a:ext cx="40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400" b="1"/>
                <a:t>CMC</a:t>
              </a:r>
              <a:r>
                <a:rPr lang="en-US" altLang="es-AR" sz="1400" b="1" baseline="-25000"/>
                <a:t>1</a:t>
              </a:r>
            </a:p>
          </p:txBody>
        </p:sp>
        <p:sp>
          <p:nvSpPr>
            <p:cNvPr id="99" name="Freeform 11"/>
            <p:cNvSpPr>
              <a:spLocks/>
            </p:cNvSpPr>
            <p:nvPr/>
          </p:nvSpPr>
          <p:spPr bwMode="auto">
            <a:xfrm>
              <a:off x="1393" y="1345"/>
              <a:ext cx="1093" cy="775"/>
            </a:xfrm>
            <a:custGeom>
              <a:avLst/>
              <a:gdLst>
                <a:gd name="T0" fmla="*/ 0 w 1093"/>
                <a:gd name="T1" fmla="*/ 0 h 775"/>
                <a:gd name="T2" fmla="*/ 60 w 1093"/>
                <a:gd name="T3" fmla="*/ 131 h 775"/>
                <a:gd name="T4" fmla="*/ 120 w 1093"/>
                <a:gd name="T5" fmla="*/ 258 h 775"/>
                <a:gd name="T6" fmla="*/ 197 w 1093"/>
                <a:gd name="T7" fmla="*/ 375 h 775"/>
                <a:gd name="T8" fmla="*/ 237 w 1093"/>
                <a:gd name="T9" fmla="*/ 430 h 775"/>
                <a:gd name="T10" fmla="*/ 285 w 1093"/>
                <a:gd name="T11" fmla="*/ 478 h 775"/>
                <a:gd name="T12" fmla="*/ 341 w 1093"/>
                <a:gd name="T13" fmla="*/ 526 h 775"/>
                <a:gd name="T14" fmla="*/ 405 w 1093"/>
                <a:gd name="T15" fmla="*/ 571 h 775"/>
                <a:gd name="T16" fmla="*/ 478 w 1093"/>
                <a:gd name="T17" fmla="*/ 616 h 775"/>
                <a:gd name="T18" fmla="*/ 550 w 1093"/>
                <a:gd name="T19" fmla="*/ 657 h 775"/>
                <a:gd name="T20" fmla="*/ 626 w 1093"/>
                <a:gd name="T21" fmla="*/ 691 h 775"/>
                <a:gd name="T22" fmla="*/ 694 w 1093"/>
                <a:gd name="T23" fmla="*/ 722 h 775"/>
                <a:gd name="T24" fmla="*/ 759 w 1093"/>
                <a:gd name="T25" fmla="*/ 750 h 775"/>
                <a:gd name="T26" fmla="*/ 815 w 1093"/>
                <a:gd name="T27" fmla="*/ 767 h 775"/>
                <a:gd name="T28" fmla="*/ 863 w 1093"/>
                <a:gd name="T29" fmla="*/ 774 h 775"/>
                <a:gd name="T30" fmla="*/ 903 w 1093"/>
                <a:gd name="T31" fmla="*/ 774 h 775"/>
                <a:gd name="T32" fmla="*/ 943 w 1093"/>
                <a:gd name="T33" fmla="*/ 764 h 775"/>
                <a:gd name="T34" fmla="*/ 975 w 1093"/>
                <a:gd name="T35" fmla="*/ 750 h 775"/>
                <a:gd name="T36" fmla="*/ 1008 w 1093"/>
                <a:gd name="T37" fmla="*/ 736 h 775"/>
                <a:gd name="T38" fmla="*/ 1032 w 1093"/>
                <a:gd name="T39" fmla="*/ 719 h 775"/>
                <a:gd name="T40" fmla="*/ 1052 w 1093"/>
                <a:gd name="T41" fmla="*/ 705 h 775"/>
                <a:gd name="T42" fmla="*/ 1072 w 1093"/>
                <a:gd name="T43" fmla="*/ 698 h 775"/>
                <a:gd name="T44" fmla="*/ 1084 w 1093"/>
                <a:gd name="T45" fmla="*/ 695 h 775"/>
                <a:gd name="T46" fmla="*/ 1092 w 1093"/>
                <a:gd name="T47" fmla="*/ 695 h 775"/>
                <a:gd name="T48" fmla="*/ 1088 w 1093"/>
                <a:gd name="T49" fmla="*/ 695 h 775"/>
                <a:gd name="T50" fmla="*/ 1080 w 1093"/>
                <a:gd name="T51" fmla="*/ 698 h 775"/>
                <a:gd name="T52" fmla="*/ 1072 w 1093"/>
                <a:gd name="T53" fmla="*/ 698 h 7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93"/>
                <a:gd name="T82" fmla="*/ 0 h 775"/>
                <a:gd name="T83" fmla="*/ 1093 w 1093"/>
                <a:gd name="T84" fmla="*/ 775 h 7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93" h="775">
                  <a:moveTo>
                    <a:pt x="0" y="0"/>
                  </a:moveTo>
                  <a:lnTo>
                    <a:pt x="60" y="131"/>
                  </a:lnTo>
                  <a:lnTo>
                    <a:pt x="120" y="258"/>
                  </a:lnTo>
                  <a:lnTo>
                    <a:pt x="197" y="375"/>
                  </a:lnTo>
                  <a:lnTo>
                    <a:pt x="237" y="430"/>
                  </a:lnTo>
                  <a:lnTo>
                    <a:pt x="285" y="478"/>
                  </a:lnTo>
                  <a:lnTo>
                    <a:pt x="341" y="526"/>
                  </a:lnTo>
                  <a:lnTo>
                    <a:pt x="405" y="571"/>
                  </a:lnTo>
                  <a:lnTo>
                    <a:pt x="478" y="616"/>
                  </a:lnTo>
                  <a:lnTo>
                    <a:pt x="550" y="657"/>
                  </a:lnTo>
                  <a:lnTo>
                    <a:pt x="626" y="691"/>
                  </a:lnTo>
                  <a:lnTo>
                    <a:pt x="694" y="722"/>
                  </a:lnTo>
                  <a:lnTo>
                    <a:pt x="759" y="750"/>
                  </a:lnTo>
                  <a:lnTo>
                    <a:pt x="815" y="767"/>
                  </a:lnTo>
                  <a:lnTo>
                    <a:pt x="863" y="774"/>
                  </a:lnTo>
                  <a:lnTo>
                    <a:pt x="903" y="774"/>
                  </a:lnTo>
                  <a:lnTo>
                    <a:pt x="943" y="764"/>
                  </a:lnTo>
                  <a:lnTo>
                    <a:pt x="975" y="750"/>
                  </a:lnTo>
                  <a:lnTo>
                    <a:pt x="1008" y="736"/>
                  </a:lnTo>
                  <a:lnTo>
                    <a:pt x="1032" y="719"/>
                  </a:lnTo>
                  <a:lnTo>
                    <a:pt x="1052" y="705"/>
                  </a:lnTo>
                  <a:lnTo>
                    <a:pt x="1072" y="698"/>
                  </a:lnTo>
                  <a:lnTo>
                    <a:pt x="1084" y="695"/>
                  </a:lnTo>
                  <a:lnTo>
                    <a:pt x="1092" y="695"/>
                  </a:lnTo>
                  <a:lnTo>
                    <a:pt x="1088" y="695"/>
                  </a:lnTo>
                  <a:lnTo>
                    <a:pt x="1080" y="698"/>
                  </a:lnTo>
                  <a:lnTo>
                    <a:pt x="1072" y="698"/>
                  </a:lnTo>
                </a:path>
              </a:pathLst>
            </a:custGeom>
            <a:noFill/>
            <a:ln w="50800" cap="rnd" cmpd="sng">
              <a:solidFill>
                <a:srgbClr val="00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100" name="Rectangle 14"/>
            <p:cNvSpPr>
              <a:spLocks noChangeArrowheads="1"/>
            </p:cNvSpPr>
            <p:nvPr/>
          </p:nvSpPr>
          <p:spPr bwMode="auto">
            <a:xfrm>
              <a:off x="1383" y="1162"/>
              <a:ext cx="52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CMeC</a:t>
              </a:r>
              <a:r>
                <a:rPr lang="en-US" altLang="es-AR" sz="1600" b="1" baseline="-25000"/>
                <a:t>1</a:t>
              </a:r>
            </a:p>
          </p:txBody>
        </p:sp>
        <p:sp>
          <p:nvSpPr>
            <p:cNvPr id="101" name="Freeform 25"/>
            <p:cNvSpPr>
              <a:spLocks/>
            </p:cNvSpPr>
            <p:nvPr/>
          </p:nvSpPr>
          <p:spPr bwMode="auto">
            <a:xfrm>
              <a:off x="2475" y="1468"/>
              <a:ext cx="479" cy="571"/>
            </a:xfrm>
            <a:custGeom>
              <a:avLst/>
              <a:gdLst>
                <a:gd name="T0" fmla="*/ 0 w 519"/>
                <a:gd name="T1" fmla="*/ 527 h 618"/>
                <a:gd name="T2" fmla="*/ 17 w 519"/>
                <a:gd name="T3" fmla="*/ 513 h 618"/>
                <a:gd name="T4" fmla="*/ 41 w 519"/>
                <a:gd name="T5" fmla="*/ 496 h 618"/>
                <a:gd name="T6" fmla="*/ 73 w 519"/>
                <a:gd name="T7" fmla="*/ 473 h 618"/>
                <a:gd name="T8" fmla="*/ 105 w 519"/>
                <a:gd name="T9" fmla="*/ 451 h 618"/>
                <a:gd name="T10" fmla="*/ 174 w 519"/>
                <a:gd name="T11" fmla="*/ 395 h 618"/>
                <a:gd name="T12" fmla="*/ 206 w 519"/>
                <a:gd name="T13" fmla="*/ 364 h 618"/>
                <a:gd name="T14" fmla="*/ 235 w 519"/>
                <a:gd name="T15" fmla="*/ 332 h 618"/>
                <a:gd name="T16" fmla="*/ 263 w 519"/>
                <a:gd name="T17" fmla="*/ 297 h 618"/>
                <a:gd name="T18" fmla="*/ 292 w 519"/>
                <a:gd name="T19" fmla="*/ 253 h 618"/>
                <a:gd name="T20" fmla="*/ 319 w 519"/>
                <a:gd name="T21" fmla="*/ 206 h 618"/>
                <a:gd name="T22" fmla="*/ 348 w 519"/>
                <a:gd name="T23" fmla="*/ 158 h 618"/>
                <a:gd name="T24" fmla="*/ 377 w 519"/>
                <a:gd name="T25" fmla="*/ 113 h 618"/>
                <a:gd name="T26" fmla="*/ 401 w 519"/>
                <a:gd name="T27" fmla="*/ 67 h 618"/>
                <a:gd name="T28" fmla="*/ 421 w 519"/>
                <a:gd name="T29" fmla="*/ 31 h 618"/>
                <a:gd name="T30" fmla="*/ 441 w 519"/>
                <a:gd name="T31" fmla="*/ 0 h 6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9"/>
                <a:gd name="T49" fmla="*/ 0 h 618"/>
                <a:gd name="T50" fmla="*/ 519 w 519"/>
                <a:gd name="T51" fmla="*/ 618 h 6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9" h="618">
                  <a:moveTo>
                    <a:pt x="0" y="617"/>
                  </a:moveTo>
                  <a:lnTo>
                    <a:pt x="19" y="601"/>
                  </a:lnTo>
                  <a:lnTo>
                    <a:pt x="48" y="581"/>
                  </a:lnTo>
                  <a:lnTo>
                    <a:pt x="86" y="554"/>
                  </a:lnTo>
                  <a:lnTo>
                    <a:pt x="124" y="528"/>
                  </a:lnTo>
                  <a:lnTo>
                    <a:pt x="204" y="462"/>
                  </a:lnTo>
                  <a:lnTo>
                    <a:pt x="242" y="426"/>
                  </a:lnTo>
                  <a:lnTo>
                    <a:pt x="276" y="389"/>
                  </a:lnTo>
                  <a:lnTo>
                    <a:pt x="309" y="347"/>
                  </a:lnTo>
                  <a:lnTo>
                    <a:pt x="342" y="297"/>
                  </a:lnTo>
                  <a:lnTo>
                    <a:pt x="375" y="241"/>
                  </a:lnTo>
                  <a:lnTo>
                    <a:pt x="409" y="185"/>
                  </a:lnTo>
                  <a:lnTo>
                    <a:pt x="442" y="132"/>
                  </a:lnTo>
                  <a:lnTo>
                    <a:pt x="470" y="79"/>
                  </a:lnTo>
                  <a:lnTo>
                    <a:pt x="494" y="37"/>
                  </a:lnTo>
                  <a:lnTo>
                    <a:pt x="518" y="0"/>
                  </a:lnTo>
                </a:path>
              </a:pathLst>
            </a:custGeom>
            <a:noFill/>
            <a:ln w="50800" cap="rnd" cmpd="sng">
              <a:solidFill>
                <a:srgbClr val="99CC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grpSp>
      <p:grpSp>
        <p:nvGrpSpPr>
          <p:cNvPr id="102" name="Group 54"/>
          <p:cNvGrpSpPr>
            <a:grpSpLocks/>
          </p:cNvGrpSpPr>
          <p:nvPr/>
        </p:nvGrpSpPr>
        <p:grpSpPr bwMode="auto">
          <a:xfrm>
            <a:off x="4924997" y="2938907"/>
            <a:ext cx="3097212" cy="2497138"/>
            <a:chOff x="2319" y="1546"/>
            <a:chExt cx="1951" cy="1573"/>
          </a:xfrm>
        </p:grpSpPr>
        <p:sp>
          <p:nvSpPr>
            <p:cNvPr id="103" name="Rectangle 15"/>
            <p:cNvSpPr>
              <a:spLocks noChangeArrowheads="1"/>
            </p:cNvSpPr>
            <p:nvPr/>
          </p:nvSpPr>
          <p:spPr bwMode="auto">
            <a:xfrm>
              <a:off x="3745" y="1546"/>
              <a:ext cx="52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CMeC</a:t>
              </a:r>
              <a:r>
                <a:rPr lang="en-US" altLang="es-AR" sz="1600" b="1" baseline="-25000"/>
                <a:t>2</a:t>
              </a:r>
            </a:p>
          </p:txBody>
        </p:sp>
        <p:sp>
          <p:nvSpPr>
            <p:cNvPr id="104" name="Freeform 18"/>
            <p:cNvSpPr>
              <a:spLocks/>
            </p:cNvSpPr>
            <p:nvPr/>
          </p:nvSpPr>
          <p:spPr bwMode="auto">
            <a:xfrm>
              <a:off x="2878" y="2114"/>
              <a:ext cx="388" cy="816"/>
            </a:xfrm>
            <a:custGeom>
              <a:avLst/>
              <a:gdLst>
                <a:gd name="T0" fmla="*/ 0 w 388"/>
                <a:gd name="T1" fmla="*/ 815 h 816"/>
                <a:gd name="T2" fmla="*/ 84 w 388"/>
                <a:gd name="T3" fmla="*/ 703 h 816"/>
                <a:gd name="T4" fmla="*/ 162 w 388"/>
                <a:gd name="T5" fmla="*/ 595 h 816"/>
                <a:gd name="T6" fmla="*/ 230 w 388"/>
                <a:gd name="T7" fmla="*/ 487 h 816"/>
                <a:gd name="T8" fmla="*/ 288 w 388"/>
                <a:gd name="T9" fmla="*/ 384 h 816"/>
                <a:gd name="T10" fmla="*/ 330 w 388"/>
                <a:gd name="T11" fmla="*/ 285 h 816"/>
                <a:gd name="T12" fmla="*/ 356 w 388"/>
                <a:gd name="T13" fmla="*/ 187 h 816"/>
                <a:gd name="T14" fmla="*/ 377 w 388"/>
                <a:gd name="T15" fmla="*/ 93 h 816"/>
                <a:gd name="T16" fmla="*/ 387 w 388"/>
                <a:gd name="T17" fmla="*/ 0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8"/>
                <a:gd name="T28" fmla="*/ 0 h 816"/>
                <a:gd name="T29" fmla="*/ 388 w 388"/>
                <a:gd name="T30" fmla="*/ 816 h 8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8" h="816">
                  <a:moveTo>
                    <a:pt x="0" y="815"/>
                  </a:moveTo>
                  <a:lnTo>
                    <a:pt x="84" y="703"/>
                  </a:lnTo>
                  <a:lnTo>
                    <a:pt x="162" y="595"/>
                  </a:lnTo>
                  <a:lnTo>
                    <a:pt x="230" y="487"/>
                  </a:lnTo>
                  <a:lnTo>
                    <a:pt x="288" y="384"/>
                  </a:lnTo>
                  <a:lnTo>
                    <a:pt x="330" y="285"/>
                  </a:lnTo>
                  <a:lnTo>
                    <a:pt x="356" y="187"/>
                  </a:lnTo>
                  <a:lnTo>
                    <a:pt x="377" y="93"/>
                  </a:lnTo>
                  <a:lnTo>
                    <a:pt x="387" y="0"/>
                  </a:lnTo>
                </a:path>
              </a:pathLst>
            </a:custGeom>
            <a:noFill/>
            <a:ln w="50800" cap="flat" cmpd="sng">
              <a:solidFill>
                <a:srgbClr val="9933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105" name="Rectangle 21"/>
            <p:cNvSpPr>
              <a:spLocks noChangeArrowheads="1"/>
            </p:cNvSpPr>
            <p:nvPr/>
          </p:nvSpPr>
          <p:spPr bwMode="auto">
            <a:xfrm>
              <a:off x="2593" y="2929"/>
              <a:ext cx="40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400" b="1"/>
                <a:t>CMC</a:t>
              </a:r>
              <a:r>
                <a:rPr lang="en-US" altLang="es-AR" sz="1400" b="1" baseline="-25000"/>
                <a:t>2</a:t>
              </a:r>
            </a:p>
          </p:txBody>
        </p:sp>
        <p:sp>
          <p:nvSpPr>
            <p:cNvPr id="106" name="Freeform 12"/>
            <p:cNvSpPr>
              <a:spLocks/>
            </p:cNvSpPr>
            <p:nvPr/>
          </p:nvSpPr>
          <p:spPr bwMode="auto">
            <a:xfrm>
              <a:off x="2467" y="2059"/>
              <a:ext cx="1337" cy="442"/>
            </a:xfrm>
            <a:custGeom>
              <a:avLst/>
              <a:gdLst>
                <a:gd name="T0" fmla="*/ 0 w 1352"/>
                <a:gd name="T1" fmla="*/ 0 h 442"/>
                <a:gd name="T2" fmla="*/ 19 w 1352"/>
                <a:gd name="T3" fmla="*/ 24 h 442"/>
                <a:gd name="T4" fmla="*/ 43 w 1352"/>
                <a:gd name="T5" fmla="*/ 52 h 442"/>
                <a:gd name="T6" fmla="*/ 78 w 1352"/>
                <a:gd name="T7" fmla="*/ 88 h 442"/>
                <a:gd name="T8" fmla="*/ 109 w 1352"/>
                <a:gd name="T9" fmla="*/ 128 h 442"/>
                <a:gd name="T10" fmla="*/ 187 w 1352"/>
                <a:gd name="T11" fmla="*/ 208 h 442"/>
                <a:gd name="T12" fmla="*/ 229 w 1352"/>
                <a:gd name="T13" fmla="*/ 244 h 442"/>
                <a:gd name="T14" fmla="*/ 266 w 1352"/>
                <a:gd name="T15" fmla="*/ 276 h 442"/>
                <a:gd name="T16" fmla="*/ 356 w 1352"/>
                <a:gd name="T17" fmla="*/ 329 h 442"/>
                <a:gd name="T18" fmla="*/ 453 w 1352"/>
                <a:gd name="T19" fmla="*/ 381 h 442"/>
                <a:gd name="T20" fmla="*/ 500 w 1352"/>
                <a:gd name="T21" fmla="*/ 401 h 442"/>
                <a:gd name="T22" fmla="*/ 549 w 1352"/>
                <a:gd name="T23" fmla="*/ 417 h 442"/>
                <a:gd name="T24" fmla="*/ 597 w 1352"/>
                <a:gd name="T25" fmla="*/ 429 h 442"/>
                <a:gd name="T26" fmla="*/ 640 w 1352"/>
                <a:gd name="T27" fmla="*/ 437 h 442"/>
                <a:gd name="T28" fmla="*/ 681 w 1352"/>
                <a:gd name="T29" fmla="*/ 441 h 442"/>
                <a:gd name="T30" fmla="*/ 718 w 1352"/>
                <a:gd name="T31" fmla="*/ 437 h 442"/>
                <a:gd name="T32" fmla="*/ 759 w 1352"/>
                <a:gd name="T33" fmla="*/ 429 h 442"/>
                <a:gd name="T34" fmla="*/ 796 w 1352"/>
                <a:gd name="T35" fmla="*/ 421 h 442"/>
                <a:gd name="T36" fmla="*/ 868 w 1352"/>
                <a:gd name="T37" fmla="*/ 385 h 442"/>
                <a:gd name="T38" fmla="*/ 947 w 1352"/>
                <a:gd name="T39" fmla="*/ 341 h 442"/>
                <a:gd name="T40" fmla="*/ 996 w 1352"/>
                <a:gd name="T41" fmla="*/ 313 h 442"/>
                <a:gd name="T42" fmla="*/ 1043 w 1352"/>
                <a:gd name="T43" fmla="*/ 272 h 442"/>
                <a:gd name="T44" fmla="*/ 1093 w 1352"/>
                <a:gd name="T45" fmla="*/ 228 h 442"/>
                <a:gd name="T46" fmla="*/ 1146 w 1352"/>
                <a:gd name="T47" fmla="*/ 180 h 442"/>
                <a:gd name="T48" fmla="*/ 1194 w 1352"/>
                <a:gd name="T49" fmla="*/ 136 h 442"/>
                <a:gd name="T50" fmla="*/ 1237 w 1352"/>
                <a:gd name="T51" fmla="*/ 92 h 442"/>
                <a:gd name="T52" fmla="*/ 1274 w 1352"/>
                <a:gd name="T53" fmla="*/ 56 h 442"/>
                <a:gd name="T54" fmla="*/ 1296 w 1352"/>
                <a:gd name="T55" fmla="*/ 32 h 442"/>
                <a:gd name="T56" fmla="*/ 1315 w 1352"/>
                <a:gd name="T57" fmla="*/ 20 h 442"/>
                <a:gd name="T58" fmla="*/ 1321 w 1352"/>
                <a:gd name="T59" fmla="*/ 12 h 442"/>
                <a:gd name="T60" fmla="*/ 1321 w 1352"/>
                <a:gd name="T61" fmla="*/ 16 h 442"/>
                <a:gd name="T62" fmla="*/ 1302 w 1352"/>
                <a:gd name="T63" fmla="*/ 24 h 442"/>
                <a:gd name="T64" fmla="*/ 1296 w 1352"/>
                <a:gd name="T65" fmla="*/ 32 h 4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2"/>
                <a:gd name="T100" fmla="*/ 0 h 442"/>
                <a:gd name="T101" fmla="*/ 1352 w 1352"/>
                <a:gd name="T102" fmla="*/ 442 h 4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2" h="442">
                  <a:moveTo>
                    <a:pt x="0" y="0"/>
                  </a:moveTo>
                  <a:lnTo>
                    <a:pt x="19" y="24"/>
                  </a:lnTo>
                  <a:lnTo>
                    <a:pt x="43" y="52"/>
                  </a:lnTo>
                  <a:lnTo>
                    <a:pt x="80" y="88"/>
                  </a:lnTo>
                  <a:lnTo>
                    <a:pt x="111" y="128"/>
                  </a:lnTo>
                  <a:lnTo>
                    <a:pt x="191" y="208"/>
                  </a:lnTo>
                  <a:lnTo>
                    <a:pt x="235" y="244"/>
                  </a:lnTo>
                  <a:lnTo>
                    <a:pt x="272" y="276"/>
                  </a:lnTo>
                  <a:lnTo>
                    <a:pt x="364" y="329"/>
                  </a:lnTo>
                  <a:lnTo>
                    <a:pt x="463" y="381"/>
                  </a:lnTo>
                  <a:lnTo>
                    <a:pt x="512" y="401"/>
                  </a:lnTo>
                  <a:lnTo>
                    <a:pt x="561" y="417"/>
                  </a:lnTo>
                  <a:lnTo>
                    <a:pt x="611" y="429"/>
                  </a:lnTo>
                  <a:lnTo>
                    <a:pt x="654" y="437"/>
                  </a:lnTo>
                  <a:lnTo>
                    <a:pt x="697" y="441"/>
                  </a:lnTo>
                  <a:lnTo>
                    <a:pt x="734" y="437"/>
                  </a:lnTo>
                  <a:lnTo>
                    <a:pt x="777" y="429"/>
                  </a:lnTo>
                  <a:lnTo>
                    <a:pt x="814" y="421"/>
                  </a:lnTo>
                  <a:lnTo>
                    <a:pt x="888" y="385"/>
                  </a:lnTo>
                  <a:lnTo>
                    <a:pt x="969" y="341"/>
                  </a:lnTo>
                  <a:lnTo>
                    <a:pt x="1018" y="313"/>
                  </a:lnTo>
                  <a:lnTo>
                    <a:pt x="1067" y="272"/>
                  </a:lnTo>
                  <a:lnTo>
                    <a:pt x="1117" y="228"/>
                  </a:lnTo>
                  <a:lnTo>
                    <a:pt x="1172" y="180"/>
                  </a:lnTo>
                  <a:lnTo>
                    <a:pt x="1221" y="136"/>
                  </a:lnTo>
                  <a:lnTo>
                    <a:pt x="1265" y="92"/>
                  </a:lnTo>
                  <a:lnTo>
                    <a:pt x="1302" y="56"/>
                  </a:lnTo>
                  <a:lnTo>
                    <a:pt x="1326" y="32"/>
                  </a:lnTo>
                  <a:lnTo>
                    <a:pt x="1345" y="20"/>
                  </a:lnTo>
                  <a:lnTo>
                    <a:pt x="1351" y="12"/>
                  </a:lnTo>
                  <a:lnTo>
                    <a:pt x="1351" y="16"/>
                  </a:lnTo>
                  <a:lnTo>
                    <a:pt x="1332" y="24"/>
                  </a:lnTo>
                  <a:lnTo>
                    <a:pt x="1326" y="32"/>
                  </a:lnTo>
                </a:path>
              </a:pathLst>
            </a:custGeom>
            <a:noFill/>
            <a:ln w="50800" cap="rnd" cmpd="sng">
              <a:solidFill>
                <a:srgbClr val="00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107" name="Freeform 24"/>
            <p:cNvSpPr>
              <a:spLocks/>
            </p:cNvSpPr>
            <p:nvPr/>
          </p:nvSpPr>
          <p:spPr bwMode="auto">
            <a:xfrm>
              <a:off x="3789" y="1743"/>
              <a:ext cx="253" cy="341"/>
            </a:xfrm>
            <a:custGeom>
              <a:avLst/>
              <a:gdLst>
                <a:gd name="T0" fmla="*/ 13 w 253"/>
                <a:gd name="T1" fmla="*/ 316 h 341"/>
                <a:gd name="T2" fmla="*/ 7 w 253"/>
                <a:gd name="T3" fmla="*/ 323 h 341"/>
                <a:gd name="T4" fmla="*/ 0 w 253"/>
                <a:gd name="T5" fmla="*/ 337 h 341"/>
                <a:gd name="T6" fmla="*/ 0 w 253"/>
                <a:gd name="T7" fmla="*/ 340 h 341"/>
                <a:gd name="T8" fmla="*/ 7 w 253"/>
                <a:gd name="T9" fmla="*/ 333 h 341"/>
                <a:gd name="T10" fmla="*/ 20 w 253"/>
                <a:gd name="T11" fmla="*/ 316 h 341"/>
                <a:gd name="T12" fmla="*/ 26 w 253"/>
                <a:gd name="T13" fmla="*/ 306 h 341"/>
                <a:gd name="T14" fmla="*/ 39 w 253"/>
                <a:gd name="T15" fmla="*/ 292 h 341"/>
                <a:gd name="T16" fmla="*/ 65 w 253"/>
                <a:gd name="T17" fmla="*/ 254 h 341"/>
                <a:gd name="T18" fmla="*/ 97 w 253"/>
                <a:gd name="T19" fmla="*/ 210 h 341"/>
                <a:gd name="T20" fmla="*/ 129 w 253"/>
                <a:gd name="T21" fmla="*/ 165 h 341"/>
                <a:gd name="T22" fmla="*/ 168 w 253"/>
                <a:gd name="T23" fmla="*/ 117 h 341"/>
                <a:gd name="T24" fmla="*/ 200 w 253"/>
                <a:gd name="T25" fmla="*/ 69 h 341"/>
                <a:gd name="T26" fmla="*/ 226 w 253"/>
                <a:gd name="T27" fmla="*/ 31 h 341"/>
                <a:gd name="T28" fmla="*/ 252 w 253"/>
                <a:gd name="T29" fmla="*/ 0 h 3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3"/>
                <a:gd name="T46" fmla="*/ 0 h 341"/>
                <a:gd name="T47" fmla="*/ 253 w 253"/>
                <a:gd name="T48" fmla="*/ 341 h 3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3" h="341">
                  <a:moveTo>
                    <a:pt x="13" y="316"/>
                  </a:moveTo>
                  <a:lnTo>
                    <a:pt x="7" y="323"/>
                  </a:lnTo>
                  <a:lnTo>
                    <a:pt x="0" y="337"/>
                  </a:lnTo>
                  <a:lnTo>
                    <a:pt x="0" y="340"/>
                  </a:lnTo>
                  <a:lnTo>
                    <a:pt x="7" y="333"/>
                  </a:lnTo>
                  <a:lnTo>
                    <a:pt x="20" y="316"/>
                  </a:lnTo>
                  <a:lnTo>
                    <a:pt x="26" y="306"/>
                  </a:lnTo>
                  <a:lnTo>
                    <a:pt x="39" y="292"/>
                  </a:lnTo>
                  <a:lnTo>
                    <a:pt x="65" y="254"/>
                  </a:lnTo>
                  <a:lnTo>
                    <a:pt x="97" y="210"/>
                  </a:lnTo>
                  <a:lnTo>
                    <a:pt x="129" y="165"/>
                  </a:lnTo>
                  <a:lnTo>
                    <a:pt x="168" y="117"/>
                  </a:lnTo>
                  <a:lnTo>
                    <a:pt x="200" y="69"/>
                  </a:lnTo>
                  <a:lnTo>
                    <a:pt x="226" y="31"/>
                  </a:lnTo>
                  <a:lnTo>
                    <a:pt x="252" y="0"/>
                  </a:lnTo>
                </a:path>
              </a:pathLst>
            </a:custGeom>
            <a:noFill/>
            <a:ln w="50800" cap="rnd" cmpd="sng">
              <a:solidFill>
                <a:srgbClr val="99CC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108" name="Freeform 26"/>
            <p:cNvSpPr>
              <a:spLocks/>
            </p:cNvSpPr>
            <p:nvPr/>
          </p:nvSpPr>
          <p:spPr bwMode="auto">
            <a:xfrm>
              <a:off x="2319" y="1728"/>
              <a:ext cx="143" cy="318"/>
            </a:xfrm>
            <a:custGeom>
              <a:avLst/>
              <a:gdLst>
                <a:gd name="T0" fmla="*/ 118 w 159"/>
                <a:gd name="T1" fmla="*/ 250 h 357"/>
                <a:gd name="T2" fmla="*/ 118 w 159"/>
                <a:gd name="T3" fmla="*/ 256 h 357"/>
                <a:gd name="T4" fmla="*/ 121 w 159"/>
                <a:gd name="T5" fmla="*/ 261 h 357"/>
                <a:gd name="T6" fmla="*/ 125 w 159"/>
                <a:gd name="T7" fmla="*/ 277 h 357"/>
                <a:gd name="T8" fmla="*/ 128 w 159"/>
                <a:gd name="T9" fmla="*/ 282 h 357"/>
                <a:gd name="T10" fmla="*/ 125 w 159"/>
                <a:gd name="T11" fmla="*/ 277 h 357"/>
                <a:gd name="T12" fmla="*/ 118 w 159"/>
                <a:gd name="T13" fmla="*/ 266 h 357"/>
                <a:gd name="T14" fmla="*/ 109 w 159"/>
                <a:gd name="T15" fmla="*/ 248 h 357"/>
                <a:gd name="T16" fmla="*/ 96 w 159"/>
                <a:gd name="T17" fmla="*/ 221 h 357"/>
                <a:gd name="T18" fmla="*/ 80 w 159"/>
                <a:gd name="T19" fmla="*/ 189 h 357"/>
                <a:gd name="T20" fmla="*/ 64 w 159"/>
                <a:gd name="T21" fmla="*/ 153 h 357"/>
                <a:gd name="T22" fmla="*/ 28 w 159"/>
                <a:gd name="T23" fmla="*/ 76 h 357"/>
                <a:gd name="T24" fmla="*/ 13 w 159"/>
                <a:gd name="T25" fmla="*/ 38 h 357"/>
                <a:gd name="T26" fmla="*/ 0 w 159"/>
                <a:gd name="T27" fmla="*/ 0 h 3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9"/>
                <a:gd name="T43" fmla="*/ 0 h 357"/>
                <a:gd name="T44" fmla="*/ 159 w 159"/>
                <a:gd name="T45" fmla="*/ 357 h 3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9" h="357">
                  <a:moveTo>
                    <a:pt x="146" y="315"/>
                  </a:moveTo>
                  <a:lnTo>
                    <a:pt x="146" y="322"/>
                  </a:lnTo>
                  <a:lnTo>
                    <a:pt x="150" y="329"/>
                  </a:lnTo>
                  <a:lnTo>
                    <a:pt x="154" y="349"/>
                  </a:lnTo>
                  <a:lnTo>
                    <a:pt x="158" y="356"/>
                  </a:lnTo>
                  <a:lnTo>
                    <a:pt x="154" y="349"/>
                  </a:lnTo>
                  <a:lnTo>
                    <a:pt x="146" y="336"/>
                  </a:lnTo>
                  <a:lnTo>
                    <a:pt x="134" y="312"/>
                  </a:lnTo>
                  <a:lnTo>
                    <a:pt x="119" y="278"/>
                  </a:lnTo>
                  <a:lnTo>
                    <a:pt x="99" y="238"/>
                  </a:lnTo>
                  <a:lnTo>
                    <a:pt x="79" y="193"/>
                  </a:lnTo>
                  <a:lnTo>
                    <a:pt x="35" y="95"/>
                  </a:lnTo>
                  <a:lnTo>
                    <a:pt x="16" y="48"/>
                  </a:lnTo>
                  <a:lnTo>
                    <a:pt x="0" y="0"/>
                  </a:lnTo>
                </a:path>
              </a:pathLst>
            </a:custGeom>
            <a:noFill/>
            <a:ln w="50800" cap="rnd" cmpd="sng">
              <a:solidFill>
                <a:srgbClr val="99CC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grpSp>
      <p:grpSp>
        <p:nvGrpSpPr>
          <p:cNvPr id="109" name="Group 49"/>
          <p:cNvGrpSpPr>
            <a:grpSpLocks/>
          </p:cNvGrpSpPr>
          <p:nvPr/>
        </p:nvGrpSpPr>
        <p:grpSpPr bwMode="auto">
          <a:xfrm>
            <a:off x="4222540" y="2346440"/>
            <a:ext cx="3192523" cy="3387725"/>
            <a:chOff x="1862" y="1736"/>
            <a:chExt cx="1737" cy="1537"/>
          </a:xfrm>
        </p:grpSpPr>
        <p:sp>
          <p:nvSpPr>
            <p:cNvPr id="110" name="Freeform 28"/>
            <p:cNvSpPr>
              <a:spLocks/>
            </p:cNvSpPr>
            <p:nvPr/>
          </p:nvSpPr>
          <p:spPr bwMode="auto">
            <a:xfrm>
              <a:off x="2064" y="1736"/>
              <a:ext cx="1535" cy="1537"/>
            </a:xfrm>
            <a:custGeom>
              <a:avLst/>
              <a:gdLst>
                <a:gd name="T0" fmla="*/ 0 w 2736"/>
                <a:gd name="T1" fmla="*/ 959 h 960"/>
                <a:gd name="T2" fmla="*/ 431 w 2736"/>
                <a:gd name="T3" fmla="*/ 885 h 960"/>
                <a:gd name="T4" fmla="*/ 848 w 2736"/>
                <a:gd name="T5" fmla="*/ 807 h 960"/>
                <a:gd name="T6" fmla="*/ 1046 w 2736"/>
                <a:gd name="T7" fmla="*/ 761 h 960"/>
                <a:gd name="T8" fmla="*/ 1238 w 2736"/>
                <a:gd name="T9" fmla="*/ 715 h 960"/>
                <a:gd name="T10" fmla="*/ 1422 w 2736"/>
                <a:gd name="T11" fmla="*/ 664 h 960"/>
                <a:gd name="T12" fmla="*/ 1600 w 2736"/>
                <a:gd name="T13" fmla="*/ 604 h 960"/>
                <a:gd name="T14" fmla="*/ 1764 w 2736"/>
                <a:gd name="T15" fmla="*/ 540 h 960"/>
                <a:gd name="T16" fmla="*/ 1921 w 2736"/>
                <a:gd name="T17" fmla="*/ 475 h 960"/>
                <a:gd name="T18" fmla="*/ 2072 w 2736"/>
                <a:gd name="T19" fmla="*/ 401 h 960"/>
                <a:gd name="T20" fmla="*/ 2209 w 2736"/>
                <a:gd name="T21" fmla="*/ 323 h 960"/>
                <a:gd name="T22" fmla="*/ 2475 w 2736"/>
                <a:gd name="T23" fmla="*/ 166 h 960"/>
                <a:gd name="T24" fmla="*/ 2735 w 2736"/>
                <a:gd name="T25" fmla="*/ 0 h 9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36"/>
                <a:gd name="T40" fmla="*/ 0 h 960"/>
                <a:gd name="T41" fmla="*/ 2736 w 2736"/>
                <a:gd name="T42" fmla="*/ 960 h 9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36" h="960">
                  <a:moveTo>
                    <a:pt x="0" y="959"/>
                  </a:moveTo>
                  <a:lnTo>
                    <a:pt x="431" y="885"/>
                  </a:lnTo>
                  <a:lnTo>
                    <a:pt x="848" y="807"/>
                  </a:lnTo>
                  <a:lnTo>
                    <a:pt x="1046" y="761"/>
                  </a:lnTo>
                  <a:lnTo>
                    <a:pt x="1238" y="715"/>
                  </a:lnTo>
                  <a:lnTo>
                    <a:pt x="1422" y="664"/>
                  </a:lnTo>
                  <a:lnTo>
                    <a:pt x="1600" y="604"/>
                  </a:lnTo>
                  <a:lnTo>
                    <a:pt x="1764" y="540"/>
                  </a:lnTo>
                  <a:lnTo>
                    <a:pt x="1921" y="475"/>
                  </a:lnTo>
                  <a:lnTo>
                    <a:pt x="2072" y="401"/>
                  </a:lnTo>
                  <a:lnTo>
                    <a:pt x="2209" y="323"/>
                  </a:lnTo>
                  <a:lnTo>
                    <a:pt x="2475" y="166"/>
                  </a:lnTo>
                  <a:lnTo>
                    <a:pt x="2735" y="0"/>
                  </a:lnTo>
                </a:path>
              </a:pathLst>
            </a:custGeom>
            <a:noFill/>
            <a:ln w="50800" cap="rnd" cmpd="sng">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dirty="0">
                <a:highlight>
                  <a:srgbClr val="FF00FF"/>
                </a:highlight>
              </a:endParaRPr>
            </a:p>
          </p:txBody>
        </p:sp>
        <p:sp>
          <p:nvSpPr>
            <p:cNvPr id="111" name="Rectangle 29"/>
            <p:cNvSpPr>
              <a:spLocks noChangeArrowheads="1"/>
            </p:cNvSpPr>
            <p:nvPr/>
          </p:nvSpPr>
          <p:spPr bwMode="auto">
            <a:xfrm>
              <a:off x="1862" y="3087"/>
              <a:ext cx="372"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dirty="0">
                  <a:solidFill>
                    <a:srgbClr val="00B050"/>
                  </a:solidFill>
                </a:rPr>
                <a:t>LMC </a:t>
              </a:r>
            </a:p>
          </p:txBody>
        </p:sp>
      </p:grpSp>
      <p:sp>
        <p:nvSpPr>
          <p:cNvPr id="112" name="Rectangle 30"/>
          <p:cNvSpPr>
            <a:spLocks noChangeArrowheads="1"/>
          </p:cNvSpPr>
          <p:nvPr/>
        </p:nvSpPr>
        <p:spPr bwMode="auto">
          <a:xfrm>
            <a:off x="7145909" y="4886770"/>
            <a:ext cx="3205163" cy="1377950"/>
          </a:xfrm>
          <a:prstGeom prst="rect">
            <a:avLst/>
          </a:prstGeom>
          <a:solidFill>
            <a:schemeClr val="hlink"/>
          </a:solidFill>
          <a:ln w="12700">
            <a:solidFill>
              <a:schemeClr val="tx1"/>
            </a:solidFill>
            <a:miter lim="800000"/>
            <a:headEnd/>
            <a:tailEnd/>
          </a:ln>
        </p:spPr>
        <p:txBody>
          <a:bodyPr wrap="none" lIns="54000" tIns="44450" rIns="54000"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sz="1400" b="1"/>
              <a:t>Si la producción es </a:t>
            </a:r>
            <a:r>
              <a:rPr lang="en-US" altLang="es-AR" sz="1400" b="1" i="1"/>
              <a:t>Q</a:t>
            </a:r>
            <a:r>
              <a:rPr lang="en-US" altLang="es-AR" sz="1400" b="1" i="1" baseline="-25000"/>
              <a:t>1 </a:t>
            </a:r>
            <a:r>
              <a:rPr lang="en-US" altLang="es-AR" sz="1400" b="1"/>
              <a:t>el gerente</a:t>
            </a:r>
          </a:p>
          <a:p>
            <a:pPr algn="ctr"/>
            <a:r>
              <a:rPr lang="en-US" altLang="es-AR" sz="1400" b="1"/>
              <a:t>elegiría la planta pequeña de CMeC</a:t>
            </a:r>
            <a:r>
              <a:rPr lang="en-US" altLang="es-AR" sz="1400" b="1" baseline="-25000"/>
              <a:t>1</a:t>
            </a:r>
            <a:r>
              <a:rPr lang="en-US" altLang="es-AR" sz="1400" b="1"/>
              <a:t> </a:t>
            </a:r>
          </a:p>
          <a:p>
            <a:pPr algn="ctr"/>
            <a:r>
              <a:rPr lang="en-US" altLang="es-AR" sz="1400" b="1"/>
              <a:t>y CMeC de 8 dólares.</a:t>
            </a:r>
          </a:p>
          <a:p>
            <a:pPr algn="ctr"/>
            <a:r>
              <a:rPr lang="en-US" altLang="es-AR" sz="1400" b="1"/>
              <a:t>El punto </a:t>
            </a:r>
            <a:r>
              <a:rPr lang="en-US" altLang="es-AR" sz="1400" b="1" i="1"/>
              <a:t>B</a:t>
            </a:r>
            <a:r>
              <a:rPr lang="en-US" altLang="es-AR" sz="1400" b="1"/>
              <a:t> está en el CMeL porque  </a:t>
            </a:r>
          </a:p>
          <a:p>
            <a:pPr algn="ctr"/>
            <a:r>
              <a:rPr lang="en-US" altLang="es-AR" sz="1400" b="1"/>
              <a:t>es la planta más barata para una </a:t>
            </a:r>
          </a:p>
          <a:p>
            <a:pPr algn="ctr"/>
            <a:r>
              <a:rPr lang="en-US" altLang="es-AR" sz="1400" b="1"/>
              <a:t>determinada producción.</a:t>
            </a:r>
          </a:p>
        </p:txBody>
      </p:sp>
      <p:sp>
        <p:nvSpPr>
          <p:cNvPr id="113" name="Line 31"/>
          <p:cNvSpPr>
            <a:spLocks noChangeShapeType="1"/>
          </p:cNvSpPr>
          <p:nvPr/>
        </p:nvSpPr>
        <p:spPr bwMode="auto">
          <a:xfrm>
            <a:off x="4977384" y="3548507"/>
            <a:ext cx="0" cy="2943225"/>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114" name="Rectangle 32"/>
          <p:cNvSpPr>
            <a:spLocks noChangeArrowheads="1"/>
          </p:cNvSpPr>
          <p:nvPr/>
        </p:nvSpPr>
        <p:spPr bwMode="auto">
          <a:xfrm>
            <a:off x="2845372" y="3305620"/>
            <a:ext cx="5762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 10$</a:t>
            </a:r>
          </a:p>
        </p:txBody>
      </p:sp>
      <p:sp>
        <p:nvSpPr>
          <p:cNvPr id="115" name="Rectangle 33"/>
          <p:cNvSpPr>
            <a:spLocks noChangeArrowheads="1"/>
          </p:cNvSpPr>
          <p:nvPr/>
        </p:nvSpPr>
        <p:spPr bwMode="auto">
          <a:xfrm>
            <a:off x="4826572" y="6406007"/>
            <a:ext cx="44291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Q</a:t>
            </a:r>
            <a:r>
              <a:rPr lang="en-US" altLang="es-AR" b="1" baseline="-25000"/>
              <a:t>1</a:t>
            </a:r>
          </a:p>
        </p:txBody>
      </p:sp>
      <p:sp>
        <p:nvSpPr>
          <p:cNvPr id="116" name="Line 34"/>
          <p:cNvSpPr>
            <a:spLocks noChangeShapeType="1"/>
          </p:cNvSpPr>
          <p:nvPr/>
        </p:nvSpPr>
        <p:spPr bwMode="auto">
          <a:xfrm flipH="1">
            <a:off x="3443859" y="3532632"/>
            <a:ext cx="1546225"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117" name="Oval 35"/>
          <p:cNvSpPr>
            <a:spLocks noChangeArrowheads="1"/>
          </p:cNvSpPr>
          <p:nvPr/>
        </p:nvSpPr>
        <p:spPr bwMode="auto">
          <a:xfrm>
            <a:off x="4901184" y="3456432"/>
            <a:ext cx="152400" cy="152400"/>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118" name="Line 36"/>
          <p:cNvSpPr>
            <a:spLocks noChangeShapeType="1"/>
          </p:cNvSpPr>
          <p:nvPr/>
        </p:nvSpPr>
        <p:spPr bwMode="auto">
          <a:xfrm flipH="1">
            <a:off x="3424809" y="3932682"/>
            <a:ext cx="1495425" cy="381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119" name="Oval 37"/>
          <p:cNvSpPr>
            <a:spLocks noChangeArrowheads="1"/>
          </p:cNvSpPr>
          <p:nvPr/>
        </p:nvSpPr>
        <p:spPr bwMode="auto">
          <a:xfrm flipV="1">
            <a:off x="4920234" y="3913632"/>
            <a:ext cx="133350" cy="46038"/>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120" name="Rectangle 38"/>
          <p:cNvSpPr>
            <a:spLocks noChangeArrowheads="1"/>
          </p:cNvSpPr>
          <p:nvPr/>
        </p:nvSpPr>
        <p:spPr bwMode="auto">
          <a:xfrm>
            <a:off x="2997772" y="3610420"/>
            <a:ext cx="406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8$</a:t>
            </a:r>
          </a:p>
        </p:txBody>
      </p:sp>
      <p:sp>
        <p:nvSpPr>
          <p:cNvPr id="121" name="Rectangle 39"/>
          <p:cNvSpPr>
            <a:spLocks noChangeArrowheads="1"/>
          </p:cNvSpPr>
          <p:nvPr/>
        </p:nvSpPr>
        <p:spPr bwMode="auto">
          <a:xfrm>
            <a:off x="5148834" y="3704082"/>
            <a:ext cx="328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B</a:t>
            </a:r>
          </a:p>
        </p:txBody>
      </p:sp>
      <p:sp>
        <p:nvSpPr>
          <p:cNvPr id="122" name="Rectangle 40"/>
          <p:cNvSpPr>
            <a:spLocks noChangeArrowheads="1"/>
          </p:cNvSpPr>
          <p:nvPr/>
        </p:nvSpPr>
        <p:spPr bwMode="auto">
          <a:xfrm>
            <a:off x="4978972" y="3153220"/>
            <a:ext cx="3270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A</a:t>
            </a:r>
          </a:p>
        </p:txBody>
      </p:sp>
      <p:grpSp>
        <p:nvGrpSpPr>
          <p:cNvPr id="123" name="Group 48"/>
          <p:cNvGrpSpPr>
            <a:grpSpLocks/>
          </p:cNvGrpSpPr>
          <p:nvPr/>
        </p:nvGrpSpPr>
        <p:grpSpPr bwMode="auto">
          <a:xfrm>
            <a:off x="3404172" y="2727770"/>
            <a:ext cx="6583363" cy="1760538"/>
            <a:chOff x="1365" y="1400"/>
            <a:chExt cx="4147" cy="1109"/>
          </a:xfrm>
        </p:grpSpPr>
        <p:sp>
          <p:nvSpPr>
            <p:cNvPr id="124" name="Rectangle 10"/>
            <p:cNvSpPr>
              <a:spLocks noChangeArrowheads="1"/>
            </p:cNvSpPr>
            <p:nvPr/>
          </p:nvSpPr>
          <p:spPr bwMode="auto">
            <a:xfrm>
              <a:off x="5014" y="1400"/>
              <a:ext cx="498" cy="210"/>
            </a:xfrm>
            <a:prstGeom prst="rect">
              <a:avLst/>
            </a:prstGeom>
            <a:noFill/>
            <a:ln w="12700">
              <a:noFill/>
              <a:miter lim="800000"/>
              <a:headEnd/>
              <a:tailEnd/>
            </a:ln>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dirty="0" err="1">
                  <a:solidFill>
                    <a:schemeClr val="accent6">
                      <a:lumMod val="75000"/>
                    </a:schemeClr>
                  </a:solidFill>
                </a:rPr>
                <a:t>CMeL</a:t>
              </a:r>
              <a:r>
                <a:rPr lang="en-US" altLang="es-AR" sz="1600" b="1" dirty="0">
                  <a:solidFill>
                    <a:schemeClr val="accent6">
                      <a:lumMod val="75000"/>
                    </a:schemeClr>
                  </a:solidFill>
                </a:rPr>
                <a:t> </a:t>
              </a:r>
            </a:p>
          </p:txBody>
        </p:sp>
        <p:sp>
          <p:nvSpPr>
            <p:cNvPr id="125" name="Freeform 41"/>
            <p:cNvSpPr>
              <a:spLocks/>
            </p:cNvSpPr>
            <p:nvPr/>
          </p:nvSpPr>
          <p:spPr bwMode="auto">
            <a:xfrm>
              <a:off x="1365" y="1428"/>
              <a:ext cx="3716" cy="1081"/>
            </a:xfrm>
            <a:custGeom>
              <a:avLst/>
              <a:gdLst>
                <a:gd name="T0" fmla="*/ 0 w 3716"/>
                <a:gd name="T1" fmla="*/ 134 h 1081"/>
                <a:gd name="T2" fmla="*/ 505 w 3716"/>
                <a:gd name="T3" fmla="*/ 545 h 1081"/>
                <a:gd name="T4" fmla="*/ 1775 w 3716"/>
                <a:gd name="T5" fmla="*/ 1081 h 1081"/>
                <a:gd name="T6" fmla="*/ 3117 w 3716"/>
                <a:gd name="T7" fmla="*/ 545 h 1081"/>
                <a:gd name="T8" fmla="*/ 3716 w 3716"/>
                <a:gd name="T9" fmla="*/ 0 h 1081"/>
                <a:gd name="T10" fmla="*/ 0 60000 65536"/>
                <a:gd name="T11" fmla="*/ 0 60000 65536"/>
                <a:gd name="T12" fmla="*/ 0 60000 65536"/>
                <a:gd name="T13" fmla="*/ 0 60000 65536"/>
                <a:gd name="T14" fmla="*/ 0 60000 65536"/>
                <a:gd name="T15" fmla="*/ 0 w 3716"/>
                <a:gd name="T16" fmla="*/ 0 h 1081"/>
                <a:gd name="T17" fmla="*/ 3716 w 3716"/>
                <a:gd name="T18" fmla="*/ 1081 h 1081"/>
              </a:gdLst>
              <a:ahLst/>
              <a:cxnLst>
                <a:cxn ang="T10">
                  <a:pos x="T0" y="T1"/>
                </a:cxn>
                <a:cxn ang="T11">
                  <a:pos x="T2" y="T3"/>
                </a:cxn>
                <a:cxn ang="T12">
                  <a:pos x="T4" y="T5"/>
                </a:cxn>
                <a:cxn ang="T13">
                  <a:pos x="T6" y="T7"/>
                </a:cxn>
                <a:cxn ang="T14">
                  <a:pos x="T8" y="T9"/>
                </a:cxn>
              </a:cxnLst>
              <a:rect l="T15" t="T16" r="T17" b="T18"/>
              <a:pathLst>
                <a:path w="3716" h="1081">
                  <a:moveTo>
                    <a:pt x="0" y="134"/>
                  </a:moveTo>
                  <a:cubicBezTo>
                    <a:pt x="84" y="202"/>
                    <a:pt x="209" y="387"/>
                    <a:pt x="505" y="545"/>
                  </a:cubicBezTo>
                  <a:cubicBezTo>
                    <a:pt x="801" y="703"/>
                    <a:pt x="1340" y="1081"/>
                    <a:pt x="1775" y="1081"/>
                  </a:cubicBezTo>
                  <a:cubicBezTo>
                    <a:pt x="2210" y="1081"/>
                    <a:pt x="2794" y="725"/>
                    <a:pt x="3117" y="545"/>
                  </a:cubicBezTo>
                  <a:cubicBezTo>
                    <a:pt x="3440" y="365"/>
                    <a:pt x="3573" y="182"/>
                    <a:pt x="3716" y="0"/>
                  </a:cubicBezTo>
                </a:path>
              </a:pathLst>
            </a:custGeom>
            <a:noFill/>
            <a:ln w="57150" cap="flat" cmpd="sng">
              <a:solidFill>
                <a:schemeClr val="accent6">
                  <a:lumMod val="60000"/>
                  <a:lumOff val="4000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s-AR"/>
            </a:p>
          </p:txBody>
        </p:sp>
      </p:grpSp>
      <p:grpSp>
        <p:nvGrpSpPr>
          <p:cNvPr id="126" name="Group 57"/>
          <p:cNvGrpSpPr>
            <a:grpSpLocks/>
          </p:cNvGrpSpPr>
          <p:nvPr/>
        </p:nvGrpSpPr>
        <p:grpSpPr bwMode="auto">
          <a:xfrm>
            <a:off x="6241034" y="2405507"/>
            <a:ext cx="3076575" cy="2497138"/>
            <a:chOff x="3148" y="1210"/>
            <a:chExt cx="1938" cy="1573"/>
          </a:xfrm>
        </p:grpSpPr>
        <p:sp>
          <p:nvSpPr>
            <p:cNvPr id="127" name="Rectangle 16"/>
            <p:cNvSpPr>
              <a:spLocks noChangeArrowheads="1"/>
            </p:cNvSpPr>
            <p:nvPr/>
          </p:nvSpPr>
          <p:spPr bwMode="auto">
            <a:xfrm>
              <a:off x="4561" y="1210"/>
              <a:ext cx="52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CMeC</a:t>
              </a:r>
              <a:r>
                <a:rPr lang="en-US" altLang="es-AR" sz="1600" b="1" baseline="-25000"/>
                <a:t>3</a:t>
              </a:r>
            </a:p>
          </p:txBody>
        </p:sp>
        <p:sp>
          <p:nvSpPr>
            <p:cNvPr id="128" name="Freeform 19"/>
            <p:cNvSpPr>
              <a:spLocks/>
            </p:cNvSpPr>
            <p:nvPr/>
          </p:nvSpPr>
          <p:spPr bwMode="auto">
            <a:xfrm>
              <a:off x="3746" y="1776"/>
              <a:ext cx="384" cy="818"/>
            </a:xfrm>
            <a:custGeom>
              <a:avLst/>
              <a:gdLst>
                <a:gd name="T0" fmla="*/ 0 w 384"/>
                <a:gd name="T1" fmla="*/ 817 h 818"/>
                <a:gd name="T2" fmla="*/ 86 w 384"/>
                <a:gd name="T3" fmla="*/ 705 h 818"/>
                <a:gd name="T4" fmla="*/ 165 w 384"/>
                <a:gd name="T5" fmla="*/ 597 h 818"/>
                <a:gd name="T6" fmla="*/ 231 w 384"/>
                <a:gd name="T7" fmla="*/ 489 h 818"/>
                <a:gd name="T8" fmla="*/ 284 w 384"/>
                <a:gd name="T9" fmla="*/ 386 h 818"/>
                <a:gd name="T10" fmla="*/ 324 w 384"/>
                <a:gd name="T11" fmla="*/ 286 h 818"/>
                <a:gd name="T12" fmla="*/ 350 w 384"/>
                <a:gd name="T13" fmla="*/ 186 h 818"/>
                <a:gd name="T14" fmla="*/ 370 w 384"/>
                <a:gd name="T15" fmla="*/ 95 h 818"/>
                <a:gd name="T16" fmla="*/ 383 w 384"/>
                <a:gd name="T17" fmla="*/ 0 h 8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818"/>
                <a:gd name="T29" fmla="*/ 384 w 384"/>
                <a:gd name="T30" fmla="*/ 818 h 8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818">
                  <a:moveTo>
                    <a:pt x="0" y="817"/>
                  </a:moveTo>
                  <a:lnTo>
                    <a:pt x="86" y="705"/>
                  </a:lnTo>
                  <a:lnTo>
                    <a:pt x="165" y="597"/>
                  </a:lnTo>
                  <a:lnTo>
                    <a:pt x="231" y="489"/>
                  </a:lnTo>
                  <a:lnTo>
                    <a:pt x="284" y="386"/>
                  </a:lnTo>
                  <a:lnTo>
                    <a:pt x="324" y="286"/>
                  </a:lnTo>
                  <a:lnTo>
                    <a:pt x="350" y="186"/>
                  </a:lnTo>
                  <a:lnTo>
                    <a:pt x="370" y="95"/>
                  </a:lnTo>
                  <a:lnTo>
                    <a:pt x="383" y="0"/>
                  </a:lnTo>
                </a:path>
              </a:pathLst>
            </a:custGeom>
            <a:noFill/>
            <a:ln w="50800" cap="flat" cmpd="sng">
              <a:solidFill>
                <a:srgbClr val="9933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129" name="Rectangle 22"/>
            <p:cNvSpPr>
              <a:spLocks noChangeArrowheads="1"/>
            </p:cNvSpPr>
            <p:nvPr/>
          </p:nvSpPr>
          <p:spPr bwMode="auto">
            <a:xfrm>
              <a:off x="3457" y="2593"/>
              <a:ext cx="40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400" b="1"/>
                <a:t>CMC</a:t>
              </a:r>
              <a:r>
                <a:rPr lang="en-US" altLang="es-AR" sz="1400" b="1" baseline="-25000"/>
                <a:t>3</a:t>
              </a:r>
            </a:p>
          </p:txBody>
        </p:sp>
        <p:sp>
          <p:nvSpPr>
            <p:cNvPr id="130" name="Freeform 42"/>
            <p:cNvSpPr>
              <a:spLocks/>
            </p:cNvSpPr>
            <p:nvPr/>
          </p:nvSpPr>
          <p:spPr bwMode="auto">
            <a:xfrm>
              <a:off x="3148" y="1421"/>
              <a:ext cx="607" cy="655"/>
            </a:xfrm>
            <a:custGeom>
              <a:avLst/>
              <a:gdLst>
                <a:gd name="T0" fmla="*/ 607 w 607"/>
                <a:gd name="T1" fmla="*/ 655 h 655"/>
                <a:gd name="T2" fmla="*/ 245 w 607"/>
                <a:gd name="T3" fmla="*/ 394 h 655"/>
                <a:gd name="T4" fmla="*/ 0 w 607"/>
                <a:gd name="T5" fmla="*/ 0 h 655"/>
                <a:gd name="T6" fmla="*/ 0 60000 65536"/>
                <a:gd name="T7" fmla="*/ 0 60000 65536"/>
                <a:gd name="T8" fmla="*/ 0 60000 65536"/>
                <a:gd name="T9" fmla="*/ 0 w 607"/>
                <a:gd name="T10" fmla="*/ 0 h 655"/>
                <a:gd name="T11" fmla="*/ 607 w 607"/>
                <a:gd name="T12" fmla="*/ 655 h 655"/>
              </a:gdLst>
              <a:ahLst/>
              <a:cxnLst>
                <a:cxn ang="T6">
                  <a:pos x="T0" y="T1"/>
                </a:cxn>
                <a:cxn ang="T7">
                  <a:pos x="T2" y="T3"/>
                </a:cxn>
                <a:cxn ang="T8">
                  <a:pos x="T4" y="T5"/>
                </a:cxn>
              </a:cxnLst>
              <a:rect l="T9" t="T10" r="T11" b="T12"/>
              <a:pathLst>
                <a:path w="607" h="655">
                  <a:moveTo>
                    <a:pt x="607" y="655"/>
                  </a:moveTo>
                  <a:cubicBezTo>
                    <a:pt x="547" y="612"/>
                    <a:pt x="346" y="503"/>
                    <a:pt x="245" y="394"/>
                  </a:cubicBezTo>
                  <a:cubicBezTo>
                    <a:pt x="144" y="285"/>
                    <a:pt x="51" y="82"/>
                    <a:pt x="0" y="0"/>
                  </a:cubicBezTo>
                </a:path>
              </a:pathLst>
            </a:custGeom>
            <a:noFill/>
            <a:ln w="50800" cap="rnd" cmpd="sng">
              <a:solidFill>
                <a:srgbClr val="99CC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131" name="Freeform 55"/>
            <p:cNvSpPr>
              <a:spLocks/>
            </p:cNvSpPr>
            <p:nvPr/>
          </p:nvSpPr>
          <p:spPr bwMode="auto">
            <a:xfrm>
              <a:off x="3773" y="1437"/>
              <a:ext cx="1081" cy="728"/>
            </a:xfrm>
            <a:custGeom>
              <a:avLst/>
              <a:gdLst>
                <a:gd name="T0" fmla="*/ 1081 w 1081"/>
                <a:gd name="T1" fmla="*/ 0 h 728"/>
                <a:gd name="T2" fmla="*/ 615 w 1081"/>
                <a:gd name="T3" fmla="*/ 584 h 728"/>
                <a:gd name="T4" fmla="*/ 260 w 1081"/>
                <a:gd name="T5" fmla="*/ 718 h 728"/>
                <a:gd name="T6" fmla="*/ 0 w 1081"/>
                <a:gd name="T7" fmla="*/ 647 h 728"/>
                <a:gd name="T8" fmla="*/ 0 60000 65536"/>
                <a:gd name="T9" fmla="*/ 0 60000 65536"/>
                <a:gd name="T10" fmla="*/ 0 60000 65536"/>
                <a:gd name="T11" fmla="*/ 0 60000 65536"/>
                <a:gd name="T12" fmla="*/ 0 w 1081"/>
                <a:gd name="T13" fmla="*/ 0 h 728"/>
                <a:gd name="T14" fmla="*/ 1081 w 1081"/>
                <a:gd name="T15" fmla="*/ 728 h 728"/>
              </a:gdLst>
              <a:ahLst/>
              <a:cxnLst>
                <a:cxn ang="T8">
                  <a:pos x="T0" y="T1"/>
                </a:cxn>
                <a:cxn ang="T9">
                  <a:pos x="T2" y="T3"/>
                </a:cxn>
                <a:cxn ang="T10">
                  <a:pos x="T4" y="T5"/>
                </a:cxn>
                <a:cxn ang="T11">
                  <a:pos x="T6" y="T7"/>
                </a:cxn>
              </a:cxnLst>
              <a:rect l="T12" t="T13" r="T14" b="T15"/>
              <a:pathLst>
                <a:path w="1081" h="728">
                  <a:moveTo>
                    <a:pt x="1081" y="0"/>
                  </a:moveTo>
                  <a:cubicBezTo>
                    <a:pt x="916" y="232"/>
                    <a:pt x="752" y="464"/>
                    <a:pt x="615" y="584"/>
                  </a:cubicBezTo>
                  <a:cubicBezTo>
                    <a:pt x="478" y="704"/>
                    <a:pt x="362" y="708"/>
                    <a:pt x="260" y="718"/>
                  </a:cubicBezTo>
                  <a:cubicBezTo>
                    <a:pt x="158" y="728"/>
                    <a:pt x="79" y="687"/>
                    <a:pt x="0" y="647"/>
                  </a:cubicBezTo>
                </a:path>
              </a:pathLst>
            </a:custGeom>
            <a:noFill/>
            <a:ln w="50800" cap="rnd" cmpd="sng">
              <a:solidFill>
                <a:srgbClr val="00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grpSp>
    </p:spTree>
    <p:extLst>
      <p:ext uri="{BB962C8B-B14F-4D97-AF65-F5344CB8AC3E}">
        <p14:creationId xmlns:p14="http://schemas.microsoft.com/office/powerpoint/2010/main" val="189047350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wipe(left)">
                                      <p:cBhvr>
                                        <p:cTn id="12" dur="500"/>
                                        <p:tgtEl>
                                          <p:spTgt spid="1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wipe(left)">
                                      <p:cBhvr>
                                        <p:cTn id="17" dur="500"/>
                                        <p:tgtEl>
                                          <p:spTgt spid="1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wipe(left)">
                                      <p:cBhvr>
                                        <p:cTn id="22" dur="500"/>
                                        <p:tgtEl>
                                          <p:spTgt spid="1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wipe(left)">
                                      <p:cBhvr>
                                        <p:cTn id="2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0723"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0724" name="Rectangle 4"/>
          <p:cNvSpPr>
            <a:spLocks noGrp="1" noChangeArrowheads="1"/>
          </p:cNvSpPr>
          <p:nvPr>
            <p:ph type="title"/>
          </p:nvPr>
        </p:nvSpPr>
        <p:spPr>
          <a:xfrm>
            <a:off x="1861800" y="781845"/>
            <a:ext cx="7983537" cy="1098550"/>
          </a:xfrm>
        </p:spPr>
        <p:txBody>
          <a:bodyPr/>
          <a:lstStyle/>
          <a:p>
            <a:r>
              <a:rPr lang="en-US" altLang="es-AR" dirty="0"/>
              <a:t>La </a:t>
            </a:r>
            <a:r>
              <a:rPr lang="en-US" altLang="es-AR" dirty="0" err="1"/>
              <a:t>medición</a:t>
            </a:r>
            <a:r>
              <a:rPr lang="en-US" altLang="es-AR" dirty="0"/>
              <a:t> de </a:t>
            </a:r>
            <a:r>
              <a:rPr lang="en-US" altLang="es-AR" dirty="0" err="1"/>
              <a:t>los</a:t>
            </a:r>
            <a:r>
              <a:rPr lang="en-US" altLang="es-AR" dirty="0"/>
              <a:t> </a:t>
            </a:r>
            <a:r>
              <a:rPr lang="en-US" altLang="es-AR" dirty="0" err="1"/>
              <a:t>costes</a:t>
            </a:r>
            <a:r>
              <a:rPr lang="en-US" altLang="es-AR" dirty="0"/>
              <a:t>: ¿</a:t>
            </a:r>
            <a:r>
              <a:rPr lang="en-US" altLang="es-AR" dirty="0" err="1"/>
              <a:t>qué</a:t>
            </a:r>
            <a:r>
              <a:rPr lang="en-US" altLang="es-AR" dirty="0"/>
              <a:t> </a:t>
            </a:r>
            <a:r>
              <a:rPr lang="en-US" altLang="es-AR" dirty="0" err="1"/>
              <a:t>costes</a:t>
            </a:r>
            <a:r>
              <a:rPr lang="en-US" altLang="es-AR" dirty="0"/>
              <a:t> son </a:t>
            </a:r>
            <a:r>
              <a:rPr lang="en-US" altLang="es-AR" dirty="0" err="1"/>
              <a:t>importantes</a:t>
            </a:r>
            <a:r>
              <a:rPr lang="en-US" altLang="es-AR" dirty="0"/>
              <a:t>?</a:t>
            </a:r>
          </a:p>
        </p:txBody>
      </p:sp>
      <p:sp>
        <p:nvSpPr>
          <p:cNvPr id="86021" name="Rectangle 5"/>
          <p:cNvSpPr>
            <a:spLocks noGrp="1" noChangeArrowheads="1"/>
          </p:cNvSpPr>
          <p:nvPr>
            <p:ph idx="1"/>
          </p:nvPr>
        </p:nvSpPr>
        <p:spPr>
          <a:xfrm>
            <a:off x="740664" y="2336801"/>
            <a:ext cx="11164824" cy="4182872"/>
          </a:xfrm>
        </p:spPr>
        <p:txBody>
          <a:bodyPr>
            <a:normAutofit fontScale="92500" lnSpcReduction="10000"/>
          </a:bodyPr>
          <a:lstStyle/>
          <a:p>
            <a:pPr>
              <a:spcBef>
                <a:spcPct val="70000"/>
              </a:spcBef>
              <a:defRPr/>
            </a:pPr>
            <a:r>
              <a:rPr lang="en-US" sz="3400" dirty="0" err="1">
                <a:latin typeface="Arial" panose="020B0604020202020204" pitchFamily="34" charset="0"/>
                <a:cs typeface="Arial" panose="020B0604020202020204" pitchFamily="34" charset="0"/>
              </a:rPr>
              <a:t>Coste</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contable</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Gastos</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reales</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más</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gastos</a:t>
            </a:r>
            <a:r>
              <a:rPr lang="en-US" sz="3400" dirty="0">
                <a:latin typeface="Arial" panose="020B0604020202020204" pitchFamily="34" charset="0"/>
                <a:cs typeface="Arial" panose="020B0604020202020204" pitchFamily="34" charset="0"/>
              </a:rPr>
              <a:t> de </a:t>
            </a:r>
            <a:r>
              <a:rPr lang="en-US" sz="3400" dirty="0" err="1">
                <a:latin typeface="Arial" panose="020B0604020202020204" pitchFamily="34" charset="0"/>
                <a:cs typeface="Arial" panose="020B0604020202020204" pitchFamily="34" charset="0"/>
              </a:rPr>
              <a:t>depreciación</a:t>
            </a:r>
            <a:r>
              <a:rPr lang="en-US" sz="3400" dirty="0">
                <a:latin typeface="Arial" panose="020B0604020202020204" pitchFamily="34" charset="0"/>
                <a:cs typeface="Arial" panose="020B0604020202020204" pitchFamily="34" charset="0"/>
              </a:rPr>
              <a:t> del </a:t>
            </a:r>
            <a:r>
              <a:rPr lang="en-US" sz="3400" dirty="0" err="1">
                <a:latin typeface="Arial" panose="020B0604020202020204" pitchFamily="34" charset="0"/>
                <a:cs typeface="Arial" panose="020B0604020202020204" pitchFamily="34" charset="0"/>
              </a:rPr>
              <a:t>equipo</a:t>
            </a:r>
            <a:r>
              <a:rPr lang="en-US" sz="3400" dirty="0">
                <a:latin typeface="Arial" panose="020B0604020202020204" pitchFamily="34" charset="0"/>
                <a:cs typeface="Arial" panose="020B0604020202020204" pitchFamily="34" charset="0"/>
              </a:rPr>
              <a:t> de capital.</a:t>
            </a:r>
          </a:p>
          <a:p>
            <a:pPr>
              <a:defRPr/>
            </a:pPr>
            <a:r>
              <a:rPr lang="en-US" sz="3400" dirty="0" err="1">
                <a:latin typeface="Arial" panose="020B0604020202020204" pitchFamily="34" charset="0"/>
                <a:cs typeface="Arial" panose="020B0604020202020204" pitchFamily="34" charset="0"/>
              </a:rPr>
              <a:t>Coste</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económico</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Coste</a:t>
            </a:r>
            <a:r>
              <a:rPr lang="en-US" sz="3400" dirty="0">
                <a:latin typeface="Arial" panose="020B0604020202020204" pitchFamily="34" charset="0"/>
                <a:cs typeface="Arial" panose="020B0604020202020204" pitchFamily="34" charset="0"/>
              </a:rPr>
              <a:t> que </a:t>
            </a:r>
            <a:r>
              <a:rPr lang="en-US" sz="3400" dirty="0" err="1">
                <a:latin typeface="Arial" panose="020B0604020202020204" pitchFamily="34" charset="0"/>
                <a:cs typeface="Arial" panose="020B0604020202020204" pitchFamily="34" charset="0"/>
              </a:rPr>
              <a:t>tiene</a:t>
            </a:r>
            <a:r>
              <a:rPr lang="en-US" sz="3400" dirty="0">
                <a:latin typeface="Arial" panose="020B0604020202020204" pitchFamily="34" charset="0"/>
                <a:cs typeface="Arial" panose="020B0604020202020204" pitchFamily="34" charset="0"/>
              </a:rPr>
              <a:t> para una </a:t>
            </a:r>
            <a:r>
              <a:rPr lang="en-US" sz="3400" dirty="0" err="1">
                <a:latin typeface="Arial" panose="020B0604020202020204" pitchFamily="34" charset="0"/>
                <a:cs typeface="Arial" panose="020B0604020202020204" pitchFamily="34" charset="0"/>
              </a:rPr>
              <a:t>empresa</a:t>
            </a:r>
            <a:r>
              <a:rPr lang="en-US" sz="3400" dirty="0">
                <a:latin typeface="Arial" panose="020B0604020202020204" pitchFamily="34" charset="0"/>
                <a:cs typeface="Arial" panose="020B0604020202020204" pitchFamily="34" charset="0"/>
              </a:rPr>
              <a:t> la </a:t>
            </a:r>
            <a:r>
              <a:rPr lang="en-US" sz="3400" dirty="0" err="1">
                <a:latin typeface="Arial" panose="020B0604020202020204" pitchFamily="34" charset="0"/>
                <a:cs typeface="Arial" panose="020B0604020202020204" pitchFamily="34" charset="0"/>
              </a:rPr>
              <a:t>utilización</a:t>
            </a:r>
            <a:r>
              <a:rPr lang="en-US" sz="3400" dirty="0">
                <a:latin typeface="Arial" panose="020B0604020202020204" pitchFamily="34" charset="0"/>
                <a:cs typeface="Arial" panose="020B0604020202020204" pitchFamily="34" charset="0"/>
              </a:rPr>
              <a:t> de </a:t>
            </a:r>
            <a:r>
              <a:rPr lang="en-US" sz="3400" dirty="0" err="1">
                <a:latin typeface="Arial" panose="020B0604020202020204" pitchFamily="34" charset="0"/>
                <a:cs typeface="Arial" panose="020B0604020202020204" pitchFamily="34" charset="0"/>
              </a:rPr>
              <a:t>recursos</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económicos</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en</a:t>
            </a:r>
            <a:r>
              <a:rPr lang="en-US" sz="3400" dirty="0">
                <a:latin typeface="Arial" panose="020B0604020202020204" pitchFamily="34" charset="0"/>
                <a:cs typeface="Arial" panose="020B0604020202020204" pitchFamily="34" charset="0"/>
              </a:rPr>
              <a:t> la </a:t>
            </a:r>
            <a:r>
              <a:rPr lang="en-US" sz="3400" dirty="0" err="1">
                <a:latin typeface="Arial" panose="020B0604020202020204" pitchFamily="34" charset="0"/>
                <a:cs typeface="Arial" panose="020B0604020202020204" pitchFamily="34" charset="0"/>
              </a:rPr>
              <a:t>producción</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incluido</a:t>
            </a:r>
            <a:r>
              <a:rPr lang="en-US" sz="3400" dirty="0">
                <a:latin typeface="Arial" panose="020B0604020202020204" pitchFamily="34" charset="0"/>
                <a:cs typeface="Arial" panose="020B0604020202020204" pitchFamily="34" charset="0"/>
              </a:rPr>
              <a:t> el </a:t>
            </a:r>
            <a:r>
              <a:rPr lang="en-US" sz="3400" dirty="0" err="1">
                <a:latin typeface="Arial" panose="020B0604020202020204" pitchFamily="34" charset="0"/>
                <a:cs typeface="Arial" panose="020B0604020202020204" pitchFamily="34" charset="0"/>
              </a:rPr>
              <a:t>coste</a:t>
            </a:r>
            <a:r>
              <a:rPr lang="en-US" sz="3400" dirty="0">
                <a:latin typeface="Arial" panose="020B0604020202020204" pitchFamily="34" charset="0"/>
                <a:cs typeface="Arial" panose="020B0604020202020204" pitchFamily="34" charset="0"/>
              </a:rPr>
              <a:t> de </a:t>
            </a:r>
            <a:r>
              <a:rPr lang="en-US" sz="3400" dirty="0" err="1">
                <a:latin typeface="Arial" panose="020B0604020202020204" pitchFamily="34" charset="0"/>
                <a:cs typeface="Arial" panose="020B0604020202020204" pitchFamily="34" charset="0"/>
              </a:rPr>
              <a:t>oportunidad</a:t>
            </a:r>
            <a:r>
              <a:rPr lang="en-US" sz="3400" dirty="0">
                <a:latin typeface="Arial" panose="020B0604020202020204" pitchFamily="34" charset="0"/>
                <a:cs typeface="Arial" panose="020B0604020202020204" pitchFamily="34" charset="0"/>
              </a:rPr>
              <a:t>.</a:t>
            </a:r>
          </a:p>
          <a:p>
            <a:pPr marL="342900" lvl="1" indent="-342900">
              <a:spcBef>
                <a:spcPct val="70000"/>
              </a:spcBef>
              <a:defRPr/>
            </a:pPr>
            <a:r>
              <a:rPr lang="en-US" sz="3400" dirty="0" err="1">
                <a:latin typeface="Arial" panose="020B0604020202020204" pitchFamily="34" charset="0"/>
                <a:cs typeface="Arial" panose="020B0604020202020204" pitchFamily="34" charset="0"/>
              </a:rPr>
              <a:t>Costo</a:t>
            </a:r>
            <a:r>
              <a:rPr lang="en-US" sz="3400" dirty="0">
                <a:latin typeface="Arial" panose="020B0604020202020204" pitchFamily="34" charset="0"/>
                <a:cs typeface="Arial" panose="020B0604020202020204" pitchFamily="34" charset="0"/>
              </a:rPr>
              <a:t> de </a:t>
            </a:r>
            <a:r>
              <a:rPr lang="en-US" sz="3400" dirty="0" err="1">
                <a:latin typeface="Arial" panose="020B0604020202020204" pitchFamily="34" charset="0"/>
                <a:cs typeface="Arial" panose="020B0604020202020204" pitchFamily="34" charset="0"/>
              </a:rPr>
              <a:t>oportunidad</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correspondiente</a:t>
            </a:r>
            <a:r>
              <a:rPr lang="en-US" sz="3400" dirty="0">
                <a:latin typeface="Arial" panose="020B0604020202020204" pitchFamily="34" charset="0"/>
                <a:cs typeface="Arial" panose="020B0604020202020204" pitchFamily="34" charset="0"/>
              </a:rPr>
              <a:t> a las </a:t>
            </a:r>
            <a:r>
              <a:rPr lang="en-US" sz="3400" dirty="0" err="1">
                <a:latin typeface="Arial" panose="020B0604020202020204" pitchFamily="34" charset="0"/>
                <a:cs typeface="Arial" panose="020B0604020202020204" pitchFamily="34" charset="0"/>
              </a:rPr>
              <a:t>oportunidades</a:t>
            </a:r>
            <a:r>
              <a:rPr lang="en-US" sz="3400" dirty="0">
                <a:latin typeface="Arial" panose="020B0604020202020204" pitchFamily="34" charset="0"/>
                <a:cs typeface="Arial" panose="020B0604020202020204" pitchFamily="34" charset="0"/>
              </a:rPr>
              <a:t> que se </a:t>
            </a:r>
            <a:r>
              <a:rPr lang="en-US" sz="3400" dirty="0" err="1">
                <a:latin typeface="Arial" panose="020B0604020202020204" pitchFamily="34" charset="0"/>
                <a:cs typeface="Arial" panose="020B0604020202020204" pitchFamily="34" charset="0"/>
              </a:rPr>
              <a:t>pierden</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cuando</a:t>
            </a:r>
            <a:r>
              <a:rPr lang="en-US" sz="3400" dirty="0">
                <a:latin typeface="Arial" panose="020B0604020202020204" pitchFamily="34" charset="0"/>
                <a:cs typeface="Arial" panose="020B0604020202020204" pitchFamily="34" charset="0"/>
              </a:rPr>
              <a:t> no se </a:t>
            </a:r>
            <a:r>
              <a:rPr lang="en-US" sz="3400" dirty="0" err="1">
                <a:latin typeface="Arial" panose="020B0604020202020204" pitchFamily="34" charset="0"/>
                <a:cs typeface="Arial" panose="020B0604020202020204" pitchFamily="34" charset="0"/>
              </a:rPr>
              <a:t>utilizan</a:t>
            </a:r>
            <a:r>
              <a:rPr lang="en-US" sz="3400" dirty="0">
                <a:latin typeface="Arial" panose="020B0604020202020204" pitchFamily="34" charset="0"/>
                <a:cs typeface="Arial" panose="020B0604020202020204" pitchFamily="34" charset="0"/>
              </a:rPr>
              <a:t> los </a:t>
            </a:r>
            <a:r>
              <a:rPr lang="en-US" sz="3400" dirty="0" err="1">
                <a:latin typeface="Arial" panose="020B0604020202020204" pitchFamily="34" charset="0"/>
                <a:cs typeface="Arial" panose="020B0604020202020204" pitchFamily="34" charset="0"/>
              </a:rPr>
              <a:t>recursos</a:t>
            </a:r>
            <a:r>
              <a:rPr lang="en-US" sz="3400" dirty="0">
                <a:latin typeface="Arial" panose="020B0604020202020204" pitchFamily="34" charset="0"/>
                <a:cs typeface="Arial" panose="020B0604020202020204" pitchFamily="34" charset="0"/>
              </a:rPr>
              <a:t> de la </a:t>
            </a:r>
            <a:r>
              <a:rPr lang="en-US" sz="3400" dirty="0" err="1">
                <a:latin typeface="Arial" panose="020B0604020202020204" pitchFamily="34" charset="0"/>
                <a:cs typeface="Arial" panose="020B0604020202020204" pitchFamily="34" charset="0"/>
              </a:rPr>
              <a:t>empresa</a:t>
            </a:r>
            <a:r>
              <a:rPr lang="en-US" sz="3400" dirty="0">
                <a:latin typeface="Arial" panose="020B0604020202020204" pitchFamily="34" charset="0"/>
                <a:cs typeface="Arial" panose="020B0604020202020204" pitchFamily="34" charset="0"/>
              </a:rPr>
              <a:t> para el fin para el que </a:t>
            </a:r>
            <a:r>
              <a:rPr lang="en-US" sz="3400" dirty="0" err="1">
                <a:latin typeface="Arial" panose="020B0604020202020204" pitchFamily="34" charset="0"/>
                <a:cs typeface="Arial" panose="020B0604020202020204" pitchFamily="34" charset="0"/>
              </a:rPr>
              <a:t>tienen</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más</a:t>
            </a:r>
            <a:r>
              <a:rPr lang="en-US" sz="3400" dirty="0">
                <a:latin typeface="Arial" panose="020B0604020202020204" pitchFamily="34" charset="0"/>
                <a:cs typeface="Arial" panose="020B0604020202020204" pitchFamily="34" charset="0"/>
              </a:rPr>
              <a:t> valor.</a:t>
            </a:r>
          </a:p>
          <a:p>
            <a:pPr marL="342900" lvl="1" indent="0">
              <a:buSzPct val="75000"/>
              <a:buNone/>
              <a:defRPr/>
            </a:pPr>
            <a:endParaRPr lang="en-US" dirty="0"/>
          </a:p>
          <a:p>
            <a:pPr lvl="1">
              <a:buSzPct val="75000"/>
              <a:defRPr/>
            </a:pPr>
            <a:endParaRPr lang="en-US" dirty="0"/>
          </a:p>
        </p:txBody>
      </p:sp>
    </p:spTree>
    <p:extLst>
      <p:ext uri="{BB962C8B-B14F-4D97-AF65-F5344CB8AC3E}">
        <p14:creationId xmlns:p14="http://schemas.microsoft.com/office/powerpoint/2010/main" val="1832044788"/>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21">
                                            <p:txEl>
                                              <p:pRg st="0" end="0"/>
                                            </p:txEl>
                                          </p:spTgt>
                                        </p:tgtEl>
                                        <p:attrNameLst>
                                          <p:attrName>style.visibility</p:attrName>
                                        </p:attrNameLst>
                                      </p:cBhvr>
                                      <p:to>
                                        <p:strVal val="visible"/>
                                      </p:to>
                                    </p:set>
                                    <p:animEffect transition="in" filter="wipe(left)">
                                      <p:cBhvr>
                                        <p:cTn id="7" dur="500"/>
                                        <p:tgtEl>
                                          <p:spTgt spid="860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021">
                                            <p:txEl>
                                              <p:pRg st="1" end="1"/>
                                            </p:txEl>
                                          </p:spTgt>
                                        </p:tgtEl>
                                        <p:attrNameLst>
                                          <p:attrName>style.visibility</p:attrName>
                                        </p:attrNameLst>
                                      </p:cBhvr>
                                      <p:to>
                                        <p:strVal val="visible"/>
                                      </p:to>
                                    </p:set>
                                    <p:animEffect transition="in" filter="wipe(left)">
                                      <p:cBhvr>
                                        <p:cTn id="12" dur="500"/>
                                        <p:tgtEl>
                                          <p:spTgt spid="8602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6021">
                                            <p:txEl>
                                              <p:pRg st="2" end="2"/>
                                            </p:txEl>
                                          </p:spTgt>
                                        </p:tgtEl>
                                        <p:attrNameLst>
                                          <p:attrName>style.visibility</p:attrName>
                                        </p:attrNameLst>
                                      </p:cBhvr>
                                      <p:to>
                                        <p:strVal val="visible"/>
                                      </p:to>
                                    </p:set>
                                    <p:animEffect transition="in" filter="wipe(left)">
                                      <p:cBhvr>
                                        <p:cTn id="15" dur="500"/>
                                        <p:tgtEl>
                                          <p:spTgt spid="860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8307"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1445" name="Rectangle 7"/>
          <p:cNvSpPr>
            <a:spLocks noGrp="1" noChangeArrowheads="1"/>
          </p:cNvSpPr>
          <p:nvPr>
            <p:ph type="title"/>
          </p:nvPr>
        </p:nvSpPr>
        <p:spPr>
          <a:xfrm>
            <a:off x="1827976" y="767588"/>
            <a:ext cx="7983537" cy="781050"/>
          </a:xfrm>
        </p:spPr>
        <p:txBody>
          <a:bodyPr rtlCol="0">
            <a:normAutofit fontScale="90000"/>
          </a:bodyPr>
          <a:lstStyle/>
          <a:p>
            <a:pPr>
              <a:defRPr/>
            </a:pPr>
            <a:r>
              <a:rPr lang="en-US" sz="3200" dirty="0"/>
              <a:t>El </a:t>
            </a:r>
            <a:r>
              <a:rPr lang="en-US" sz="3200" dirty="0" err="1"/>
              <a:t>coste</a:t>
            </a:r>
            <a:r>
              <a:rPr lang="en-US" sz="3200" dirty="0"/>
              <a:t> a largo </a:t>
            </a:r>
            <a:r>
              <a:rPr lang="en-US" sz="3200" dirty="0" err="1"/>
              <a:t>plazo</a:t>
            </a:r>
            <a:r>
              <a:rPr lang="en-US" sz="3200" dirty="0"/>
              <a:t> con </a:t>
            </a:r>
            <a:r>
              <a:rPr lang="en-US" sz="3200" dirty="0" err="1"/>
              <a:t>rendimientos</a:t>
            </a:r>
            <a:r>
              <a:rPr lang="en-US" sz="3200" dirty="0"/>
              <a:t> </a:t>
            </a:r>
            <a:r>
              <a:rPr lang="en-US" sz="3200" dirty="0" err="1"/>
              <a:t>constantes</a:t>
            </a:r>
            <a:r>
              <a:rPr lang="en-US" sz="3200" dirty="0"/>
              <a:t> de </a:t>
            </a:r>
            <a:r>
              <a:rPr lang="en-US" sz="3200" dirty="0" err="1"/>
              <a:t>escala</a:t>
            </a:r>
            <a:endParaRPr lang="en-US" sz="3200" dirty="0"/>
          </a:p>
        </p:txBody>
      </p:sp>
      <p:sp>
        <p:nvSpPr>
          <p:cNvPr id="98309" name="Rectangle 5"/>
          <p:cNvSpPr>
            <a:spLocks noGrp="1" noChangeArrowheads="1"/>
          </p:cNvSpPr>
          <p:nvPr>
            <p:ph idx="1"/>
          </p:nvPr>
        </p:nvSpPr>
        <p:spPr bwMode="auto">
          <a:xfrm>
            <a:off x="1575055" y="2633663"/>
            <a:ext cx="9059417" cy="4224337"/>
          </a:xfrm>
        </p:spPr>
        <p:txBody>
          <a:bodyPr wrap="square" numCol="1" anchor="t" anchorCtr="0" compatLnSpc="1">
            <a:prstTxWarp prst="textNoShape">
              <a:avLst/>
            </a:prstTxWarp>
          </a:bodyPr>
          <a:lstStyle/>
          <a:p>
            <a:pPr>
              <a:spcBef>
                <a:spcPct val="70000"/>
              </a:spcBef>
            </a:pPr>
            <a:r>
              <a:rPr lang="en-US" altLang="es-AR" dirty="0"/>
              <a:t>¿</a:t>
            </a:r>
            <a:r>
              <a:rPr lang="en-US" altLang="es-AR" sz="2000" dirty="0" err="1">
                <a:latin typeface="Arial" panose="020B0604020202020204" pitchFamily="34" charset="0"/>
                <a:cs typeface="Arial" panose="020B0604020202020204" pitchFamily="34" charset="0"/>
              </a:rPr>
              <a:t>Cuál</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es</a:t>
            </a:r>
            <a:r>
              <a:rPr lang="en-US" altLang="es-AR" sz="2000" dirty="0">
                <a:latin typeface="Arial" panose="020B0604020202020204" pitchFamily="34" charset="0"/>
                <a:cs typeface="Arial" panose="020B0604020202020204" pitchFamily="34" charset="0"/>
              </a:rPr>
              <a:t> la </a:t>
            </a:r>
            <a:r>
              <a:rPr lang="en-US" altLang="es-AR" sz="2000" dirty="0" err="1">
                <a:latin typeface="Arial" panose="020B0604020202020204" pitchFamily="34" charset="0"/>
                <a:cs typeface="Arial" panose="020B0604020202020204" pitchFamily="34" charset="0"/>
              </a:rPr>
              <a:t>curva</a:t>
            </a:r>
            <a:r>
              <a:rPr lang="en-US" altLang="es-AR" sz="2000" dirty="0">
                <a:latin typeface="Arial" panose="020B0604020202020204" pitchFamily="34" charset="0"/>
                <a:cs typeface="Arial" panose="020B0604020202020204" pitchFamily="34" charset="0"/>
              </a:rPr>
              <a:t> de </a:t>
            </a:r>
            <a:r>
              <a:rPr lang="en-US" altLang="es-AR" sz="2000" dirty="0" err="1">
                <a:latin typeface="Arial" panose="020B0604020202020204" pitchFamily="34" charset="0"/>
                <a:cs typeface="Arial" panose="020B0604020202020204" pitchFamily="34" charset="0"/>
              </a:rPr>
              <a:t>coste</a:t>
            </a:r>
            <a:r>
              <a:rPr lang="en-US" altLang="es-AR" sz="2000" dirty="0">
                <a:latin typeface="Arial" panose="020B0604020202020204" pitchFamily="34" charset="0"/>
                <a:cs typeface="Arial" panose="020B0604020202020204" pitchFamily="34" charset="0"/>
              </a:rPr>
              <a:t> a largo </a:t>
            </a:r>
            <a:r>
              <a:rPr lang="en-US" altLang="es-AR" sz="2000" dirty="0" err="1">
                <a:latin typeface="Arial" panose="020B0604020202020204" pitchFamily="34" charset="0"/>
                <a:cs typeface="Arial" panose="020B0604020202020204" pitchFamily="34" charset="0"/>
              </a:rPr>
              <a:t>plazo</a:t>
            </a:r>
            <a:r>
              <a:rPr lang="en-US" altLang="es-AR" sz="2000" dirty="0">
                <a:latin typeface="Arial" panose="020B0604020202020204" pitchFamily="34" charset="0"/>
                <a:cs typeface="Arial" panose="020B0604020202020204" pitchFamily="34" charset="0"/>
              </a:rPr>
              <a:t> de la </a:t>
            </a:r>
            <a:r>
              <a:rPr lang="en-US" altLang="es-AR" sz="2000" dirty="0" err="1">
                <a:latin typeface="Arial" panose="020B0604020202020204" pitchFamily="34" charset="0"/>
                <a:cs typeface="Arial" panose="020B0604020202020204" pitchFamily="34" charset="0"/>
              </a:rPr>
              <a:t>empresa</a:t>
            </a:r>
            <a:r>
              <a:rPr lang="en-US" altLang="es-AR" sz="2000" dirty="0">
                <a:latin typeface="Arial" panose="020B0604020202020204" pitchFamily="34" charset="0"/>
                <a:cs typeface="Arial" panose="020B0604020202020204" pitchFamily="34" charset="0"/>
              </a:rPr>
              <a:t>?</a:t>
            </a:r>
          </a:p>
          <a:p>
            <a:pPr lvl="1">
              <a:buSzPct val="75000"/>
            </a:pPr>
            <a:r>
              <a:rPr lang="en-US" altLang="es-AR" sz="2000" dirty="0">
                <a:latin typeface="Arial" panose="020B0604020202020204" pitchFamily="34" charset="0"/>
                <a:cs typeface="Arial" panose="020B0604020202020204" pitchFamily="34" charset="0"/>
              </a:rPr>
              <a:t>Las </a:t>
            </a:r>
            <a:r>
              <a:rPr lang="en-US" altLang="es-AR" sz="2000" dirty="0" err="1">
                <a:latin typeface="Arial" panose="020B0604020202020204" pitchFamily="34" charset="0"/>
                <a:cs typeface="Arial" panose="020B0604020202020204" pitchFamily="34" charset="0"/>
              </a:rPr>
              <a:t>empresas</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pueden</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alterar</a:t>
            </a:r>
            <a:r>
              <a:rPr lang="en-US" altLang="es-AR" sz="2000" dirty="0">
                <a:latin typeface="Arial" panose="020B0604020202020204" pitchFamily="34" charset="0"/>
                <a:cs typeface="Arial" panose="020B0604020202020204" pitchFamily="34" charset="0"/>
              </a:rPr>
              <a:t> el </a:t>
            </a:r>
            <a:r>
              <a:rPr lang="en-US" altLang="es-AR" sz="2000" dirty="0" err="1">
                <a:latin typeface="Arial" panose="020B0604020202020204" pitchFamily="34" charset="0"/>
                <a:cs typeface="Arial" panose="020B0604020202020204" pitchFamily="34" charset="0"/>
              </a:rPr>
              <a:t>tamaño</a:t>
            </a:r>
            <a:r>
              <a:rPr lang="en-US" altLang="es-AR" sz="2000" dirty="0">
                <a:latin typeface="Arial" panose="020B0604020202020204" pitchFamily="34" charset="0"/>
                <a:cs typeface="Arial" panose="020B0604020202020204" pitchFamily="34" charset="0"/>
              </a:rPr>
              <a:t> de </a:t>
            </a:r>
            <a:r>
              <a:rPr lang="en-US" altLang="es-AR" sz="2000" dirty="0" err="1">
                <a:latin typeface="Arial" panose="020B0604020202020204" pitchFamily="34" charset="0"/>
                <a:cs typeface="Arial" panose="020B0604020202020204" pitchFamily="34" charset="0"/>
              </a:rPr>
              <a:t>su</a:t>
            </a:r>
            <a:r>
              <a:rPr lang="en-US" altLang="es-AR" sz="2000" dirty="0">
                <a:latin typeface="Arial" panose="020B0604020202020204" pitchFamily="34" charset="0"/>
                <a:cs typeface="Arial" panose="020B0604020202020204" pitchFamily="34" charset="0"/>
              </a:rPr>
              <a:t> planta con el fin de </a:t>
            </a:r>
            <a:r>
              <a:rPr lang="en-US" altLang="es-AR" sz="2000" dirty="0" err="1">
                <a:latin typeface="Arial" panose="020B0604020202020204" pitchFamily="34" charset="0"/>
                <a:cs typeface="Arial" panose="020B0604020202020204" pitchFamily="34" charset="0"/>
              </a:rPr>
              <a:t>modificar</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su</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producción</a:t>
            </a:r>
            <a:r>
              <a:rPr lang="en-US" altLang="es-AR" sz="2000" dirty="0">
                <a:latin typeface="Arial" panose="020B0604020202020204" pitchFamily="34" charset="0"/>
                <a:cs typeface="Arial" panose="020B0604020202020204" pitchFamily="34" charset="0"/>
              </a:rPr>
              <a:t> a largo </a:t>
            </a:r>
            <a:r>
              <a:rPr lang="en-US" altLang="es-AR" sz="2000" dirty="0" err="1">
                <a:latin typeface="Arial" panose="020B0604020202020204" pitchFamily="34" charset="0"/>
                <a:cs typeface="Arial" panose="020B0604020202020204" pitchFamily="34" charset="0"/>
              </a:rPr>
              <a:t>plazo</a:t>
            </a:r>
            <a:r>
              <a:rPr lang="en-US" altLang="es-AR" sz="2000" dirty="0">
                <a:latin typeface="Arial" panose="020B0604020202020204" pitchFamily="34" charset="0"/>
                <a:cs typeface="Arial" panose="020B0604020202020204" pitchFamily="34" charset="0"/>
              </a:rPr>
              <a:t>.</a:t>
            </a:r>
          </a:p>
          <a:p>
            <a:pPr lvl="1">
              <a:buSzPct val="75000"/>
            </a:pPr>
            <a:r>
              <a:rPr lang="en-US" altLang="es-AR" sz="2000" dirty="0">
                <a:latin typeface="Arial" panose="020B0604020202020204" pitchFamily="34" charset="0"/>
                <a:cs typeface="Arial" panose="020B0604020202020204" pitchFamily="34" charset="0"/>
              </a:rPr>
              <a:t>La </a:t>
            </a:r>
            <a:r>
              <a:rPr lang="en-US" altLang="es-AR" sz="2000" dirty="0" err="1">
                <a:latin typeface="Arial" panose="020B0604020202020204" pitchFamily="34" charset="0"/>
                <a:cs typeface="Arial" panose="020B0604020202020204" pitchFamily="34" charset="0"/>
              </a:rPr>
              <a:t>curva</a:t>
            </a:r>
            <a:r>
              <a:rPr lang="en-US" altLang="es-AR" sz="2000" dirty="0">
                <a:latin typeface="Arial" panose="020B0604020202020204" pitchFamily="34" charset="0"/>
                <a:cs typeface="Arial" panose="020B0604020202020204" pitchFamily="34" charset="0"/>
              </a:rPr>
              <a:t> de </a:t>
            </a:r>
            <a:r>
              <a:rPr lang="en-US" altLang="es-AR" sz="2000" dirty="0" err="1">
                <a:latin typeface="Arial" panose="020B0604020202020204" pitchFamily="34" charset="0"/>
                <a:cs typeface="Arial" panose="020B0604020202020204" pitchFamily="34" charset="0"/>
              </a:rPr>
              <a:t>coste</a:t>
            </a:r>
            <a:r>
              <a:rPr lang="en-US" altLang="es-AR" sz="2000" dirty="0">
                <a:latin typeface="Arial" panose="020B0604020202020204" pitchFamily="34" charset="0"/>
                <a:cs typeface="Arial" panose="020B0604020202020204" pitchFamily="34" charset="0"/>
              </a:rPr>
              <a:t> a largo </a:t>
            </a:r>
            <a:r>
              <a:rPr lang="en-US" altLang="es-AR" sz="2000" dirty="0" err="1">
                <a:latin typeface="Arial" panose="020B0604020202020204" pitchFamily="34" charset="0"/>
                <a:cs typeface="Arial" panose="020B0604020202020204" pitchFamily="34" charset="0"/>
              </a:rPr>
              <a:t>plazo</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corresponde</a:t>
            </a:r>
            <a:r>
              <a:rPr lang="en-US" altLang="es-AR" sz="2000" dirty="0">
                <a:latin typeface="Arial" panose="020B0604020202020204" pitchFamily="34" charset="0"/>
                <a:cs typeface="Arial" panose="020B0604020202020204" pitchFamily="34" charset="0"/>
              </a:rPr>
              <a:t> a la parte </a:t>
            </a:r>
            <a:r>
              <a:rPr lang="en-US" altLang="es-AR" sz="2000" dirty="0" err="1">
                <a:latin typeface="Arial" panose="020B0604020202020204" pitchFamily="34" charset="0"/>
                <a:cs typeface="Arial" panose="020B0604020202020204" pitchFamily="34" charset="0"/>
              </a:rPr>
              <a:t>azul</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oscuro</a:t>
            </a:r>
            <a:r>
              <a:rPr lang="en-US" altLang="es-AR" sz="2000" dirty="0">
                <a:latin typeface="Arial" panose="020B0604020202020204" pitchFamily="34" charset="0"/>
                <a:cs typeface="Arial" panose="020B0604020202020204" pitchFamily="34" charset="0"/>
              </a:rPr>
              <a:t> de la </a:t>
            </a:r>
            <a:r>
              <a:rPr lang="en-US" altLang="es-AR" sz="2000" dirty="0" err="1">
                <a:latin typeface="Arial" panose="020B0604020202020204" pitchFamily="34" charset="0"/>
                <a:cs typeface="Arial" panose="020B0604020202020204" pitchFamily="34" charset="0"/>
              </a:rPr>
              <a:t>curva</a:t>
            </a:r>
            <a:r>
              <a:rPr lang="en-US" altLang="es-AR" sz="2000" dirty="0">
                <a:latin typeface="Arial" panose="020B0604020202020204" pitchFamily="34" charset="0"/>
                <a:cs typeface="Arial" panose="020B0604020202020204" pitchFamily="34" charset="0"/>
              </a:rPr>
              <a:t> de </a:t>
            </a:r>
            <a:r>
              <a:rPr lang="en-US" altLang="es-AR" sz="2000" dirty="0" err="1">
                <a:latin typeface="Arial" panose="020B0604020202020204" pitchFamily="34" charset="0"/>
                <a:cs typeface="Arial" panose="020B0604020202020204" pitchFamily="34" charset="0"/>
              </a:rPr>
              <a:t>CMeC</a:t>
            </a:r>
            <a:r>
              <a:rPr lang="en-US" altLang="es-AR" sz="2000" dirty="0">
                <a:latin typeface="Arial" panose="020B0604020202020204" pitchFamily="34" charset="0"/>
                <a:cs typeface="Arial" panose="020B0604020202020204" pitchFamily="34" charset="0"/>
              </a:rPr>
              <a:t>, que </a:t>
            </a:r>
            <a:r>
              <a:rPr lang="en-US" altLang="es-AR" sz="2000" dirty="0" err="1">
                <a:latin typeface="Arial" panose="020B0604020202020204" pitchFamily="34" charset="0"/>
                <a:cs typeface="Arial" panose="020B0604020202020204" pitchFamily="34" charset="0"/>
              </a:rPr>
              <a:t>representa</a:t>
            </a:r>
            <a:r>
              <a:rPr lang="en-US" altLang="es-AR" sz="2000" dirty="0">
                <a:latin typeface="Arial" panose="020B0604020202020204" pitchFamily="34" charset="0"/>
                <a:cs typeface="Arial" panose="020B0604020202020204" pitchFamily="34" charset="0"/>
              </a:rPr>
              <a:t> el </a:t>
            </a:r>
            <a:r>
              <a:rPr lang="en-US" altLang="es-AR" sz="2000" dirty="0" err="1">
                <a:latin typeface="Arial" panose="020B0604020202020204" pitchFamily="34" charset="0"/>
                <a:cs typeface="Arial" panose="020B0604020202020204" pitchFamily="34" charset="0"/>
              </a:rPr>
              <a:t>coste</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mínimo</a:t>
            </a:r>
            <a:r>
              <a:rPr lang="en-US" altLang="es-AR" sz="2000" dirty="0">
                <a:latin typeface="Arial" panose="020B0604020202020204" pitchFamily="34" charset="0"/>
                <a:cs typeface="Arial" panose="020B0604020202020204" pitchFamily="34" charset="0"/>
              </a:rPr>
              <a:t> para </a:t>
            </a:r>
            <a:r>
              <a:rPr lang="en-US" altLang="es-AR" sz="2000" dirty="0" err="1">
                <a:latin typeface="Arial" panose="020B0604020202020204" pitchFamily="34" charset="0"/>
                <a:cs typeface="Arial" panose="020B0604020202020204" pitchFamily="34" charset="0"/>
              </a:rPr>
              <a:t>cualquier</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nivel</a:t>
            </a:r>
            <a:r>
              <a:rPr lang="en-US" altLang="es-AR" sz="2000" dirty="0">
                <a:latin typeface="Arial" panose="020B0604020202020204" pitchFamily="34" charset="0"/>
                <a:cs typeface="Arial" panose="020B0604020202020204" pitchFamily="34" charset="0"/>
              </a:rPr>
              <a:t> de </a:t>
            </a:r>
            <a:r>
              <a:rPr lang="en-US" altLang="es-AR" sz="2000" dirty="0" err="1">
                <a:latin typeface="Arial" panose="020B0604020202020204" pitchFamily="34" charset="0"/>
                <a:cs typeface="Arial" panose="020B0604020202020204" pitchFamily="34" charset="0"/>
              </a:rPr>
              <a:t>producción</a:t>
            </a:r>
            <a:r>
              <a:rPr lang="en-US" altLang="es-AR" dirty="0"/>
              <a:t>.</a:t>
            </a:r>
          </a:p>
        </p:txBody>
      </p:sp>
    </p:spTree>
    <p:extLst>
      <p:ext uri="{BB962C8B-B14F-4D97-AF65-F5344CB8AC3E}">
        <p14:creationId xmlns:p14="http://schemas.microsoft.com/office/powerpoint/2010/main" val="1117835710"/>
      </p:ext>
    </p:extLst>
  </p:cSld>
  <p:clrMapOvr>
    <a:masterClrMapping/>
  </p:clrMapOvr>
  <p:transition spd="med">
    <p:zoom dir="in"/>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100355"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2468" name="Rectangle 4"/>
          <p:cNvSpPr>
            <a:spLocks noGrp="1" noChangeArrowheads="1"/>
          </p:cNvSpPr>
          <p:nvPr>
            <p:ph type="title"/>
          </p:nvPr>
        </p:nvSpPr>
        <p:spPr>
          <a:xfrm>
            <a:off x="1843532" y="773113"/>
            <a:ext cx="7983538" cy="781050"/>
          </a:xfrm>
        </p:spPr>
        <p:txBody>
          <a:bodyPr rtlCol="0">
            <a:normAutofit fontScale="90000"/>
          </a:bodyPr>
          <a:lstStyle/>
          <a:p>
            <a:pPr>
              <a:defRPr/>
            </a:pPr>
            <a:r>
              <a:rPr lang="en-US" sz="3800" dirty="0"/>
              <a:t>La </a:t>
            </a:r>
            <a:r>
              <a:rPr lang="en-US" sz="3800" dirty="0" err="1"/>
              <a:t>estimación</a:t>
            </a:r>
            <a:r>
              <a:rPr lang="en-US" sz="3800" dirty="0"/>
              <a:t> y la </a:t>
            </a:r>
            <a:r>
              <a:rPr lang="en-US" sz="3800" dirty="0" err="1"/>
              <a:t>predicción</a:t>
            </a:r>
            <a:r>
              <a:rPr lang="en-US" sz="3800" dirty="0"/>
              <a:t> de </a:t>
            </a:r>
            <a:r>
              <a:rPr lang="en-US" sz="3800" dirty="0" err="1"/>
              <a:t>los</a:t>
            </a:r>
            <a:r>
              <a:rPr lang="en-US" sz="3800" dirty="0"/>
              <a:t> </a:t>
            </a:r>
            <a:r>
              <a:rPr lang="en-US" sz="3800" dirty="0" err="1"/>
              <a:t>costes</a:t>
            </a:r>
            <a:endParaRPr lang="en-US" sz="4000" dirty="0"/>
          </a:p>
        </p:txBody>
      </p:sp>
      <p:sp>
        <p:nvSpPr>
          <p:cNvPr id="360453" name="Rectangle 5"/>
          <p:cNvSpPr>
            <a:spLocks noGrp="1" noChangeArrowheads="1"/>
          </p:cNvSpPr>
          <p:nvPr>
            <p:ph idx="1"/>
          </p:nvPr>
        </p:nvSpPr>
        <p:spPr bwMode="auto">
          <a:xfrm>
            <a:off x="1115568" y="2340167"/>
            <a:ext cx="3920302" cy="4224337"/>
          </a:xfrm>
        </p:spPr>
        <p:txBody>
          <a:bodyPr wrap="square" numCol="1" anchor="t" anchorCtr="0" compatLnSpc="1">
            <a:prstTxWarp prst="textNoShape">
              <a:avLst/>
            </a:prstTxWarp>
          </a:bodyPr>
          <a:lstStyle/>
          <a:p>
            <a:pPr>
              <a:spcBef>
                <a:spcPct val="70000"/>
              </a:spcBef>
            </a:pPr>
            <a:r>
              <a:rPr lang="en-US" altLang="es-AR" dirty="0"/>
              <a:t>Los </a:t>
            </a:r>
            <a:r>
              <a:rPr lang="en-US" altLang="es-AR" dirty="0" err="1"/>
              <a:t>costes</a:t>
            </a:r>
            <a:r>
              <a:rPr lang="en-US" altLang="es-AR" dirty="0"/>
              <a:t> </a:t>
            </a:r>
            <a:r>
              <a:rPr lang="en-US" altLang="es-AR" dirty="0" err="1"/>
              <a:t>futuros</a:t>
            </a:r>
            <a:r>
              <a:rPr lang="en-US" altLang="es-AR" dirty="0"/>
              <a:t> </a:t>
            </a:r>
            <a:r>
              <a:rPr lang="en-US" altLang="es-AR" dirty="0" err="1"/>
              <a:t>pueden</a:t>
            </a:r>
            <a:r>
              <a:rPr lang="en-US" altLang="es-AR" dirty="0"/>
              <a:t> </a:t>
            </a:r>
            <a:r>
              <a:rPr lang="en-US" altLang="es-AR" dirty="0" err="1"/>
              <a:t>estimarse</a:t>
            </a:r>
            <a:r>
              <a:rPr lang="en-US" altLang="es-AR" dirty="0"/>
              <a:t> a </a:t>
            </a:r>
            <a:r>
              <a:rPr lang="en-US" altLang="es-AR" dirty="0" err="1"/>
              <a:t>partir</a:t>
            </a:r>
            <a:r>
              <a:rPr lang="en-US" altLang="es-AR" dirty="0"/>
              <a:t> de </a:t>
            </a:r>
            <a:r>
              <a:rPr lang="en-US" altLang="es-AR" dirty="0" err="1"/>
              <a:t>una</a:t>
            </a:r>
            <a:r>
              <a:rPr lang="en-US" altLang="es-AR" dirty="0"/>
              <a:t> </a:t>
            </a:r>
            <a:r>
              <a:rPr lang="en-US" altLang="es-AR" i="1" dirty="0" err="1"/>
              <a:t>función</a:t>
            </a:r>
            <a:r>
              <a:rPr lang="en-US" altLang="es-AR" i="1" dirty="0"/>
              <a:t> de </a:t>
            </a:r>
            <a:r>
              <a:rPr lang="en-US" altLang="es-AR" i="1" dirty="0" err="1"/>
              <a:t>costes</a:t>
            </a:r>
            <a:r>
              <a:rPr lang="en-US" altLang="es-AR" dirty="0"/>
              <a:t>,</a:t>
            </a:r>
            <a:r>
              <a:rPr lang="en-US" altLang="es-AR" i="1" dirty="0"/>
              <a:t> </a:t>
            </a:r>
            <a:r>
              <a:rPr lang="en-US" altLang="es-AR" dirty="0"/>
              <a:t>que </a:t>
            </a:r>
            <a:r>
              <a:rPr lang="en-US" altLang="es-AR" dirty="0" err="1"/>
              <a:t>relaciona</a:t>
            </a:r>
            <a:r>
              <a:rPr lang="en-US" altLang="es-AR" dirty="0"/>
              <a:t> el </a:t>
            </a:r>
            <a:r>
              <a:rPr lang="en-US" altLang="es-AR" dirty="0" err="1"/>
              <a:t>coste</a:t>
            </a:r>
            <a:r>
              <a:rPr lang="en-US" altLang="es-AR" dirty="0"/>
              <a:t> de </a:t>
            </a:r>
            <a:r>
              <a:rPr lang="en-US" altLang="es-AR" dirty="0" err="1"/>
              <a:t>producción</a:t>
            </a:r>
            <a:r>
              <a:rPr lang="en-US" altLang="es-AR" dirty="0"/>
              <a:t> con el </a:t>
            </a:r>
            <a:r>
              <a:rPr lang="en-US" altLang="es-AR" dirty="0" err="1"/>
              <a:t>nivel</a:t>
            </a:r>
            <a:r>
              <a:rPr lang="en-US" altLang="es-AR" dirty="0"/>
              <a:t> de </a:t>
            </a:r>
            <a:r>
              <a:rPr lang="en-US" altLang="es-AR" dirty="0" err="1"/>
              <a:t>producción</a:t>
            </a:r>
            <a:r>
              <a:rPr lang="en-US" altLang="es-AR" dirty="0"/>
              <a:t> y </a:t>
            </a:r>
            <a:r>
              <a:rPr lang="en-US" altLang="es-AR" dirty="0" err="1"/>
              <a:t>otras</a:t>
            </a:r>
            <a:r>
              <a:rPr lang="en-US" altLang="es-AR" dirty="0"/>
              <a:t> variables que </a:t>
            </a:r>
            <a:r>
              <a:rPr lang="en-US" altLang="es-AR" dirty="0" err="1"/>
              <a:t>puede</a:t>
            </a:r>
            <a:r>
              <a:rPr lang="en-US" altLang="es-AR" dirty="0"/>
              <a:t> </a:t>
            </a:r>
            <a:r>
              <a:rPr lang="en-US" altLang="es-AR" dirty="0" err="1"/>
              <a:t>controlar</a:t>
            </a:r>
            <a:r>
              <a:rPr lang="en-US" altLang="es-AR" dirty="0"/>
              <a:t> la </a:t>
            </a:r>
            <a:r>
              <a:rPr lang="en-US" altLang="es-AR" dirty="0" err="1"/>
              <a:t>empresa</a:t>
            </a:r>
            <a:r>
              <a:rPr lang="en-US" altLang="es-AR" dirty="0"/>
              <a:t>. </a:t>
            </a:r>
          </a:p>
          <a:p>
            <a:pPr>
              <a:spcBef>
                <a:spcPct val="70000"/>
              </a:spcBef>
            </a:pPr>
            <a:r>
              <a:rPr lang="en-US" altLang="es-AR" dirty="0" err="1"/>
              <a:t>Supongamos</a:t>
            </a:r>
            <a:r>
              <a:rPr lang="en-US" altLang="es-AR" dirty="0"/>
              <a:t> que </a:t>
            </a:r>
            <a:r>
              <a:rPr lang="en-US" altLang="es-AR" dirty="0" err="1"/>
              <a:t>quisiéramos</a:t>
            </a:r>
            <a:r>
              <a:rPr lang="en-US" altLang="es-AR" dirty="0"/>
              <a:t> </a:t>
            </a:r>
            <a:r>
              <a:rPr lang="en-US" altLang="es-AR" dirty="0" err="1"/>
              <a:t>caracterizar</a:t>
            </a:r>
            <a:r>
              <a:rPr lang="en-US" altLang="es-AR" dirty="0"/>
              <a:t> la </a:t>
            </a:r>
            <a:r>
              <a:rPr lang="en-US" altLang="es-AR" dirty="0" err="1"/>
              <a:t>curva</a:t>
            </a:r>
            <a:r>
              <a:rPr lang="en-US" altLang="es-AR" dirty="0"/>
              <a:t> del </a:t>
            </a:r>
            <a:r>
              <a:rPr lang="en-US" altLang="es-AR" dirty="0" err="1"/>
              <a:t>coste</a:t>
            </a:r>
            <a:r>
              <a:rPr lang="en-US" altLang="es-AR" dirty="0"/>
              <a:t> de </a:t>
            </a:r>
            <a:r>
              <a:rPr lang="en-US" altLang="es-AR" dirty="0" err="1"/>
              <a:t>producción</a:t>
            </a:r>
            <a:r>
              <a:rPr lang="en-US" altLang="es-AR" dirty="0"/>
              <a:t> de la </a:t>
            </a:r>
            <a:r>
              <a:rPr lang="en-US" altLang="es-AR" dirty="0" err="1"/>
              <a:t>industria</a:t>
            </a:r>
            <a:r>
              <a:rPr lang="en-US" altLang="es-AR" dirty="0"/>
              <a:t> </a:t>
            </a:r>
            <a:r>
              <a:rPr lang="en-US" altLang="es-AR" dirty="0" err="1"/>
              <a:t>automovilística</a:t>
            </a:r>
            <a:r>
              <a:rPr lang="en-US" altLang="es-AR" dirty="0"/>
              <a:t>.</a:t>
            </a:r>
          </a:p>
        </p:txBody>
      </p:sp>
      <p:sp>
        <p:nvSpPr>
          <p:cNvPr id="6" name="Rectangle 2"/>
          <p:cNvSpPr>
            <a:spLocks noChangeArrowheads="1"/>
          </p:cNvSpPr>
          <p:nvPr/>
        </p:nvSpPr>
        <p:spPr bwMode="auto">
          <a:xfrm>
            <a:off x="4526280" y="6833616"/>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 name="Rectangle 3"/>
          <p:cNvSpPr>
            <a:spLocks noChangeArrowheads="1"/>
          </p:cNvSpPr>
          <p:nvPr/>
        </p:nvSpPr>
        <p:spPr bwMode="auto">
          <a:xfrm>
            <a:off x="7040880" y="6833616"/>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 name="Line 5"/>
          <p:cNvSpPr>
            <a:spLocks noChangeShapeType="1"/>
          </p:cNvSpPr>
          <p:nvPr/>
        </p:nvSpPr>
        <p:spPr bwMode="auto">
          <a:xfrm>
            <a:off x="5974080" y="2342580"/>
            <a:ext cx="0" cy="42370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9" name="Line 6"/>
          <p:cNvSpPr>
            <a:spLocks noChangeShapeType="1"/>
          </p:cNvSpPr>
          <p:nvPr/>
        </p:nvSpPr>
        <p:spPr bwMode="auto">
          <a:xfrm>
            <a:off x="5980430" y="6592316"/>
            <a:ext cx="44259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0" name="Rectangle 7"/>
          <p:cNvSpPr>
            <a:spLocks noChangeArrowheads="1"/>
          </p:cNvSpPr>
          <p:nvPr/>
        </p:nvSpPr>
        <p:spPr bwMode="auto">
          <a:xfrm>
            <a:off x="9043290" y="6491233"/>
            <a:ext cx="314871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dirty="0" err="1"/>
              <a:t>Cantidad</a:t>
            </a:r>
            <a:r>
              <a:rPr lang="en-US" altLang="es-AR" b="1" dirty="0"/>
              <a:t> de </a:t>
            </a:r>
            <a:r>
              <a:rPr lang="en-US" altLang="es-AR" b="1" dirty="0" err="1"/>
              <a:t>automóviles</a:t>
            </a:r>
            <a:endParaRPr lang="en-US" altLang="es-AR" b="1" dirty="0"/>
          </a:p>
        </p:txBody>
      </p:sp>
      <p:sp>
        <p:nvSpPr>
          <p:cNvPr id="11" name="Rectangle 8"/>
          <p:cNvSpPr>
            <a:spLocks noChangeArrowheads="1"/>
          </p:cNvSpPr>
          <p:nvPr/>
        </p:nvSpPr>
        <p:spPr bwMode="auto">
          <a:xfrm>
            <a:off x="4558031" y="2255267"/>
            <a:ext cx="1216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b="1"/>
              <a:t>Coste</a:t>
            </a:r>
          </a:p>
          <a:p>
            <a:pPr algn="r"/>
            <a:r>
              <a:rPr lang="en-US" altLang="es-AR" b="1"/>
              <a:t>variable</a:t>
            </a:r>
          </a:p>
        </p:txBody>
      </p:sp>
      <p:sp>
        <p:nvSpPr>
          <p:cNvPr id="12" name="Freeform 11"/>
          <p:cNvSpPr>
            <a:spLocks/>
          </p:cNvSpPr>
          <p:nvPr/>
        </p:nvSpPr>
        <p:spPr bwMode="auto">
          <a:xfrm>
            <a:off x="6890069" y="2642617"/>
            <a:ext cx="3659187" cy="3660775"/>
          </a:xfrm>
          <a:custGeom>
            <a:avLst/>
            <a:gdLst>
              <a:gd name="T0" fmla="*/ 0 w 2305"/>
              <a:gd name="T1" fmla="*/ 2147483646 h 2306"/>
              <a:gd name="T2" fmla="*/ 1015622036 w 2305"/>
              <a:gd name="T3" fmla="*/ 2147483646 h 2306"/>
              <a:gd name="T4" fmla="*/ 1517133855 w 2305"/>
              <a:gd name="T5" fmla="*/ 2147483646 h 2306"/>
              <a:gd name="T6" fmla="*/ 1998482839 w 2305"/>
              <a:gd name="T7" fmla="*/ 2147483646 h 2306"/>
              <a:gd name="T8" fmla="*/ 2147483646 w 2305"/>
              <a:gd name="T9" fmla="*/ 2147483646 h 2306"/>
              <a:gd name="T10" fmla="*/ 2147483646 w 2305"/>
              <a:gd name="T11" fmla="*/ 2147483646 h 2306"/>
              <a:gd name="T12" fmla="*/ 2147483646 w 2305"/>
              <a:gd name="T13" fmla="*/ 2147483646 h 2306"/>
              <a:gd name="T14" fmla="*/ 2147483646 w 2305"/>
              <a:gd name="T15" fmla="*/ 2147483646 h 2306"/>
              <a:gd name="T16" fmla="*/ 2147483646 w 2305"/>
              <a:gd name="T17" fmla="*/ 2147483646 h 2306"/>
              <a:gd name="T18" fmla="*/ 2147483646 w 2305"/>
              <a:gd name="T19" fmla="*/ 2147483646 h 2306"/>
              <a:gd name="T20" fmla="*/ 2147483646 w 2305"/>
              <a:gd name="T21" fmla="*/ 2147483646 h 2306"/>
              <a:gd name="T22" fmla="*/ 2147483646 w 2305"/>
              <a:gd name="T23" fmla="*/ 2091729688 h 2306"/>
              <a:gd name="T24" fmla="*/ 2147483646 w 2305"/>
              <a:gd name="T25" fmla="*/ 1844754375 h 2306"/>
              <a:gd name="T26" fmla="*/ 2147483646 w 2305"/>
              <a:gd name="T27" fmla="*/ 1628020938 h 2306"/>
              <a:gd name="T28" fmla="*/ 2147483646 w 2305"/>
              <a:gd name="T29" fmla="*/ 1207154050 h 2306"/>
              <a:gd name="T30" fmla="*/ 2147483646 w 2305"/>
              <a:gd name="T31" fmla="*/ 1018143125 h 2306"/>
              <a:gd name="T32" fmla="*/ 2147483646 w 2305"/>
              <a:gd name="T33" fmla="*/ 844251550 h 2306"/>
              <a:gd name="T34" fmla="*/ 2147483646 w 2305"/>
              <a:gd name="T35" fmla="*/ 682963138 h 2306"/>
              <a:gd name="T36" fmla="*/ 2147483646 w 2305"/>
              <a:gd name="T37" fmla="*/ 539313438 h 2306"/>
              <a:gd name="T38" fmla="*/ 2147483646 w 2305"/>
              <a:gd name="T39" fmla="*/ 262096250 h 2306"/>
              <a:gd name="T40" fmla="*/ 2147483646 w 2305"/>
              <a:gd name="T41" fmla="*/ 0 h 23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05"/>
              <a:gd name="T64" fmla="*/ 0 h 2306"/>
              <a:gd name="T65" fmla="*/ 2305 w 2305"/>
              <a:gd name="T66" fmla="*/ 2306 h 23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05" h="2306">
                <a:moveTo>
                  <a:pt x="0" y="2305"/>
                </a:moveTo>
                <a:lnTo>
                  <a:pt x="403" y="2023"/>
                </a:lnTo>
                <a:lnTo>
                  <a:pt x="602" y="1884"/>
                </a:lnTo>
                <a:lnTo>
                  <a:pt x="793" y="1752"/>
                </a:lnTo>
                <a:lnTo>
                  <a:pt x="971" y="1619"/>
                </a:lnTo>
                <a:lnTo>
                  <a:pt x="1142" y="1487"/>
                </a:lnTo>
                <a:lnTo>
                  <a:pt x="1299" y="1366"/>
                </a:lnTo>
                <a:lnTo>
                  <a:pt x="1436" y="1251"/>
                </a:lnTo>
                <a:lnTo>
                  <a:pt x="1559" y="1141"/>
                </a:lnTo>
                <a:lnTo>
                  <a:pt x="1668" y="1032"/>
                </a:lnTo>
                <a:lnTo>
                  <a:pt x="1771" y="928"/>
                </a:lnTo>
                <a:lnTo>
                  <a:pt x="1853" y="830"/>
                </a:lnTo>
                <a:lnTo>
                  <a:pt x="1928" y="732"/>
                </a:lnTo>
                <a:lnTo>
                  <a:pt x="1996" y="646"/>
                </a:lnTo>
                <a:lnTo>
                  <a:pt x="2113" y="479"/>
                </a:lnTo>
                <a:lnTo>
                  <a:pt x="2160" y="404"/>
                </a:lnTo>
                <a:lnTo>
                  <a:pt x="2201" y="335"/>
                </a:lnTo>
                <a:lnTo>
                  <a:pt x="2229" y="271"/>
                </a:lnTo>
                <a:lnTo>
                  <a:pt x="2249" y="214"/>
                </a:lnTo>
                <a:lnTo>
                  <a:pt x="2283" y="104"/>
                </a:lnTo>
                <a:lnTo>
                  <a:pt x="2304" y="0"/>
                </a:lnTo>
              </a:path>
            </a:pathLst>
          </a:custGeom>
          <a:noFill/>
          <a:ln w="50800" cap="rnd" cmpd="sng">
            <a:solidFill>
              <a:srgbClr val="00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grpSp>
        <p:nvGrpSpPr>
          <p:cNvPr id="13" name="Group 24"/>
          <p:cNvGrpSpPr>
            <a:grpSpLocks/>
          </p:cNvGrpSpPr>
          <p:nvPr/>
        </p:nvGrpSpPr>
        <p:grpSpPr bwMode="auto">
          <a:xfrm>
            <a:off x="6585269" y="2412430"/>
            <a:ext cx="4283075" cy="4103687"/>
            <a:chOff x="1777" y="1151"/>
            <a:chExt cx="2698" cy="2585"/>
          </a:xfrm>
        </p:grpSpPr>
        <p:sp>
          <p:nvSpPr>
            <p:cNvPr id="14" name="Oval 9"/>
            <p:cNvSpPr>
              <a:spLocks noChangeArrowheads="1"/>
            </p:cNvSpPr>
            <p:nvPr/>
          </p:nvSpPr>
          <p:spPr bwMode="auto">
            <a:xfrm>
              <a:off x="3792" y="1392"/>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15" name="Rectangle 10"/>
            <p:cNvSpPr>
              <a:spLocks noChangeArrowheads="1"/>
            </p:cNvSpPr>
            <p:nvPr/>
          </p:nvSpPr>
          <p:spPr bwMode="auto">
            <a:xfrm>
              <a:off x="3025" y="1151"/>
              <a:ext cx="11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General Motors</a:t>
              </a:r>
            </a:p>
          </p:txBody>
        </p:sp>
        <p:sp>
          <p:nvSpPr>
            <p:cNvPr id="16" name="Oval 12"/>
            <p:cNvSpPr>
              <a:spLocks noChangeArrowheads="1"/>
            </p:cNvSpPr>
            <p:nvPr/>
          </p:nvSpPr>
          <p:spPr bwMode="auto">
            <a:xfrm>
              <a:off x="2256" y="3072"/>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17" name="Oval 13"/>
            <p:cNvSpPr>
              <a:spLocks noChangeArrowheads="1"/>
            </p:cNvSpPr>
            <p:nvPr/>
          </p:nvSpPr>
          <p:spPr bwMode="auto">
            <a:xfrm>
              <a:off x="2496" y="3504"/>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18" name="Oval 14"/>
            <p:cNvSpPr>
              <a:spLocks noChangeArrowheads="1"/>
            </p:cNvSpPr>
            <p:nvPr/>
          </p:nvSpPr>
          <p:spPr bwMode="auto">
            <a:xfrm>
              <a:off x="2928" y="3264"/>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19" name="Oval 15"/>
            <p:cNvSpPr>
              <a:spLocks noChangeArrowheads="1"/>
            </p:cNvSpPr>
            <p:nvPr/>
          </p:nvSpPr>
          <p:spPr bwMode="auto">
            <a:xfrm>
              <a:off x="3792" y="2352"/>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0" name="Oval 16"/>
            <p:cNvSpPr>
              <a:spLocks noChangeArrowheads="1"/>
            </p:cNvSpPr>
            <p:nvPr/>
          </p:nvSpPr>
          <p:spPr bwMode="auto">
            <a:xfrm>
              <a:off x="2496" y="2592"/>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1" name="Oval 17"/>
            <p:cNvSpPr>
              <a:spLocks noChangeArrowheads="1"/>
            </p:cNvSpPr>
            <p:nvPr/>
          </p:nvSpPr>
          <p:spPr bwMode="auto">
            <a:xfrm>
              <a:off x="2928" y="2400"/>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2" name="Rectangle 18"/>
            <p:cNvSpPr>
              <a:spLocks noChangeArrowheads="1"/>
            </p:cNvSpPr>
            <p:nvPr/>
          </p:nvSpPr>
          <p:spPr bwMode="auto">
            <a:xfrm>
              <a:off x="3889" y="2257"/>
              <a:ext cx="586"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Toyota</a:t>
              </a:r>
            </a:p>
          </p:txBody>
        </p:sp>
        <p:sp>
          <p:nvSpPr>
            <p:cNvPr id="23" name="Rectangle 19"/>
            <p:cNvSpPr>
              <a:spLocks noChangeArrowheads="1"/>
            </p:cNvSpPr>
            <p:nvPr/>
          </p:nvSpPr>
          <p:spPr bwMode="auto">
            <a:xfrm>
              <a:off x="3073" y="3217"/>
              <a:ext cx="43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Ford</a:t>
              </a:r>
            </a:p>
          </p:txBody>
        </p:sp>
        <p:sp>
          <p:nvSpPr>
            <p:cNvPr id="24" name="Rectangle 20"/>
            <p:cNvSpPr>
              <a:spLocks noChangeArrowheads="1"/>
            </p:cNvSpPr>
            <p:nvPr/>
          </p:nvSpPr>
          <p:spPr bwMode="auto">
            <a:xfrm>
              <a:off x="2593" y="3505"/>
              <a:ext cx="7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Chrysler</a:t>
              </a:r>
            </a:p>
          </p:txBody>
        </p:sp>
        <p:sp>
          <p:nvSpPr>
            <p:cNvPr id="25" name="Rectangle 21"/>
            <p:cNvSpPr>
              <a:spLocks noChangeArrowheads="1"/>
            </p:cNvSpPr>
            <p:nvPr/>
          </p:nvSpPr>
          <p:spPr bwMode="auto">
            <a:xfrm>
              <a:off x="1777" y="3025"/>
              <a:ext cx="506"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Volvo</a:t>
              </a:r>
            </a:p>
          </p:txBody>
        </p:sp>
        <p:sp>
          <p:nvSpPr>
            <p:cNvPr id="26" name="Rectangle 22"/>
            <p:cNvSpPr>
              <a:spLocks noChangeArrowheads="1"/>
            </p:cNvSpPr>
            <p:nvPr/>
          </p:nvSpPr>
          <p:spPr bwMode="auto">
            <a:xfrm>
              <a:off x="1969" y="2545"/>
              <a:ext cx="56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Honda</a:t>
              </a:r>
            </a:p>
          </p:txBody>
        </p:sp>
        <p:sp>
          <p:nvSpPr>
            <p:cNvPr id="27" name="Rectangle 23"/>
            <p:cNvSpPr>
              <a:spLocks noChangeArrowheads="1"/>
            </p:cNvSpPr>
            <p:nvPr/>
          </p:nvSpPr>
          <p:spPr bwMode="auto">
            <a:xfrm>
              <a:off x="2641" y="2161"/>
              <a:ext cx="5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Nissan</a:t>
              </a:r>
            </a:p>
          </p:txBody>
        </p:sp>
      </p:grpSp>
    </p:spTree>
    <p:extLst>
      <p:ext uri="{BB962C8B-B14F-4D97-AF65-F5344CB8AC3E}">
        <p14:creationId xmlns:p14="http://schemas.microsoft.com/office/powerpoint/2010/main" val="253448133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0453">
                                            <p:txEl>
                                              <p:pRg st="0" end="0"/>
                                            </p:txEl>
                                          </p:spTgt>
                                        </p:tgtEl>
                                        <p:attrNameLst>
                                          <p:attrName>style.visibility</p:attrName>
                                        </p:attrNameLst>
                                      </p:cBhvr>
                                      <p:to>
                                        <p:strVal val="visible"/>
                                      </p:to>
                                    </p:set>
                                    <p:animEffect transition="in" filter="wipe(left)">
                                      <p:cBhvr>
                                        <p:cTn id="7" dur="500"/>
                                        <p:tgtEl>
                                          <p:spTgt spid="3604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0453">
                                            <p:txEl>
                                              <p:pRg st="1" end="1"/>
                                            </p:txEl>
                                          </p:spTgt>
                                        </p:tgtEl>
                                        <p:attrNameLst>
                                          <p:attrName>style.visibility</p:attrName>
                                        </p:attrNameLst>
                                      </p:cBhvr>
                                      <p:to>
                                        <p:strVal val="visible"/>
                                      </p:to>
                                    </p:set>
                                    <p:animEffect transition="in" filter="wipe(left)">
                                      <p:cBhvr>
                                        <p:cTn id="12" dur="500"/>
                                        <p:tgtEl>
                                          <p:spTgt spid="3604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3" grpId="0" build="p" autoUpdateAnimBg="0"/>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Título"/>
          <p:cNvSpPr>
            <a:spLocks noGrp="1"/>
          </p:cNvSpPr>
          <p:nvPr>
            <p:ph type="title"/>
          </p:nvPr>
        </p:nvSpPr>
        <p:spPr>
          <a:xfrm>
            <a:off x="1690816" y="777240"/>
            <a:ext cx="7983537" cy="647700"/>
          </a:xfrm>
        </p:spPr>
        <p:txBody>
          <a:bodyPr/>
          <a:lstStyle/>
          <a:p>
            <a:r>
              <a:rPr lang="es-ES" altLang="es-AR" sz="2800" dirty="0"/>
              <a:t>MAXIMIACIÓN DE BENEFICIOS</a:t>
            </a:r>
            <a:endParaRPr lang="es-ES" altLang="es-AR" dirty="0"/>
          </a:p>
        </p:txBody>
      </p:sp>
      <p:sp>
        <p:nvSpPr>
          <p:cNvPr id="104451" name="2 Marcador de contenido"/>
          <p:cNvSpPr>
            <a:spLocks noGrp="1"/>
          </p:cNvSpPr>
          <p:nvPr>
            <p:ph idx="1"/>
          </p:nvPr>
        </p:nvSpPr>
        <p:spPr bwMode="auto">
          <a:xfrm>
            <a:off x="1154954" y="2603500"/>
            <a:ext cx="10119598" cy="3416300"/>
          </a:xfrm>
        </p:spPr>
        <p:txBody>
          <a:bodyPr wrap="square" numCol="1" anchor="t" anchorCtr="0" compatLnSpc="1">
            <a:prstTxWarp prst="textNoShape">
              <a:avLst/>
            </a:prstTxWarp>
            <a:normAutofit/>
          </a:bodyPr>
          <a:lstStyle/>
          <a:p>
            <a:r>
              <a:rPr lang="es-ES" altLang="es-AR" sz="2000" dirty="0">
                <a:latin typeface="Arial" panose="020B0604020202020204" pitchFamily="34" charset="0"/>
                <a:cs typeface="Arial" panose="020B0604020202020204" pitchFamily="34" charset="0"/>
              </a:rPr>
              <a:t>La decisión básica que debe tomar cualquier empresa responde a la pregunta ¿cuánto producimos? </a:t>
            </a:r>
          </a:p>
          <a:p>
            <a:r>
              <a:rPr lang="es-ES" altLang="es-AR" sz="2000" dirty="0">
                <a:latin typeface="Arial" panose="020B0604020202020204" pitchFamily="34" charset="0"/>
                <a:cs typeface="Arial" panose="020B0604020202020204" pitchFamily="34" charset="0"/>
              </a:rPr>
              <a:t>La respuesta a esta pregunta está relacionada con el </a:t>
            </a:r>
            <a:r>
              <a:rPr lang="es-ES" altLang="es-AR" sz="2000" b="1" dirty="0">
                <a:solidFill>
                  <a:schemeClr val="accent1">
                    <a:lumMod val="75000"/>
                  </a:schemeClr>
                </a:solidFill>
                <a:latin typeface="Arial" panose="020B0604020202020204" pitchFamily="34" charset="0"/>
                <a:cs typeface="Arial" panose="020B0604020202020204" pitchFamily="34" charset="0"/>
              </a:rPr>
              <a:t>precio</a:t>
            </a:r>
            <a:r>
              <a:rPr lang="es-ES" altLang="es-AR" sz="2000" dirty="0">
                <a:latin typeface="Arial" panose="020B0604020202020204" pitchFamily="34" charset="0"/>
                <a:cs typeface="Arial" panose="020B0604020202020204" pitchFamily="34" charset="0"/>
              </a:rPr>
              <a:t> al que puede vender la mercadería, que determina los ingresos de la empresa y con el </a:t>
            </a:r>
            <a:r>
              <a:rPr lang="es-ES" altLang="es-AR" sz="2000" b="1" dirty="0">
                <a:solidFill>
                  <a:schemeClr val="accent1">
                    <a:lumMod val="75000"/>
                  </a:schemeClr>
                </a:solidFill>
                <a:latin typeface="Arial" panose="020B0604020202020204" pitchFamily="34" charset="0"/>
                <a:cs typeface="Arial" panose="020B0604020202020204" pitchFamily="34" charset="0"/>
              </a:rPr>
              <a:t>costo de producción</a:t>
            </a:r>
            <a:r>
              <a:rPr lang="es-ES" altLang="es-AR" sz="2000" dirty="0">
                <a:latin typeface="Arial" panose="020B0604020202020204" pitchFamily="34" charset="0"/>
                <a:cs typeface="Arial" panose="020B0604020202020204" pitchFamily="34" charset="0"/>
              </a:rPr>
              <a:t>. El empresario que toma las decisiones de producción, de forma tal que dado el precio vigente en el mercado, y teniendo en cuenta sus costos de producción, el beneficio que obtenga, sea el máximo posible.</a:t>
            </a:r>
          </a:p>
          <a:p>
            <a:pPr algn="ctr"/>
            <a:endParaRPr lang="es-ES" altLang="es-AR" i="1" dirty="0"/>
          </a:p>
          <a:p>
            <a:pPr marL="0" indent="0" algn="ctr">
              <a:buNone/>
            </a:pPr>
            <a:r>
              <a:rPr lang="es-ES" altLang="es-AR" i="1" dirty="0"/>
              <a:t>Beneficio (B) = </a:t>
            </a:r>
            <a:r>
              <a:rPr lang="es-ES" altLang="es-AR" i="1" dirty="0" err="1"/>
              <a:t>Ing</a:t>
            </a:r>
            <a:r>
              <a:rPr lang="es-ES" altLang="es-AR" i="1" dirty="0"/>
              <a:t> totales (IT) – Costos totales (CT)</a:t>
            </a:r>
            <a:endParaRPr lang="es-ES" altLang="es-AR" dirty="0"/>
          </a:p>
          <a:p>
            <a:endParaRPr lang="es-ES" altLang="es-AR" dirty="0"/>
          </a:p>
        </p:txBody>
      </p:sp>
    </p:spTree>
    <p:extLst>
      <p:ext uri="{BB962C8B-B14F-4D97-AF65-F5344CB8AC3E}">
        <p14:creationId xmlns:p14="http://schemas.microsoft.com/office/powerpoint/2010/main" val="112427940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Título"/>
          <p:cNvSpPr>
            <a:spLocks noGrp="1"/>
          </p:cNvSpPr>
          <p:nvPr>
            <p:ph type="title"/>
          </p:nvPr>
        </p:nvSpPr>
        <p:spPr/>
        <p:txBody>
          <a:bodyPr/>
          <a:lstStyle/>
          <a:p>
            <a:r>
              <a:rPr lang="es-AR" altLang="es-AR" dirty="0"/>
              <a:t>Beneficios</a:t>
            </a:r>
          </a:p>
        </p:txBody>
      </p:sp>
      <p:sp>
        <p:nvSpPr>
          <p:cNvPr id="105475" name="2 Marcador de contenido"/>
          <p:cNvSpPr>
            <a:spLocks noGrp="1"/>
          </p:cNvSpPr>
          <p:nvPr>
            <p:ph idx="1"/>
          </p:nvPr>
        </p:nvSpPr>
        <p:spPr bwMode="auto">
          <a:xfrm>
            <a:off x="1712214" y="2395920"/>
            <a:ext cx="8782050" cy="4224337"/>
          </a:xfrm>
        </p:spPr>
        <p:txBody>
          <a:bodyPr wrap="square" numCol="1" anchor="t" anchorCtr="0" compatLnSpc="1">
            <a:prstTxWarp prst="textNoShape">
              <a:avLst/>
            </a:prstTxWarp>
          </a:bodyPr>
          <a:lstStyle/>
          <a:p>
            <a:r>
              <a:rPr lang="es-ES" altLang="es-AR" dirty="0"/>
              <a:t>Es decir, que la decisión de cuánto producir se desprende de tratar de maximizar:</a:t>
            </a:r>
          </a:p>
          <a:p>
            <a:pPr>
              <a:buFont typeface="Wingdings" panose="05000000000000000000" pitchFamily="2" charset="2"/>
              <a:buNone/>
            </a:pPr>
            <a:r>
              <a:rPr lang="es-ES" altLang="es-AR" i="1" dirty="0"/>
              <a:t> </a:t>
            </a:r>
            <a:endParaRPr lang="es-ES" altLang="es-AR" dirty="0"/>
          </a:p>
          <a:p>
            <a:endParaRPr lang="es-ES" altLang="es-AR" dirty="0"/>
          </a:p>
        </p:txBody>
      </p:sp>
      <p:pic>
        <p:nvPicPr>
          <p:cNvPr id="4" name="Imagen 3">
            <a:extLst>
              <a:ext uri="{FF2B5EF4-FFF2-40B4-BE49-F238E27FC236}">
                <a16:creationId xmlns:a16="http://schemas.microsoft.com/office/drawing/2014/main" id="{3507E80A-4DA6-4F2F-9377-DEE5590D5374}"/>
              </a:ext>
            </a:extLst>
          </p:cNvPr>
          <p:cNvPicPr>
            <a:picLocks noChangeAspect="1"/>
          </p:cNvPicPr>
          <p:nvPr/>
        </p:nvPicPr>
        <p:blipFill>
          <a:blip r:embed="rId2"/>
          <a:stretch>
            <a:fillRect/>
          </a:stretch>
        </p:blipFill>
        <p:spPr>
          <a:xfrm>
            <a:off x="3464095" y="2828925"/>
            <a:ext cx="6019800" cy="600075"/>
          </a:xfrm>
          <a:prstGeom prst="rect">
            <a:avLst/>
          </a:prstGeom>
        </p:spPr>
      </p:pic>
      <p:pic>
        <p:nvPicPr>
          <p:cNvPr id="6" name="Imagen 5">
            <a:extLst>
              <a:ext uri="{FF2B5EF4-FFF2-40B4-BE49-F238E27FC236}">
                <a16:creationId xmlns:a16="http://schemas.microsoft.com/office/drawing/2014/main" id="{9E2091D1-54C0-4550-A0DF-134C93DF7A48}"/>
              </a:ext>
            </a:extLst>
          </p:cNvPr>
          <p:cNvPicPr>
            <a:picLocks noChangeAspect="1"/>
          </p:cNvPicPr>
          <p:nvPr/>
        </p:nvPicPr>
        <p:blipFill>
          <a:blip r:embed="rId3"/>
          <a:stretch>
            <a:fillRect/>
          </a:stretch>
        </p:blipFill>
        <p:spPr>
          <a:xfrm>
            <a:off x="2708106" y="3400998"/>
            <a:ext cx="7679068" cy="3209925"/>
          </a:xfrm>
          <a:prstGeom prst="rect">
            <a:avLst/>
          </a:prstGeom>
        </p:spPr>
      </p:pic>
    </p:spTree>
    <p:extLst>
      <p:ext uri="{BB962C8B-B14F-4D97-AF65-F5344CB8AC3E}">
        <p14:creationId xmlns:p14="http://schemas.microsoft.com/office/powerpoint/2010/main" val="4246357461"/>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5EBF9-C23E-DEFD-095E-83CD8EB7E447}"/>
              </a:ext>
            </a:extLst>
          </p:cNvPr>
          <p:cNvSpPr>
            <a:spLocks noGrp="1"/>
          </p:cNvSpPr>
          <p:nvPr>
            <p:ph type="title"/>
          </p:nvPr>
        </p:nvSpPr>
        <p:spPr/>
        <p:txBody>
          <a:bodyPr/>
          <a:lstStyle/>
          <a:p>
            <a:r>
              <a:rPr lang="es-AR" dirty="0"/>
              <a:t>¿Cómo se calcula el beneficio? </a:t>
            </a:r>
          </a:p>
        </p:txBody>
      </p:sp>
      <p:sp>
        <p:nvSpPr>
          <p:cNvPr id="3" name="Marcador de contenido 2">
            <a:extLst>
              <a:ext uri="{FF2B5EF4-FFF2-40B4-BE49-F238E27FC236}">
                <a16:creationId xmlns:a16="http://schemas.microsoft.com/office/drawing/2014/main" id="{B156C9FA-9082-4ABA-013C-AEF314AFC203}"/>
              </a:ext>
            </a:extLst>
          </p:cNvPr>
          <p:cNvSpPr>
            <a:spLocks noGrp="1"/>
          </p:cNvSpPr>
          <p:nvPr>
            <p:ph idx="1"/>
          </p:nvPr>
        </p:nvSpPr>
        <p:spPr>
          <a:xfrm>
            <a:off x="858982" y="2258291"/>
            <a:ext cx="11083636" cy="4128653"/>
          </a:xfrm>
        </p:spPr>
        <p:txBody>
          <a:bodyPr>
            <a:normAutofit/>
          </a:bodyPr>
          <a:lstStyle/>
          <a:p>
            <a:r>
              <a:rPr lang="es-AR" dirty="0"/>
              <a:t>El beneficio de una empresa nos indica cuánto dinero ganará una vez que ha pagado todos sus costes. Por tanto, se entiende como beneficio </a:t>
            </a:r>
          </a:p>
          <a:p>
            <a:endParaRPr lang="es-AR" dirty="0"/>
          </a:p>
          <a:p>
            <a:pPr marL="0" indent="0">
              <a:buNone/>
            </a:pPr>
            <a:endParaRPr lang="es-AR" dirty="0"/>
          </a:p>
          <a:p>
            <a:pPr marL="0" indent="0">
              <a:buNone/>
            </a:pPr>
            <a:endParaRPr lang="es-AR" dirty="0"/>
          </a:p>
          <a:p>
            <a:endParaRPr lang="es-AR" dirty="0"/>
          </a:p>
          <a:p>
            <a:r>
              <a:rPr lang="es-AR" dirty="0"/>
              <a:t>Si el ingreso es mayor al coste, la empresa obtiene más dinero de lo que le ha costado producirlos y diremos que hay beneficios. </a:t>
            </a:r>
          </a:p>
          <a:p>
            <a:r>
              <a:rPr lang="es-AR" dirty="0"/>
              <a:t>Si los costes de producir son mayores que los ingresos obtenidos por la venta de esos productos diremos que hay pérdidas o beneficios negativos</a:t>
            </a:r>
          </a:p>
        </p:txBody>
      </p:sp>
      <p:pic>
        <p:nvPicPr>
          <p:cNvPr id="5" name="Imagen 4">
            <a:extLst>
              <a:ext uri="{FF2B5EF4-FFF2-40B4-BE49-F238E27FC236}">
                <a16:creationId xmlns:a16="http://schemas.microsoft.com/office/drawing/2014/main" id="{B6D1FE1B-FCE6-2013-9268-6BA56081FCE1}"/>
              </a:ext>
            </a:extLst>
          </p:cNvPr>
          <p:cNvPicPr>
            <a:picLocks noChangeAspect="1"/>
          </p:cNvPicPr>
          <p:nvPr/>
        </p:nvPicPr>
        <p:blipFill>
          <a:blip r:embed="rId2"/>
          <a:stretch>
            <a:fillRect/>
          </a:stretch>
        </p:blipFill>
        <p:spPr>
          <a:xfrm>
            <a:off x="3271467" y="2968403"/>
            <a:ext cx="5072480" cy="530305"/>
          </a:xfrm>
          <a:prstGeom prst="rect">
            <a:avLst/>
          </a:prstGeom>
        </p:spPr>
      </p:pic>
      <p:pic>
        <p:nvPicPr>
          <p:cNvPr id="7" name="Imagen 6">
            <a:extLst>
              <a:ext uri="{FF2B5EF4-FFF2-40B4-BE49-F238E27FC236}">
                <a16:creationId xmlns:a16="http://schemas.microsoft.com/office/drawing/2014/main" id="{410726A0-2835-8627-B8B8-8F3AA04939C7}"/>
              </a:ext>
            </a:extLst>
          </p:cNvPr>
          <p:cNvPicPr>
            <a:picLocks noChangeAspect="1"/>
          </p:cNvPicPr>
          <p:nvPr/>
        </p:nvPicPr>
        <p:blipFill>
          <a:blip r:embed="rId3"/>
          <a:stretch>
            <a:fillRect/>
          </a:stretch>
        </p:blipFill>
        <p:spPr>
          <a:xfrm>
            <a:off x="2875657" y="3706694"/>
            <a:ext cx="5864100" cy="615923"/>
          </a:xfrm>
          <a:prstGeom prst="rect">
            <a:avLst/>
          </a:prstGeom>
        </p:spPr>
      </p:pic>
    </p:spTree>
    <p:extLst>
      <p:ext uri="{BB962C8B-B14F-4D97-AF65-F5344CB8AC3E}">
        <p14:creationId xmlns:p14="http://schemas.microsoft.com/office/powerpoint/2010/main" val="1825740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s-AR"/>
          </a:p>
        </p:txBody>
      </p:sp>
      <p:sp>
        <p:nvSpPr>
          <p:cNvPr id="14" name="Freeform: Shape 13">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s-AR"/>
          </a:p>
        </p:txBody>
      </p:sp>
      <p:sp>
        <p:nvSpPr>
          <p:cNvPr id="16"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s-AR"/>
          </a:p>
        </p:txBody>
      </p:sp>
      <p:sp>
        <p:nvSpPr>
          <p:cNvPr id="2" name="Título 1">
            <a:extLst>
              <a:ext uri="{FF2B5EF4-FFF2-40B4-BE49-F238E27FC236}">
                <a16:creationId xmlns:a16="http://schemas.microsoft.com/office/drawing/2014/main" id="{B09279B8-209A-C960-A1D8-5996E5447610}"/>
              </a:ext>
            </a:extLst>
          </p:cNvPr>
          <p:cNvSpPr>
            <a:spLocks noGrp="1"/>
          </p:cNvSpPr>
          <p:nvPr>
            <p:ph type="title"/>
          </p:nvPr>
        </p:nvSpPr>
        <p:spPr>
          <a:xfrm>
            <a:off x="736847" y="838200"/>
            <a:ext cx="3761060" cy="1155700"/>
          </a:xfrm>
        </p:spPr>
        <p:txBody>
          <a:bodyPr>
            <a:normAutofit/>
          </a:bodyPr>
          <a:lstStyle/>
          <a:p>
            <a:r>
              <a:rPr lang="es-AR" sz="1600" dirty="0">
                <a:solidFill>
                  <a:schemeClr val="tx1"/>
                </a:solidFill>
              </a:rPr>
              <a:t>En la siguiente tabla podemos ver cuánto dinero gana y pierde </a:t>
            </a:r>
            <a:r>
              <a:rPr lang="es-AR" sz="1600" dirty="0" err="1">
                <a:solidFill>
                  <a:schemeClr val="tx1"/>
                </a:solidFill>
              </a:rPr>
              <a:t>lal</a:t>
            </a:r>
            <a:r>
              <a:rPr lang="es-AR" sz="1600" dirty="0">
                <a:solidFill>
                  <a:schemeClr val="tx1"/>
                </a:solidFill>
              </a:rPr>
              <a:t> producir diferentes cantidades de bizcochos</a:t>
            </a:r>
            <a:endParaRPr lang="es-AR" sz="3200" dirty="0">
              <a:solidFill>
                <a:schemeClr val="tx1"/>
              </a:solidFill>
            </a:endParaRPr>
          </a:p>
        </p:txBody>
      </p:sp>
      <p:pic>
        <p:nvPicPr>
          <p:cNvPr id="5" name="Marcador de contenido 4">
            <a:extLst>
              <a:ext uri="{FF2B5EF4-FFF2-40B4-BE49-F238E27FC236}">
                <a16:creationId xmlns:a16="http://schemas.microsoft.com/office/drawing/2014/main" id="{15E56D7B-41E5-4CB6-6342-A7FB14C7E11E}"/>
              </a:ext>
            </a:extLst>
          </p:cNvPr>
          <p:cNvPicPr>
            <a:picLocks noChangeAspect="1"/>
          </p:cNvPicPr>
          <p:nvPr/>
        </p:nvPicPr>
        <p:blipFill>
          <a:blip r:embed="rId2"/>
          <a:stretch>
            <a:fillRect/>
          </a:stretch>
        </p:blipFill>
        <p:spPr>
          <a:xfrm>
            <a:off x="5142960" y="1337546"/>
            <a:ext cx="6391533" cy="4777671"/>
          </a:xfrm>
          <a:prstGeom prst="rect">
            <a:avLst/>
          </a:prstGeom>
        </p:spPr>
      </p:pic>
      <p:sp>
        <p:nvSpPr>
          <p:cNvPr id="18" name="Rectangle 17">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0" name="Oval 19">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2" name="Oval 21">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9" name="Content Placeholder 8">
            <a:extLst>
              <a:ext uri="{FF2B5EF4-FFF2-40B4-BE49-F238E27FC236}">
                <a16:creationId xmlns:a16="http://schemas.microsoft.com/office/drawing/2014/main" id="{0B3C2F7A-A3CD-6A23-B527-A63B7D491B3A}"/>
              </a:ext>
            </a:extLst>
          </p:cNvPr>
          <p:cNvSpPr>
            <a:spLocks noGrp="1"/>
          </p:cNvSpPr>
          <p:nvPr>
            <p:ph idx="1"/>
          </p:nvPr>
        </p:nvSpPr>
        <p:spPr>
          <a:xfrm>
            <a:off x="736847" y="2120900"/>
            <a:ext cx="3551834" cy="3898900"/>
          </a:xfrm>
        </p:spPr>
        <p:txBody>
          <a:bodyPr>
            <a:normAutofit lnSpcReduction="10000"/>
          </a:bodyPr>
          <a:lstStyle/>
          <a:p>
            <a:r>
              <a:rPr lang="es-AR" dirty="0"/>
              <a:t>Tal y como vemos la empresa, pierde dinero para bajos niveles de producción. El motivo es que hay que hacer una inversión de 100 euros y por tanto si la empresa vende poco, no podrá recuperar esa inversión. Por ello si produce 10 o 25 bizcochos la empresa pierde dinero. Entonces ¿Cuándo gana dinero la empresa?</a:t>
            </a:r>
            <a:endParaRPr lang="en-US" dirty="0">
              <a:solidFill>
                <a:srgbClr val="FFFFFF"/>
              </a:solidFill>
            </a:endParaRPr>
          </a:p>
        </p:txBody>
      </p:sp>
      <p:sp>
        <p:nvSpPr>
          <p:cNvPr id="24"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s-AR"/>
          </a:p>
        </p:txBody>
      </p:sp>
    </p:spTree>
    <p:extLst>
      <p:ext uri="{BB962C8B-B14F-4D97-AF65-F5344CB8AC3E}">
        <p14:creationId xmlns:p14="http://schemas.microsoft.com/office/powerpoint/2010/main" val="1328574560"/>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8A8F1-2867-59A1-ED64-C345FEE23C4D}"/>
              </a:ext>
            </a:extLst>
          </p:cNvPr>
          <p:cNvSpPr>
            <a:spLocks noGrp="1"/>
          </p:cNvSpPr>
          <p:nvPr>
            <p:ph type="title"/>
          </p:nvPr>
        </p:nvSpPr>
        <p:spPr>
          <a:xfrm>
            <a:off x="1154954" y="973668"/>
            <a:ext cx="8761413" cy="706964"/>
          </a:xfrm>
        </p:spPr>
        <p:txBody>
          <a:bodyPr>
            <a:normAutofit/>
          </a:bodyPr>
          <a:lstStyle/>
          <a:p>
            <a:r>
              <a:rPr lang="es-AR" sz="3300"/>
              <a:t>¿Cuándo gana beneficios la empresa? </a:t>
            </a:r>
          </a:p>
        </p:txBody>
      </p:sp>
      <p:pic>
        <p:nvPicPr>
          <p:cNvPr id="5" name="Marcador de contenido 4">
            <a:extLst>
              <a:ext uri="{FF2B5EF4-FFF2-40B4-BE49-F238E27FC236}">
                <a16:creationId xmlns:a16="http://schemas.microsoft.com/office/drawing/2014/main" id="{174EA55E-8FCC-6FB6-334C-08944E0976C7}"/>
              </a:ext>
            </a:extLst>
          </p:cNvPr>
          <p:cNvPicPr>
            <a:picLocks noChangeAspect="1"/>
          </p:cNvPicPr>
          <p:nvPr/>
        </p:nvPicPr>
        <p:blipFill rotWithShape="1">
          <a:blip r:embed="rId2"/>
          <a:srcRect r="2254" b="1"/>
          <a:stretch/>
        </p:blipFill>
        <p:spPr>
          <a:xfrm>
            <a:off x="332316" y="2220382"/>
            <a:ext cx="4839621" cy="3416300"/>
          </a:xfrm>
          <a:prstGeom prst="roundRect">
            <a:avLst>
              <a:gd name="adj" fmla="val 1858"/>
            </a:avLst>
          </a:prstGeom>
          <a:effectLst>
            <a:outerShdw blurRad="50800" dist="50800" dir="5400000" algn="tl" rotWithShape="0">
              <a:srgbClr val="000000">
                <a:alpha val="43000"/>
              </a:srgbClr>
            </a:outerShdw>
          </a:effectLst>
        </p:spPr>
      </p:pic>
      <p:pic>
        <p:nvPicPr>
          <p:cNvPr id="7" name="Marcador de contenido 6">
            <a:extLst>
              <a:ext uri="{FF2B5EF4-FFF2-40B4-BE49-F238E27FC236}">
                <a16:creationId xmlns:a16="http://schemas.microsoft.com/office/drawing/2014/main" id="{624D3040-FC86-7852-30CE-DBDAEE3753FA}"/>
              </a:ext>
            </a:extLst>
          </p:cNvPr>
          <p:cNvPicPr>
            <a:picLocks noGrp="1" noChangeAspect="1"/>
          </p:cNvPicPr>
          <p:nvPr>
            <p:ph idx="1"/>
          </p:nvPr>
        </p:nvPicPr>
        <p:blipFill>
          <a:blip r:embed="rId3"/>
          <a:stretch>
            <a:fillRect/>
          </a:stretch>
        </p:blipFill>
        <p:spPr>
          <a:xfrm>
            <a:off x="6629400" y="2350456"/>
            <a:ext cx="5562600" cy="3156151"/>
          </a:xfrm>
        </p:spPr>
      </p:pic>
      <p:sp>
        <p:nvSpPr>
          <p:cNvPr id="10" name="CuadroTexto 9">
            <a:extLst>
              <a:ext uri="{FF2B5EF4-FFF2-40B4-BE49-F238E27FC236}">
                <a16:creationId xmlns:a16="http://schemas.microsoft.com/office/drawing/2014/main" id="{C622E291-EAA8-AD18-AA66-9FAA9FD64E58}"/>
              </a:ext>
            </a:extLst>
          </p:cNvPr>
          <p:cNvSpPr txBox="1"/>
          <p:nvPr/>
        </p:nvSpPr>
        <p:spPr>
          <a:xfrm>
            <a:off x="332316" y="5680432"/>
            <a:ext cx="5003164" cy="738664"/>
          </a:xfrm>
          <a:prstGeom prst="rect">
            <a:avLst/>
          </a:prstGeom>
          <a:noFill/>
        </p:spPr>
        <p:txBody>
          <a:bodyPr wrap="square">
            <a:spAutoFit/>
          </a:bodyPr>
          <a:lstStyle/>
          <a:p>
            <a:r>
              <a:rPr lang="es-AR" sz="1400" dirty="0">
                <a:latin typeface="Abadi" panose="020B0604020104020204" pitchFamily="34" charset="0"/>
              </a:rPr>
              <a:t>Gana dinero si </a:t>
            </a:r>
            <a:r>
              <a:rPr lang="es-AR" sz="1400" dirty="0" err="1">
                <a:latin typeface="Abadi" panose="020B0604020104020204" pitchFamily="34" charset="0"/>
              </a:rPr>
              <a:t>CMe</a:t>
            </a:r>
            <a:r>
              <a:rPr lang="es-AR" sz="1400" dirty="0">
                <a:latin typeface="Abadi" panose="020B0604020104020204" pitchFamily="34" charset="0"/>
              </a:rPr>
              <a:t> &lt; 15, ya que el bizcocho se vende a €15. Curiosamente hay un punto donde la empresa tiene un coste medio de 15 euros, y por tanto ahí el beneficio será 0</a:t>
            </a:r>
          </a:p>
        </p:txBody>
      </p:sp>
      <p:sp>
        <p:nvSpPr>
          <p:cNvPr id="12" name="CuadroTexto 11">
            <a:extLst>
              <a:ext uri="{FF2B5EF4-FFF2-40B4-BE49-F238E27FC236}">
                <a16:creationId xmlns:a16="http://schemas.microsoft.com/office/drawing/2014/main" id="{9B6CAAF5-9410-ACCB-F2EA-A4AC74C3D40B}"/>
              </a:ext>
            </a:extLst>
          </p:cNvPr>
          <p:cNvSpPr txBox="1"/>
          <p:nvPr/>
        </p:nvSpPr>
        <p:spPr>
          <a:xfrm>
            <a:off x="6096000" y="5403433"/>
            <a:ext cx="6094520" cy="1231106"/>
          </a:xfrm>
          <a:prstGeom prst="rect">
            <a:avLst/>
          </a:prstGeom>
          <a:noFill/>
        </p:spPr>
        <p:txBody>
          <a:bodyPr wrap="square">
            <a:spAutoFit/>
          </a:bodyPr>
          <a:lstStyle/>
          <a:p>
            <a:r>
              <a:rPr lang="es-AR" dirty="0"/>
              <a:t>¿</a:t>
            </a:r>
            <a:r>
              <a:rPr lang="es-AR" sz="1400" dirty="0">
                <a:latin typeface="Abadi" panose="020B0604020104020204" pitchFamily="34" charset="0"/>
              </a:rPr>
              <a:t>Y cuándo gano más?. Como el </a:t>
            </a:r>
            <a:r>
              <a:rPr lang="es-AR" sz="1400" dirty="0" err="1">
                <a:latin typeface="Abadi" panose="020B0604020104020204" pitchFamily="34" charset="0"/>
              </a:rPr>
              <a:t>CMg</a:t>
            </a:r>
            <a:r>
              <a:rPr lang="es-AR" sz="1400" dirty="0">
                <a:latin typeface="Abadi" panose="020B0604020104020204" pitchFamily="34" charset="0"/>
              </a:rPr>
              <a:t> es decreciente, cada bizcocho me cuesta menos que el anterior. </a:t>
            </a:r>
            <a:r>
              <a:rPr lang="es-AR" sz="1400" dirty="0" err="1">
                <a:latin typeface="Abadi" panose="020B0604020104020204" pitchFamily="34" charset="0"/>
              </a:rPr>
              <a:t>CMg</a:t>
            </a:r>
            <a:r>
              <a:rPr lang="es-AR" sz="1400" dirty="0">
                <a:latin typeface="Abadi" panose="020B0604020104020204" pitchFamily="34" charset="0"/>
              </a:rPr>
              <a:t> &lt;15, me interesa seguir produciendo. Si </a:t>
            </a:r>
            <a:r>
              <a:rPr lang="es-AR" sz="1400" dirty="0" err="1">
                <a:latin typeface="Abadi" panose="020B0604020104020204" pitchFamily="34" charset="0"/>
              </a:rPr>
              <a:t>CMg</a:t>
            </a:r>
            <a:r>
              <a:rPr lang="es-AR" sz="1400" dirty="0">
                <a:latin typeface="Abadi" panose="020B0604020104020204" pitchFamily="34" charset="0"/>
              </a:rPr>
              <a:t> &gt; 15  debo parar de producir, ya que vendería esas unidades a menor precio que lo me costó producirlas. Si </a:t>
            </a:r>
            <a:r>
              <a:rPr lang="es-AR" sz="1400" dirty="0" err="1">
                <a:latin typeface="Abadi" panose="020B0604020104020204" pitchFamily="34" charset="0"/>
              </a:rPr>
              <a:t>CMg</a:t>
            </a:r>
            <a:r>
              <a:rPr lang="es-AR" sz="1400" dirty="0">
                <a:latin typeface="Abadi" panose="020B0604020104020204" pitchFamily="34" charset="0"/>
              </a:rPr>
              <a:t>=15 estoy vendiendo los últimos productos al mismo precio que lo que me costaron producirlos. </a:t>
            </a:r>
          </a:p>
        </p:txBody>
      </p:sp>
    </p:spTree>
    <p:extLst>
      <p:ext uri="{BB962C8B-B14F-4D97-AF65-F5344CB8AC3E}">
        <p14:creationId xmlns:p14="http://schemas.microsoft.com/office/powerpoint/2010/main" val="920049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1DE3271-DD99-4DEF-AF9F-84397884C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s-AR"/>
          </a:p>
        </p:txBody>
      </p:sp>
      <p:sp>
        <p:nvSpPr>
          <p:cNvPr id="14" name="Freeform: Shape 13">
            <a:extLst>
              <a:ext uri="{FF2B5EF4-FFF2-40B4-BE49-F238E27FC236}">
                <a16:creationId xmlns:a16="http://schemas.microsoft.com/office/drawing/2014/main" id="{E06A31CE-F9B6-4BA2-8685-60F3524D0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s-AR"/>
          </a:p>
        </p:txBody>
      </p:sp>
      <p:sp>
        <p:nvSpPr>
          <p:cNvPr id="16" name="Freeform 5">
            <a:extLst>
              <a:ext uri="{FF2B5EF4-FFF2-40B4-BE49-F238E27FC236}">
                <a16:creationId xmlns:a16="http://schemas.microsoft.com/office/drawing/2014/main" id="{8ADF14A3-1454-4B74-8B4A-CB197D7A7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s-AR"/>
          </a:p>
        </p:txBody>
      </p:sp>
      <p:sp>
        <p:nvSpPr>
          <p:cNvPr id="18" name="Freeform 5">
            <a:extLst>
              <a:ext uri="{FF2B5EF4-FFF2-40B4-BE49-F238E27FC236}">
                <a16:creationId xmlns:a16="http://schemas.microsoft.com/office/drawing/2014/main" id="{EC19D556-0251-4E87-AE24-890965BAD5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s-AR"/>
          </a:p>
        </p:txBody>
      </p:sp>
      <p:sp>
        <p:nvSpPr>
          <p:cNvPr id="2" name="Título 1"/>
          <p:cNvSpPr>
            <a:spLocks noGrp="1"/>
          </p:cNvSpPr>
          <p:nvPr>
            <p:ph type="title"/>
          </p:nvPr>
        </p:nvSpPr>
        <p:spPr>
          <a:xfrm>
            <a:off x="639098" y="629265"/>
            <a:ext cx="5132438" cy="1622322"/>
          </a:xfrm>
        </p:spPr>
        <p:txBody>
          <a:bodyPr>
            <a:normAutofit/>
          </a:bodyPr>
          <a:lstStyle/>
          <a:p>
            <a:r>
              <a:rPr lang="es-AR">
                <a:solidFill>
                  <a:schemeClr val="tx1"/>
                </a:solidFill>
              </a:rPr>
              <a:t>EL UMBRAL DE RENTABILIDAD</a:t>
            </a:r>
          </a:p>
        </p:txBody>
      </p:sp>
      <p:sp>
        <p:nvSpPr>
          <p:cNvPr id="20" name="Rectangle 19">
            <a:extLst>
              <a:ext uri="{FF2B5EF4-FFF2-40B4-BE49-F238E27FC236}">
                <a16:creationId xmlns:a16="http://schemas.microsoft.com/office/drawing/2014/main" id="{CBC3C8C6-98E2-45EF-AEFC-30C0DBA0E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 name="Marcador de contenido 2"/>
          <p:cNvSpPr>
            <a:spLocks noGrp="1"/>
          </p:cNvSpPr>
          <p:nvPr>
            <p:ph idx="1"/>
          </p:nvPr>
        </p:nvSpPr>
        <p:spPr>
          <a:xfrm>
            <a:off x="639098" y="2418735"/>
            <a:ext cx="5132439" cy="3811742"/>
          </a:xfrm>
        </p:spPr>
        <p:txBody>
          <a:bodyPr anchor="ctr">
            <a:normAutofit/>
          </a:bodyPr>
          <a:lstStyle/>
          <a:p>
            <a:r>
              <a:rPr lang="es-AR">
                <a:solidFill>
                  <a:schemeClr val="tx1"/>
                </a:solidFill>
              </a:rPr>
              <a:t>Es el número de unidades que una empresa debe vender para poder recuperar todos sus costes, tanto los fijos como los variables. Si la empresa produce esa cantidad su beneficio será cero, ya que sus ingresos totales serán igual a sus costes totales.</a:t>
            </a:r>
          </a:p>
          <a:p>
            <a:endParaRPr lang="es-AR">
              <a:solidFill>
                <a:schemeClr val="tx1"/>
              </a:solidFill>
            </a:endParaRPr>
          </a:p>
        </p:txBody>
      </p:sp>
      <p:pic>
        <p:nvPicPr>
          <p:cNvPr id="5" name="Imagen 4">
            <a:extLst>
              <a:ext uri="{FF2B5EF4-FFF2-40B4-BE49-F238E27FC236}">
                <a16:creationId xmlns:a16="http://schemas.microsoft.com/office/drawing/2014/main" id="{788BF830-537D-4900-8519-02BFE696AC78}"/>
              </a:ext>
            </a:extLst>
          </p:cNvPr>
          <p:cNvPicPr>
            <a:picLocks noChangeAspect="1"/>
          </p:cNvPicPr>
          <p:nvPr/>
        </p:nvPicPr>
        <p:blipFill>
          <a:blip r:embed="rId2"/>
          <a:stretch>
            <a:fillRect/>
          </a:stretch>
        </p:blipFill>
        <p:spPr>
          <a:xfrm>
            <a:off x="7714551" y="1230807"/>
            <a:ext cx="3066161" cy="1018589"/>
          </a:xfrm>
          <a:prstGeom prst="rect">
            <a:avLst/>
          </a:prstGeom>
        </p:spPr>
      </p:pic>
      <p:pic>
        <p:nvPicPr>
          <p:cNvPr id="7" name="Imagen 6">
            <a:extLst>
              <a:ext uri="{FF2B5EF4-FFF2-40B4-BE49-F238E27FC236}">
                <a16:creationId xmlns:a16="http://schemas.microsoft.com/office/drawing/2014/main" id="{ED058505-A230-42C1-AD3D-38F225830265}"/>
              </a:ext>
            </a:extLst>
          </p:cNvPr>
          <p:cNvPicPr>
            <a:picLocks noChangeAspect="1"/>
          </p:cNvPicPr>
          <p:nvPr/>
        </p:nvPicPr>
        <p:blipFill>
          <a:blip r:embed="rId3"/>
          <a:stretch>
            <a:fillRect/>
          </a:stretch>
        </p:blipFill>
        <p:spPr>
          <a:xfrm>
            <a:off x="7245048" y="2836908"/>
            <a:ext cx="4713289" cy="3393568"/>
          </a:xfrm>
          <a:prstGeom prst="rect">
            <a:avLst/>
          </a:prstGeom>
        </p:spPr>
      </p:pic>
    </p:spTree>
    <p:extLst>
      <p:ext uri="{BB962C8B-B14F-4D97-AF65-F5344CB8AC3E}">
        <p14:creationId xmlns:p14="http://schemas.microsoft.com/office/powerpoint/2010/main" val="316055189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6D2785-722E-4E38-95FB-77E09FA21C0A}"/>
              </a:ext>
            </a:extLst>
          </p:cNvPr>
          <p:cNvSpPr>
            <a:spLocks noGrp="1"/>
          </p:cNvSpPr>
          <p:nvPr>
            <p:ph type="title"/>
          </p:nvPr>
        </p:nvSpPr>
        <p:spPr/>
        <p:txBody>
          <a:bodyPr/>
          <a:lstStyle/>
          <a:p>
            <a:r>
              <a:rPr lang="es-AR" dirty="0"/>
              <a:t>Otros tipos de costos</a:t>
            </a:r>
          </a:p>
        </p:txBody>
      </p:sp>
      <p:sp>
        <p:nvSpPr>
          <p:cNvPr id="3" name="Marcador de contenido 2">
            <a:extLst>
              <a:ext uri="{FF2B5EF4-FFF2-40B4-BE49-F238E27FC236}">
                <a16:creationId xmlns:a16="http://schemas.microsoft.com/office/drawing/2014/main" id="{9D66A94C-9080-4810-A0E4-47EB25031313}"/>
              </a:ext>
            </a:extLst>
          </p:cNvPr>
          <p:cNvSpPr>
            <a:spLocks noGrp="1"/>
          </p:cNvSpPr>
          <p:nvPr>
            <p:ph idx="1"/>
          </p:nvPr>
        </p:nvSpPr>
        <p:spPr>
          <a:xfrm>
            <a:off x="508000" y="2540001"/>
            <a:ext cx="11176000" cy="3692236"/>
          </a:xfrm>
        </p:spPr>
        <p:txBody>
          <a:bodyPr>
            <a:normAutofit fontScale="92500"/>
          </a:bodyPr>
          <a:lstStyle/>
          <a:p>
            <a:r>
              <a:rPr lang="es-AR" sz="2400" b="1" dirty="0">
                <a:solidFill>
                  <a:schemeClr val="accent6">
                    <a:lumMod val="75000"/>
                  </a:schemeClr>
                </a:solidFill>
                <a:latin typeface="Arial" panose="020B0604020202020204" pitchFamily="34" charset="0"/>
                <a:cs typeface="Arial" panose="020B0604020202020204" pitchFamily="34" charset="0"/>
              </a:rPr>
              <a:t>Costes directos</a:t>
            </a:r>
            <a:r>
              <a:rPr lang="es-AR" sz="2400" dirty="0">
                <a:latin typeface="Arial" panose="020B0604020202020204" pitchFamily="34" charset="0"/>
                <a:cs typeface="Arial" panose="020B0604020202020204" pitchFamily="34" charset="0"/>
              </a:rPr>
              <a:t>. Son aquellos costes de los factores de producción que podemos asignar directamente a un producto, ya que no intervienen en la elaboración de otros productos. </a:t>
            </a:r>
          </a:p>
          <a:p>
            <a:r>
              <a:rPr lang="es-AR" sz="2400" b="1" dirty="0">
                <a:solidFill>
                  <a:schemeClr val="accent6">
                    <a:lumMod val="75000"/>
                  </a:schemeClr>
                </a:solidFill>
                <a:latin typeface="Arial" panose="020B0604020202020204" pitchFamily="34" charset="0"/>
                <a:cs typeface="Arial" panose="020B0604020202020204" pitchFamily="34" charset="0"/>
              </a:rPr>
              <a:t>Costes indirectos</a:t>
            </a:r>
            <a:r>
              <a:rPr lang="es-AR" sz="2400" dirty="0">
                <a:latin typeface="Arial" panose="020B0604020202020204" pitchFamily="34" charset="0"/>
                <a:cs typeface="Arial" panose="020B0604020202020204" pitchFamily="34" charset="0"/>
              </a:rPr>
              <a:t>: Afectan a todo el proceso de producción y por tanto no podemos asignarlos a solo un producto en concreto.</a:t>
            </a:r>
          </a:p>
          <a:p>
            <a:r>
              <a:rPr lang="es-AR" sz="2400" b="1" dirty="0">
                <a:solidFill>
                  <a:schemeClr val="accent6">
                    <a:lumMod val="75000"/>
                  </a:schemeClr>
                </a:solidFill>
                <a:latin typeface="Arial" panose="020B0604020202020204" pitchFamily="34" charset="0"/>
                <a:cs typeface="Arial" panose="020B0604020202020204" pitchFamily="34" charset="0"/>
              </a:rPr>
              <a:t>Los costos explícitos:</a:t>
            </a:r>
            <a:r>
              <a:rPr lang="es-AR" sz="2400" b="0" i="0" dirty="0">
                <a:solidFill>
                  <a:srgbClr val="444444"/>
                </a:solidFill>
                <a:effectLst/>
                <a:latin typeface="Arial" panose="020B0604020202020204" pitchFamily="34" charset="0"/>
                <a:cs typeface="Arial" panose="020B0604020202020204" pitchFamily="34" charset="0"/>
              </a:rPr>
              <a:t> costo que se incurre cuando se lleva a cabo cualquier proceso de producción, o la actividad se realiza en el curso normal de los negocios</a:t>
            </a:r>
          </a:p>
          <a:p>
            <a:r>
              <a:rPr lang="es-AR" sz="2400" b="1" dirty="0">
                <a:solidFill>
                  <a:schemeClr val="accent6">
                    <a:lumMod val="75000"/>
                  </a:schemeClr>
                </a:solidFill>
                <a:latin typeface="Arial" panose="020B0604020202020204" pitchFamily="34" charset="0"/>
                <a:cs typeface="Arial" panose="020B0604020202020204" pitchFamily="34" charset="0"/>
              </a:rPr>
              <a:t>Costos implícitos</a:t>
            </a:r>
            <a:r>
              <a:rPr lang="es-AR" sz="2400" dirty="0">
                <a:latin typeface="Arial" panose="020B0604020202020204" pitchFamily="34" charset="0"/>
                <a:cs typeface="Arial" panose="020B0604020202020204" pitchFamily="34" charset="0"/>
              </a:rPr>
              <a:t>: aquellos que no conllevan un gasto monetario para la empresa.</a:t>
            </a:r>
          </a:p>
        </p:txBody>
      </p:sp>
    </p:spTree>
    <p:extLst>
      <p:ext uri="{BB962C8B-B14F-4D97-AF65-F5344CB8AC3E}">
        <p14:creationId xmlns:p14="http://schemas.microsoft.com/office/powerpoint/2010/main" val="2510740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4819"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8309" name="Rectangle 5"/>
          <p:cNvSpPr>
            <a:spLocks noGrp="1" noChangeArrowheads="1"/>
          </p:cNvSpPr>
          <p:nvPr>
            <p:ph idx="1"/>
          </p:nvPr>
        </p:nvSpPr>
        <p:spPr bwMode="auto">
          <a:xfrm>
            <a:off x="1399032" y="2295526"/>
            <a:ext cx="9829799" cy="3648075"/>
          </a:xfrm>
        </p:spPr>
        <p:txBody>
          <a:bodyPr wrap="square" numCol="1" anchor="t" anchorCtr="0" compatLnSpc="1">
            <a:prstTxWarp prst="textNoShape">
              <a:avLst/>
            </a:prstTxWarp>
            <a:normAutofit/>
          </a:bodyPr>
          <a:lstStyle/>
          <a:p>
            <a:pPr marL="0" indent="0">
              <a:spcBef>
                <a:spcPct val="70000"/>
              </a:spcBef>
              <a:buNone/>
            </a:pPr>
            <a:r>
              <a:rPr lang="en-US" altLang="es-AR" sz="2000" dirty="0">
                <a:latin typeface="Arial" panose="020B0604020202020204" pitchFamily="34" charset="0"/>
                <a:cs typeface="Arial" panose="020B0604020202020204" pitchFamily="34" charset="0"/>
              </a:rPr>
              <a:t>La </a:t>
            </a:r>
            <a:r>
              <a:rPr lang="en-US" altLang="es-AR" sz="2000" dirty="0" err="1">
                <a:latin typeface="Arial" panose="020B0604020202020204" pitchFamily="34" charset="0"/>
                <a:cs typeface="Arial" panose="020B0604020202020204" pitchFamily="34" charset="0"/>
              </a:rPr>
              <a:t>producción</a:t>
            </a:r>
            <a:r>
              <a:rPr lang="en-US" altLang="es-AR" sz="2000" dirty="0">
                <a:latin typeface="Arial" panose="020B0604020202020204" pitchFamily="34" charset="0"/>
                <a:cs typeface="Arial" panose="020B0604020202020204" pitchFamily="34" charset="0"/>
              </a:rPr>
              <a:t> total </a:t>
            </a:r>
            <a:r>
              <a:rPr lang="en-US" altLang="es-AR" sz="2000" dirty="0" err="1">
                <a:latin typeface="Arial" panose="020B0604020202020204" pitchFamily="34" charset="0"/>
                <a:cs typeface="Arial" panose="020B0604020202020204" pitchFamily="34" charset="0"/>
              </a:rPr>
              <a:t>es</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una</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función</a:t>
            </a:r>
            <a:r>
              <a:rPr lang="en-US" altLang="es-AR" sz="2000" dirty="0">
                <a:latin typeface="Arial" panose="020B0604020202020204" pitchFamily="34" charset="0"/>
                <a:cs typeface="Arial" panose="020B0604020202020204" pitchFamily="34" charset="0"/>
              </a:rPr>
              <a:t> de </a:t>
            </a:r>
            <a:r>
              <a:rPr lang="en-US" altLang="es-AR" sz="2000" dirty="0" err="1">
                <a:latin typeface="Arial" panose="020B0604020202020204" pitchFamily="34" charset="0"/>
                <a:cs typeface="Arial" panose="020B0604020202020204" pitchFamily="34" charset="0"/>
              </a:rPr>
              <a:t>factores</a:t>
            </a:r>
            <a:r>
              <a:rPr lang="en-US" altLang="es-AR" sz="2000" dirty="0">
                <a:latin typeface="Arial" panose="020B0604020202020204" pitchFamily="34" charset="0"/>
                <a:cs typeface="Arial" panose="020B0604020202020204" pitchFamily="34" charset="0"/>
              </a:rPr>
              <a:t> variables y </a:t>
            </a:r>
            <a:r>
              <a:rPr lang="en-US" altLang="es-AR" sz="2000" dirty="0" err="1">
                <a:latin typeface="Arial" panose="020B0604020202020204" pitchFamily="34" charset="0"/>
                <a:cs typeface="Arial" panose="020B0604020202020204" pitchFamily="34" charset="0"/>
              </a:rPr>
              <a:t>factores</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fijos</a:t>
            </a:r>
            <a:endParaRPr lang="en-US" altLang="es-AR" sz="2000" dirty="0">
              <a:solidFill>
                <a:srgbClr val="FF3300"/>
              </a:solidFill>
              <a:latin typeface="Arial" panose="020B0604020202020204" pitchFamily="34" charset="0"/>
              <a:cs typeface="Arial" panose="020B0604020202020204" pitchFamily="34" charset="0"/>
            </a:endParaRPr>
          </a:p>
          <a:p>
            <a:pPr>
              <a:spcBef>
                <a:spcPct val="70000"/>
              </a:spcBef>
            </a:pPr>
            <a:r>
              <a:rPr lang="en-US" altLang="es-AR" sz="2000" b="1" dirty="0" err="1">
                <a:solidFill>
                  <a:schemeClr val="accent6">
                    <a:lumMod val="75000"/>
                  </a:schemeClr>
                </a:solidFill>
                <a:latin typeface="Arial" panose="020B0604020202020204" pitchFamily="34" charset="0"/>
                <a:cs typeface="Arial" panose="020B0604020202020204" pitchFamily="34" charset="0"/>
              </a:rPr>
              <a:t>Costo</a:t>
            </a:r>
            <a:r>
              <a:rPr lang="en-US" altLang="es-AR" sz="2000" b="1" dirty="0">
                <a:solidFill>
                  <a:schemeClr val="accent6">
                    <a:lumMod val="75000"/>
                  </a:schemeClr>
                </a:solidFill>
                <a:latin typeface="Arial" panose="020B0604020202020204" pitchFamily="34" charset="0"/>
                <a:cs typeface="Arial" panose="020B0604020202020204" pitchFamily="34" charset="0"/>
              </a:rPr>
              <a:t> </a:t>
            </a:r>
            <a:r>
              <a:rPr lang="en-US" altLang="es-AR" sz="2000" b="1" dirty="0" err="1">
                <a:solidFill>
                  <a:schemeClr val="accent6">
                    <a:lumMod val="75000"/>
                  </a:schemeClr>
                </a:solidFill>
                <a:latin typeface="Arial" panose="020B0604020202020204" pitchFamily="34" charset="0"/>
                <a:cs typeface="Arial" panose="020B0604020202020204" pitchFamily="34" charset="0"/>
              </a:rPr>
              <a:t>fijo</a:t>
            </a:r>
            <a:r>
              <a:rPr lang="en-US" altLang="es-AR" sz="2000" b="1" dirty="0">
                <a:solidFill>
                  <a:schemeClr val="accent6">
                    <a:lumMod val="75000"/>
                  </a:schemeClr>
                </a:solidFill>
                <a:latin typeface="Arial" panose="020B0604020202020204" pitchFamily="34" charset="0"/>
                <a:cs typeface="Arial" panose="020B0604020202020204" pitchFamily="34" charset="0"/>
              </a:rPr>
              <a:t>:</a:t>
            </a:r>
          </a:p>
          <a:p>
            <a:pPr lvl="1">
              <a:spcBef>
                <a:spcPct val="70000"/>
              </a:spcBef>
            </a:pPr>
            <a:r>
              <a:rPr lang="en-US" altLang="es-AR" sz="2000" dirty="0" err="1">
                <a:latin typeface="Arial" panose="020B0604020202020204" pitchFamily="34" charset="0"/>
                <a:cs typeface="Arial" panose="020B0604020202020204" pitchFamily="34" charset="0"/>
              </a:rPr>
              <a:t>Costo</a:t>
            </a:r>
            <a:r>
              <a:rPr lang="en-US" altLang="es-AR" sz="2000" dirty="0">
                <a:latin typeface="Arial" panose="020B0604020202020204" pitchFamily="34" charset="0"/>
                <a:cs typeface="Arial" panose="020B0604020202020204" pitchFamily="34" charset="0"/>
              </a:rPr>
              <a:t> que no </a:t>
            </a:r>
            <a:r>
              <a:rPr lang="en-US" altLang="es-AR" sz="2000" dirty="0" err="1">
                <a:latin typeface="Arial" panose="020B0604020202020204" pitchFamily="34" charset="0"/>
                <a:cs typeface="Arial" panose="020B0604020202020204" pitchFamily="34" charset="0"/>
              </a:rPr>
              <a:t>varía</a:t>
            </a:r>
            <a:r>
              <a:rPr lang="en-US" altLang="es-AR" sz="2000" dirty="0">
                <a:latin typeface="Arial" panose="020B0604020202020204" pitchFamily="34" charset="0"/>
                <a:cs typeface="Arial" panose="020B0604020202020204" pitchFamily="34" charset="0"/>
              </a:rPr>
              <a:t> con el </a:t>
            </a:r>
            <a:r>
              <a:rPr lang="en-US" altLang="es-AR" sz="2000" dirty="0" err="1">
                <a:latin typeface="Arial" panose="020B0604020202020204" pitchFamily="34" charset="0"/>
                <a:cs typeface="Arial" panose="020B0604020202020204" pitchFamily="34" charset="0"/>
              </a:rPr>
              <a:t>nivel</a:t>
            </a:r>
            <a:r>
              <a:rPr lang="en-US" altLang="es-AR" sz="2000" dirty="0">
                <a:latin typeface="Arial" panose="020B0604020202020204" pitchFamily="34" charset="0"/>
                <a:cs typeface="Arial" panose="020B0604020202020204" pitchFamily="34" charset="0"/>
              </a:rPr>
              <a:t> de </a:t>
            </a:r>
            <a:r>
              <a:rPr lang="en-US" altLang="es-AR" sz="2000" dirty="0" err="1">
                <a:latin typeface="Arial" panose="020B0604020202020204" pitchFamily="34" charset="0"/>
                <a:cs typeface="Arial" panose="020B0604020202020204" pitchFamily="34" charset="0"/>
              </a:rPr>
              <a:t>producción</a:t>
            </a:r>
            <a:r>
              <a:rPr lang="en-US" altLang="es-AR" sz="2000" dirty="0">
                <a:latin typeface="Arial" panose="020B0604020202020204" pitchFamily="34" charset="0"/>
                <a:cs typeface="Arial" panose="020B0604020202020204" pitchFamily="34" charset="0"/>
              </a:rPr>
              <a:t>.</a:t>
            </a:r>
          </a:p>
          <a:p>
            <a:pPr>
              <a:spcBef>
                <a:spcPct val="70000"/>
              </a:spcBef>
            </a:pPr>
            <a:r>
              <a:rPr lang="en-US" altLang="es-AR" sz="2000" b="1" dirty="0" err="1">
                <a:solidFill>
                  <a:schemeClr val="accent6">
                    <a:lumMod val="75000"/>
                  </a:schemeClr>
                </a:solidFill>
                <a:latin typeface="Arial" panose="020B0604020202020204" pitchFamily="34" charset="0"/>
                <a:cs typeface="Arial" panose="020B0604020202020204" pitchFamily="34" charset="0"/>
              </a:rPr>
              <a:t>Costo</a:t>
            </a:r>
            <a:r>
              <a:rPr lang="en-US" altLang="es-AR" sz="2000" b="1" dirty="0">
                <a:solidFill>
                  <a:schemeClr val="accent6">
                    <a:lumMod val="75000"/>
                  </a:schemeClr>
                </a:solidFill>
                <a:latin typeface="Arial" panose="020B0604020202020204" pitchFamily="34" charset="0"/>
                <a:cs typeface="Arial" panose="020B0604020202020204" pitchFamily="34" charset="0"/>
              </a:rPr>
              <a:t> variable: </a:t>
            </a:r>
          </a:p>
          <a:p>
            <a:pPr marL="457200" lvl="1" indent="0">
              <a:spcBef>
                <a:spcPct val="70000"/>
              </a:spcBef>
              <a:buNone/>
            </a:pPr>
            <a:r>
              <a:rPr lang="en-US" altLang="es-AR" sz="2000" dirty="0" err="1">
                <a:latin typeface="Arial" panose="020B0604020202020204" pitchFamily="34" charset="0"/>
                <a:cs typeface="Arial" panose="020B0604020202020204" pitchFamily="34" charset="0"/>
              </a:rPr>
              <a:t>Costo</a:t>
            </a:r>
            <a:r>
              <a:rPr lang="en-US" altLang="es-AR" sz="2000" dirty="0">
                <a:latin typeface="Arial" panose="020B0604020202020204" pitchFamily="34" charset="0"/>
                <a:cs typeface="Arial" panose="020B0604020202020204" pitchFamily="34" charset="0"/>
              </a:rPr>
              <a:t> que </a:t>
            </a:r>
            <a:r>
              <a:rPr lang="en-US" altLang="es-AR" sz="2000" dirty="0" err="1">
                <a:latin typeface="Arial" panose="020B0604020202020204" pitchFamily="34" charset="0"/>
                <a:cs typeface="Arial" panose="020B0604020202020204" pitchFamily="34" charset="0"/>
              </a:rPr>
              <a:t>varía</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cuando</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varía</a:t>
            </a:r>
            <a:r>
              <a:rPr lang="en-US" altLang="es-AR" sz="2000" dirty="0">
                <a:latin typeface="Arial" panose="020B0604020202020204" pitchFamily="34" charset="0"/>
                <a:cs typeface="Arial" panose="020B0604020202020204" pitchFamily="34" charset="0"/>
              </a:rPr>
              <a:t> el </a:t>
            </a:r>
            <a:r>
              <a:rPr lang="en-US" altLang="es-AR" sz="2000" dirty="0" err="1">
                <a:latin typeface="Arial" panose="020B0604020202020204" pitchFamily="34" charset="0"/>
                <a:cs typeface="Arial" panose="020B0604020202020204" pitchFamily="34" charset="0"/>
              </a:rPr>
              <a:t>nivel</a:t>
            </a:r>
            <a:r>
              <a:rPr lang="en-US" altLang="es-AR" sz="2000" dirty="0">
                <a:latin typeface="Arial" panose="020B0604020202020204" pitchFamily="34" charset="0"/>
                <a:cs typeface="Arial" panose="020B0604020202020204" pitchFamily="34" charset="0"/>
              </a:rPr>
              <a:t> de la </a:t>
            </a:r>
            <a:r>
              <a:rPr lang="en-US" altLang="es-AR" sz="2000" dirty="0" err="1">
                <a:latin typeface="Arial" panose="020B0604020202020204" pitchFamily="34" charset="0"/>
                <a:cs typeface="Arial" panose="020B0604020202020204" pitchFamily="34" charset="0"/>
              </a:rPr>
              <a:t>producción</a:t>
            </a:r>
            <a:r>
              <a:rPr lang="en-US" altLang="es-AR" sz="2000" dirty="0">
                <a:latin typeface="Arial" panose="020B0604020202020204" pitchFamily="34" charset="0"/>
                <a:cs typeface="Arial" panose="020B0604020202020204" pitchFamily="34" charset="0"/>
              </a:rPr>
              <a:t>.</a:t>
            </a:r>
          </a:p>
          <a:p>
            <a:pPr marL="0" lvl="1" indent="92075">
              <a:spcBef>
                <a:spcPct val="70000"/>
              </a:spcBef>
              <a:buNone/>
            </a:pPr>
            <a:r>
              <a:rPr lang="en-US" altLang="es-AR" sz="2000" dirty="0" err="1">
                <a:latin typeface="Arial" panose="020B0604020202020204" pitchFamily="34" charset="0"/>
                <a:cs typeface="Arial" panose="020B0604020202020204" pitchFamily="34" charset="0"/>
              </a:rPr>
              <a:t>Por</a:t>
            </a:r>
            <a:r>
              <a:rPr lang="en-US" altLang="es-AR" sz="2000" dirty="0">
                <a:latin typeface="Arial" panose="020B0604020202020204" pitchFamily="34" charset="0"/>
                <a:cs typeface="Arial" panose="020B0604020202020204" pitchFamily="34" charset="0"/>
              </a:rPr>
              <a:t> lo </a:t>
            </a:r>
            <a:r>
              <a:rPr lang="en-US" altLang="es-AR" sz="2000" dirty="0" err="1">
                <a:latin typeface="Arial" panose="020B0604020202020204" pitchFamily="34" charset="0"/>
                <a:cs typeface="Arial" panose="020B0604020202020204" pitchFamily="34" charset="0"/>
              </a:rPr>
              <a:t>tanto</a:t>
            </a:r>
            <a:r>
              <a:rPr lang="en-US" altLang="es-AR" sz="2000" dirty="0">
                <a:latin typeface="Arial" panose="020B0604020202020204" pitchFamily="34" charset="0"/>
                <a:cs typeface="Arial" panose="020B0604020202020204" pitchFamily="34" charset="0"/>
              </a:rPr>
              <a:t>, el </a:t>
            </a:r>
            <a:r>
              <a:rPr lang="en-US" altLang="es-AR" sz="2000" dirty="0" err="1">
                <a:latin typeface="Arial" panose="020B0604020202020204" pitchFamily="34" charset="0"/>
                <a:cs typeface="Arial" panose="020B0604020202020204" pitchFamily="34" charset="0"/>
              </a:rPr>
              <a:t>coste</a:t>
            </a:r>
            <a:r>
              <a:rPr lang="en-US" altLang="es-AR" sz="2000" dirty="0">
                <a:latin typeface="Arial" panose="020B0604020202020204" pitchFamily="34" charset="0"/>
                <a:cs typeface="Arial" panose="020B0604020202020204" pitchFamily="34" charset="0"/>
              </a:rPr>
              <a:t> total de la </a:t>
            </a:r>
            <a:r>
              <a:rPr lang="en-US" altLang="es-AR" sz="2000" dirty="0" err="1">
                <a:latin typeface="Arial" panose="020B0604020202020204" pitchFamily="34" charset="0"/>
                <a:cs typeface="Arial" panose="020B0604020202020204" pitchFamily="34" charset="0"/>
              </a:rPr>
              <a:t>producción</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es</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igual</a:t>
            </a:r>
            <a:r>
              <a:rPr lang="en-US" altLang="es-AR" sz="2000" dirty="0">
                <a:latin typeface="Arial" panose="020B0604020202020204" pitchFamily="34" charset="0"/>
                <a:cs typeface="Arial" panose="020B0604020202020204" pitchFamily="34" charset="0"/>
              </a:rPr>
              <a:t> al </a:t>
            </a:r>
            <a:r>
              <a:rPr lang="en-US" altLang="es-AR" sz="2000" dirty="0" err="1">
                <a:latin typeface="Arial" panose="020B0604020202020204" pitchFamily="34" charset="0"/>
                <a:cs typeface="Arial" panose="020B0604020202020204" pitchFamily="34" charset="0"/>
              </a:rPr>
              <a:t>coste</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fijo</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coste</a:t>
            </a:r>
            <a:r>
              <a:rPr lang="en-US" altLang="es-AR" sz="2000" dirty="0">
                <a:latin typeface="Arial" panose="020B0604020202020204" pitchFamily="34" charset="0"/>
                <a:cs typeface="Arial" panose="020B0604020202020204" pitchFamily="34" charset="0"/>
              </a:rPr>
              <a:t> de </a:t>
            </a:r>
            <a:r>
              <a:rPr lang="en-US" altLang="es-AR" sz="2000" dirty="0" err="1">
                <a:latin typeface="Arial" panose="020B0604020202020204" pitchFamily="34" charset="0"/>
                <a:cs typeface="Arial" panose="020B0604020202020204" pitchFamily="34" charset="0"/>
              </a:rPr>
              <a:t>los</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factores</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fijos</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más</a:t>
            </a:r>
            <a:r>
              <a:rPr lang="en-US" altLang="es-AR" sz="2000" dirty="0">
                <a:latin typeface="Arial" panose="020B0604020202020204" pitchFamily="34" charset="0"/>
                <a:cs typeface="Arial" panose="020B0604020202020204" pitchFamily="34" charset="0"/>
              </a:rPr>
              <a:t> el </a:t>
            </a:r>
            <a:r>
              <a:rPr lang="en-US" altLang="es-AR" sz="2000" dirty="0" err="1">
                <a:latin typeface="Arial" panose="020B0604020202020204" pitchFamily="34" charset="0"/>
                <a:cs typeface="Arial" panose="020B0604020202020204" pitchFamily="34" charset="0"/>
              </a:rPr>
              <a:t>coste</a:t>
            </a:r>
            <a:r>
              <a:rPr lang="en-US" altLang="es-AR" sz="2000" dirty="0">
                <a:latin typeface="Arial" panose="020B0604020202020204" pitchFamily="34" charset="0"/>
                <a:cs typeface="Arial" panose="020B0604020202020204" pitchFamily="34" charset="0"/>
              </a:rPr>
              <a:t> variable (</a:t>
            </a:r>
            <a:r>
              <a:rPr lang="en-US" altLang="es-AR" sz="2000" dirty="0" err="1">
                <a:latin typeface="Arial" panose="020B0604020202020204" pitchFamily="34" charset="0"/>
                <a:cs typeface="Arial" panose="020B0604020202020204" pitchFamily="34" charset="0"/>
              </a:rPr>
              <a:t>coste</a:t>
            </a:r>
            <a:r>
              <a:rPr lang="en-US" altLang="es-AR" sz="2000" dirty="0">
                <a:latin typeface="Arial" panose="020B0604020202020204" pitchFamily="34" charset="0"/>
                <a:cs typeface="Arial" panose="020B0604020202020204" pitchFamily="34" charset="0"/>
              </a:rPr>
              <a:t> de </a:t>
            </a:r>
            <a:r>
              <a:rPr lang="en-US" altLang="es-AR" sz="2000" dirty="0" err="1">
                <a:latin typeface="Arial" panose="020B0604020202020204" pitchFamily="34" charset="0"/>
                <a:cs typeface="Arial" panose="020B0604020202020204" pitchFamily="34" charset="0"/>
              </a:rPr>
              <a:t>factores</a:t>
            </a:r>
            <a:r>
              <a:rPr lang="en-US" altLang="es-AR" sz="2000" dirty="0">
                <a:latin typeface="Arial" panose="020B0604020202020204" pitchFamily="34" charset="0"/>
                <a:cs typeface="Arial" panose="020B0604020202020204" pitchFamily="34" charset="0"/>
              </a:rPr>
              <a:t> variables), o:</a:t>
            </a:r>
          </a:p>
          <a:p>
            <a:pPr lvl="1">
              <a:spcBef>
                <a:spcPct val="70000"/>
              </a:spcBef>
            </a:pPr>
            <a:endParaRPr lang="en-US" altLang="es-AR" sz="2000" dirty="0">
              <a:latin typeface="Arial" panose="020B0604020202020204" pitchFamily="34" charset="0"/>
              <a:cs typeface="Arial" panose="020B0604020202020204" pitchFamily="34" charset="0"/>
            </a:endParaRPr>
          </a:p>
        </p:txBody>
      </p:sp>
      <p:sp>
        <p:nvSpPr>
          <p:cNvPr id="34822" name="Text Box 8"/>
          <p:cNvSpPr txBox="1">
            <a:spLocks noChangeArrowheads="1"/>
          </p:cNvSpPr>
          <p:nvPr/>
        </p:nvSpPr>
        <p:spPr bwMode="auto">
          <a:xfrm>
            <a:off x="2032000" y="1161987"/>
            <a:ext cx="5384800" cy="531812"/>
          </a:xfrm>
          <a:prstGeom prst="rect">
            <a:avLst/>
          </a:prstGeom>
          <a:solidFill>
            <a:srgbClr val="D8C0CB"/>
          </a:solidFill>
          <a:ln w="12700">
            <a:solidFill>
              <a:srgbClr val="376546"/>
            </a:solidFill>
            <a:miter lim="800000"/>
            <a:headEnd/>
            <a:tailEnd/>
          </a:ln>
          <a:effectLst>
            <a:outerShdw dist="107763" dir="2700000" algn="ctr" rotWithShape="0">
              <a:srgbClr val="B2B2B2"/>
            </a:outerShdw>
          </a:effec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sz="2800" b="1"/>
              <a:t>Costes fijos y costes variables</a:t>
            </a:r>
            <a:endParaRPr lang="en-US" altLang="es-AR" sz="3200" b="1"/>
          </a:p>
        </p:txBody>
      </p:sp>
      <p:sp>
        <p:nvSpPr>
          <p:cNvPr id="8" name="Rectangle 12"/>
          <p:cNvSpPr>
            <a:spLocks noChangeArrowheads="1"/>
          </p:cNvSpPr>
          <p:nvPr/>
        </p:nvSpPr>
        <p:spPr bwMode="auto">
          <a:xfrm>
            <a:off x="7124700" y="5909691"/>
            <a:ext cx="8826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5000">
                <a:solidFill>
                  <a:srgbClr val="000000"/>
                </a:solidFill>
              </a:rPr>
              <a:t>CV</a:t>
            </a:r>
          </a:p>
        </p:txBody>
      </p:sp>
      <p:sp>
        <p:nvSpPr>
          <p:cNvPr id="9" name="Rectangle 13"/>
          <p:cNvSpPr>
            <a:spLocks noChangeArrowheads="1"/>
          </p:cNvSpPr>
          <p:nvPr/>
        </p:nvSpPr>
        <p:spPr bwMode="auto">
          <a:xfrm>
            <a:off x="6621463" y="5909692"/>
            <a:ext cx="1779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5000" dirty="0">
                <a:solidFill>
                  <a:srgbClr val="000000"/>
                </a:solidFill>
              </a:rPr>
              <a:t> </a:t>
            </a:r>
            <a:endParaRPr lang="es-ES" altLang="es-AR" sz="2400" dirty="0"/>
          </a:p>
        </p:txBody>
      </p:sp>
      <p:sp>
        <p:nvSpPr>
          <p:cNvPr id="10" name="Rectangle 14"/>
          <p:cNvSpPr>
            <a:spLocks noChangeArrowheads="1"/>
          </p:cNvSpPr>
          <p:nvPr/>
        </p:nvSpPr>
        <p:spPr bwMode="auto">
          <a:xfrm>
            <a:off x="5813425" y="5909691"/>
            <a:ext cx="846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5000" dirty="0">
                <a:solidFill>
                  <a:srgbClr val="000000"/>
                </a:solidFill>
              </a:rPr>
              <a:t>CF</a:t>
            </a:r>
          </a:p>
        </p:txBody>
      </p:sp>
      <p:sp>
        <p:nvSpPr>
          <p:cNvPr id="11" name="Rectangle 15"/>
          <p:cNvSpPr>
            <a:spLocks noChangeArrowheads="1"/>
          </p:cNvSpPr>
          <p:nvPr/>
        </p:nvSpPr>
        <p:spPr bwMode="auto">
          <a:xfrm>
            <a:off x="5684838" y="5909692"/>
            <a:ext cx="1779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5000">
                <a:solidFill>
                  <a:srgbClr val="000000"/>
                </a:solidFill>
              </a:rPr>
              <a:t> </a:t>
            </a:r>
            <a:endParaRPr lang="es-ES" altLang="es-AR" sz="2400"/>
          </a:p>
        </p:txBody>
      </p:sp>
      <p:sp>
        <p:nvSpPr>
          <p:cNvPr id="12" name="Rectangle 16"/>
          <p:cNvSpPr>
            <a:spLocks noChangeArrowheads="1"/>
          </p:cNvSpPr>
          <p:nvPr/>
        </p:nvSpPr>
        <p:spPr bwMode="auto">
          <a:xfrm>
            <a:off x="5191125" y="5909692"/>
            <a:ext cx="1779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5000">
                <a:solidFill>
                  <a:srgbClr val="000000"/>
                </a:solidFill>
              </a:rPr>
              <a:t> </a:t>
            </a:r>
            <a:endParaRPr lang="es-ES" altLang="es-AR" sz="2400"/>
          </a:p>
        </p:txBody>
      </p:sp>
      <p:sp>
        <p:nvSpPr>
          <p:cNvPr id="13" name="Rectangle 17"/>
          <p:cNvSpPr>
            <a:spLocks noChangeArrowheads="1"/>
          </p:cNvSpPr>
          <p:nvPr/>
        </p:nvSpPr>
        <p:spPr bwMode="auto">
          <a:xfrm>
            <a:off x="4373564" y="5909692"/>
            <a:ext cx="8544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5000" dirty="0">
                <a:solidFill>
                  <a:srgbClr val="000000"/>
                </a:solidFill>
              </a:rPr>
              <a:t>CT</a:t>
            </a:r>
          </a:p>
        </p:txBody>
      </p:sp>
      <p:sp>
        <p:nvSpPr>
          <p:cNvPr id="14" name="Rectangle 18"/>
          <p:cNvSpPr>
            <a:spLocks noChangeArrowheads="1"/>
          </p:cNvSpPr>
          <p:nvPr/>
        </p:nvSpPr>
        <p:spPr bwMode="auto">
          <a:xfrm>
            <a:off x="6789739" y="5847780"/>
            <a:ext cx="35266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5000">
                <a:solidFill>
                  <a:srgbClr val="000000"/>
                </a:solidFill>
                <a:latin typeface="Symbol" panose="05050102010706020507" pitchFamily="18" charset="2"/>
              </a:rPr>
              <a:t>+</a:t>
            </a:r>
            <a:endParaRPr lang="es-ES" altLang="es-AR" sz="2400"/>
          </a:p>
        </p:txBody>
      </p:sp>
      <p:sp>
        <p:nvSpPr>
          <p:cNvPr id="15" name="Rectangle 19"/>
          <p:cNvSpPr>
            <a:spLocks noChangeArrowheads="1"/>
          </p:cNvSpPr>
          <p:nvPr/>
        </p:nvSpPr>
        <p:spPr bwMode="auto">
          <a:xfrm>
            <a:off x="5359401" y="5847780"/>
            <a:ext cx="35266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5000" dirty="0">
                <a:solidFill>
                  <a:srgbClr val="000000"/>
                </a:solidFill>
                <a:latin typeface="Symbol" panose="05050102010706020507" pitchFamily="18" charset="2"/>
              </a:rPr>
              <a:t>=</a:t>
            </a:r>
            <a:endParaRPr lang="es-ES" altLang="es-AR" sz="2400" dirty="0"/>
          </a:p>
        </p:txBody>
      </p:sp>
    </p:spTree>
    <p:extLst>
      <p:ext uri="{BB962C8B-B14F-4D97-AF65-F5344CB8AC3E}">
        <p14:creationId xmlns:p14="http://schemas.microsoft.com/office/powerpoint/2010/main" val="237808666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309">
                                            <p:txEl>
                                              <p:pRg st="0" end="0"/>
                                            </p:txEl>
                                          </p:spTgt>
                                        </p:tgtEl>
                                        <p:attrNameLst>
                                          <p:attrName>style.visibility</p:attrName>
                                        </p:attrNameLst>
                                      </p:cBhvr>
                                      <p:to>
                                        <p:strVal val="visible"/>
                                      </p:to>
                                    </p:set>
                                    <p:animEffect transition="in" filter="wipe(left)">
                                      <p:cBhvr>
                                        <p:cTn id="7" dur="500"/>
                                        <p:tgtEl>
                                          <p:spTgt spid="983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8309">
                                            <p:txEl>
                                              <p:pRg st="1" end="1"/>
                                            </p:txEl>
                                          </p:spTgt>
                                        </p:tgtEl>
                                        <p:attrNameLst>
                                          <p:attrName>style.visibility</p:attrName>
                                        </p:attrNameLst>
                                      </p:cBhvr>
                                      <p:to>
                                        <p:strVal val="visible"/>
                                      </p:to>
                                    </p:set>
                                    <p:animEffect transition="in" filter="wipe(left)">
                                      <p:cBhvr>
                                        <p:cTn id="12" dur="500"/>
                                        <p:tgtEl>
                                          <p:spTgt spid="98309">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8309">
                                            <p:txEl>
                                              <p:pRg st="2" end="2"/>
                                            </p:txEl>
                                          </p:spTgt>
                                        </p:tgtEl>
                                        <p:attrNameLst>
                                          <p:attrName>style.visibility</p:attrName>
                                        </p:attrNameLst>
                                      </p:cBhvr>
                                      <p:to>
                                        <p:strVal val="visible"/>
                                      </p:to>
                                    </p:set>
                                    <p:animEffect transition="in" filter="wipe(left)">
                                      <p:cBhvr>
                                        <p:cTn id="15" dur="500"/>
                                        <p:tgtEl>
                                          <p:spTgt spid="9830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8309">
                                            <p:txEl>
                                              <p:pRg st="3" end="3"/>
                                            </p:txEl>
                                          </p:spTgt>
                                        </p:tgtEl>
                                        <p:attrNameLst>
                                          <p:attrName>style.visibility</p:attrName>
                                        </p:attrNameLst>
                                      </p:cBhvr>
                                      <p:to>
                                        <p:strVal val="visible"/>
                                      </p:to>
                                    </p:set>
                                    <p:animEffect transition="in" filter="wipe(left)">
                                      <p:cBhvr>
                                        <p:cTn id="20" dur="500"/>
                                        <p:tgtEl>
                                          <p:spTgt spid="98309">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8309">
                                            <p:txEl>
                                              <p:pRg st="4" end="4"/>
                                            </p:txEl>
                                          </p:spTgt>
                                        </p:tgtEl>
                                        <p:attrNameLst>
                                          <p:attrName>style.visibility</p:attrName>
                                        </p:attrNameLst>
                                      </p:cBhvr>
                                      <p:to>
                                        <p:strVal val="visible"/>
                                      </p:to>
                                    </p:set>
                                    <p:animEffect transition="in" filter="wipe(left)">
                                      <p:cBhvr>
                                        <p:cTn id="23" dur="500"/>
                                        <p:tgtEl>
                                          <p:spTgt spid="98309">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8309">
                                            <p:txEl>
                                              <p:pRg st="5" end="5"/>
                                            </p:txEl>
                                          </p:spTgt>
                                        </p:tgtEl>
                                        <p:attrNameLst>
                                          <p:attrName>style.visibility</p:attrName>
                                        </p:attrNameLst>
                                      </p:cBhvr>
                                      <p:to>
                                        <p:strVal val="visible"/>
                                      </p:to>
                                    </p:set>
                                    <p:animEffect transition="in" filter="wipe(left)">
                                      <p:cBhvr>
                                        <p:cTn id="26" dur="500"/>
                                        <p:tgtEl>
                                          <p:spTgt spid="983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Tabla de Costos</a:t>
            </a:r>
          </a:p>
        </p:txBody>
      </p:sp>
      <p:pic>
        <p:nvPicPr>
          <p:cNvPr id="3" name="Imagen 2"/>
          <p:cNvPicPr>
            <a:picLocks noChangeAspect="1"/>
          </p:cNvPicPr>
          <p:nvPr/>
        </p:nvPicPr>
        <p:blipFill>
          <a:blip r:embed="rId2"/>
          <a:stretch>
            <a:fillRect/>
          </a:stretch>
        </p:blipFill>
        <p:spPr>
          <a:xfrm>
            <a:off x="1424596" y="2531363"/>
            <a:ext cx="8524076" cy="3570897"/>
          </a:xfrm>
          <a:prstGeom prst="rect">
            <a:avLst/>
          </a:prstGeom>
        </p:spPr>
      </p:pic>
    </p:spTree>
    <p:extLst>
      <p:ext uri="{BB962C8B-B14F-4D97-AF65-F5344CB8AC3E}">
        <p14:creationId xmlns:p14="http://schemas.microsoft.com/office/powerpoint/2010/main" val="1339805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ltLang="es-AR" dirty="0"/>
              <a:t>Las </a:t>
            </a:r>
            <a:r>
              <a:rPr lang="en-US" altLang="es-AR" dirty="0" err="1"/>
              <a:t>curvas</a:t>
            </a:r>
            <a:r>
              <a:rPr lang="en-US" altLang="es-AR" dirty="0"/>
              <a:t> de </a:t>
            </a:r>
            <a:r>
              <a:rPr lang="en-US" altLang="es-AR" dirty="0" err="1"/>
              <a:t>costes</a:t>
            </a:r>
            <a:r>
              <a:rPr lang="en-US" altLang="es-AR" dirty="0"/>
              <a:t> de </a:t>
            </a:r>
            <a:r>
              <a:rPr lang="en-US" altLang="es-AR" dirty="0" err="1"/>
              <a:t>una</a:t>
            </a:r>
            <a:r>
              <a:rPr lang="en-US" altLang="es-AR" dirty="0"/>
              <a:t> </a:t>
            </a:r>
            <a:r>
              <a:rPr lang="en-US" altLang="es-AR" dirty="0" err="1"/>
              <a:t>empresa</a:t>
            </a:r>
            <a:endParaRPr lang="es-AR" dirty="0"/>
          </a:p>
        </p:txBody>
      </p:sp>
      <p:pic>
        <p:nvPicPr>
          <p:cNvPr id="3" name="Imagen 2"/>
          <p:cNvPicPr>
            <a:picLocks noChangeAspect="1"/>
          </p:cNvPicPr>
          <p:nvPr/>
        </p:nvPicPr>
        <p:blipFill>
          <a:blip r:embed="rId2"/>
          <a:stretch>
            <a:fillRect/>
          </a:stretch>
        </p:blipFill>
        <p:spPr>
          <a:xfrm>
            <a:off x="2176652" y="2685438"/>
            <a:ext cx="7095363" cy="3721268"/>
          </a:xfrm>
          <a:prstGeom prst="rect">
            <a:avLst/>
          </a:prstGeom>
        </p:spPr>
      </p:pic>
    </p:spTree>
    <p:extLst>
      <p:ext uri="{BB962C8B-B14F-4D97-AF65-F5344CB8AC3E}">
        <p14:creationId xmlns:p14="http://schemas.microsoft.com/office/powerpoint/2010/main" val="3275393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5059" name="Rectangle 1027"/>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5060" name="Rectangle 1028"/>
          <p:cNvSpPr>
            <a:spLocks noGrp="1" noChangeArrowheads="1"/>
          </p:cNvSpPr>
          <p:nvPr>
            <p:ph type="title"/>
          </p:nvPr>
        </p:nvSpPr>
        <p:spPr/>
        <p:txBody>
          <a:bodyPr/>
          <a:lstStyle/>
          <a:p>
            <a:r>
              <a:rPr lang="en-US" altLang="es-AR"/>
              <a:t>El coste a corto plazo</a:t>
            </a:r>
          </a:p>
        </p:txBody>
      </p:sp>
      <p:sp>
        <p:nvSpPr>
          <p:cNvPr id="45061" name="Rectangle 1029"/>
          <p:cNvSpPr>
            <a:spLocks noGrp="1" noChangeArrowheads="1"/>
          </p:cNvSpPr>
          <p:nvPr>
            <p:ph idx="1"/>
          </p:nvPr>
        </p:nvSpPr>
        <p:spPr bwMode="auto"/>
        <p:txBody>
          <a:bodyPr wrap="square" numCol="1" anchor="t" anchorCtr="0" compatLnSpc="1">
            <a:prstTxWarp prst="textNoShape">
              <a:avLst/>
            </a:prstTxWarp>
          </a:bodyPr>
          <a:lstStyle/>
          <a:p>
            <a:pPr>
              <a:spcBef>
                <a:spcPct val="70000"/>
              </a:spcBef>
            </a:pPr>
            <a:r>
              <a:rPr lang="en-US" altLang="es-AR" dirty="0"/>
              <a:t>El </a:t>
            </a:r>
            <a:r>
              <a:rPr lang="en-US" altLang="es-AR" dirty="0" err="1"/>
              <a:t>coste</a:t>
            </a:r>
            <a:r>
              <a:rPr lang="en-US" altLang="es-AR" dirty="0"/>
              <a:t> total medio (</a:t>
            </a:r>
            <a:r>
              <a:rPr lang="en-US" altLang="es-AR" dirty="0" err="1"/>
              <a:t>CTMe</a:t>
            </a:r>
            <a:r>
              <a:rPr lang="en-US" altLang="es-AR" dirty="0"/>
              <a:t>) es el </a:t>
            </a:r>
            <a:r>
              <a:rPr lang="en-US" altLang="es-AR" dirty="0" err="1"/>
              <a:t>coste</a:t>
            </a:r>
            <a:r>
              <a:rPr lang="en-US" altLang="es-AR" dirty="0"/>
              <a:t> por </a:t>
            </a:r>
            <a:r>
              <a:rPr lang="en-US" altLang="es-AR" dirty="0" err="1"/>
              <a:t>unidad</a:t>
            </a:r>
            <a:r>
              <a:rPr lang="en-US" altLang="es-AR" dirty="0"/>
              <a:t> de </a:t>
            </a:r>
            <a:r>
              <a:rPr lang="en-US" altLang="es-AR" dirty="0" err="1"/>
              <a:t>producción</a:t>
            </a:r>
            <a:r>
              <a:rPr lang="en-US" altLang="es-AR" dirty="0"/>
              <a:t>, o la </a:t>
            </a:r>
            <a:r>
              <a:rPr lang="en-US" altLang="es-AR" dirty="0" err="1"/>
              <a:t>suma</a:t>
            </a:r>
            <a:r>
              <a:rPr lang="en-US" altLang="es-AR" dirty="0"/>
              <a:t> del </a:t>
            </a:r>
            <a:r>
              <a:rPr lang="en-US" altLang="es-AR" dirty="0" err="1"/>
              <a:t>coste</a:t>
            </a:r>
            <a:r>
              <a:rPr lang="en-US" altLang="es-AR" dirty="0"/>
              <a:t> </a:t>
            </a:r>
            <a:r>
              <a:rPr lang="en-US" altLang="es-AR" dirty="0" err="1"/>
              <a:t>fijo</a:t>
            </a:r>
            <a:r>
              <a:rPr lang="en-US" altLang="es-AR" dirty="0"/>
              <a:t> medio (</a:t>
            </a:r>
            <a:r>
              <a:rPr lang="en-US" altLang="es-AR" dirty="0" err="1"/>
              <a:t>CFMe</a:t>
            </a:r>
            <a:r>
              <a:rPr lang="en-US" altLang="es-AR" dirty="0"/>
              <a:t>) y el </a:t>
            </a:r>
            <a:r>
              <a:rPr lang="en-US" altLang="es-AR" dirty="0" err="1"/>
              <a:t>coste</a:t>
            </a:r>
            <a:r>
              <a:rPr lang="en-US" altLang="es-AR" dirty="0"/>
              <a:t> variable medio (</a:t>
            </a:r>
            <a:r>
              <a:rPr lang="en-US" altLang="es-AR" dirty="0" err="1"/>
              <a:t>CVMe</a:t>
            </a:r>
            <a:r>
              <a:rPr lang="en-US" altLang="es-AR" dirty="0"/>
              <a:t>). La </a:t>
            </a:r>
            <a:r>
              <a:rPr lang="en-US" altLang="es-AR" dirty="0" err="1"/>
              <a:t>ecuación</a:t>
            </a:r>
            <a:r>
              <a:rPr lang="en-US" altLang="es-AR" dirty="0"/>
              <a:t> es la </a:t>
            </a:r>
            <a:r>
              <a:rPr lang="en-US" altLang="es-AR" dirty="0" err="1"/>
              <a:t>siguiente</a:t>
            </a:r>
            <a:r>
              <a:rPr lang="en-US" altLang="es-AR" dirty="0"/>
              <a:t>:</a:t>
            </a:r>
          </a:p>
        </p:txBody>
      </p:sp>
      <p:sp>
        <p:nvSpPr>
          <p:cNvPr id="45062" name="Rectangle 1032"/>
          <p:cNvSpPr>
            <a:spLocks noChangeArrowheads="1"/>
          </p:cNvSpPr>
          <p:nvPr/>
        </p:nvSpPr>
        <p:spPr bwMode="auto">
          <a:xfrm>
            <a:off x="2908301" y="4897715"/>
            <a:ext cx="5997575" cy="369332"/>
          </a:xfrm>
          <a:prstGeom prst="rect">
            <a:avLst/>
          </a:prstGeom>
          <a:noFill/>
          <a:ln w="12700">
            <a:noFill/>
            <a:miter lim="800000"/>
            <a:headEnd/>
            <a:tailEnd/>
          </a:ln>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5063" name="Line 1034"/>
          <p:cNvSpPr>
            <a:spLocks noChangeShapeType="1"/>
          </p:cNvSpPr>
          <p:nvPr/>
        </p:nvSpPr>
        <p:spPr bwMode="auto">
          <a:xfrm>
            <a:off x="8043863" y="5062539"/>
            <a:ext cx="63341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45064" name="Rectangle 1035"/>
          <p:cNvSpPr>
            <a:spLocks noChangeArrowheads="1"/>
          </p:cNvSpPr>
          <p:nvPr/>
        </p:nvSpPr>
        <p:spPr bwMode="auto">
          <a:xfrm>
            <a:off x="8196264" y="5126038"/>
            <a:ext cx="3334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Q</a:t>
            </a:r>
            <a:endParaRPr lang="es-ES" altLang="es-AR" sz="2400"/>
          </a:p>
        </p:txBody>
      </p:sp>
      <p:sp>
        <p:nvSpPr>
          <p:cNvPr id="45065" name="Rectangle 1036"/>
          <p:cNvSpPr>
            <a:spLocks noChangeArrowheads="1"/>
          </p:cNvSpPr>
          <p:nvPr/>
        </p:nvSpPr>
        <p:spPr bwMode="auto">
          <a:xfrm>
            <a:off x="8067675" y="4481514"/>
            <a:ext cx="584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CT</a:t>
            </a:r>
            <a:endParaRPr lang="es-ES" altLang="es-AR" sz="2400"/>
          </a:p>
        </p:txBody>
      </p:sp>
      <p:sp>
        <p:nvSpPr>
          <p:cNvPr id="45066" name="Rectangle 1037"/>
          <p:cNvSpPr>
            <a:spLocks noChangeArrowheads="1"/>
          </p:cNvSpPr>
          <p:nvPr/>
        </p:nvSpPr>
        <p:spPr bwMode="auto">
          <a:xfrm>
            <a:off x="7435850" y="4768851"/>
            <a:ext cx="457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o  </a:t>
            </a:r>
            <a:endParaRPr lang="es-ES" altLang="es-AR" sz="2400"/>
          </a:p>
        </p:txBody>
      </p:sp>
      <p:sp>
        <p:nvSpPr>
          <p:cNvPr id="45067" name="Rectangle 1038"/>
          <p:cNvSpPr>
            <a:spLocks noChangeArrowheads="1"/>
          </p:cNvSpPr>
          <p:nvPr/>
        </p:nvSpPr>
        <p:spPr bwMode="auto">
          <a:xfrm>
            <a:off x="7221538" y="4768850"/>
            <a:ext cx="230832" cy="553998"/>
          </a:xfrm>
          <a:prstGeom prst="rect">
            <a:avLst/>
          </a:prstGeom>
          <a:noFill/>
          <a:ln>
            <a:noFill/>
          </a:ln>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dirty="0">
                <a:solidFill>
                  <a:srgbClr val="000000"/>
                </a:solidFill>
                <a:latin typeface="Times New Roman" panose="02020603050405020304" pitchFamily="18" charset="0"/>
              </a:rPr>
              <a:t>  </a:t>
            </a:r>
            <a:endParaRPr lang="es-ES" altLang="es-AR" sz="2400" dirty="0"/>
          </a:p>
        </p:txBody>
      </p:sp>
      <p:sp>
        <p:nvSpPr>
          <p:cNvPr id="45068" name="Rectangle 1039"/>
          <p:cNvSpPr>
            <a:spLocks noChangeArrowheads="1"/>
          </p:cNvSpPr>
          <p:nvPr/>
        </p:nvSpPr>
        <p:spPr bwMode="auto">
          <a:xfrm>
            <a:off x="5981700" y="4787901"/>
            <a:ext cx="1244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dirty="0" err="1">
                <a:solidFill>
                  <a:srgbClr val="000000"/>
                </a:solidFill>
                <a:latin typeface="Times New Roman" panose="02020603050405020304" pitchFamily="18" charset="0"/>
              </a:rPr>
              <a:t>CVMe</a:t>
            </a:r>
            <a:endParaRPr lang="es-ES" altLang="es-AR" sz="2400" dirty="0"/>
          </a:p>
        </p:txBody>
      </p:sp>
      <p:sp>
        <p:nvSpPr>
          <p:cNvPr id="45069" name="Rectangle 1040"/>
          <p:cNvSpPr>
            <a:spLocks noChangeArrowheads="1"/>
          </p:cNvSpPr>
          <p:nvPr/>
        </p:nvSpPr>
        <p:spPr bwMode="auto">
          <a:xfrm>
            <a:off x="6178550" y="4768850"/>
            <a:ext cx="1154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 </a:t>
            </a:r>
            <a:endParaRPr lang="es-ES" altLang="es-AR" sz="2400"/>
          </a:p>
        </p:txBody>
      </p:sp>
      <p:sp>
        <p:nvSpPr>
          <p:cNvPr id="45070" name="Rectangle 1041"/>
          <p:cNvSpPr>
            <a:spLocks noChangeArrowheads="1"/>
          </p:cNvSpPr>
          <p:nvPr/>
        </p:nvSpPr>
        <p:spPr bwMode="auto">
          <a:xfrm>
            <a:off x="5829300" y="4768850"/>
            <a:ext cx="1154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 </a:t>
            </a:r>
            <a:endParaRPr lang="es-ES" altLang="es-AR" sz="2400"/>
          </a:p>
        </p:txBody>
      </p:sp>
      <p:sp>
        <p:nvSpPr>
          <p:cNvPr id="45071" name="Rectangle 1042"/>
          <p:cNvSpPr>
            <a:spLocks noChangeArrowheads="1"/>
          </p:cNvSpPr>
          <p:nvPr/>
        </p:nvSpPr>
        <p:spPr bwMode="auto">
          <a:xfrm>
            <a:off x="4457700" y="4787901"/>
            <a:ext cx="1168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dirty="0" err="1">
                <a:solidFill>
                  <a:srgbClr val="000000"/>
                </a:solidFill>
                <a:latin typeface="Times New Roman" panose="02020603050405020304" pitchFamily="18" charset="0"/>
              </a:rPr>
              <a:t>CFMe</a:t>
            </a:r>
            <a:endParaRPr lang="es-ES" altLang="es-AR" sz="2400" dirty="0"/>
          </a:p>
        </p:txBody>
      </p:sp>
      <p:sp>
        <p:nvSpPr>
          <p:cNvPr id="45072" name="Rectangle 1043"/>
          <p:cNvSpPr>
            <a:spLocks noChangeArrowheads="1"/>
          </p:cNvSpPr>
          <p:nvPr/>
        </p:nvSpPr>
        <p:spPr bwMode="auto">
          <a:xfrm>
            <a:off x="4864100" y="4768850"/>
            <a:ext cx="1154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 </a:t>
            </a:r>
            <a:endParaRPr lang="es-ES" altLang="es-AR" sz="2400"/>
          </a:p>
        </p:txBody>
      </p:sp>
      <p:sp>
        <p:nvSpPr>
          <p:cNvPr id="45073" name="Rectangle 1044"/>
          <p:cNvSpPr>
            <a:spLocks noChangeArrowheads="1"/>
          </p:cNvSpPr>
          <p:nvPr/>
        </p:nvSpPr>
        <p:spPr bwMode="auto">
          <a:xfrm>
            <a:off x="4521200" y="4768850"/>
            <a:ext cx="1154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dirty="0">
                <a:solidFill>
                  <a:srgbClr val="000000"/>
                </a:solidFill>
                <a:latin typeface="Times New Roman" panose="02020603050405020304" pitchFamily="18" charset="0"/>
              </a:rPr>
              <a:t> </a:t>
            </a:r>
            <a:endParaRPr lang="es-ES" altLang="es-AR" sz="2400" dirty="0"/>
          </a:p>
        </p:txBody>
      </p:sp>
      <p:sp>
        <p:nvSpPr>
          <p:cNvPr id="45074" name="Rectangle 1045"/>
          <p:cNvSpPr>
            <a:spLocks noChangeArrowheads="1"/>
          </p:cNvSpPr>
          <p:nvPr/>
        </p:nvSpPr>
        <p:spPr bwMode="auto">
          <a:xfrm>
            <a:off x="2962275" y="4768851"/>
            <a:ext cx="1193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dirty="0" err="1">
                <a:solidFill>
                  <a:srgbClr val="000000"/>
                </a:solidFill>
                <a:latin typeface="Times New Roman" panose="02020603050405020304" pitchFamily="18" charset="0"/>
              </a:rPr>
              <a:t>CTMe</a:t>
            </a:r>
            <a:endParaRPr lang="es-ES" altLang="es-AR" sz="2400" dirty="0"/>
          </a:p>
        </p:txBody>
      </p:sp>
      <p:sp>
        <p:nvSpPr>
          <p:cNvPr id="45075" name="Rectangle 1046"/>
          <p:cNvSpPr>
            <a:spLocks noChangeArrowheads="1"/>
          </p:cNvSpPr>
          <p:nvPr/>
        </p:nvSpPr>
        <p:spPr bwMode="auto">
          <a:xfrm>
            <a:off x="5668964" y="4792664"/>
            <a:ext cx="2508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dirty="0">
                <a:solidFill>
                  <a:srgbClr val="000000"/>
                </a:solidFill>
                <a:latin typeface="Symbol" panose="05050102010706020507" pitchFamily="18" charset="2"/>
              </a:rPr>
              <a:t>+</a:t>
            </a:r>
            <a:endParaRPr lang="es-ES" altLang="es-AR" sz="2400" dirty="0"/>
          </a:p>
        </p:txBody>
      </p:sp>
      <p:sp>
        <p:nvSpPr>
          <p:cNvPr id="45076" name="Rectangle 1047"/>
          <p:cNvSpPr>
            <a:spLocks noChangeArrowheads="1"/>
          </p:cNvSpPr>
          <p:nvPr/>
        </p:nvSpPr>
        <p:spPr bwMode="auto">
          <a:xfrm>
            <a:off x="4191001" y="4830764"/>
            <a:ext cx="2508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Symbol" panose="05050102010706020507" pitchFamily="18" charset="2"/>
              </a:rPr>
              <a:t>=</a:t>
            </a:r>
            <a:endParaRPr lang="es-ES" altLang="es-AR" sz="2400"/>
          </a:p>
        </p:txBody>
      </p:sp>
    </p:spTree>
    <p:extLst>
      <p:ext uri="{BB962C8B-B14F-4D97-AF65-F5344CB8AC3E}">
        <p14:creationId xmlns:p14="http://schemas.microsoft.com/office/powerpoint/2010/main" val="2771201876"/>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3011"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3012" name="Rectangle 4"/>
          <p:cNvSpPr>
            <a:spLocks noGrp="1" noChangeArrowheads="1"/>
          </p:cNvSpPr>
          <p:nvPr>
            <p:ph type="title"/>
          </p:nvPr>
        </p:nvSpPr>
        <p:spPr/>
        <p:txBody>
          <a:bodyPr/>
          <a:lstStyle/>
          <a:p>
            <a:r>
              <a:rPr lang="en-US" altLang="es-AR"/>
              <a:t>El costo a corto plazo</a:t>
            </a:r>
          </a:p>
        </p:txBody>
      </p:sp>
      <p:sp>
        <p:nvSpPr>
          <p:cNvPr id="43013" name="Rectangle 5"/>
          <p:cNvSpPr>
            <a:spLocks noGrp="1" noChangeArrowheads="1"/>
          </p:cNvSpPr>
          <p:nvPr>
            <p:ph idx="1"/>
          </p:nvPr>
        </p:nvSpPr>
        <p:spPr bwMode="auto"/>
        <p:txBody>
          <a:bodyPr wrap="square" numCol="1" anchor="t" anchorCtr="0" compatLnSpc="1">
            <a:prstTxWarp prst="textNoShape">
              <a:avLst/>
            </a:prstTxWarp>
          </a:bodyPr>
          <a:lstStyle/>
          <a:p>
            <a:pPr>
              <a:spcBef>
                <a:spcPct val="70000"/>
              </a:spcBef>
            </a:pPr>
            <a:r>
              <a:rPr lang="en-US" altLang="es-AR"/>
              <a:t>El coste total medio (CTMe) es el coste por unidad de producción, o la suma del coste fijo medio (CFMe) y el coste variable medio (CVMe). La ecuación es la siguiente:</a:t>
            </a:r>
          </a:p>
        </p:txBody>
      </p:sp>
      <p:sp>
        <p:nvSpPr>
          <p:cNvPr id="43014" name="Rectangle 8"/>
          <p:cNvSpPr>
            <a:spLocks noChangeArrowheads="1"/>
          </p:cNvSpPr>
          <p:nvPr/>
        </p:nvSpPr>
        <p:spPr bwMode="auto">
          <a:xfrm>
            <a:off x="3922775" y="4398964"/>
            <a:ext cx="4621151" cy="1370900"/>
          </a:xfrm>
          <a:prstGeom prst="rect">
            <a:avLst/>
          </a:prstGeom>
          <a:solidFill>
            <a:schemeClr val="accent6">
              <a:lumMod val="40000"/>
              <a:lumOff val="60000"/>
            </a:schemeClr>
          </a:solidFill>
          <a:ln w="12700">
            <a:solidFill>
              <a:schemeClr val="tx1"/>
            </a:solidFill>
            <a:miter lim="800000"/>
            <a:headEnd/>
            <a:tailEnd/>
          </a:ln>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3015" name="Line 10"/>
          <p:cNvSpPr>
            <a:spLocks noChangeShapeType="1"/>
          </p:cNvSpPr>
          <p:nvPr/>
        </p:nvSpPr>
        <p:spPr bwMode="auto">
          <a:xfrm>
            <a:off x="5610225" y="4979989"/>
            <a:ext cx="884238"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43016" name="Line 11"/>
          <p:cNvSpPr>
            <a:spLocks noChangeShapeType="1"/>
          </p:cNvSpPr>
          <p:nvPr/>
        </p:nvSpPr>
        <p:spPr bwMode="auto">
          <a:xfrm>
            <a:off x="6929439" y="4979989"/>
            <a:ext cx="96202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43017" name="Rectangle 12"/>
          <p:cNvSpPr>
            <a:spLocks noChangeArrowheads="1"/>
          </p:cNvSpPr>
          <p:nvPr/>
        </p:nvSpPr>
        <p:spPr bwMode="auto">
          <a:xfrm>
            <a:off x="7246939" y="5043488"/>
            <a:ext cx="3334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Q</a:t>
            </a:r>
            <a:endParaRPr lang="es-ES" altLang="es-AR" sz="2400"/>
          </a:p>
        </p:txBody>
      </p:sp>
      <p:sp>
        <p:nvSpPr>
          <p:cNvPr id="43018" name="Rectangle 13"/>
          <p:cNvSpPr>
            <a:spLocks noChangeArrowheads="1"/>
          </p:cNvSpPr>
          <p:nvPr/>
        </p:nvSpPr>
        <p:spPr bwMode="auto">
          <a:xfrm>
            <a:off x="6953250" y="4398964"/>
            <a:ext cx="914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CVT</a:t>
            </a:r>
            <a:endParaRPr lang="es-ES" altLang="es-AR" sz="2400"/>
          </a:p>
        </p:txBody>
      </p:sp>
      <p:sp>
        <p:nvSpPr>
          <p:cNvPr id="43019" name="Rectangle 14"/>
          <p:cNvSpPr>
            <a:spLocks noChangeArrowheads="1"/>
          </p:cNvSpPr>
          <p:nvPr/>
        </p:nvSpPr>
        <p:spPr bwMode="auto">
          <a:xfrm>
            <a:off x="5888039" y="5043488"/>
            <a:ext cx="3334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Q</a:t>
            </a:r>
            <a:endParaRPr lang="es-ES" altLang="es-AR" sz="2400"/>
          </a:p>
        </p:txBody>
      </p:sp>
      <p:sp>
        <p:nvSpPr>
          <p:cNvPr id="43020" name="Rectangle 15"/>
          <p:cNvSpPr>
            <a:spLocks noChangeArrowheads="1"/>
          </p:cNvSpPr>
          <p:nvPr/>
        </p:nvSpPr>
        <p:spPr bwMode="auto">
          <a:xfrm>
            <a:off x="5634038" y="4398964"/>
            <a:ext cx="838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CFT</a:t>
            </a:r>
            <a:endParaRPr lang="es-ES" altLang="es-AR" sz="2400"/>
          </a:p>
        </p:txBody>
      </p:sp>
      <p:sp>
        <p:nvSpPr>
          <p:cNvPr id="43021" name="Rectangle 16"/>
          <p:cNvSpPr>
            <a:spLocks noChangeArrowheads="1"/>
          </p:cNvSpPr>
          <p:nvPr/>
        </p:nvSpPr>
        <p:spPr bwMode="auto">
          <a:xfrm>
            <a:off x="5495925" y="4686300"/>
            <a:ext cx="1154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 </a:t>
            </a:r>
            <a:endParaRPr lang="es-ES" altLang="es-AR" sz="2400"/>
          </a:p>
        </p:txBody>
      </p:sp>
      <p:sp>
        <p:nvSpPr>
          <p:cNvPr id="43022" name="Rectangle 17"/>
          <p:cNvSpPr>
            <a:spLocks noChangeArrowheads="1"/>
          </p:cNvSpPr>
          <p:nvPr/>
        </p:nvSpPr>
        <p:spPr bwMode="auto">
          <a:xfrm>
            <a:off x="5153025" y="4686300"/>
            <a:ext cx="1154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 </a:t>
            </a:r>
            <a:endParaRPr lang="es-ES" altLang="es-AR" sz="2400"/>
          </a:p>
        </p:txBody>
      </p:sp>
      <p:sp>
        <p:nvSpPr>
          <p:cNvPr id="43023" name="Rectangle 18"/>
          <p:cNvSpPr>
            <a:spLocks noChangeArrowheads="1"/>
          </p:cNvSpPr>
          <p:nvPr/>
        </p:nvSpPr>
        <p:spPr bwMode="auto">
          <a:xfrm>
            <a:off x="4070350" y="4705351"/>
            <a:ext cx="1193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CTMe</a:t>
            </a:r>
            <a:endParaRPr lang="es-ES" altLang="es-AR" sz="2400"/>
          </a:p>
        </p:txBody>
      </p:sp>
      <p:sp>
        <p:nvSpPr>
          <p:cNvPr id="43024" name="Rectangle 19"/>
          <p:cNvSpPr>
            <a:spLocks noChangeArrowheads="1"/>
          </p:cNvSpPr>
          <p:nvPr/>
        </p:nvSpPr>
        <p:spPr bwMode="auto">
          <a:xfrm>
            <a:off x="6586538" y="4633913"/>
            <a:ext cx="2532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Symbol" panose="05050102010706020507" pitchFamily="18" charset="2"/>
              </a:rPr>
              <a:t>+</a:t>
            </a:r>
            <a:endParaRPr lang="es-ES" altLang="es-AR" sz="2400"/>
          </a:p>
        </p:txBody>
      </p:sp>
      <p:sp>
        <p:nvSpPr>
          <p:cNvPr id="43025" name="Rectangle 20"/>
          <p:cNvSpPr>
            <a:spLocks noChangeArrowheads="1"/>
          </p:cNvSpPr>
          <p:nvPr/>
        </p:nvSpPr>
        <p:spPr bwMode="auto">
          <a:xfrm>
            <a:off x="5260975" y="4633913"/>
            <a:ext cx="2532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Symbol" panose="05050102010706020507" pitchFamily="18" charset="2"/>
              </a:rPr>
              <a:t>=</a:t>
            </a:r>
            <a:endParaRPr lang="es-ES" altLang="es-AR" sz="2400"/>
          </a:p>
        </p:txBody>
      </p:sp>
    </p:spTree>
    <p:extLst>
      <p:ext uri="{BB962C8B-B14F-4D97-AF65-F5344CB8AC3E}">
        <p14:creationId xmlns:p14="http://schemas.microsoft.com/office/powerpoint/2010/main" val="2031043300"/>
      </p:ext>
    </p:extLst>
  </p:cSld>
  <p:clrMapOvr>
    <a:masterClrMapping/>
  </p:clrMapOvr>
  <p:transition spd="med">
    <p:wipe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837</TotalTime>
  <Words>2156</Words>
  <Application>Microsoft Office PowerPoint</Application>
  <PresentationFormat>Panorámica</PresentationFormat>
  <Paragraphs>358</Paragraphs>
  <Slides>37</Slides>
  <Notes>26</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37</vt:i4>
      </vt:variant>
    </vt:vector>
  </HeadingPairs>
  <TitlesOfParts>
    <vt:vector size="46" baseType="lpstr">
      <vt:lpstr>Abadi</vt:lpstr>
      <vt:lpstr>Arial</vt:lpstr>
      <vt:lpstr>Calibri</vt:lpstr>
      <vt:lpstr>Century Gothic</vt:lpstr>
      <vt:lpstr>Symbol</vt:lpstr>
      <vt:lpstr>Times New Roman</vt:lpstr>
      <vt:lpstr>Wingdings</vt:lpstr>
      <vt:lpstr>Wingdings 3</vt:lpstr>
      <vt:lpstr>Sala de reuniones Ion</vt:lpstr>
      <vt:lpstr>Presentación de PowerPoint</vt:lpstr>
      <vt:lpstr>Introducción</vt:lpstr>
      <vt:lpstr>La medición de los costes: ¿qué costes son importantes?</vt:lpstr>
      <vt:lpstr>Otros tipos de costos</vt:lpstr>
      <vt:lpstr>Presentación de PowerPoint</vt:lpstr>
      <vt:lpstr>Tabla de Costos</vt:lpstr>
      <vt:lpstr>Las curvas de costes de una empresa</vt:lpstr>
      <vt:lpstr>El coste a corto plazo</vt:lpstr>
      <vt:lpstr>El costo a corto plazo</vt:lpstr>
      <vt:lpstr>Costos en el corto plazo</vt:lpstr>
      <vt:lpstr>Tabla Cme y Cmg</vt:lpstr>
      <vt:lpstr>Presentación de PowerPoint</vt:lpstr>
      <vt:lpstr>Las curvas de costes de una empresa</vt:lpstr>
      <vt:lpstr>Las curvas de costes de una empresa</vt:lpstr>
      <vt:lpstr>La relación entre costes y producción</vt:lpstr>
      <vt:lpstr>El coste a largo plazo</vt:lpstr>
      <vt:lpstr>La elección de los factores</vt:lpstr>
      <vt:lpstr>La obtención de un determinado nivel de producción con un coste mínimo</vt:lpstr>
      <vt:lpstr>La sustitución de los factores cuando varía el precio de uno de ellos</vt:lpstr>
      <vt:lpstr>El coste a largo plazo</vt:lpstr>
      <vt:lpstr>La senda de expansión de una empresa</vt:lpstr>
      <vt:lpstr>Curva de coste total a largo plazo de una empresa</vt:lpstr>
      <vt:lpstr>La rigidez de la producción a corto plazo</vt:lpstr>
      <vt:lpstr>Las curvas de costes a largo plazo y a corto plazo</vt:lpstr>
      <vt:lpstr>Las curvas de costes a largo plazo y a corto plazo</vt:lpstr>
      <vt:lpstr>Coste medio y coste marginal a largo plazo </vt:lpstr>
      <vt:lpstr>El coste a largo plazo con  rendimientos constantes de escala</vt:lpstr>
      <vt:lpstr>El coste a largo plazo con  rendimientos constantes de escala</vt:lpstr>
      <vt:lpstr>El coste a largo plazo con economías y deseconomías de escala</vt:lpstr>
      <vt:lpstr>El coste a largo plazo con rendimientos constantes de escala</vt:lpstr>
      <vt:lpstr>La estimación y la predicción de los costes</vt:lpstr>
      <vt:lpstr>MAXIMIACIÓN DE BENEFICIOS</vt:lpstr>
      <vt:lpstr>Beneficios</vt:lpstr>
      <vt:lpstr>¿Cómo se calcula el beneficio? </vt:lpstr>
      <vt:lpstr>En la siguiente tabla podemos ver cuánto dinero gana y pierde lal producir diferentes cantidades de bizcochos</vt:lpstr>
      <vt:lpstr>¿Cuándo gana beneficios la empresa? </vt:lpstr>
      <vt:lpstr>EL UMBRAL DE RENTABILIDAD</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Fabiana Valdiviezo</dc:creator>
  <cp:lastModifiedBy>Fabiana Valdiviezo</cp:lastModifiedBy>
  <cp:revision>30</cp:revision>
  <dcterms:created xsi:type="dcterms:W3CDTF">2020-09-28T12:54:46Z</dcterms:created>
  <dcterms:modified xsi:type="dcterms:W3CDTF">2024-08-28T01:17:54Z</dcterms:modified>
</cp:coreProperties>
</file>