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E52837-E682-48DC-8954-5C967C44F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B3A579-606F-483A-A8EE-D91249C24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3B9020-44D8-4787-9A3D-FC6434D35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DA37B9-CA4B-472A-8763-E00D161EF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48DE62-C3B2-439C-8FAE-B4C21B14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047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1DEF7B-B807-4114-A84B-291D91370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08ED36-DE3F-4959-BB3D-26A2981FF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AA1B6A-A74E-4D02-B385-44733BDD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7E7C54-8400-489D-AAEE-035C3B14D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821739-5071-4A0D-8AF4-2D22ADD5B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422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AF1D52D-FAF5-4967-B52F-241C391C0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650078-60C8-4D12-8A70-2A87131F3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66C436-51A5-45BA-8B72-5437E0E5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D76091-D140-48AC-B0BC-C877731E8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667B3E-12DD-4957-98F1-9E13605E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87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FC48B7-8C0F-4B50-8EFB-16288F917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40A0FD-6917-49E5-AC6C-DB9B04A59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37058F-D062-44D9-B852-299CC9F0F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AFBCC8-DFC9-40AE-A5E7-DA495844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EA9FBF-1C3C-4202-8F5B-AE30154E3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254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24AF90-BFD4-4C62-AE81-FEEAE344C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DAC851-579A-4318-8D59-C616FD13A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30C6DE-40E4-4B16-AA4F-7B9147B9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30D8D8-78DD-47C1-9A7A-38A0DD08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D46541-F9B1-40CB-81ED-78D799534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04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56CF4-EFE2-4468-BA6A-ADAF37B9A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BEDEF6-CC48-49B0-A3B0-2DA233538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637F97-A904-4A07-A5E7-8DABD1DF1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0D72DA-07B8-414F-93E6-9C37C11F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7A0898-64C1-4018-9F37-F3DC5EEF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FEF5F3-C5E5-4B36-BFAA-013C0E82D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452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4B82B-7147-456D-9291-98C5F6F11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1495D0-BA20-4071-908D-AD7CCE3C3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DF603E-6229-468E-8375-82A02CFE5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DE68332-D38F-4860-8F1B-F94ACEAE5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766D92-CEC0-4D02-BADC-95B2A21CF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7ADCC3-84C3-40B8-BE2A-8513F26E3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E1F815-A6DE-49C7-840B-71F0D1059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C685101-ABC2-469D-8FBB-301EBC54C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534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B2F4D-7F8B-45C1-8DAB-19F7568E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C108F2-ED68-4485-BF10-E113A7A6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44FFC9-B846-4C83-BD25-20C9773FD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FA5CB6-4F5A-486C-8837-FF70408E1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097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D3F01E-607D-449B-94AE-7CB8BEFC1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ADCF8D-1F52-40FB-9BD9-17D057A5F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CD7D5D-0336-4AAF-81CD-1AEB5BA2E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5328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165949-B54E-45C5-95C7-E805C348D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91DA0A-971A-4221-8D48-F8754AF78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9A6ED7-FF6D-4392-8C13-54339815C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9334F0-DB19-4B93-B5E2-3EED2F35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02BFB4-8936-4314-94C6-5EC989739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923B7C-541C-4B00-8FA7-A44382A1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0833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9D151-01B4-4476-ABA7-0529E58E9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C594D9-ED33-46E2-BF8F-7902AFD8E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5635EF-4333-481E-A5C7-0E0825A4F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354306-B8E6-48FF-A073-860D5C68C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48CE7F-AC02-4C5C-9D64-F27B68A36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9D43A6-9177-4E03-8ACC-1E7472BC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054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427EDD-C94F-4B4C-8B9E-5C33B7A2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A5B1F5-6066-4BF6-B6E0-E3CFE3957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CD46AB-C302-4280-8BCB-2D9F4535B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C0E1D-D50C-4EAC-A658-506C45BD73CA}" type="datetimeFigureOut">
              <a:rPr lang="es-AR" smtClean="0"/>
              <a:t>9/8/2025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3728F6-6F5D-4A1B-A15B-69BC0B033B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127816-3022-4FA9-B7C1-3301D666A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F871E-7E54-4C2D-B8B3-CFBFC702F0B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7063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26.png"/><Relationship Id="rId3" Type="http://schemas.openxmlformats.org/officeDocument/2006/relationships/image" Target="../media/image20.png"/><Relationship Id="rId7" Type="http://schemas.openxmlformats.org/officeDocument/2006/relationships/image" Target="../media/image12.png"/><Relationship Id="rId12" Type="http://schemas.openxmlformats.org/officeDocument/2006/relationships/image" Target="../media/image2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svg"/><Relationship Id="rId11" Type="http://schemas.openxmlformats.org/officeDocument/2006/relationships/image" Target="../media/image24.png"/><Relationship Id="rId5" Type="http://schemas.openxmlformats.org/officeDocument/2006/relationships/image" Target="../media/image22.png"/><Relationship Id="rId10" Type="http://schemas.openxmlformats.org/officeDocument/2006/relationships/image" Target="../media/image19.svg"/><Relationship Id="rId4" Type="http://schemas.openxmlformats.org/officeDocument/2006/relationships/image" Target="../media/image21.svg"/><Relationship Id="rId9" Type="http://schemas.openxmlformats.org/officeDocument/2006/relationships/image" Target="../media/image18.png"/><Relationship Id="rId14" Type="http://schemas.openxmlformats.org/officeDocument/2006/relationships/image" Target="../media/image27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3" Type="http://schemas.openxmlformats.org/officeDocument/2006/relationships/image" Target="../media/image12.png"/><Relationship Id="rId7" Type="http://schemas.openxmlformats.org/officeDocument/2006/relationships/image" Target="../media/image28.png"/><Relationship Id="rId12" Type="http://schemas.openxmlformats.org/officeDocument/2006/relationships/image" Target="../media/image3.svg"/><Relationship Id="rId17" Type="http://schemas.openxmlformats.org/officeDocument/2006/relationships/image" Target="../media/image36.svg"/><Relationship Id="rId2" Type="http://schemas.openxmlformats.org/officeDocument/2006/relationships/image" Target="../media/image1.png"/><Relationship Id="rId16" Type="http://schemas.openxmlformats.org/officeDocument/2006/relationships/image" Target="../media/image35.png"/><Relationship Id="rId20" Type="http://schemas.openxmlformats.org/officeDocument/2006/relationships/hyperlink" Target="https://bit.ly/AULA-11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11" Type="http://schemas.openxmlformats.org/officeDocument/2006/relationships/image" Target="../media/image2.png"/><Relationship Id="rId5" Type="http://schemas.openxmlformats.org/officeDocument/2006/relationships/image" Target="../media/image8.png"/><Relationship Id="rId15" Type="http://schemas.openxmlformats.org/officeDocument/2006/relationships/image" Target="../media/image34.svg"/><Relationship Id="rId10" Type="http://schemas.openxmlformats.org/officeDocument/2006/relationships/image" Target="../media/image31.svg"/><Relationship Id="rId19" Type="http://schemas.openxmlformats.org/officeDocument/2006/relationships/image" Target="../media/image38.svg"/><Relationship Id="rId4" Type="http://schemas.openxmlformats.org/officeDocument/2006/relationships/image" Target="../media/image13.svg"/><Relationship Id="rId9" Type="http://schemas.openxmlformats.org/officeDocument/2006/relationships/image" Target="../media/image30.png"/><Relationship Id="rId1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35.png"/><Relationship Id="rId18" Type="http://schemas.openxmlformats.org/officeDocument/2006/relationships/image" Target="../media/image27.svg"/><Relationship Id="rId3" Type="http://schemas.openxmlformats.org/officeDocument/2006/relationships/image" Target="../media/image39.png"/><Relationship Id="rId7" Type="http://schemas.openxmlformats.org/officeDocument/2006/relationships/image" Target="../media/image12.png"/><Relationship Id="rId12" Type="http://schemas.openxmlformats.org/officeDocument/2006/relationships/image" Target="../media/image44.svg"/><Relationship Id="rId17" Type="http://schemas.openxmlformats.org/officeDocument/2006/relationships/image" Target="../media/image26.png"/><Relationship Id="rId2" Type="http://schemas.openxmlformats.org/officeDocument/2006/relationships/image" Target="../media/image1.png"/><Relationship Id="rId16" Type="http://schemas.openxmlformats.org/officeDocument/2006/relationships/image" Target="../media/image3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svg"/><Relationship Id="rId11" Type="http://schemas.openxmlformats.org/officeDocument/2006/relationships/image" Target="../media/image43.png"/><Relationship Id="rId5" Type="http://schemas.openxmlformats.org/officeDocument/2006/relationships/image" Target="../media/image20.png"/><Relationship Id="rId15" Type="http://schemas.openxmlformats.org/officeDocument/2006/relationships/image" Target="../media/image37.png"/><Relationship Id="rId10" Type="http://schemas.openxmlformats.org/officeDocument/2006/relationships/image" Target="../media/image42.svg"/><Relationship Id="rId4" Type="http://schemas.openxmlformats.org/officeDocument/2006/relationships/image" Target="../media/image40.svg"/><Relationship Id="rId9" Type="http://schemas.openxmlformats.org/officeDocument/2006/relationships/image" Target="../media/image41.png"/><Relationship Id="rId14" Type="http://schemas.openxmlformats.org/officeDocument/2006/relationships/image" Target="../media/image3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47.png"/><Relationship Id="rId3" Type="http://schemas.openxmlformats.org/officeDocument/2006/relationships/image" Target="../media/image41.png"/><Relationship Id="rId7" Type="http://schemas.openxmlformats.org/officeDocument/2006/relationships/image" Target="../media/image16.png"/><Relationship Id="rId12" Type="http://schemas.openxmlformats.org/officeDocument/2006/relationships/image" Target="../media/image15.svg"/><Relationship Id="rId2" Type="http://schemas.openxmlformats.org/officeDocument/2006/relationships/image" Target="../media/image1.png"/><Relationship Id="rId16" Type="http://schemas.openxmlformats.org/officeDocument/2006/relationships/image" Target="../media/image2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svg"/><Relationship Id="rId11" Type="http://schemas.openxmlformats.org/officeDocument/2006/relationships/image" Target="../media/image14.png"/><Relationship Id="rId5" Type="http://schemas.openxmlformats.org/officeDocument/2006/relationships/image" Target="../media/image45.png"/><Relationship Id="rId15" Type="http://schemas.openxmlformats.org/officeDocument/2006/relationships/image" Target="../media/image28.png"/><Relationship Id="rId10" Type="http://schemas.openxmlformats.org/officeDocument/2006/relationships/image" Target="../media/image7.svg"/><Relationship Id="rId4" Type="http://schemas.openxmlformats.org/officeDocument/2006/relationships/image" Target="../media/image42.svg"/><Relationship Id="rId9" Type="http://schemas.openxmlformats.org/officeDocument/2006/relationships/image" Target="../media/image6.png"/><Relationship Id="rId14" Type="http://schemas.openxmlformats.org/officeDocument/2006/relationships/image" Target="../media/image4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49.png"/><Relationship Id="rId3" Type="http://schemas.openxmlformats.org/officeDocument/2006/relationships/image" Target="../media/image41.png"/><Relationship Id="rId7" Type="http://schemas.openxmlformats.org/officeDocument/2006/relationships/image" Target="../media/image8.png"/><Relationship Id="rId12" Type="http://schemas.openxmlformats.org/officeDocument/2006/relationships/image" Target="../media/image2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svg"/><Relationship Id="rId11" Type="http://schemas.openxmlformats.org/officeDocument/2006/relationships/image" Target="../media/image24.png"/><Relationship Id="rId5" Type="http://schemas.openxmlformats.org/officeDocument/2006/relationships/image" Target="../media/image47.png"/><Relationship Id="rId10" Type="http://schemas.openxmlformats.org/officeDocument/2006/relationships/image" Target="../media/image36.svg"/><Relationship Id="rId4" Type="http://schemas.openxmlformats.org/officeDocument/2006/relationships/image" Target="../media/image42.svg"/><Relationship Id="rId9" Type="http://schemas.openxmlformats.org/officeDocument/2006/relationships/image" Target="../media/image35.png"/><Relationship Id="rId14" Type="http://schemas.openxmlformats.org/officeDocument/2006/relationships/image" Target="../media/image50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13" Type="http://schemas.openxmlformats.org/officeDocument/2006/relationships/image" Target="../media/image35.png"/><Relationship Id="rId3" Type="http://schemas.openxmlformats.org/officeDocument/2006/relationships/image" Target="../media/image4.png"/><Relationship Id="rId7" Type="http://schemas.openxmlformats.org/officeDocument/2006/relationships/image" Target="../media/image18.png"/><Relationship Id="rId12" Type="http://schemas.openxmlformats.org/officeDocument/2006/relationships/image" Target="../media/image44.svg"/><Relationship Id="rId2" Type="http://schemas.openxmlformats.org/officeDocument/2006/relationships/image" Target="../media/image1.png"/><Relationship Id="rId16" Type="http://schemas.openxmlformats.org/officeDocument/2006/relationships/image" Target="../media/image2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svg"/><Relationship Id="rId11" Type="http://schemas.openxmlformats.org/officeDocument/2006/relationships/image" Target="../media/image43.png"/><Relationship Id="rId5" Type="http://schemas.openxmlformats.org/officeDocument/2006/relationships/image" Target="../media/image12.png"/><Relationship Id="rId15" Type="http://schemas.openxmlformats.org/officeDocument/2006/relationships/image" Target="../media/image26.png"/><Relationship Id="rId10" Type="http://schemas.openxmlformats.org/officeDocument/2006/relationships/image" Target="../media/image52.svg"/><Relationship Id="rId4" Type="http://schemas.openxmlformats.org/officeDocument/2006/relationships/image" Target="../media/image5.svg"/><Relationship Id="rId9" Type="http://schemas.openxmlformats.org/officeDocument/2006/relationships/image" Target="../media/image51.png"/><Relationship Id="rId14" Type="http://schemas.openxmlformats.org/officeDocument/2006/relationships/image" Target="../media/image36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svg"/><Relationship Id="rId13" Type="http://schemas.openxmlformats.org/officeDocument/2006/relationships/image" Target="../media/image53.png"/><Relationship Id="rId3" Type="http://schemas.openxmlformats.org/officeDocument/2006/relationships/image" Target="../media/image39.png"/><Relationship Id="rId7" Type="http://schemas.openxmlformats.org/officeDocument/2006/relationships/image" Target="../media/image51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svg"/><Relationship Id="rId11" Type="http://schemas.openxmlformats.org/officeDocument/2006/relationships/image" Target="../media/image10.png"/><Relationship Id="rId5" Type="http://schemas.openxmlformats.org/officeDocument/2006/relationships/image" Target="../media/image41.png"/><Relationship Id="rId10" Type="http://schemas.openxmlformats.org/officeDocument/2006/relationships/image" Target="../media/image27.svg"/><Relationship Id="rId4" Type="http://schemas.openxmlformats.org/officeDocument/2006/relationships/image" Target="../media/image40.svg"/><Relationship Id="rId9" Type="http://schemas.openxmlformats.org/officeDocument/2006/relationships/image" Target="../media/image26.png"/><Relationship Id="rId14" Type="http://schemas.openxmlformats.org/officeDocument/2006/relationships/image" Target="../media/image5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76729" y="-90436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r="-48" b="-38974"/>
            </a:stretch>
          </a:blipFill>
        </p:spPr>
      </p:sp>
      <p:sp>
        <p:nvSpPr>
          <p:cNvPr id="3" name="Freeform 3"/>
          <p:cNvSpPr/>
          <p:nvPr/>
        </p:nvSpPr>
        <p:spPr>
          <a:xfrm rot="3649572">
            <a:off x="9270007" y="2918228"/>
            <a:ext cx="5020078" cy="4612310"/>
          </a:xfrm>
          <a:custGeom>
            <a:avLst/>
            <a:gdLst/>
            <a:ahLst/>
            <a:cxnLst/>
            <a:rect l="l" t="t" r="r" b="b"/>
            <a:pathLst>
              <a:path w="7530117" h="6918465">
                <a:moveTo>
                  <a:pt x="0" y="0"/>
                </a:moveTo>
                <a:lnTo>
                  <a:pt x="7530117" y="0"/>
                </a:lnTo>
                <a:lnTo>
                  <a:pt x="7530117" y="6918466"/>
                </a:lnTo>
                <a:lnTo>
                  <a:pt x="0" y="691846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1863235" y="4749800"/>
            <a:ext cx="7688979" cy="20774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4400"/>
              </a:lnSpc>
            </a:pPr>
            <a:r>
              <a:rPr lang="en-US" sz="2933" spc="58" dirty="0" err="1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Inglés</a:t>
            </a:r>
            <a:r>
              <a:rPr lang="en-US" sz="2933" spc="58" dirty="0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 II</a:t>
            </a:r>
          </a:p>
          <a:p>
            <a:pPr algn="r">
              <a:lnSpc>
                <a:spcPts val="4400"/>
              </a:lnSpc>
            </a:pPr>
            <a:r>
              <a:rPr lang="en-US" sz="2933" spc="58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APU</a:t>
            </a:r>
            <a:endParaRPr lang="en-US" sz="2933" spc="58" dirty="0">
              <a:solidFill>
                <a:srgbClr val="000000"/>
              </a:solidFill>
              <a:latin typeface="Agrandir"/>
              <a:ea typeface="Agrandir"/>
              <a:cs typeface="Agrandir"/>
              <a:sym typeface="Agrandir"/>
            </a:endParaRPr>
          </a:p>
          <a:p>
            <a:pPr algn="r">
              <a:lnSpc>
                <a:spcPts val="4400"/>
              </a:lnSpc>
            </a:pPr>
            <a:r>
              <a:rPr lang="en-US" sz="2933" spc="58" dirty="0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2024 </a:t>
            </a:r>
          </a:p>
          <a:p>
            <a:pPr algn="r">
              <a:lnSpc>
                <a:spcPts val="2999"/>
              </a:lnSpc>
              <a:spcBef>
                <a:spcPct val="0"/>
              </a:spcBef>
            </a:pPr>
            <a:endParaRPr lang="en-US" sz="2933" spc="58" dirty="0">
              <a:solidFill>
                <a:srgbClr val="000000"/>
              </a:solidFill>
              <a:latin typeface="Agrandir"/>
              <a:ea typeface="Agrandir"/>
              <a:cs typeface="Agrandir"/>
              <a:sym typeface="Agrandir"/>
            </a:endParaRPr>
          </a:p>
        </p:txBody>
      </p:sp>
      <p:sp>
        <p:nvSpPr>
          <p:cNvPr id="5" name="Freeform 5"/>
          <p:cNvSpPr/>
          <p:nvPr/>
        </p:nvSpPr>
        <p:spPr>
          <a:xfrm rot="-6802992">
            <a:off x="-830659" y="-2241378"/>
            <a:ext cx="4213790" cy="4482755"/>
          </a:xfrm>
          <a:custGeom>
            <a:avLst/>
            <a:gdLst/>
            <a:ahLst/>
            <a:cxnLst/>
            <a:rect l="l" t="t" r="r" b="b"/>
            <a:pathLst>
              <a:path w="6320685" h="6724133">
                <a:moveTo>
                  <a:pt x="0" y="0"/>
                </a:moveTo>
                <a:lnTo>
                  <a:pt x="6320685" y="0"/>
                </a:lnTo>
                <a:lnTo>
                  <a:pt x="6320685" y="6724134"/>
                </a:lnTo>
                <a:lnTo>
                  <a:pt x="0" y="672413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3588579" y="5796342"/>
            <a:ext cx="1770734" cy="1716002"/>
          </a:xfrm>
          <a:custGeom>
            <a:avLst/>
            <a:gdLst/>
            <a:ahLst/>
            <a:cxnLst/>
            <a:rect l="l" t="t" r="r" b="b"/>
            <a:pathLst>
              <a:path w="2656101" h="2574003">
                <a:moveTo>
                  <a:pt x="0" y="0"/>
                </a:moveTo>
                <a:lnTo>
                  <a:pt x="2656101" y="0"/>
                </a:lnTo>
                <a:lnTo>
                  <a:pt x="2656101" y="2574003"/>
                </a:lnTo>
                <a:lnTo>
                  <a:pt x="0" y="257400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-2303332" y="3519436"/>
            <a:ext cx="4166567" cy="3828127"/>
          </a:xfrm>
          <a:custGeom>
            <a:avLst/>
            <a:gdLst/>
            <a:ahLst/>
            <a:cxnLst/>
            <a:rect l="l" t="t" r="r" b="b"/>
            <a:pathLst>
              <a:path w="6249851" h="5742191">
                <a:moveTo>
                  <a:pt x="0" y="0"/>
                </a:moveTo>
                <a:lnTo>
                  <a:pt x="6249850" y="0"/>
                </a:lnTo>
                <a:lnTo>
                  <a:pt x="6249850" y="5742191"/>
                </a:lnTo>
                <a:lnTo>
                  <a:pt x="0" y="574219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2237146">
            <a:off x="-210115" y="4615502"/>
            <a:ext cx="2972701" cy="2140345"/>
          </a:xfrm>
          <a:custGeom>
            <a:avLst/>
            <a:gdLst/>
            <a:ahLst/>
            <a:cxnLst/>
            <a:rect l="l" t="t" r="r" b="b"/>
            <a:pathLst>
              <a:path w="4459052" h="3210518">
                <a:moveTo>
                  <a:pt x="0" y="0"/>
                </a:moveTo>
                <a:lnTo>
                  <a:pt x="4459052" y="0"/>
                </a:lnTo>
                <a:lnTo>
                  <a:pt x="4459052" y="3210518"/>
                </a:lnTo>
                <a:lnTo>
                  <a:pt x="0" y="321051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6019271" y="-473835"/>
            <a:ext cx="1770734" cy="1716002"/>
          </a:xfrm>
          <a:custGeom>
            <a:avLst/>
            <a:gdLst/>
            <a:ahLst/>
            <a:cxnLst/>
            <a:rect l="l" t="t" r="r" b="b"/>
            <a:pathLst>
              <a:path w="2656101" h="2574003">
                <a:moveTo>
                  <a:pt x="0" y="0"/>
                </a:moveTo>
                <a:lnTo>
                  <a:pt x="2656101" y="0"/>
                </a:lnTo>
                <a:lnTo>
                  <a:pt x="2656101" y="2574004"/>
                </a:lnTo>
                <a:lnTo>
                  <a:pt x="0" y="2574004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 rot="7670037">
            <a:off x="8922016" y="-1695174"/>
            <a:ext cx="3983165" cy="3659623"/>
          </a:xfrm>
          <a:custGeom>
            <a:avLst/>
            <a:gdLst/>
            <a:ahLst/>
            <a:cxnLst/>
            <a:rect l="l" t="t" r="r" b="b"/>
            <a:pathLst>
              <a:path w="5974748" h="5489435">
                <a:moveTo>
                  <a:pt x="0" y="0"/>
                </a:moveTo>
                <a:lnTo>
                  <a:pt x="5974748" y="0"/>
                </a:lnTo>
                <a:lnTo>
                  <a:pt x="5974748" y="5489435"/>
                </a:lnTo>
                <a:lnTo>
                  <a:pt x="0" y="5489435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9178361" y="-248437"/>
            <a:ext cx="2601684" cy="2157033"/>
          </a:xfrm>
          <a:custGeom>
            <a:avLst/>
            <a:gdLst/>
            <a:ahLst/>
            <a:cxnLst/>
            <a:rect l="l" t="t" r="r" b="b"/>
            <a:pathLst>
              <a:path w="3902526" h="3235549">
                <a:moveTo>
                  <a:pt x="0" y="0"/>
                </a:moveTo>
                <a:lnTo>
                  <a:pt x="3902526" y="0"/>
                </a:lnTo>
                <a:lnTo>
                  <a:pt x="3902526" y="3235549"/>
                </a:lnTo>
                <a:lnTo>
                  <a:pt x="0" y="3235549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 rot="-1789354">
            <a:off x="383650" y="-231619"/>
            <a:ext cx="1816759" cy="2555543"/>
          </a:xfrm>
          <a:custGeom>
            <a:avLst/>
            <a:gdLst/>
            <a:ahLst/>
            <a:cxnLst/>
            <a:rect l="l" t="t" r="r" b="b"/>
            <a:pathLst>
              <a:path w="2725139" h="3833315">
                <a:moveTo>
                  <a:pt x="0" y="0"/>
                </a:moveTo>
                <a:lnTo>
                  <a:pt x="2725139" y="0"/>
                </a:lnTo>
                <a:lnTo>
                  <a:pt x="2725139" y="3833316"/>
                </a:lnTo>
                <a:lnTo>
                  <a:pt x="0" y="3833316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</p:sp>
      <p:sp>
        <p:nvSpPr>
          <p:cNvPr id="15" name="TextBox 15"/>
          <p:cNvSpPr txBox="1"/>
          <p:nvPr/>
        </p:nvSpPr>
        <p:spPr>
          <a:xfrm>
            <a:off x="2229442" y="2343823"/>
            <a:ext cx="7862179" cy="20774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072"/>
              </a:lnSpc>
            </a:pPr>
            <a:r>
              <a:rPr lang="en-US" sz="8237" spc="165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IMPORTANT </a:t>
            </a:r>
          </a:p>
          <a:p>
            <a:pPr>
              <a:lnSpc>
                <a:spcPts val="8072"/>
              </a:lnSpc>
            </a:pPr>
            <a:r>
              <a:rPr lang="en-US" sz="8237" spc="165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INFORMATION</a:t>
            </a:r>
          </a:p>
        </p:txBody>
      </p:sp>
      <p:sp>
        <p:nvSpPr>
          <p:cNvPr id="18" name="Freeform 18"/>
          <p:cNvSpPr/>
          <p:nvPr/>
        </p:nvSpPr>
        <p:spPr>
          <a:xfrm rot="4065037">
            <a:off x="7397096" y="6406725"/>
            <a:ext cx="1611465" cy="1561656"/>
          </a:xfrm>
          <a:custGeom>
            <a:avLst/>
            <a:gdLst/>
            <a:ahLst/>
            <a:cxnLst/>
            <a:rect l="l" t="t" r="r" b="b"/>
            <a:pathLst>
              <a:path w="2417198" h="2342484">
                <a:moveTo>
                  <a:pt x="0" y="0"/>
                </a:moveTo>
                <a:lnTo>
                  <a:pt x="2417198" y="0"/>
                </a:lnTo>
                <a:lnTo>
                  <a:pt x="2417198" y="2342484"/>
                </a:lnTo>
                <a:lnTo>
                  <a:pt x="0" y="2342484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r="-48" b="-38974"/>
            </a:stretch>
          </a:blipFill>
        </p:spPr>
      </p:sp>
      <p:sp>
        <p:nvSpPr>
          <p:cNvPr id="3" name="Freeform 3"/>
          <p:cNvSpPr/>
          <p:nvPr/>
        </p:nvSpPr>
        <p:spPr>
          <a:xfrm rot="-6802992">
            <a:off x="-728287" y="-1504347"/>
            <a:ext cx="2828173" cy="3008695"/>
          </a:xfrm>
          <a:custGeom>
            <a:avLst/>
            <a:gdLst/>
            <a:ahLst/>
            <a:cxnLst/>
            <a:rect l="l" t="t" r="r" b="b"/>
            <a:pathLst>
              <a:path w="4242260" h="4513043">
                <a:moveTo>
                  <a:pt x="0" y="0"/>
                </a:moveTo>
                <a:lnTo>
                  <a:pt x="4242260" y="0"/>
                </a:lnTo>
                <a:lnTo>
                  <a:pt x="4242260" y="4513042"/>
                </a:lnTo>
                <a:lnTo>
                  <a:pt x="0" y="451304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989142">
            <a:off x="-2662970" y="2798850"/>
            <a:ext cx="7348243" cy="6751365"/>
          </a:xfrm>
          <a:custGeom>
            <a:avLst/>
            <a:gdLst/>
            <a:ahLst/>
            <a:cxnLst/>
            <a:rect l="l" t="t" r="r" b="b"/>
            <a:pathLst>
              <a:path w="11022365" h="10127047">
                <a:moveTo>
                  <a:pt x="0" y="0"/>
                </a:moveTo>
                <a:lnTo>
                  <a:pt x="11022365" y="0"/>
                </a:lnTo>
                <a:lnTo>
                  <a:pt x="11022365" y="10127046"/>
                </a:lnTo>
                <a:lnTo>
                  <a:pt x="0" y="1012704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9090297" y="-821086"/>
            <a:ext cx="4020195" cy="3895934"/>
          </a:xfrm>
          <a:custGeom>
            <a:avLst/>
            <a:gdLst/>
            <a:ahLst/>
            <a:cxnLst/>
            <a:rect l="l" t="t" r="r" b="b"/>
            <a:pathLst>
              <a:path w="6030292" h="5843901">
                <a:moveTo>
                  <a:pt x="0" y="0"/>
                </a:moveTo>
                <a:lnTo>
                  <a:pt x="6030292" y="0"/>
                </a:lnTo>
                <a:lnTo>
                  <a:pt x="6030292" y="5843901"/>
                </a:lnTo>
                <a:lnTo>
                  <a:pt x="0" y="584390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435475" y="1303111"/>
            <a:ext cx="3832907" cy="964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000"/>
              </a:lnSpc>
              <a:spcBef>
                <a:spcPct val="0"/>
              </a:spcBef>
            </a:pPr>
            <a:r>
              <a:rPr lang="en-US" sz="6666" spc="133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temas</a:t>
            </a:r>
            <a:endParaRPr lang="en-US" sz="6666" spc="133" dirty="0">
              <a:solidFill>
                <a:srgbClr val="000000"/>
              </a:solidFill>
              <a:latin typeface="Gagalin"/>
              <a:ea typeface="Gagalin"/>
              <a:cs typeface="Gagalin"/>
              <a:sym typeface="Gagalin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6019220" y="1559423"/>
            <a:ext cx="510294" cy="495774"/>
            <a:chOff x="0" y="-2505"/>
            <a:chExt cx="1020588" cy="991548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1020588" cy="989043"/>
            </a:xfrm>
            <a:custGeom>
              <a:avLst/>
              <a:gdLst/>
              <a:ahLst/>
              <a:cxnLst/>
              <a:rect l="l" t="t" r="r" b="b"/>
              <a:pathLst>
                <a:path w="1020588" h="989043">
                  <a:moveTo>
                    <a:pt x="0" y="0"/>
                  </a:moveTo>
                  <a:lnTo>
                    <a:pt x="1020588" y="0"/>
                  </a:lnTo>
                  <a:lnTo>
                    <a:pt x="1020588" y="989043"/>
                  </a:lnTo>
                  <a:lnTo>
                    <a:pt x="0" y="9890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9" name="TextBox 9"/>
            <p:cNvSpPr txBox="1"/>
            <p:nvPr/>
          </p:nvSpPr>
          <p:spPr>
            <a:xfrm>
              <a:off x="154216" y="-2505"/>
              <a:ext cx="712158" cy="92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2"/>
                </a:lnSpc>
              </a:pPr>
              <a:r>
                <a:rPr lang="en-US" sz="2962" spc="59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1.</a:t>
              </a: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6019220" y="2382824"/>
            <a:ext cx="510294" cy="495774"/>
            <a:chOff x="0" y="-2505"/>
            <a:chExt cx="1020588" cy="991548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1020588" cy="989043"/>
            </a:xfrm>
            <a:custGeom>
              <a:avLst/>
              <a:gdLst/>
              <a:ahLst/>
              <a:cxnLst/>
              <a:rect l="l" t="t" r="r" b="b"/>
              <a:pathLst>
                <a:path w="1020588" h="989043">
                  <a:moveTo>
                    <a:pt x="0" y="0"/>
                  </a:moveTo>
                  <a:lnTo>
                    <a:pt x="1020588" y="0"/>
                  </a:lnTo>
                  <a:lnTo>
                    <a:pt x="1020588" y="989043"/>
                  </a:lnTo>
                  <a:lnTo>
                    <a:pt x="0" y="9890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2" name="TextBox 12"/>
            <p:cNvSpPr txBox="1"/>
            <p:nvPr/>
          </p:nvSpPr>
          <p:spPr>
            <a:xfrm>
              <a:off x="154216" y="-2505"/>
              <a:ext cx="712158" cy="92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2"/>
                </a:lnSpc>
              </a:pPr>
              <a:r>
                <a:rPr lang="en-US" sz="2962" spc="59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2.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6019220" y="3206224"/>
            <a:ext cx="510294" cy="495774"/>
            <a:chOff x="0" y="-2505"/>
            <a:chExt cx="1020588" cy="991548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1020588" cy="989043"/>
            </a:xfrm>
            <a:custGeom>
              <a:avLst/>
              <a:gdLst/>
              <a:ahLst/>
              <a:cxnLst/>
              <a:rect l="l" t="t" r="r" b="b"/>
              <a:pathLst>
                <a:path w="1020588" h="989043">
                  <a:moveTo>
                    <a:pt x="0" y="0"/>
                  </a:moveTo>
                  <a:lnTo>
                    <a:pt x="1020588" y="0"/>
                  </a:lnTo>
                  <a:lnTo>
                    <a:pt x="1020588" y="989043"/>
                  </a:lnTo>
                  <a:lnTo>
                    <a:pt x="0" y="9890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5" name="TextBox 15"/>
            <p:cNvSpPr txBox="1"/>
            <p:nvPr/>
          </p:nvSpPr>
          <p:spPr>
            <a:xfrm>
              <a:off x="154216" y="-2505"/>
              <a:ext cx="712158" cy="92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2"/>
                </a:lnSpc>
              </a:pPr>
              <a:r>
                <a:rPr lang="en-US" sz="2962" spc="59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3.</a:t>
              </a: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6019220" y="4029625"/>
            <a:ext cx="510294" cy="495774"/>
            <a:chOff x="0" y="-2505"/>
            <a:chExt cx="1020588" cy="99154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020588" cy="989043"/>
            </a:xfrm>
            <a:custGeom>
              <a:avLst/>
              <a:gdLst/>
              <a:ahLst/>
              <a:cxnLst/>
              <a:rect l="l" t="t" r="r" b="b"/>
              <a:pathLst>
                <a:path w="1020588" h="989043">
                  <a:moveTo>
                    <a:pt x="0" y="0"/>
                  </a:moveTo>
                  <a:lnTo>
                    <a:pt x="1020588" y="0"/>
                  </a:lnTo>
                  <a:lnTo>
                    <a:pt x="1020588" y="989043"/>
                  </a:lnTo>
                  <a:lnTo>
                    <a:pt x="0" y="9890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8" name="TextBox 18"/>
            <p:cNvSpPr txBox="1"/>
            <p:nvPr/>
          </p:nvSpPr>
          <p:spPr>
            <a:xfrm>
              <a:off x="154216" y="-2505"/>
              <a:ext cx="712158" cy="92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2"/>
                </a:lnSpc>
              </a:pPr>
              <a:r>
                <a:rPr lang="en-US" sz="2962" spc="59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4.</a:t>
              </a: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6019220" y="4853026"/>
            <a:ext cx="510294" cy="495774"/>
            <a:chOff x="0" y="-2505"/>
            <a:chExt cx="1020588" cy="991548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1020588" cy="989043"/>
            </a:xfrm>
            <a:custGeom>
              <a:avLst/>
              <a:gdLst/>
              <a:ahLst/>
              <a:cxnLst/>
              <a:rect l="l" t="t" r="r" b="b"/>
              <a:pathLst>
                <a:path w="1020588" h="989043">
                  <a:moveTo>
                    <a:pt x="0" y="0"/>
                  </a:moveTo>
                  <a:lnTo>
                    <a:pt x="1020588" y="0"/>
                  </a:lnTo>
                  <a:lnTo>
                    <a:pt x="1020588" y="989043"/>
                  </a:lnTo>
                  <a:lnTo>
                    <a:pt x="0" y="9890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21" name="TextBox 21"/>
            <p:cNvSpPr txBox="1"/>
            <p:nvPr/>
          </p:nvSpPr>
          <p:spPr>
            <a:xfrm>
              <a:off x="154216" y="-2505"/>
              <a:ext cx="712158" cy="92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2"/>
                </a:lnSpc>
              </a:pPr>
              <a:r>
                <a:rPr lang="en-US" sz="2962" spc="59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5.</a:t>
              </a: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6019220" y="5676426"/>
            <a:ext cx="510294" cy="495774"/>
            <a:chOff x="0" y="-2505"/>
            <a:chExt cx="1020588" cy="991548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1020588" cy="989043"/>
            </a:xfrm>
            <a:custGeom>
              <a:avLst/>
              <a:gdLst/>
              <a:ahLst/>
              <a:cxnLst/>
              <a:rect l="l" t="t" r="r" b="b"/>
              <a:pathLst>
                <a:path w="1020588" h="989043">
                  <a:moveTo>
                    <a:pt x="0" y="0"/>
                  </a:moveTo>
                  <a:lnTo>
                    <a:pt x="1020588" y="0"/>
                  </a:lnTo>
                  <a:lnTo>
                    <a:pt x="1020588" y="989043"/>
                  </a:lnTo>
                  <a:lnTo>
                    <a:pt x="0" y="9890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24" name="TextBox 24"/>
            <p:cNvSpPr txBox="1"/>
            <p:nvPr/>
          </p:nvSpPr>
          <p:spPr>
            <a:xfrm>
              <a:off x="154216" y="-2505"/>
              <a:ext cx="712158" cy="92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2"/>
                </a:lnSpc>
              </a:pPr>
              <a:r>
                <a:rPr lang="en-US" sz="2962" spc="59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6.</a:t>
              </a:r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7056565" y="1557958"/>
            <a:ext cx="4067464" cy="3315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73"/>
              </a:lnSpc>
            </a:pPr>
            <a:r>
              <a:rPr lang="en-US" sz="2133" spc="42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horario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056565" y="2391544"/>
            <a:ext cx="4067464" cy="3315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73"/>
              </a:lnSpc>
            </a:pPr>
            <a:r>
              <a:rPr lang="en-US" sz="2133" spc="42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requisitos de cursado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7056565" y="3214945"/>
            <a:ext cx="4067464" cy="3315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73"/>
              </a:lnSpc>
            </a:pPr>
            <a:r>
              <a:rPr lang="en-US" sz="2133" spc="42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uso del aula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7056565" y="4038345"/>
            <a:ext cx="4067464" cy="3315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73"/>
              </a:lnSpc>
            </a:pPr>
            <a:r>
              <a:rPr lang="en-US" sz="2133" spc="42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comunicación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7056565" y="4862152"/>
            <a:ext cx="4067464" cy="3315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73"/>
              </a:lnSpc>
            </a:pPr>
            <a:r>
              <a:rPr lang="en-US" sz="2133" spc="42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acreditación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7056565" y="5685959"/>
            <a:ext cx="4067464" cy="3315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73"/>
              </a:lnSpc>
            </a:pPr>
            <a:r>
              <a:rPr lang="en-US" sz="2133" spc="42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examen final</a:t>
            </a:r>
          </a:p>
        </p:txBody>
      </p:sp>
      <p:sp>
        <p:nvSpPr>
          <p:cNvPr id="31" name="Freeform 31"/>
          <p:cNvSpPr/>
          <p:nvPr/>
        </p:nvSpPr>
        <p:spPr>
          <a:xfrm>
            <a:off x="9920415" y="664936"/>
            <a:ext cx="1788275" cy="1815508"/>
          </a:xfrm>
          <a:custGeom>
            <a:avLst/>
            <a:gdLst/>
            <a:ahLst/>
            <a:cxnLst/>
            <a:rect l="l" t="t" r="r" b="b"/>
            <a:pathLst>
              <a:path w="2682413" h="2723262">
                <a:moveTo>
                  <a:pt x="0" y="0"/>
                </a:moveTo>
                <a:lnTo>
                  <a:pt x="2682412" y="0"/>
                </a:lnTo>
                <a:lnTo>
                  <a:pt x="2682412" y="2723262"/>
                </a:lnTo>
                <a:lnTo>
                  <a:pt x="0" y="2723262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32" name="Freeform 32"/>
          <p:cNvSpPr/>
          <p:nvPr/>
        </p:nvSpPr>
        <p:spPr>
          <a:xfrm rot="-1956042">
            <a:off x="502860" y="4445190"/>
            <a:ext cx="2072910" cy="1829343"/>
          </a:xfrm>
          <a:custGeom>
            <a:avLst/>
            <a:gdLst/>
            <a:ahLst/>
            <a:cxnLst/>
            <a:rect l="l" t="t" r="r" b="b"/>
            <a:pathLst>
              <a:path w="3109365" h="2744015">
                <a:moveTo>
                  <a:pt x="0" y="0"/>
                </a:moveTo>
                <a:lnTo>
                  <a:pt x="3109365" y="0"/>
                </a:lnTo>
                <a:lnTo>
                  <a:pt x="3109365" y="2744015"/>
                </a:lnTo>
                <a:lnTo>
                  <a:pt x="0" y="2744015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r="-48" b="-3897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0249829" y="5121551"/>
            <a:ext cx="2168320" cy="2101299"/>
          </a:xfrm>
          <a:custGeom>
            <a:avLst/>
            <a:gdLst/>
            <a:ahLst/>
            <a:cxnLst/>
            <a:rect l="l" t="t" r="r" b="b"/>
            <a:pathLst>
              <a:path w="3252480" h="3151948">
                <a:moveTo>
                  <a:pt x="0" y="0"/>
                </a:moveTo>
                <a:lnTo>
                  <a:pt x="3252479" y="0"/>
                </a:lnTo>
                <a:lnTo>
                  <a:pt x="3252479" y="3151948"/>
                </a:lnTo>
                <a:lnTo>
                  <a:pt x="0" y="315194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3649572">
            <a:off x="-2609276" y="3518616"/>
            <a:ext cx="5020078" cy="4612310"/>
          </a:xfrm>
          <a:custGeom>
            <a:avLst/>
            <a:gdLst/>
            <a:ahLst/>
            <a:cxnLst/>
            <a:rect l="l" t="t" r="r" b="b"/>
            <a:pathLst>
              <a:path w="7530117" h="6918465">
                <a:moveTo>
                  <a:pt x="0" y="0"/>
                </a:moveTo>
                <a:lnTo>
                  <a:pt x="7530118" y="0"/>
                </a:lnTo>
                <a:lnTo>
                  <a:pt x="7530118" y="6918466"/>
                </a:lnTo>
                <a:lnTo>
                  <a:pt x="0" y="691846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4330494">
            <a:off x="-109367" y="4281125"/>
            <a:ext cx="1360709" cy="1641881"/>
          </a:xfrm>
          <a:custGeom>
            <a:avLst/>
            <a:gdLst/>
            <a:ahLst/>
            <a:cxnLst/>
            <a:rect l="l" t="t" r="r" b="b"/>
            <a:pathLst>
              <a:path w="2041063" h="2462821">
                <a:moveTo>
                  <a:pt x="0" y="0"/>
                </a:moveTo>
                <a:lnTo>
                  <a:pt x="2041063" y="0"/>
                </a:lnTo>
                <a:lnTo>
                  <a:pt x="2041063" y="2462822"/>
                </a:lnTo>
                <a:lnTo>
                  <a:pt x="0" y="2462822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915879" y="558312"/>
            <a:ext cx="644905" cy="644905"/>
          </a:xfrm>
          <a:custGeom>
            <a:avLst/>
            <a:gdLst/>
            <a:ahLst/>
            <a:cxnLst/>
            <a:rect l="l" t="t" r="r" b="b"/>
            <a:pathLst>
              <a:path w="967358" h="967358">
                <a:moveTo>
                  <a:pt x="0" y="0"/>
                </a:moveTo>
                <a:lnTo>
                  <a:pt x="967358" y="0"/>
                </a:lnTo>
                <a:lnTo>
                  <a:pt x="967358" y="967358"/>
                </a:lnTo>
                <a:lnTo>
                  <a:pt x="0" y="96735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 rot="-5298838">
            <a:off x="127482" y="231263"/>
            <a:ext cx="2866606" cy="2633759"/>
          </a:xfrm>
          <a:custGeom>
            <a:avLst/>
            <a:gdLst/>
            <a:ahLst/>
            <a:cxnLst/>
            <a:rect l="l" t="t" r="r" b="b"/>
            <a:pathLst>
              <a:path w="4299909" h="3950638">
                <a:moveTo>
                  <a:pt x="0" y="0"/>
                </a:moveTo>
                <a:lnTo>
                  <a:pt x="4299909" y="0"/>
                </a:lnTo>
                <a:lnTo>
                  <a:pt x="4299909" y="3950639"/>
                </a:lnTo>
                <a:lnTo>
                  <a:pt x="0" y="3950639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</p:sp>
      <p:grpSp>
        <p:nvGrpSpPr>
          <p:cNvPr id="8" name="Group 8"/>
          <p:cNvGrpSpPr/>
          <p:nvPr/>
        </p:nvGrpSpPr>
        <p:grpSpPr>
          <a:xfrm>
            <a:off x="915879" y="1548143"/>
            <a:ext cx="10418110" cy="4818772"/>
            <a:chOff x="0" y="0"/>
            <a:chExt cx="20836220" cy="10619715"/>
          </a:xfrm>
        </p:grpSpPr>
        <p:grpSp>
          <p:nvGrpSpPr>
            <p:cNvPr id="9" name="Group 9"/>
            <p:cNvGrpSpPr/>
            <p:nvPr/>
          </p:nvGrpSpPr>
          <p:grpSpPr>
            <a:xfrm>
              <a:off x="0" y="0"/>
              <a:ext cx="20836220" cy="10619715"/>
              <a:chOff x="0" y="0"/>
              <a:chExt cx="4115797" cy="2097722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4115797" cy="2097722"/>
              </a:xfrm>
              <a:custGeom>
                <a:avLst/>
                <a:gdLst/>
                <a:ahLst/>
                <a:cxnLst/>
                <a:rect l="l" t="t" r="r" b="b"/>
                <a:pathLst>
                  <a:path w="4115797" h="2097722">
                    <a:moveTo>
                      <a:pt x="0" y="0"/>
                    </a:moveTo>
                    <a:lnTo>
                      <a:pt x="4115797" y="0"/>
                    </a:lnTo>
                    <a:lnTo>
                      <a:pt x="4115797" y="2097722"/>
                    </a:lnTo>
                    <a:lnTo>
                      <a:pt x="0" y="2097722"/>
                    </a:lnTo>
                    <a:close/>
                  </a:path>
                </a:pathLst>
              </a:custGeom>
              <a:solidFill>
                <a:srgbClr val="FFFFFF">
                  <a:alpha val="40000"/>
                </a:srgbClr>
              </a:solidFill>
              <a:ln w="38100" cap="sq">
                <a:solidFill>
                  <a:srgbClr val="000000">
                    <a:alpha val="40000"/>
                  </a:srgbClr>
                </a:solidFill>
                <a:prstDash val="solid"/>
                <a:miter/>
              </a:ln>
            </p:spPr>
          </p:sp>
          <p:sp>
            <p:nvSpPr>
              <p:cNvPr id="11" name="TextBox 11"/>
              <p:cNvSpPr txBox="1"/>
              <p:nvPr/>
            </p:nvSpPr>
            <p:spPr>
              <a:xfrm>
                <a:off x="0" y="-38100"/>
                <a:ext cx="4115797" cy="2135822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0" y="0"/>
              <a:ext cx="20836220" cy="10619715"/>
              <a:chOff x="0" y="0"/>
              <a:chExt cx="4115797" cy="2097722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4115797" cy="2097722"/>
              </a:xfrm>
              <a:custGeom>
                <a:avLst/>
                <a:gdLst/>
                <a:ahLst/>
                <a:cxnLst/>
                <a:rect l="l" t="t" r="r" b="b"/>
                <a:pathLst>
                  <a:path w="4115797" h="2097722">
                    <a:moveTo>
                      <a:pt x="0" y="0"/>
                    </a:moveTo>
                    <a:lnTo>
                      <a:pt x="4115797" y="0"/>
                    </a:lnTo>
                    <a:lnTo>
                      <a:pt x="4115797" y="2097722"/>
                    </a:lnTo>
                    <a:lnTo>
                      <a:pt x="0" y="2097722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id="14" name="TextBox 14"/>
              <p:cNvSpPr txBox="1"/>
              <p:nvPr/>
            </p:nvSpPr>
            <p:spPr>
              <a:xfrm>
                <a:off x="0" y="-38100"/>
                <a:ext cx="4115797" cy="2135822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</p:grpSp>
      <p:sp>
        <p:nvSpPr>
          <p:cNvPr id="15" name="Freeform 15"/>
          <p:cNvSpPr/>
          <p:nvPr/>
        </p:nvSpPr>
        <p:spPr>
          <a:xfrm>
            <a:off x="1330706" y="2002132"/>
            <a:ext cx="1316469" cy="1452655"/>
          </a:xfrm>
          <a:custGeom>
            <a:avLst/>
            <a:gdLst/>
            <a:ahLst/>
            <a:cxnLst/>
            <a:rect l="l" t="t" r="r" b="b"/>
            <a:pathLst>
              <a:path w="1974703" h="2178983">
                <a:moveTo>
                  <a:pt x="0" y="0"/>
                </a:moveTo>
                <a:lnTo>
                  <a:pt x="1974703" y="0"/>
                </a:lnTo>
                <a:lnTo>
                  <a:pt x="1974703" y="2178983"/>
                </a:lnTo>
                <a:lnTo>
                  <a:pt x="0" y="2178983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1794685" y="491086"/>
            <a:ext cx="7587728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53"/>
              </a:lnSpc>
            </a:pPr>
            <a:r>
              <a:rPr lang="en-US" sz="5866" spc="11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1. </a:t>
            </a:r>
            <a:r>
              <a:rPr lang="en-US" sz="6600" spc="117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horario</a:t>
            </a:r>
            <a:r>
              <a:rPr lang="en-US" sz="6600" spc="11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:</a:t>
            </a:r>
            <a:endParaRPr lang="en-US" sz="5866" spc="117" dirty="0">
              <a:solidFill>
                <a:srgbClr val="000000"/>
              </a:solidFill>
              <a:latin typeface="Gagalin"/>
              <a:ea typeface="Gagalin"/>
              <a:cs typeface="Gagalin"/>
              <a:sym typeface="Gagalin"/>
            </a:endParaRPr>
          </a:p>
        </p:txBody>
      </p:sp>
      <p:sp>
        <p:nvSpPr>
          <p:cNvPr id="17" name="Freeform 17"/>
          <p:cNvSpPr/>
          <p:nvPr/>
        </p:nvSpPr>
        <p:spPr>
          <a:xfrm>
            <a:off x="1330706" y="4004502"/>
            <a:ext cx="1316469" cy="1452655"/>
          </a:xfrm>
          <a:custGeom>
            <a:avLst/>
            <a:gdLst/>
            <a:ahLst/>
            <a:cxnLst/>
            <a:rect l="l" t="t" r="r" b="b"/>
            <a:pathLst>
              <a:path w="1974703" h="2178983">
                <a:moveTo>
                  <a:pt x="0" y="0"/>
                </a:moveTo>
                <a:lnTo>
                  <a:pt x="1974703" y="0"/>
                </a:lnTo>
                <a:lnTo>
                  <a:pt x="1974703" y="2178983"/>
                </a:lnTo>
                <a:lnTo>
                  <a:pt x="0" y="2178983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/>
            </a:stretch>
          </a:blipFill>
        </p:spPr>
        <p:txBody>
          <a:bodyPr/>
          <a:lstStyle/>
          <a:p>
            <a:endParaRPr lang="es-AR" sz="1200" dirty="0"/>
          </a:p>
        </p:txBody>
      </p:sp>
      <p:sp>
        <p:nvSpPr>
          <p:cNvPr id="18" name="Freeform 18"/>
          <p:cNvSpPr/>
          <p:nvPr/>
        </p:nvSpPr>
        <p:spPr>
          <a:xfrm>
            <a:off x="9292675" y="-119743"/>
            <a:ext cx="2899325" cy="2888782"/>
          </a:xfrm>
          <a:custGeom>
            <a:avLst/>
            <a:gdLst/>
            <a:ahLst/>
            <a:cxnLst/>
            <a:rect l="l" t="t" r="r" b="b"/>
            <a:pathLst>
              <a:path w="4348988" h="4333173">
                <a:moveTo>
                  <a:pt x="0" y="0"/>
                </a:moveTo>
                <a:lnTo>
                  <a:pt x="4348988" y="0"/>
                </a:lnTo>
                <a:lnTo>
                  <a:pt x="4348988" y="4333174"/>
                </a:lnTo>
                <a:lnTo>
                  <a:pt x="0" y="4333174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</p:sp>
      <p:sp>
        <p:nvSpPr>
          <p:cNvPr id="19" name="Freeform 19"/>
          <p:cNvSpPr/>
          <p:nvPr/>
        </p:nvSpPr>
        <p:spPr>
          <a:xfrm rot="840351">
            <a:off x="9726201" y="574206"/>
            <a:ext cx="1621771" cy="1506773"/>
          </a:xfrm>
          <a:custGeom>
            <a:avLst/>
            <a:gdLst/>
            <a:ahLst/>
            <a:cxnLst/>
            <a:rect l="l" t="t" r="r" b="b"/>
            <a:pathLst>
              <a:path w="2432657" h="2260160">
                <a:moveTo>
                  <a:pt x="0" y="0"/>
                </a:moveTo>
                <a:lnTo>
                  <a:pt x="2432657" y="0"/>
                </a:lnTo>
                <a:lnTo>
                  <a:pt x="2432657" y="2260160"/>
                </a:lnTo>
                <a:lnTo>
                  <a:pt x="0" y="226016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</p:sp>
      <p:sp>
        <p:nvSpPr>
          <p:cNvPr id="20" name="Freeform 20"/>
          <p:cNvSpPr/>
          <p:nvPr/>
        </p:nvSpPr>
        <p:spPr>
          <a:xfrm>
            <a:off x="462744" y="306869"/>
            <a:ext cx="1147791" cy="1147791"/>
          </a:xfrm>
          <a:custGeom>
            <a:avLst/>
            <a:gdLst/>
            <a:ahLst/>
            <a:cxnLst/>
            <a:rect l="l" t="t" r="r" b="b"/>
            <a:pathLst>
              <a:path w="1721686" h="1721686">
                <a:moveTo>
                  <a:pt x="0" y="0"/>
                </a:moveTo>
                <a:lnTo>
                  <a:pt x="1721686" y="0"/>
                </a:lnTo>
                <a:lnTo>
                  <a:pt x="1721686" y="1721686"/>
                </a:lnTo>
                <a:lnTo>
                  <a:pt x="0" y="1721686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</p:sp>
      <p:sp>
        <p:nvSpPr>
          <p:cNvPr id="21" name="TextBox 21"/>
          <p:cNvSpPr txBox="1"/>
          <p:nvPr/>
        </p:nvSpPr>
        <p:spPr>
          <a:xfrm>
            <a:off x="2992036" y="2093036"/>
            <a:ext cx="7592837" cy="12170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53"/>
              </a:lnSpc>
            </a:pPr>
            <a:r>
              <a:rPr lang="en-US" sz="3466" dirty="0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Martes, 11.00 am</a:t>
            </a:r>
          </a:p>
          <a:p>
            <a:pPr>
              <a:lnSpc>
                <a:spcPts val="4853"/>
              </a:lnSpc>
            </a:pPr>
            <a:r>
              <a:rPr lang="en-US" sz="3466" dirty="0" err="1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Clase</a:t>
            </a:r>
            <a:r>
              <a:rPr lang="en-US" sz="3466" dirty="0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 por Zoom: </a:t>
            </a:r>
            <a:r>
              <a:rPr lang="en-US" sz="3466" dirty="0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  <a:hlinkClick r:id="rId20"/>
              </a:rPr>
              <a:t>https://bit.ly/AULA-11</a:t>
            </a:r>
            <a:endParaRPr lang="en-US" sz="3466" dirty="0">
              <a:solidFill>
                <a:srgbClr val="000000"/>
              </a:solidFill>
              <a:latin typeface="Canva Sans 2 Bold"/>
              <a:ea typeface="Canva Sans 2 Bold"/>
              <a:cs typeface="Canva Sans 2 Bold"/>
              <a:sym typeface="Canva Sans 2 Bold"/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2919266" y="4154851"/>
            <a:ext cx="5511571" cy="18292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853"/>
              </a:lnSpc>
            </a:pPr>
            <a:r>
              <a:rPr lang="en-US" sz="3466" dirty="0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Jueves, 10.00 am      </a:t>
            </a:r>
          </a:p>
          <a:p>
            <a:pPr>
              <a:lnSpc>
                <a:spcPts val="4853"/>
              </a:lnSpc>
            </a:pPr>
            <a:r>
              <a:rPr lang="en-US" sz="3466" dirty="0" err="1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Clase</a:t>
            </a:r>
            <a:r>
              <a:rPr lang="en-US" sz="3466" dirty="0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 </a:t>
            </a:r>
            <a:r>
              <a:rPr lang="en-US" sz="3466" dirty="0" err="1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presencial</a:t>
            </a:r>
            <a:r>
              <a:rPr lang="en-US" sz="3466" dirty="0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 - </a:t>
            </a:r>
            <a:r>
              <a:rPr lang="en-US" sz="3466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Aula 11</a:t>
            </a:r>
            <a:endParaRPr lang="en-US" sz="3466" dirty="0">
              <a:solidFill>
                <a:srgbClr val="000000"/>
              </a:solidFill>
              <a:latin typeface="Canva Sans 2 Bold"/>
              <a:ea typeface="Canva Sans 2 Bold"/>
              <a:cs typeface="Canva Sans 2 Bold"/>
              <a:sym typeface="Canva Sans 2 Bold"/>
            </a:endParaRPr>
          </a:p>
          <a:p>
            <a:pPr>
              <a:lnSpc>
                <a:spcPts val="4853"/>
              </a:lnSpc>
            </a:pPr>
            <a:r>
              <a:rPr lang="en-US" sz="3466" dirty="0" err="1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asistencia</a:t>
            </a:r>
            <a:r>
              <a:rPr lang="en-US" sz="3466" dirty="0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 </a:t>
            </a:r>
            <a:r>
              <a:rPr lang="en-US" sz="3466" dirty="0" err="1">
                <a:solidFill>
                  <a:srgbClr val="000000"/>
                </a:solidFill>
                <a:latin typeface="Canva Sans 2 Bold"/>
                <a:ea typeface="Canva Sans 2 Bold"/>
                <a:cs typeface="Canva Sans 2 Bold"/>
                <a:sym typeface="Canva Sans 2 Bold"/>
              </a:rPr>
              <a:t>obligatoria</a:t>
            </a:r>
            <a:endParaRPr lang="en-US" sz="3466" dirty="0">
              <a:solidFill>
                <a:srgbClr val="000000"/>
              </a:solidFill>
              <a:latin typeface="Canva Sans 2 Bold"/>
              <a:ea typeface="Canva Sans 2 Bold"/>
              <a:cs typeface="Canva Sans 2 Bold"/>
              <a:sym typeface="Canva Sans 2 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r="-48" b="-38974"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4385033" y="1691556"/>
            <a:ext cx="3195636" cy="4335409"/>
            <a:chOff x="0" y="0"/>
            <a:chExt cx="6391272" cy="8670818"/>
          </a:xfrm>
        </p:grpSpPr>
        <p:grpSp>
          <p:nvGrpSpPr>
            <p:cNvPr id="4" name="Group 4"/>
            <p:cNvGrpSpPr/>
            <p:nvPr/>
          </p:nvGrpSpPr>
          <p:grpSpPr>
            <a:xfrm>
              <a:off x="3701" y="0"/>
              <a:ext cx="6387571" cy="8670818"/>
              <a:chOff x="0" y="0"/>
              <a:chExt cx="1261742" cy="1712754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0" y="0"/>
                <a:ext cx="1261742" cy="1712754"/>
              </a:xfrm>
              <a:custGeom>
                <a:avLst/>
                <a:gdLst/>
                <a:ahLst/>
                <a:cxnLst/>
                <a:rect l="l" t="t" r="r" b="b"/>
                <a:pathLst>
                  <a:path w="1261742" h="1712754">
                    <a:moveTo>
                      <a:pt x="0" y="0"/>
                    </a:moveTo>
                    <a:lnTo>
                      <a:pt x="1261742" y="0"/>
                    </a:lnTo>
                    <a:lnTo>
                      <a:pt x="1261742" y="1712754"/>
                    </a:lnTo>
                    <a:lnTo>
                      <a:pt x="0" y="1712754"/>
                    </a:lnTo>
                    <a:close/>
                  </a:path>
                </a:pathLst>
              </a:custGeom>
              <a:solidFill>
                <a:srgbClr val="FFFFFF">
                  <a:alpha val="40000"/>
                </a:srgbClr>
              </a:solidFill>
              <a:ln w="38100" cap="sq">
                <a:solidFill>
                  <a:srgbClr val="000000">
                    <a:alpha val="40000"/>
                  </a:srgbClr>
                </a:solidFill>
                <a:prstDash val="solid"/>
                <a:miter/>
              </a:ln>
            </p:spPr>
          </p:sp>
          <p:sp>
            <p:nvSpPr>
              <p:cNvPr id="6" name="TextBox 6"/>
              <p:cNvSpPr txBox="1"/>
              <p:nvPr/>
            </p:nvSpPr>
            <p:spPr>
              <a:xfrm>
                <a:off x="0" y="-38100"/>
                <a:ext cx="1261742" cy="175085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0" y="0"/>
              <a:ext cx="6387571" cy="8670818"/>
              <a:chOff x="0" y="0"/>
              <a:chExt cx="1261742" cy="1712754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1261742" cy="1712754"/>
              </a:xfrm>
              <a:custGeom>
                <a:avLst/>
                <a:gdLst/>
                <a:ahLst/>
                <a:cxnLst/>
                <a:rect l="l" t="t" r="r" b="b"/>
                <a:pathLst>
                  <a:path w="1261742" h="1712754">
                    <a:moveTo>
                      <a:pt x="0" y="0"/>
                    </a:moveTo>
                    <a:lnTo>
                      <a:pt x="1261742" y="0"/>
                    </a:lnTo>
                    <a:lnTo>
                      <a:pt x="1261742" y="1712754"/>
                    </a:lnTo>
                    <a:lnTo>
                      <a:pt x="0" y="1712754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1261742" cy="175085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</p:grpSp>
      <p:sp>
        <p:nvSpPr>
          <p:cNvPr id="10" name="Freeform 10"/>
          <p:cNvSpPr/>
          <p:nvPr/>
        </p:nvSpPr>
        <p:spPr>
          <a:xfrm>
            <a:off x="-1871144" y="-1245924"/>
            <a:ext cx="4675273" cy="5247755"/>
          </a:xfrm>
          <a:custGeom>
            <a:avLst/>
            <a:gdLst/>
            <a:ahLst/>
            <a:cxnLst/>
            <a:rect l="l" t="t" r="r" b="b"/>
            <a:pathLst>
              <a:path w="7012910" h="7871633">
                <a:moveTo>
                  <a:pt x="0" y="0"/>
                </a:moveTo>
                <a:lnTo>
                  <a:pt x="7012910" y="0"/>
                </a:lnTo>
                <a:lnTo>
                  <a:pt x="7012910" y="7871634"/>
                </a:lnTo>
                <a:lnTo>
                  <a:pt x="0" y="78716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 rot="-10604382">
            <a:off x="8937497" y="-1600697"/>
            <a:ext cx="4608461" cy="4902617"/>
          </a:xfrm>
          <a:custGeom>
            <a:avLst/>
            <a:gdLst/>
            <a:ahLst/>
            <a:cxnLst/>
            <a:rect l="l" t="t" r="r" b="b"/>
            <a:pathLst>
              <a:path w="6912691" h="7353926">
                <a:moveTo>
                  <a:pt x="0" y="0"/>
                </a:moveTo>
                <a:lnTo>
                  <a:pt x="6912691" y="0"/>
                </a:lnTo>
                <a:lnTo>
                  <a:pt x="6912691" y="7353926"/>
                </a:lnTo>
                <a:lnTo>
                  <a:pt x="0" y="735392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grpSp>
        <p:nvGrpSpPr>
          <p:cNvPr id="12" name="Group 12"/>
          <p:cNvGrpSpPr/>
          <p:nvPr/>
        </p:nvGrpSpPr>
        <p:grpSpPr>
          <a:xfrm>
            <a:off x="8084265" y="1691556"/>
            <a:ext cx="3195636" cy="4335409"/>
            <a:chOff x="0" y="0"/>
            <a:chExt cx="6391272" cy="8670818"/>
          </a:xfrm>
        </p:grpSpPr>
        <p:grpSp>
          <p:nvGrpSpPr>
            <p:cNvPr id="13" name="Group 13"/>
            <p:cNvGrpSpPr/>
            <p:nvPr/>
          </p:nvGrpSpPr>
          <p:grpSpPr>
            <a:xfrm>
              <a:off x="3701" y="0"/>
              <a:ext cx="6387571" cy="8670818"/>
              <a:chOff x="0" y="0"/>
              <a:chExt cx="1261742" cy="1712754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1261742" cy="1712754"/>
              </a:xfrm>
              <a:custGeom>
                <a:avLst/>
                <a:gdLst/>
                <a:ahLst/>
                <a:cxnLst/>
                <a:rect l="l" t="t" r="r" b="b"/>
                <a:pathLst>
                  <a:path w="1261742" h="1712754">
                    <a:moveTo>
                      <a:pt x="0" y="0"/>
                    </a:moveTo>
                    <a:lnTo>
                      <a:pt x="1261742" y="0"/>
                    </a:lnTo>
                    <a:lnTo>
                      <a:pt x="1261742" y="1712754"/>
                    </a:lnTo>
                    <a:lnTo>
                      <a:pt x="0" y="1712754"/>
                    </a:lnTo>
                    <a:close/>
                  </a:path>
                </a:pathLst>
              </a:custGeom>
              <a:solidFill>
                <a:srgbClr val="FFFFFF">
                  <a:alpha val="40000"/>
                </a:srgbClr>
              </a:solidFill>
              <a:ln w="38100" cap="sq">
                <a:solidFill>
                  <a:srgbClr val="000000">
                    <a:alpha val="40000"/>
                  </a:srgbClr>
                </a:solidFill>
                <a:prstDash val="solid"/>
                <a:miter/>
              </a:ln>
            </p:spPr>
          </p:sp>
          <p:sp>
            <p:nvSpPr>
              <p:cNvPr id="15" name="TextBox 15"/>
              <p:cNvSpPr txBox="1"/>
              <p:nvPr/>
            </p:nvSpPr>
            <p:spPr>
              <a:xfrm>
                <a:off x="0" y="-38100"/>
                <a:ext cx="1261742" cy="175085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  <p:grpSp>
          <p:nvGrpSpPr>
            <p:cNvPr id="16" name="Group 16"/>
            <p:cNvGrpSpPr/>
            <p:nvPr/>
          </p:nvGrpSpPr>
          <p:grpSpPr>
            <a:xfrm>
              <a:off x="0" y="0"/>
              <a:ext cx="6387571" cy="8670818"/>
              <a:chOff x="0" y="0"/>
              <a:chExt cx="1261742" cy="1712754"/>
            </a:xfrm>
          </p:grpSpPr>
          <p:sp>
            <p:nvSpPr>
              <p:cNvPr id="17" name="Freeform 17"/>
              <p:cNvSpPr/>
              <p:nvPr/>
            </p:nvSpPr>
            <p:spPr>
              <a:xfrm>
                <a:off x="0" y="0"/>
                <a:ext cx="1261742" cy="1712754"/>
              </a:xfrm>
              <a:custGeom>
                <a:avLst/>
                <a:gdLst/>
                <a:ahLst/>
                <a:cxnLst/>
                <a:rect l="l" t="t" r="r" b="b"/>
                <a:pathLst>
                  <a:path w="1261742" h="1712754">
                    <a:moveTo>
                      <a:pt x="0" y="0"/>
                    </a:moveTo>
                    <a:lnTo>
                      <a:pt x="1261742" y="0"/>
                    </a:lnTo>
                    <a:lnTo>
                      <a:pt x="1261742" y="1712754"/>
                    </a:lnTo>
                    <a:lnTo>
                      <a:pt x="0" y="1712754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id="18" name="TextBox 18"/>
              <p:cNvSpPr txBox="1"/>
              <p:nvPr/>
            </p:nvSpPr>
            <p:spPr>
              <a:xfrm>
                <a:off x="0" y="-38100"/>
                <a:ext cx="1261742" cy="175085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</p:grpSp>
      <p:sp>
        <p:nvSpPr>
          <p:cNvPr id="19" name="TextBox 19"/>
          <p:cNvSpPr txBox="1"/>
          <p:nvPr/>
        </p:nvSpPr>
        <p:spPr>
          <a:xfrm>
            <a:off x="891209" y="679450"/>
            <a:ext cx="9042500" cy="8207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400"/>
              </a:lnSpc>
              <a:spcBef>
                <a:spcPct val="0"/>
              </a:spcBef>
            </a:pPr>
            <a:r>
              <a:rPr lang="en-US" sz="5334" spc="10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2.  </a:t>
            </a:r>
            <a:r>
              <a:rPr lang="en-US" sz="6000" spc="107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requisitos</a:t>
            </a:r>
            <a:r>
              <a:rPr lang="en-US" sz="6000" spc="10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 de </a:t>
            </a:r>
            <a:r>
              <a:rPr lang="en-US" sz="6000" spc="107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cursado</a:t>
            </a:r>
            <a:endParaRPr lang="en-US" sz="5334" spc="107" dirty="0">
              <a:solidFill>
                <a:srgbClr val="000000"/>
              </a:solidFill>
              <a:latin typeface="Gagalin"/>
              <a:ea typeface="Gagalin"/>
              <a:cs typeface="Gagalin"/>
              <a:sym typeface="Gagalin"/>
            </a:endParaRPr>
          </a:p>
        </p:txBody>
      </p:sp>
      <p:sp>
        <p:nvSpPr>
          <p:cNvPr id="20" name="Freeform 20"/>
          <p:cNvSpPr/>
          <p:nvPr/>
        </p:nvSpPr>
        <p:spPr>
          <a:xfrm rot="3191312">
            <a:off x="7058331" y="-897066"/>
            <a:ext cx="1692729" cy="1640408"/>
          </a:xfrm>
          <a:custGeom>
            <a:avLst/>
            <a:gdLst/>
            <a:ahLst/>
            <a:cxnLst/>
            <a:rect l="l" t="t" r="r" b="b"/>
            <a:pathLst>
              <a:path w="2539093" h="2460612">
                <a:moveTo>
                  <a:pt x="0" y="0"/>
                </a:moveTo>
                <a:lnTo>
                  <a:pt x="2539093" y="0"/>
                </a:lnTo>
                <a:lnTo>
                  <a:pt x="2539093" y="2460612"/>
                </a:lnTo>
                <a:lnTo>
                  <a:pt x="0" y="2460612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23" name="TextBox 23"/>
          <p:cNvSpPr txBox="1"/>
          <p:nvPr/>
        </p:nvSpPr>
        <p:spPr>
          <a:xfrm>
            <a:off x="4673313" y="2875885"/>
            <a:ext cx="2852568" cy="2606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31818" lvl="1" indent="-215909">
              <a:lnSpc>
                <a:spcPts val="2039"/>
              </a:lnSpc>
              <a:buFont typeface="Arial"/>
              <a:buChar char="•"/>
            </a:pPr>
            <a:r>
              <a:rPr lang="en-US" sz="1999" spc="9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cuestionarios</a:t>
            </a:r>
            <a:r>
              <a:rPr lang="en-US" sz="1999" spc="9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z="1999" spc="9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autocorrección</a:t>
            </a:r>
            <a:endParaRPr lang="en-US" sz="1999" spc="99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>
              <a:lnSpc>
                <a:spcPts val="2039"/>
              </a:lnSpc>
            </a:pPr>
            <a:endParaRPr lang="en-US" sz="1999" spc="99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 marL="431818" lvl="1" indent="-215909">
              <a:lnSpc>
                <a:spcPts val="2039"/>
              </a:lnSpc>
              <a:buFont typeface="Arial"/>
              <a:buChar char="•"/>
            </a:pPr>
            <a:r>
              <a:rPr lang="en-US" sz="1999" spc="9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3. </a:t>
            </a:r>
            <a:r>
              <a:rPr lang="en-US" sz="1999" spc="9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trabajos</a:t>
            </a:r>
            <a:r>
              <a:rPr lang="en-US" sz="1999" spc="9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999" spc="9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prácticos</a:t>
            </a:r>
            <a:r>
              <a:rPr lang="en-US" sz="1999" spc="9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</a:p>
          <a:p>
            <a:pPr>
              <a:lnSpc>
                <a:spcPts val="2039"/>
              </a:lnSpc>
            </a:pPr>
            <a:endParaRPr lang="en-US" sz="1999" spc="99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 marL="431818" lvl="1" indent="-215909">
              <a:lnSpc>
                <a:spcPts val="2039"/>
              </a:lnSpc>
              <a:buFont typeface="Arial"/>
              <a:buChar char="•"/>
            </a:pPr>
            <a:r>
              <a:rPr lang="en-US" sz="1999" spc="9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1 eval. </a:t>
            </a:r>
            <a:r>
              <a:rPr lang="en-US" sz="1999" spc="9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integradora</a:t>
            </a:r>
            <a:r>
              <a:rPr lang="en-US" sz="1999" spc="9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</a:p>
          <a:p>
            <a:pPr>
              <a:lnSpc>
                <a:spcPts val="2039"/>
              </a:lnSpc>
            </a:pPr>
            <a:endParaRPr lang="en-US" sz="1999" spc="99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 marL="431818" lvl="1" indent="-215909">
              <a:lnSpc>
                <a:spcPts val="2039"/>
              </a:lnSpc>
              <a:buFont typeface="Arial"/>
              <a:buChar char="•"/>
            </a:pPr>
            <a:r>
              <a:rPr lang="en-US" sz="1999" b="1" spc="99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todas</a:t>
            </a:r>
            <a:r>
              <a:rPr lang="en-US" sz="1999" b="1" spc="99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son </a:t>
            </a:r>
            <a:r>
              <a:rPr lang="en-US" sz="1999" b="1" spc="99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obligatorias</a:t>
            </a:r>
            <a:endParaRPr lang="en-US" sz="1999" b="1" spc="99" dirty="0">
              <a:solidFill>
                <a:schemeClr val="accent2">
                  <a:lumMod val="75000"/>
                </a:schemeClr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>
              <a:lnSpc>
                <a:spcPts val="2439"/>
              </a:lnSpc>
            </a:pPr>
            <a:endParaRPr lang="en-US" sz="1999" spc="99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</p:txBody>
      </p:sp>
      <p:sp>
        <p:nvSpPr>
          <p:cNvPr id="24" name="Freeform 24"/>
          <p:cNvSpPr/>
          <p:nvPr/>
        </p:nvSpPr>
        <p:spPr>
          <a:xfrm>
            <a:off x="276091" y="4642186"/>
            <a:ext cx="3194640" cy="3398553"/>
          </a:xfrm>
          <a:custGeom>
            <a:avLst/>
            <a:gdLst/>
            <a:ahLst/>
            <a:cxnLst/>
            <a:rect l="l" t="t" r="r" b="b"/>
            <a:pathLst>
              <a:path w="4791960" h="5097830">
                <a:moveTo>
                  <a:pt x="0" y="0"/>
                </a:moveTo>
                <a:lnTo>
                  <a:pt x="4791960" y="0"/>
                </a:lnTo>
                <a:lnTo>
                  <a:pt x="4791960" y="5097830"/>
                </a:lnTo>
                <a:lnTo>
                  <a:pt x="0" y="509783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grpSp>
        <p:nvGrpSpPr>
          <p:cNvPr id="25" name="Group 25"/>
          <p:cNvGrpSpPr/>
          <p:nvPr/>
        </p:nvGrpSpPr>
        <p:grpSpPr>
          <a:xfrm>
            <a:off x="685800" y="1691556"/>
            <a:ext cx="3195636" cy="4335409"/>
            <a:chOff x="0" y="0"/>
            <a:chExt cx="6391272" cy="8670818"/>
          </a:xfrm>
        </p:grpSpPr>
        <p:grpSp>
          <p:nvGrpSpPr>
            <p:cNvPr id="26" name="Group 26"/>
            <p:cNvGrpSpPr/>
            <p:nvPr/>
          </p:nvGrpSpPr>
          <p:grpSpPr>
            <a:xfrm>
              <a:off x="3701" y="0"/>
              <a:ext cx="6387571" cy="8670818"/>
              <a:chOff x="0" y="0"/>
              <a:chExt cx="1261742" cy="1712754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1261742" cy="1712754"/>
              </a:xfrm>
              <a:custGeom>
                <a:avLst/>
                <a:gdLst/>
                <a:ahLst/>
                <a:cxnLst/>
                <a:rect l="l" t="t" r="r" b="b"/>
                <a:pathLst>
                  <a:path w="1261742" h="1712754">
                    <a:moveTo>
                      <a:pt x="0" y="0"/>
                    </a:moveTo>
                    <a:lnTo>
                      <a:pt x="1261742" y="0"/>
                    </a:lnTo>
                    <a:lnTo>
                      <a:pt x="1261742" y="1712754"/>
                    </a:lnTo>
                    <a:lnTo>
                      <a:pt x="0" y="1712754"/>
                    </a:lnTo>
                    <a:close/>
                  </a:path>
                </a:pathLst>
              </a:custGeom>
              <a:solidFill>
                <a:srgbClr val="FFFFFF">
                  <a:alpha val="40000"/>
                </a:srgbClr>
              </a:solidFill>
              <a:ln w="38100" cap="sq">
                <a:solidFill>
                  <a:srgbClr val="000000">
                    <a:alpha val="40000"/>
                  </a:srgbClr>
                </a:solidFill>
                <a:prstDash val="solid"/>
                <a:miter/>
              </a:ln>
            </p:spPr>
          </p:sp>
          <p:sp>
            <p:nvSpPr>
              <p:cNvPr id="28" name="TextBox 28"/>
              <p:cNvSpPr txBox="1"/>
              <p:nvPr/>
            </p:nvSpPr>
            <p:spPr>
              <a:xfrm>
                <a:off x="0" y="-38100"/>
                <a:ext cx="1261742" cy="175085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  <p:grpSp>
          <p:nvGrpSpPr>
            <p:cNvPr id="29" name="Group 29"/>
            <p:cNvGrpSpPr/>
            <p:nvPr/>
          </p:nvGrpSpPr>
          <p:grpSpPr>
            <a:xfrm>
              <a:off x="0" y="0"/>
              <a:ext cx="6387571" cy="8670818"/>
              <a:chOff x="0" y="0"/>
              <a:chExt cx="1261742" cy="1712754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0" y="0"/>
                <a:ext cx="1261742" cy="1712754"/>
              </a:xfrm>
              <a:custGeom>
                <a:avLst/>
                <a:gdLst/>
                <a:ahLst/>
                <a:cxnLst/>
                <a:rect l="l" t="t" r="r" b="b"/>
                <a:pathLst>
                  <a:path w="1261742" h="1712754">
                    <a:moveTo>
                      <a:pt x="0" y="0"/>
                    </a:moveTo>
                    <a:lnTo>
                      <a:pt x="1261742" y="0"/>
                    </a:lnTo>
                    <a:lnTo>
                      <a:pt x="1261742" y="1712754"/>
                    </a:lnTo>
                    <a:lnTo>
                      <a:pt x="0" y="1712754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id="31" name="TextBox 31"/>
              <p:cNvSpPr txBox="1"/>
              <p:nvPr/>
            </p:nvSpPr>
            <p:spPr>
              <a:xfrm>
                <a:off x="0" y="-38100"/>
                <a:ext cx="1261742" cy="175085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</p:grpSp>
      <p:sp>
        <p:nvSpPr>
          <p:cNvPr id="32" name="TextBox 32"/>
          <p:cNvSpPr txBox="1"/>
          <p:nvPr/>
        </p:nvSpPr>
        <p:spPr>
          <a:xfrm>
            <a:off x="915096" y="2910479"/>
            <a:ext cx="2805634" cy="21987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46211" lvl="1" indent="-223105" algn="ctr">
              <a:lnSpc>
                <a:spcPts val="2893"/>
              </a:lnSpc>
              <a:buFont typeface="Arial"/>
              <a:buChar char="•"/>
            </a:pPr>
            <a:r>
              <a:rPr lang="en-US" sz="2066" spc="103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asistencia a clases presenciales obligatoria</a:t>
            </a:r>
          </a:p>
          <a:p>
            <a:pPr algn="ctr">
              <a:lnSpc>
                <a:spcPts val="2893"/>
              </a:lnSpc>
            </a:pPr>
            <a:endParaRPr lang="en-US" sz="2066" spc="103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 marL="446211" lvl="1" indent="-223105" algn="ctr">
              <a:lnSpc>
                <a:spcPts val="2893"/>
              </a:lnSpc>
              <a:buFont typeface="Arial"/>
              <a:buChar char="•"/>
            </a:pPr>
            <a:r>
              <a:rPr lang="en-US" sz="2066" spc="103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puntualidad 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250764" y="2113178"/>
            <a:ext cx="2446079" cy="491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15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asistencia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728033" y="2113178"/>
            <a:ext cx="2743129" cy="491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15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evaluaciones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8487759" y="2113178"/>
            <a:ext cx="2446079" cy="491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spc="15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estudio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247418" y="2916829"/>
            <a:ext cx="2893788" cy="28044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02274" lvl="1" indent="-151137">
              <a:lnSpc>
                <a:spcPts val="1959"/>
              </a:lnSpc>
              <a:buFont typeface="Arial"/>
              <a:buChar char="•"/>
            </a:pP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preparar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antemano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los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temas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a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tratar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clase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.</a:t>
            </a:r>
          </a:p>
          <a:p>
            <a:pPr marL="302274" lvl="1" indent="-151137">
              <a:lnSpc>
                <a:spcPts val="1959"/>
              </a:lnSpc>
              <a:buFont typeface="Arial"/>
              <a:buChar char="•"/>
            </a:pP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leer los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apuntes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,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diseñar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tablas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o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cuadros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,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anotar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las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dudas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y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consultarlas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clase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.</a:t>
            </a:r>
          </a:p>
          <a:p>
            <a:pPr marL="302274" lvl="1" indent="-151137">
              <a:lnSpc>
                <a:spcPts val="1959"/>
              </a:lnSpc>
              <a:buFont typeface="Arial"/>
              <a:buChar char="•"/>
            </a:pP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practicar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lo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trabajado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clase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: (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volver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a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hacer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los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ejercicios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,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compararlos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con los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resueltos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clase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)..</a:t>
            </a:r>
          </a:p>
          <a:p>
            <a:pPr marL="302274" lvl="1" indent="-151137">
              <a:lnSpc>
                <a:spcPts val="1959"/>
              </a:lnSpc>
              <a:buFont typeface="Arial"/>
              <a:buChar char="•"/>
            </a:pPr>
            <a:r>
              <a:rPr lang="en-US" sz="1399" spc="69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escuchar</a:t>
            </a:r>
            <a:r>
              <a:rPr lang="en-US" sz="1399" spc="69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los audios </a:t>
            </a:r>
            <a:r>
              <a:rPr lang="en-US" sz="1399" b="1" spc="69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MUCHAS VECES. </a:t>
            </a:r>
          </a:p>
        </p:txBody>
      </p:sp>
      <p:sp>
        <p:nvSpPr>
          <p:cNvPr id="37" name="Freeform 37"/>
          <p:cNvSpPr/>
          <p:nvPr/>
        </p:nvSpPr>
        <p:spPr>
          <a:xfrm rot="1191497">
            <a:off x="9985349" y="173810"/>
            <a:ext cx="1781476" cy="1745846"/>
          </a:xfrm>
          <a:custGeom>
            <a:avLst/>
            <a:gdLst/>
            <a:ahLst/>
            <a:cxnLst/>
            <a:rect l="l" t="t" r="r" b="b"/>
            <a:pathLst>
              <a:path w="2672214" h="2618769">
                <a:moveTo>
                  <a:pt x="0" y="0"/>
                </a:moveTo>
                <a:lnTo>
                  <a:pt x="2672214" y="0"/>
                </a:lnTo>
                <a:lnTo>
                  <a:pt x="2672214" y="2618770"/>
                </a:lnTo>
                <a:lnTo>
                  <a:pt x="0" y="2618770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38" name="Freeform 38"/>
          <p:cNvSpPr/>
          <p:nvPr/>
        </p:nvSpPr>
        <p:spPr>
          <a:xfrm>
            <a:off x="276091" y="114300"/>
            <a:ext cx="1230235" cy="1143000"/>
          </a:xfrm>
          <a:custGeom>
            <a:avLst/>
            <a:gdLst/>
            <a:ahLst/>
            <a:cxnLst/>
            <a:rect l="l" t="t" r="r" b="b"/>
            <a:pathLst>
              <a:path w="1845352" h="1714500">
                <a:moveTo>
                  <a:pt x="0" y="0"/>
                </a:moveTo>
                <a:lnTo>
                  <a:pt x="1845352" y="0"/>
                </a:lnTo>
                <a:lnTo>
                  <a:pt x="1845352" y="1714500"/>
                </a:lnTo>
                <a:lnTo>
                  <a:pt x="0" y="1714500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39" name="Freeform 39"/>
          <p:cNvSpPr/>
          <p:nvPr/>
        </p:nvSpPr>
        <p:spPr>
          <a:xfrm>
            <a:off x="756055" y="5061436"/>
            <a:ext cx="1147791" cy="1147791"/>
          </a:xfrm>
          <a:custGeom>
            <a:avLst/>
            <a:gdLst/>
            <a:ahLst/>
            <a:cxnLst/>
            <a:rect l="l" t="t" r="r" b="b"/>
            <a:pathLst>
              <a:path w="1721686" h="1721686">
                <a:moveTo>
                  <a:pt x="0" y="0"/>
                </a:moveTo>
                <a:lnTo>
                  <a:pt x="1721686" y="0"/>
                </a:lnTo>
                <a:lnTo>
                  <a:pt x="1721686" y="1721686"/>
                </a:lnTo>
                <a:lnTo>
                  <a:pt x="0" y="1721686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40" name="Freeform 38">
            <a:extLst>
              <a:ext uri="{FF2B5EF4-FFF2-40B4-BE49-F238E27FC236}">
                <a16:creationId xmlns:a16="http://schemas.microsoft.com/office/drawing/2014/main" id="{43516712-A09C-4C72-A9CE-DFB7862680E0}"/>
              </a:ext>
            </a:extLst>
          </p:cNvPr>
          <p:cNvSpPr/>
          <p:nvPr/>
        </p:nvSpPr>
        <p:spPr>
          <a:xfrm rot="20431644">
            <a:off x="8025559" y="1787482"/>
            <a:ext cx="1230235" cy="1143000"/>
          </a:xfrm>
          <a:custGeom>
            <a:avLst/>
            <a:gdLst/>
            <a:ahLst/>
            <a:cxnLst/>
            <a:rect l="l" t="t" r="r" b="b"/>
            <a:pathLst>
              <a:path w="1845352" h="1714500">
                <a:moveTo>
                  <a:pt x="0" y="0"/>
                </a:moveTo>
                <a:lnTo>
                  <a:pt x="1845352" y="0"/>
                </a:lnTo>
                <a:lnTo>
                  <a:pt x="1845352" y="1714500"/>
                </a:lnTo>
                <a:lnTo>
                  <a:pt x="0" y="1714500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41" name="Freeform 20">
            <a:extLst>
              <a:ext uri="{FF2B5EF4-FFF2-40B4-BE49-F238E27FC236}">
                <a16:creationId xmlns:a16="http://schemas.microsoft.com/office/drawing/2014/main" id="{377C83C4-8219-46B9-B1DC-E59F52F47915}"/>
              </a:ext>
            </a:extLst>
          </p:cNvPr>
          <p:cNvSpPr/>
          <p:nvPr/>
        </p:nvSpPr>
        <p:spPr>
          <a:xfrm>
            <a:off x="6465896" y="5221900"/>
            <a:ext cx="706271" cy="693991"/>
          </a:xfrm>
          <a:custGeom>
            <a:avLst/>
            <a:gdLst/>
            <a:ahLst/>
            <a:cxnLst/>
            <a:rect l="l" t="t" r="r" b="b"/>
            <a:pathLst>
              <a:path w="2217247" h="1956721">
                <a:moveTo>
                  <a:pt x="0" y="0"/>
                </a:moveTo>
                <a:lnTo>
                  <a:pt x="2217247" y="0"/>
                </a:lnTo>
                <a:lnTo>
                  <a:pt x="2217247" y="1956720"/>
                </a:lnTo>
                <a:lnTo>
                  <a:pt x="0" y="1956720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r="-48" b="-38974"/>
            </a:stretch>
          </a:blipFill>
        </p:spPr>
      </p:sp>
      <p:sp>
        <p:nvSpPr>
          <p:cNvPr id="3" name="Freeform 3"/>
          <p:cNvSpPr/>
          <p:nvPr/>
        </p:nvSpPr>
        <p:spPr>
          <a:xfrm rot="-8277685">
            <a:off x="8575123" y="-1095636"/>
            <a:ext cx="4608461" cy="4902617"/>
          </a:xfrm>
          <a:custGeom>
            <a:avLst/>
            <a:gdLst/>
            <a:ahLst/>
            <a:cxnLst/>
            <a:rect l="l" t="t" r="r" b="b"/>
            <a:pathLst>
              <a:path w="6912691" h="7353926">
                <a:moveTo>
                  <a:pt x="0" y="0"/>
                </a:moveTo>
                <a:lnTo>
                  <a:pt x="6912691" y="0"/>
                </a:lnTo>
                <a:lnTo>
                  <a:pt x="6912691" y="7353926"/>
                </a:lnTo>
                <a:lnTo>
                  <a:pt x="0" y="735392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AR" dirty="0"/>
          </a:p>
        </p:txBody>
      </p:sp>
      <p:sp>
        <p:nvSpPr>
          <p:cNvPr id="4" name="Freeform 4"/>
          <p:cNvSpPr/>
          <p:nvPr/>
        </p:nvSpPr>
        <p:spPr>
          <a:xfrm rot="-2272947">
            <a:off x="-1500833" y="2804686"/>
            <a:ext cx="4373265" cy="4707037"/>
          </a:xfrm>
          <a:custGeom>
            <a:avLst/>
            <a:gdLst/>
            <a:ahLst/>
            <a:cxnLst/>
            <a:rect l="l" t="t" r="r" b="b"/>
            <a:pathLst>
              <a:path w="6559898" h="7060555">
                <a:moveTo>
                  <a:pt x="0" y="0"/>
                </a:moveTo>
                <a:lnTo>
                  <a:pt x="6559898" y="0"/>
                </a:lnTo>
                <a:lnTo>
                  <a:pt x="6559898" y="7060556"/>
                </a:lnTo>
                <a:lnTo>
                  <a:pt x="0" y="706055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915879" y="332626"/>
            <a:ext cx="10418110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00"/>
              </a:lnSpc>
              <a:spcBef>
                <a:spcPct val="0"/>
              </a:spcBef>
            </a:pPr>
            <a:r>
              <a:rPr lang="en-US" sz="5334" spc="10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3. </a:t>
            </a:r>
            <a:r>
              <a:rPr lang="en-US" sz="6000" spc="107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uso</a:t>
            </a:r>
            <a:r>
              <a:rPr lang="en-US" sz="6000" spc="10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 del aula virtual</a:t>
            </a:r>
            <a:endParaRPr lang="en-US" sz="5334" spc="107" dirty="0">
              <a:solidFill>
                <a:srgbClr val="000000"/>
              </a:solidFill>
              <a:latin typeface="Gagalin"/>
              <a:ea typeface="Gagalin"/>
              <a:cs typeface="Gagalin"/>
              <a:sym typeface="Gagalin"/>
            </a:endParaRPr>
          </a:p>
        </p:txBody>
      </p:sp>
      <p:sp>
        <p:nvSpPr>
          <p:cNvPr id="13" name="Freeform 13"/>
          <p:cNvSpPr/>
          <p:nvPr/>
        </p:nvSpPr>
        <p:spPr>
          <a:xfrm rot="-2284516">
            <a:off x="9935196" y="379447"/>
            <a:ext cx="1388015" cy="1952451"/>
          </a:xfrm>
          <a:custGeom>
            <a:avLst/>
            <a:gdLst/>
            <a:ahLst/>
            <a:cxnLst/>
            <a:rect l="l" t="t" r="r" b="b"/>
            <a:pathLst>
              <a:path w="2082023" h="2928677">
                <a:moveTo>
                  <a:pt x="0" y="0"/>
                </a:moveTo>
                <a:lnTo>
                  <a:pt x="2082023" y="0"/>
                </a:lnTo>
                <a:lnTo>
                  <a:pt x="2082023" y="2928677"/>
                </a:lnTo>
                <a:lnTo>
                  <a:pt x="0" y="292867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414438" y="1120954"/>
            <a:ext cx="1808097" cy="1752211"/>
          </a:xfrm>
          <a:custGeom>
            <a:avLst/>
            <a:gdLst/>
            <a:ahLst/>
            <a:cxnLst/>
            <a:rect l="l" t="t" r="r" b="b"/>
            <a:pathLst>
              <a:path w="2712146" h="2628316">
                <a:moveTo>
                  <a:pt x="0" y="0"/>
                </a:moveTo>
                <a:lnTo>
                  <a:pt x="2712146" y="0"/>
                </a:lnTo>
                <a:lnTo>
                  <a:pt x="2712146" y="2628316"/>
                </a:lnTo>
                <a:lnTo>
                  <a:pt x="0" y="262831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707099" y="1669775"/>
            <a:ext cx="1169447" cy="969578"/>
          </a:xfrm>
          <a:custGeom>
            <a:avLst/>
            <a:gdLst/>
            <a:ahLst/>
            <a:cxnLst/>
            <a:rect l="l" t="t" r="r" b="b"/>
            <a:pathLst>
              <a:path w="1754170" h="1454367">
                <a:moveTo>
                  <a:pt x="0" y="0"/>
                </a:moveTo>
                <a:lnTo>
                  <a:pt x="1754170" y="0"/>
                </a:lnTo>
                <a:lnTo>
                  <a:pt x="1754170" y="1454366"/>
                </a:lnTo>
                <a:lnTo>
                  <a:pt x="0" y="1454366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8900899" y="4072392"/>
            <a:ext cx="3826832" cy="3059281"/>
          </a:xfrm>
          <a:custGeom>
            <a:avLst/>
            <a:gdLst/>
            <a:ahLst/>
            <a:cxnLst/>
            <a:rect l="l" t="t" r="r" b="b"/>
            <a:pathLst>
              <a:path w="3656692" h="3523722">
                <a:moveTo>
                  <a:pt x="0" y="0"/>
                </a:moveTo>
                <a:lnTo>
                  <a:pt x="3656692" y="0"/>
                </a:lnTo>
                <a:lnTo>
                  <a:pt x="3656692" y="3523722"/>
                </a:lnTo>
                <a:lnTo>
                  <a:pt x="0" y="3523722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17" name="Freeform 17"/>
          <p:cNvSpPr/>
          <p:nvPr/>
        </p:nvSpPr>
        <p:spPr>
          <a:xfrm rot="-829263">
            <a:off x="10293261" y="4835035"/>
            <a:ext cx="1398215" cy="1687137"/>
          </a:xfrm>
          <a:custGeom>
            <a:avLst/>
            <a:gdLst/>
            <a:ahLst/>
            <a:cxnLst/>
            <a:rect l="l" t="t" r="r" b="b"/>
            <a:pathLst>
              <a:path w="2097322" h="2530705">
                <a:moveTo>
                  <a:pt x="0" y="0"/>
                </a:moveTo>
                <a:lnTo>
                  <a:pt x="2097322" y="0"/>
                </a:lnTo>
                <a:lnTo>
                  <a:pt x="2097322" y="2530706"/>
                </a:lnTo>
                <a:lnTo>
                  <a:pt x="0" y="2530706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18" name="TextBox 18"/>
          <p:cNvSpPr txBox="1"/>
          <p:nvPr/>
        </p:nvSpPr>
        <p:spPr>
          <a:xfrm>
            <a:off x="1210089" y="2036168"/>
            <a:ext cx="9910449" cy="3381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826"/>
              </a:lnSpc>
            </a:pP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 AULA VIRTUAL ES UNA HERRAMIENTA FUNDAMENTAL:</a:t>
            </a:r>
          </a:p>
          <a:p>
            <a:pPr marL="590151" lvl="1" indent="-295075" algn="just">
              <a:lnSpc>
                <a:spcPts val="3826"/>
              </a:lnSpc>
              <a:buFont typeface="Arial"/>
              <a:buChar char="•"/>
            </a:pP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allí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se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encuentra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2733" b="1" spc="136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todo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material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necesario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para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trabajo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clase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(virtual o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presencial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).</a:t>
            </a:r>
          </a:p>
          <a:p>
            <a:pPr marL="590151" lvl="1" indent="-295075" algn="just">
              <a:lnSpc>
                <a:spcPts val="3826"/>
              </a:lnSpc>
              <a:buFont typeface="Arial"/>
              <a:buChar char="•"/>
            </a:pP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ofrece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espacios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para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consultas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(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foros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), y para la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comunicación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(email y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foros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).</a:t>
            </a:r>
          </a:p>
          <a:p>
            <a:pPr marL="590151" lvl="1" indent="-295075" algn="just">
              <a:lnSpc>
                <a:spcPts val="3826"/>
              </a:lnSpc>
              <a:buFont typeface="Arial"/>
              <a:buChar char="•"/>
            </a:pP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ofrece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un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espacio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autoevaluación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.</a:t>
            </a:r>
          </a:p>
          <a:p>
            <a:pPr marL="590151" lvl="1" indent="-295075" algn="just">
              <a:lnSpc>
                <a:spcPts val="3826"/>
              </a:lnSpc>
              <a:buFont typeface="Arial"/>
              <a:buChar char="•"/>
            </a:pP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la mesa de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ayuda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hay gran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variedad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z="2733" spc="1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recursos</a:t>
            </a:r>
            <a:r>
              <a:rPr lang="en-US" sz="2733" spc="1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r="-48" b="-38974"/>
            </a:stretch>
          </a:blipFill>
        </p:spPr>
      </p:sp>
      <p:sp>
        <p:nvSpPr>
          <p:cNvPr id="3" name="Freeform 3"/>
          <p:cNvSpPr/>
          <p:nvPr/>
        </p:nvSpPr>
        <p:spPr>
          <a:xfrm rot="9001677">
            <a:off x="-2304230" y="3993519"/>
            <a:ext cx="4608461" cy="4902617"/>
          </a:xfrm>
          <a:custGeom>
            <a:avLst/>
            <a:gdLst/>
            <a:ahLst/>
            <a:cxnLst/>
            <a:rect l="l" t="t" r="r" b="b"/>
            <a:pathLst>
              <a:path w="6912691" h="7353926">
                <a:moveTo>
                  <a:pt x="0" y="0"/>
                </a:moveTo>
                <a:lnTo>
                  <a:pt x="6912690" y="0"/>
                </a:lnTo>
                <a:lnTo>
                  <a:pt x="6912690" y="7353927"/>
                </a:lnTo>
                <a:lnTo>
                  <a:pt x="0" y="735392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8765625" y="-481209"/>
            <a:ext cx="6492428" cy="6256340"/>
          </a:xfrm>
          <a:custGeom>
            <a:avLst/>
            <a:gdLst/>
            <a:ahLst/>
            <a:cxnLst/>
            <a:rect l="l" t="t" r="r" b="b"/>
            <a:pathLst>
              <a:path w="9738642" h="9384510">
                <a:moveTo>
                  <a:pt x="0" y="0"/>
                </a:moveTo>
                <a:lnTo>
                  <a:pt x="9738642" y="0"/>
                </a:lnTo>
                <a:lnTo>
                  <a:pt x="9738642" y="9384510"/>
                </a:lnTo>
                <a:lnTo>
                  <a:pt x="0" y="938451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940262" y="-1478394"/>
            <a:ext cx="4748549" cy="4362837"/>
          </a:xfrm>
          <a:custGeom>
            <a:avLst/>
            <a:gdLst/>
            <a:ahLst/>
            <a:cxnLst/>
            <a:rect l="l" t="t" r="r" b="b"/>
            <a:pathLst>
              <a:path w="7122824" h="6544255">
                <a:moveTo>
                  <a:pt x="0" y="0"/>
                </a:moveTo>
                <a:lnTo>
                  <a:pt x="7122824" y="0"/>
                </a:lnTo>
                <a:lnTo>
                  <a:pt x="7122824" y="6544255"/>
                </a:lnTo>
                <a:lnTo>
                  <a:pt x="0" y="654425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164147" y="1688002"/>
            <a:ext cx="4262751" cy="456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</a:pPr>
            <a:r>
              <a:rPr lang="en-US" sz="2800" spc="14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email del aula virtual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876556" y="1631054"/>
            <a:ext cx="5219444" cy="2004609"/>
            <a:chOff x="0" y="0"/>
            <a:chExt cx="10438888" cy="4009218"/>
          </a:xfrm>
        </p:grpSpPr>
        <p:grpSp>
          <p:nvGrpSpPr>
            <p:cNvPr id="8" name="Group 8"/>
            <p:cNvGrpSpPr/>
            <p:nvPr/>
          </p:nvGrpSpPr>
          <p:grpSpPr>
            <a:xfrm>
              <a:off x="0" y="0"/>
              <a:ext cx="10438888" cy="4009218"/>
              <a:chOff x="0" y="0"/>
              <a:chExt cx="2062002" cy="791944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2062002" cy="791944"/>
              </a:xfrm>
              <a:custGeom>
                <a:avLst/>
                <a:gdLst/>
                <a:ahLst/>
                <a:cxnLst/>
                <a:rect l="l" t="t" r="r" b="b"/>
                <a:pathLst>
                  <a:path w="2062002" h="791944">
                    <a:moveTo>
                      <a:pt x="0" y="0"/>
                    </a:moveTo>
                    <a:lnTo>
                      <a:pt x="2062002" y="0"/>
                    </a:lnTo>
                    <a:lnTo>
                      <a:pt x="2062002" y="791944"/>
                    </a:lnTo>
                    <a:lnTo>
                      <a:pt x="0" y="791944"/>
                    </a:lnTo>
                    <a:close/>
                  </a:path>
                </a:pathLst>
              </a:custGeom>
              <a:solidFill>
                <a:srgbClr val="FFFFFF">
                  <a:alpha val="40000"/>
                </a:srgbClr>
              </a:solidFill>
              <a:ln w="38100" cap="sq">
                <a:solidFill>
                  <a:srgbClr val="000000">
                    <a:alpha val="40000"/>
                  </a:srgbClr>
                </a:solidFill>
                <a:prstDash val="solid"/>
                <a:miter/>
              </a:ln>
            </p:spPr>
          </p:sp>
          <p:sp>
            <p:nvSpPr>
              <p:cNvPr id="10" name="TextBox 10"/>
              <p:cNvSpPr txBox="1"/>
              <p:nvPr/>
            </p:nvSpPr>
            <p:spPr>
              <a:xfrm>
                <a:off x="0" y="-38100"/>
                <a:ext cx="2062002" cy="83004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  <p:grpSp>
          <p:nvGrpSpPr>
            <p:cNvPr id="11" name="Group 11"/>
            <p:cNvGrpSpPr/>
            <p:nvPr/>
          </p:nvGrpSpPr>
          <p:grpSpPr>
            <a:xfrm>
              <a:off x="0" y="0"/>
              <a:ext cx="10438888" cy="4009218"/>
              <a:chOff x="0" y="0"/>
              <a:chExt cx="2062002" cy="791944"/>
            </a:xfrm>
          </p:grpSpPr>
          <p:sp>
            <p:nvSpPr>
              <p:cNvPr id="12" name="Freeform 12"/>
              <p:cNvSpPr/>
              <p:nvPr/>
            </p:nvSpPr>
            <p:spPr>
              <a:xfrm>
                <a:off x="0" y="0"/>
                <a:ext cx="2062002" cy="791944"/>
              </a:xfrm>
              <a:custGeom>
                <a:avLst/>
                <a:gdLst/>
                <a:ahLst/>
                <a:cxnLst/>
                <a:rect l="l" t="t" r="r" b="b"/>
                <a:pathLst>
                  <a:path w="2062002" h="791944">
                    <a:moveTo>
                      <a:pt x="0" y="0"/>
                    </a:moveTo>
                    <a:lnTo>
                      <a:pt x="2062002" y="0"/>
                    </a:lnTo>
                    <a:lnTo>
                      <a:pt x="2062002" y="791944"/>
                    </a:lnTo>
                    <a:lnTo>
                      <a:pt x="0" y="791944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id="13" name="TextBox 13"/>
              <p:cNvSpPr txBox="1"/>
              <p:nvPr/>
            </p:nvSpPr>
            <p:spPr>
              <a:xfrm>
                <a:off x="0" y="-38100"/>
                <a:ext cx="2062002" cy="83004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</p:grpSp>
      <p:sp>
        <p:nvSpPr>
          <p:cNvPr id="14" name="TextBox 14"/>
          <p:cNvSpPr txBox="1"/>
          <p:nvPr/>
        </p:nvSpPr>
        <p:spPr>
          <a:xfrm>
            <a:off x="1164146" y="2440161"/>
            <a:ext cx="4577150" cy="7853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46"/>
              </a:lnSpc>
            </a:pPr>
            <a:r>
              <a:rPr lang="en-US" sz="1533" spc="76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Es una de las formas más eficientes y rápidas de comunicarse con las profesoras .por temas administrativos,problemas personales, etc.</a:t>
            </a:r>
          </a:p>
        </p:txBody>
      </p:sp>
      <p:sp>
        <p:nvSpPr>
          <p:cNvPr id="15" name="Freeform 15"/>
          <p:cNvSpPr/>
          <p:nvPr/>
        </p:nvSpPr>
        <p:spPr>
          <a:xfrm rot="1701066">
            <a:off x="10955835" y="2147527"/>
            <a:ext cx="1849616" cy="1815878"/>
          </a:xfrm>
          <a:custGeom>
            <a:avLst/>
            <a:gdLst/>
            <a:ahLst/>
            <a:cxnLst/>
            <a:rect l="l" t="t" r="r" b="b"/>
            <a:pathLst>
              <a:path w="2158348" h="2005302">
                <a:moveTo>
                  <a:pt x="0" y="0"/>
                </a:moveTo>
                <a:lnTo>
                  <a:pt x="2158349" y="0"/>
                </a:lnTo>
                <a:lnTo>
                  <a:pt x="2158349" y="2005302"/>
                </a:lnTo>
                <a:lnTo>
                  <a:pt x="0" y="200530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>
            <a:off x="-206916" y="4888381"/>
            <a:ext cx="1840216" cy="1687621"/>
          </a:xfrm>
          <a:custGeom>
            <a:avLst/>
            <a:gdLst/>
            <a:ahLst/>
            <a:cxnLst/>
            <a:rect l="l" t="t" r="r" b="b"/>
            <a:pathLst>
              <a:path w="2860162" h="2903718">
                <a:moveTo>
                  <a:pt x="0" y="0"/>
                </a:moveTo>
                <a:lnTo>
                  <a:pt x="2860162" y="0"/>
                </a:lnTo>
                <a:lnTo>
                  <a:pt x="2860162" y="2903718"/>
                </a:lnTo>
                <a:lnTo>
                  <a:pt x="0" y="290371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6765103" y="1688002"/>
            <a:ext cx="4262751" cy="456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</a:pPr>
            <a:r>
              <a:rPr lang="en-US" sz="2800" spc="14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email personal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685800" y="498263"/>
            <a:ext cx="10820400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00"/>
              </a:lnSpc>
              <a:spcBef>
                <a:spcPct val="0"/>
              </a:spcBef>
            </a:pPr>
            <a:r>
              <a:rPr lang="en-US" sz="5334" spc="10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4. </a:t>
            </a:r>
            <a:r>
              <a:rPr lang="en-US" sz="6000" spc="107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comunicación</a:t>
            </a:r>
            <a:r>
              <a:rPr lang="en-US" sz="6000" spc="10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:</a:t>
            </a:r>
            <a:endParaRPr lang="en-US" sz="5334" spc="107" dirty="0">
              <a:solidFill>
                <a:srgbClr val="000000"/>
              </a:solidFill>
              <a:latin typeface="Gagalin"/>
              <a:ea typeface="Gagalin"/>
              <a:cs typeface="Gagalin"/>
              <a:sym typeface="Gagalin"/>
            </a:endParaRPr>
          </a:p>
        </p:txBody>
      </p:sp>
      <p:grpSp>
        <p:nvGrpSpPr>
          <p:cNvPr id="19" name="Group 19"/>
          <p:cNvGrpSpPr/>
          <p:nvPr/>
        </p:nvGrpSpPr>
        <p:grpSpPr>
          <a:xfrm>
            <a:off x="6286756" y="1631054"/>
            <a:ext cx="5219444" cy="2004609"/>
            <a:chOff x="0" y="0"/>
            <a:chExt cx="10438888" cy="4009218"/>
          </a:xfrm>
        </p:grpSpPr>
        <p:grpSp>
          <p:nvGrpSpPr>
            <p:cNvPr id="20" name="Group 20"/>
            <p:cNvGrpSpPr/>
            <p:nvPr/>
          </p:nvGrpSpPr>
          <p:grpSpPr>
            <a:xfrm>
              <a:off x="0" y="0"/>
              <a:ext cx="10438888" cy="4009218"/>
              <a:chOff x="0" y="0"/>
              <a:chExt cx="2062002" cy="791944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2062002" cy="791944"/>
              </a:xfrm>
              <a:custGeom>
                <a:avLst/>
                <a:gdLst/>
                <a:ahLst/>
                <a:cxnLst/>
                <a:rect l="l" t="t" r="r" b="b"/>
                <a:pathLst>
                  <a:path w="2062002" h="791944">
                    <a:moveTo>
                      <a:pt x="0" y="0"/>
                    </a:moveTo>
                    <a:lnTo>
                      <a:pt x="2062002" y="0"/>
                    </a:lnTo>
                    <a:lnTo>
                      <a:pt x="2062002" y="791944"/>
                    </a:lnTo>
                    <a:lnTo>
                      <a:pt x="0" y="791944"/>
                    </a:lnTo>
                    <a:close/>
                  </a:path>
                </a:pathLst>
              </a:custGeom>
              <a:solidFill>
                <a:srgbClr val="FFFFFF">
                  <a:alpha val="40000"/>
                </a:srgbClr>
              </a:solidFill>
              <a:ln w="38100" cap="sq">
                <a:solidFill>
                  <a:srgbClr val="000000">
                    <a:alpha val="40000"/>
                  </a:srgbClr>
                </a:solidFill>
                <a:prstDash val="solid"/>
                <a:miter/>
              </a:ln>
            </p:spPr>
          </p:sp>
          <p:sp>
            <p:nvSpPr>
              <p:cNvPr id="22" name="TextBox 22"/>
              <p:cNvSpPr txBox="1"/>
              <p:nvPr/>
            </p:nvSpPr>
            <p:spPr>
              <a:xfrm>
                <a:off x="0" y="-38100"/>
                <a:ext cx="2062002" cy="83004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  <p:grpSp>
          <p:nvGrpSpPr>
            <p:cNvPr id="23" name="Group 23"/>
            <p:cNvGrpSpPr/>
            <p:nvPr/>
          </p:nvGrpSpPr>
          <p:grpSpPr>
            <a:xfrm>
              <a:off x="0" y="0"/>
              <a:ext cx="10438888" cy="4009218"/>
              <a:chOff x="0" y="0"/>
              <a:chExt cx="2062002" cy="791944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2062002" cy="791944"/>
              </a:xfrm>
              <a:custGeom>
                <a:avLst/>
                <a:gdLst/>
                <a:ahLst/>
                <a:cxnLst/>
                <a:rect l="l" t="t" r="r" b="b"/>
                <a:pathLst>
                  <a:path w="2062002" h="791944">
                    <a:moveTo>
                      <a:pt x="0" y="0"/>
                    </a:moveTo>
                    <a:lnTo>
                      <a:pt x="2062002" y="0"/>
                    </a:lnTo>
                    <a:lnTo>
                      <a:pt x="2062002" y="791944"/>
                    </a:lnTo>
                    <a:lnTo>
                      <a:pt x="0" y="791944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id="25" name="TextBox 25"/>
              <p:cNvSpPr txBox="1"/>
              <p:nvPr/>
            </p:nvSpPr>
            <p:spPr>
              <a:xfrm>
                <a:off x="0" y="-38100"/>
                <a:ext cx="2062002" cy="830044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</p:grpSp>
      <p:sp>
        <p:nvSpPr>
          <p:cNvPr id="26" name="TextBox 26"/>
          <p:cNvSpPr txBox="1"/>
          <p:nvPr/>
        </p:nvSpPr>
        <p:spPr>
          <a:xfrm>
            <a:off x="6450704" y="2324947"/>
            <a:ext cx="4577150" cy="1054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146"/>
              </a:lnSpc>
            </a:pPr>
            <a:r>
              <a:rPr lang="en-US" sz="1533" spc="76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Para situaciones que requieren una respuesta urgente.</a:t>
            </a:r>
          </a:p>
          <a:p>
            <a:pPr>
              <a:lnSpc>
                <a:spcPts val="2146"/>
              </a:lnSpc>
            </a:pPr>
            <a:endParaRPr lang="en-US" sz="1533" spc="76">
              <a:solidFill>
                <a:srgbClr val="000000"/>
              </a:solidFill>
              <a:latin typeface="Agrandir"/>
              <a:ea typeface="Agrandir"/>
              <a:cs typeface="Agrandir"/>
              <a:sym typeface="Agrandir"/>
            </a:endParaRPr>
          </a:p>
          <a:p>
            <a:pPr>
              <a:lnSpc>
                <a:spcPts val="2146"/>
              </a:lnSpc>
            </a:pPr>
            <a:r>
              <a:rPr lang="en-US" sz="1533" spc="76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gracielita.bri@gmail.com </a:t>
            </a:r>
          </a:p>
        </p:txBody>
      </p:sp>
      <p:grpSp>
        <p:nvGrpSpPr>
          <p:cNvPr id="27" name="Group 27"/>
          <p:cNvGrpSpPr/>
          <p:nvPr/>
        </p:nvGrpSpPr>
        <p:grpSpPr>
          <a:xfrm>
            <a:off x="842999" y="3859472"/>
            <a:ext cx="5219444" cy="1172223"/>
            <a:chOff x="0" y="0"/>
            <a:chExt cx="10438888" cy="2344447"/>
          </a:xfrm>
        </p:grpSpPr>
        <p:grpSp>
          <p:nvGrpSpPr>
            <p:cNvPr id="28" name="Group 28"/>
            <p:cNvGrpSpPr/>
            <p:nvPr/>
          </p:nvGrpSpPr>
          <p:grpSpPr>
            <a:xfrm>
              <a:off x="0" y="0"/>
              <a:ext cx="10438888" cy="2344447"/>
              <a:chOff x="0" y="0"/>
              <a:chExt cx="2062002" cy="463101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2062002" cy="463101"/>
              </a:xfrm>
              <a:custGeom>
                <a:avLst/>
                <a:gdLst/>
                <a:ahLst/>
                <a:cxnLst/>
                <a:rect l="l" t="t" r="r" b="b"/>
                <a:pathLst>
                  <a:path w="2062002" h="463101">
                    <a:moveTo>
                      <a:pt x="0" y="0"/>
                    </a:moveTo>
                    <a:lnTo>
                      <a:pt x="2062002" y="0"/>
                    </a:lnTo>
                    <a:lnTo>
                      <a:pt x="2062002" y="463101"/>
                    </a:lnTo>
                    <a:lnTo>
                      <a:pt x="0" y="463101"/>
                    </a:lnTo>
                    <a:close/>
                  </a:path>
                </a:pathLst>
              </a:custGeom>
              <a:solidFill>
                <a:srgbClr val="FFFFFF">
                  <a:alpha val="40000"/>
                </a:srgbClr>
              </a:solidFill>
              <a:ln w="38100" cap="sq">
                <a:solidFill>
                  <a:srgbClr val="000000">
                    <a:alpha val="40000"/>
                  </a:srgbClr>
                </a:solidFill>
                <a:prstDash val="solid"/>
                <a:miter/>
              </a:ln>
            </p:spPr>
          </p:sp>
          <p:sp>
            <p:nvSpPr>
              <p:cNvPr id="30" name="TextBox 30"/>
              <p:cNvSpPr txBox="1"/>
              <p:nvPr/>
            </p:nvSpPr>
            <p:spPr>
              <a:xfrm>
                <a:off x="0" y="-38100"/>
                <a:ext cx="2062002" cy="501201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  <p:grpSp>
          <p:nvGrpSpPr>
            <p:cNvPr id="31" name="Group 31"/>
            <p:cNvGrpSpPr/>
            <p:nvPr/>
          </p:nvGrpSpPr>
          <p:grpSpPr>
            <a:xfrm>
              <a:off x="0" y="0"/>
              <a:ext cx="10438888" cy="2344447"/>
              <a:chOff x="0" y="0"/>
              <a:chExt cx="2062002" cy="463101"/>
            </a:xfrm>
          </p:grpSpPr>
          <p:sp>
            <p:nvSpPr>
              <p:cNvPr id="32" name="Freeform 32"/>
              <p:cNvSpPr/>
              <p:nvPr/>
            </p:nvSpPr>
            <p:spPr>
              <a:xfrm>
                <a:off x="0" y="0"/>
                <a:ext cx="2062002" cy="463101"/>
              </a:xfrm>
              <a:custGeom>
                <a:avLst/>
                <a:gdLst/>
                <a:ahLst/>
                <a:cxnLst/>
                <a:rect l="l" t="t" r="r" b="b"/>
                <a:pathLst>
                  <a:path w="2062002" h="463101">
                    <a:moveTo>
                      <a:pt x="0" y="0"/>
                    </a:moveTo>
                    <a:lnTo>
                      <a:pt x="2062002" y="0"/>
                    </a:lnTo>
                    <a:lnTo>
                      <a:pt x="2062002" y="463101"/>
                    </a:lnTo>
                    <a:lnTo>
                      <a:pt x="0" y="46310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id="33" name="TextBox 33"/>
              <p:cNvSpPr txBox="1"/>
              <p:nvPr/>
            </p:nvSpPr>
            <p:spPr>
              <a:xfrm>
                <a:off x="0" y="-38100"/>
                <a:ext cx="2062002" cy="501201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</p:grpSp>
      <p:sp>
        <p:nvSpPr>
          <p:cNvPr id="34" name="TextBox 34"/>
          <p:cNvSpPr txBox="1"/>
          <p:nvPr/>
        </p:nvSpPr>
        <p:spPr>
          <a:xfrm>
            <a:off x="1082540" y="3940463"/>
            <a:ext cx="4740363" cy="410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47"/>
              </a:lnSpc>
            </a:pPr>
            <a:r>
              <a:rPr lang="en-US" sz="2533" spc="127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mensajería del aula virtual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245753" y="4530225"/>
            <a:ext cx="4577150" cy="2895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426"/>
              </a:lnSpc>
            </a:pPr>
            <a:r>
              <a:rPr lang="en-US" sz="1733" b="1" spc="86" dirty="0">
                <a:solidFill>
                  <a:schemeClr val="accent2">
                    <a:lumMod val="75000"/>
                  </a:schemeClr>
                </a:solidFill>
                <a:latin typeface="Agrandir"/>
                <a:ea typeface="Agrandir"/>
                <a:cs typeface="Agrandir"/>
                <a:sym typeface="Agrandir"/>
              </a:rPr>
              <a:t>NO ES RECOMENDABLE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439195" y="5414727"/>
            <a:ext cx="9179752" cy="11843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47"/>
              </a:lnSpc>
            </a:pPr>
            <a:r>
              <a:rPr lang="en-US" sz="2533" spc="127" dirty="0">
                <a:solidFill>
                  <a:schemeClr val="accent2">
                    <a:lumMod val="75000"/>
                  </a:schemeClr>
                </a:solidFill>
                <a:latin typeface="Gagalin"/>
                <a:ea typeface="Gagalin"/>
                <a:cs typeface="Gagalin"/>
                <a:sym typeface="Gagalin"/>
              </a:rPr>
              <a:t>para </a:t>
            </a:r>
            <a:r>
              <a:rPr lang="en-US" sz="2533" spc="127" dirty="0" err="1">
                <a:solidFill>
                  <a:schemeClr val="accent2">
                    <a:lumMod val="75000"/>
                  </a:schemeClr>
                </a:solidFill>
                <a:latin typeface="Gagalin"/>
                <a:ea typeface="Gagalin"/>
                <a:cs typeface="Gagalin"/>
                <a:sym typeface="Gagalin"/>
              </a:rPr>
              <a:t>tener</a:t>
            </a:r>
            <a:r>
              <a:rPr lang="en-US" sz="2533" spc="127" dirty="0">
                <a:solidFill>
                  <a:schemeClr val="accent2">
                    <a:lumMod val="75000"/>
                  </a:schemeClr>
                </a:solidFill>
                <a:latin typeface="Gagalin"/>
                <a:ea typeface="Gagalin"/>
                <a:cs typeface="Gagalin"/>
                <a:sym typeface="Gagalin"/>
              </a:rPr>
              <a:t> </a:t>
            </a:r>
            <a:r>
              <a:rPr lang="en-US" sz="2533" spc="127" dirty="0" err="1">
                <a:solidFill>
                  <a:schemeClr val="accent2">
                    <a:lumMod val="75000"/>
                  </a:schemeClr>
                </a:solidFill>
                <a:latin typeface="Gagalin"/>
                <a:ea typeface="Gagalin"/>
                <a:cs typeface="Gagalin"/>
                <a:sym typeface="Gagalin"/>
              </a:rPr>
              <a:t>en</a:t>
            </a:r>
            <a:r>
              <a:rPr lang="en-US" sz="2533" spc="127" dirty="0">
                <a:solidFill>
                  <a:schemeClr val="accent2">
                    <a:lumMod val="75000"/>
                  </a:schemeClr>
                </a:solidFill>
                <a:latin typeface="Gagalin"/>
                <a:ea typeface="Gagalin"/>
                <a:cs typeface="Gagalin"/>
                <a:sym typeface="Gagalin"/>
              </a:rPr>
              <a:t> </a:t>
            </a:r>
            <a:r>
              <a:rPr lang="en-US" sz="2533" spc="127" dirty="0" err="1">
                <a:solidFill>
                  <a:schemeClr val="accent2">
                    <a:lumMod val="75000"/>
                  </a:schemeClr>
                </a:solidFill>
                <a:latin typeface="Gagalin"/>
                <a:ea typeface="Gagalin"/>
                <a:cs typeface="Gagalin"/>
                <a:sym typeface="Gagalin"/>
              </a:rPr>
              <a:t>cuenta</a:t>
            </a:r>
            <a:r>
              <a:rPr lang="en-US" sz="2533" spc="127" dirty="0">
                <a:solidFill>
                  <a:schemeClr val="accent2">
                    <a:lumMod val="75000"/>
                  </a:schemeClr>
                </a:solidFill>
                <a:latin typeface="Gagalin"/>
                <a:ea typeface="Gagalin"/>
                <a:cs typeface="Gagalin"/>
                <a:sym typeface="Gagalin"/>
              </a:rPr>
              <a:t>:</a:t>
            </a:r>
          </a:p>
          <a:p>
            <a:pPr algn="ctr">
              <a:lnSpc>
                <a:spcPts val="2987"/>
              </a:lnSpc>
            </a:pPr>
            <a:r>
              <a:rPr lang="en-US" sz="2133" b="1" spc="107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Siempre</a:t>
            </a:r>
            <a:r>
              <a:rPr lang="en-US" sz="2133" b="1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2133" b="1" spc="107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deben</a:t>
            </a:r>
            <a:r>
              <a:rPr lang="en-US" sz="2133" b="1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2133" b="1" spc="107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comenzar</a:t>
            </a:r>
            <a:r>
              <a:rPr lang="en-US" sz="2133" b="1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los </a:t>
            </a:r>
            <a:r>
              <a:rPr lang="en-US" sz="2133" b="1" spc="107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mensajes</a:t>
            </a:r>
            <a:r>
              <a:rPr lang="en-US" sz="2133" b="1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con </a:t>
            </a:r>
            <a:r>
              <a:rPr lang="en-US" sz="2133" b="1" spc="107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su</a:t>
            </a:r>
            <a:r>
              <a:rPr lang="en-US" sz="2133" b="1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2133" b="1" spc="107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nombre</a:t>
            </a:r>
            <a:r>
              <a:rPr lang="en-US" sz="2133" b="1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y </a:t>
            </a:r>
            <a:r>
              <a:rPr lang="en-US" sz="2133" b="1" spc="107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apellido</a:t>
            </a:r>
            <a:r>
              <a:rPr lang="en-US" sz="2133" b="1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, </a:t>
            </a:r>
            <a:r>
              <a:rPr lang="en-US" sz="2133" b="1" spc="107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materia</a:t>
            </a:r>
            <a:r>
              <a:rPr lang="en-US" sz="2133" b="1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y </a:t>
            </a:r>
            <a:r>
              <a:rPr lang="en-US" sz="2133" b="1" spc="107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carrera</a:t>
            </a:r>
            <a:r>
              <a:rPr lang="en-US" sz="2133" b="1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.</a:t>
            </a:r>
            <a:r>
              <a:rPr lang="en-US" sz="2133" spc="107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6286756" y="3876963"/>
            <a:ext cx="5219444" cy="1588565"/>
            <a:chOff x="0" y="0"/>
            <a:chExt cx="10438888" cy="3177130"/>
          </a:xfrm>
        </p:grpSpPr>
        <p:grpSp>
          <p:nvGrpSpPr>
            <p:cNvPr id="38" name="Group 38"/>
            <p:cNvGrpSpPr/>
            <p:nvPr/>
          </p:nvGrpSpPr>
          <p:grpSpPr>
            <a:xfrm>
              <a:off x="0" y="0"/>
              <a:ext cx="10438888" cy="3177130"/>
              <a:chOff x="0" y="0"/>
              <a:chExt cx="2062002" cy="627581"/>
            </a:xfrm>
          </p:grpSpPr>
          <p:sp>
            <p:nvSpPr>
              <p:cNvPr id="39" name="Freeform 39"/>
              <p:cNvSpPr/>
              <p:nvPr/>
            </p:nvSpPr>
            <p:spPr>
              <a:xfrm>
                <a:off x="0" y="0"/>
                <a:ext cx="2062002" cy="627581"/>
              </a:xfrm>
              <a:custGeom>
                <a:avLst/>
                <a:gdLst/>
                <a:ahLst/>
                <a:cxnLst/>
                <a:rect l="l" t="t" r="r" b="b"/>
                <a:pathLst>
                  <a:path w="2062002" h="627581">
                    <a:moveTo>
                      <a:pt x="0" y="0"/>
                    </a:moveTo>
                    <a:lnTo>
                      <a:pt x="2062002" y="0"/>
                    </a:lnTo>
                    <a:lnTo>
                      <a:pt x="2062002" y="627581"/>
                    </a:lnTo>
                    <a:lnTo>
                      <a:pt x="0" y="627581"/>
                    </a:lnTo>
                    <a:close/>
                  </a:path>
                </a:pathLst>
              </a:custGeom>
              <a:solidFill>
                <a:srgbClr val="FFFFFF">
                  <a:alpha val="40000"/>
                </a:srgbClr>
              </a:solidFill>
              <a:ln w="38100" cap="sq">
                <a:solidFill>
                  <a:srgbClr val="000000">
                    <a:alpha val="40000"/>
                  </a:srgbClr>
                </a:solidFill>
                <a:prstDash val="solid"/>
                <a:miter/>
              </a:ln>
            </p:spPr>
          </p:sp>
          <p:sp>
            <p:nvSpPr>
              <p:cNvPr id="40" name="TextBox 40"/>
              <p:cNvSpPr txBox="1"/>
              <p:nvPr/>
            </p:nvSpPr>
            <p:spPr>
              <a:xfrm>
                <a:off x="0" y="-38100"/>
                <a:ext cx="2062002" cy="665681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  <p:grpSp>
          <p:nvGrpSpPr>
            <p:cNvPr id="41" name="Group 41"/>
            <p:cNvGrpSpPr/>
            <p:nvPr/>
          </p:nvGrpSpPr>
          <p:grpSpPr>
            <a:xfrm>
              <a:off x="0" y="0"/>
              <a:ext cx="10438888" cy="3177130"/>
              <a:chOff x="0" y="0"/>
              <a:chExt cx="2062002" cy="627581"/>
            </a:xfrm>
          </p:grpSpPr>
          <p:sp>
            <p:nvSpPr>
              <p:cNvPr id="42" name="Freeform 42"/>
              <p:cNvSpPr/>
              <p:nvPr/>
            </p:nvSpPr>
            <p:spPr>
              <a:xfrm>
                <a:off x="0" y="0"/>
                <a:ext cx="2062002" cy="627581"/>
              </a:xfrm>
              <a:custGeom>
                <a:avLst/>
                <a:gdLst/>
                <a:ahLst/>
                <a:cxnLst/>
                <a:rect l="l" t="t" r="r" b="b"/>
                <a:pathLst>
                  <a:path w="2062002" h="627581">
                    <a:moveTo>
                      <a:pt x="0" y="0"/>
                    </a:moveTo>
                    <a:lnTo>
                      <a:pt x="2062002" y="0"/>
                    </a:lnTo>
                    <a:lnTo>
                      <a:pt x="2062002" y="627581"/>
                    </a:lnTo>
                    <a:lnTo>
                      <a:pt x="0" y="627581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3810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id="43" name="TextBox 43"/>
              <p:cNvSpPr txBox="1"/>
              <p:nvPr/>
            </p:nvSpPr>
            <p:spPr>
              <a:xfrm>
                <a:off x="0" y="-38100"/>
                <a:ext cx="2062002" cy="665681"/>
              </a:xfrm>
              <a:prstGeom prst="rect">
                <a:avLst/>
              </a:prstGeom>
            </p:spPr>
            <p:txBody>
              <a:bodyPr lIns="33867" tIns="33867" rIns="33867" bIns="33867" rtlCol="0" anchor="ctr"/>
              <a:lstStyle/>
              <a:p>
                <a:pPr algn="ctr">
                  <a:lnSpc>
                    <a:spcPts val="1773"/>
                  </a:lnSpc>
                </a:pPr>
                <a:endParaRPr sz="1200"/>
              </a:p>
            </p:txBody>
          </p:sp>
        </p:grpSp>
      </p:grpSp>
      <p:sp>
        <p:nvSpPr>
          <p:cNvPr id="44" name="TextBox 44"/>
          <p:cNvSpPr txBox="1"/>
          <p:nvPr/>
        </p:nvSpPr>
        <p:spPr>
          <a:xfrm>
            <a:off x="6526297" y="3896013"/>
            <a:ext cx="4740363" cy="4106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47"/>
              </a:lnSpc>
            </a:pPr>
            <a:r>
              <a:rPr lang="en-US" sz="2533" spc="127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foros de consulta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6475405" y="4406189"/>
            <a:ext cx="4577150" cy="8597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333"/>
              </a:lnSpc>
            </a:pPr>
            <a:r>
              <a:rPr lang="en-US" sz="1666" spc="83">
                <a:solidFill>
                  <a:srgbClr val="000000"/>
                </a:solidFill>
                <a:latin typeface="Agrandir"/>
                <a:ea typeface="Agrandir"/>
                <a:cs typeface="Agrandir"/>
                <a:sym typeface="Agrandir"/>
              </a:rPr>
              <a:t>están al final de cada clase y sirven para consultar por dudas que surjan al estudiar el tema. </a:t>
            </a:r>
          </a:p>
        </p:txBody>
      </p:sp>
      <p:sp>
        <p:nvSpPr>
          <p:cNvPr id="46" name="Freeform 46"/>
          <p:cNvSpPr/>
          <p:nvPr/>
        </p:nvSpPr>
        <p:spPr>
          <a:xfrm>
            <a:off x="6669985" y="90377"/>
            <a:ext cx="1212732" cy="1143000"/>
          </a:xfrm>
          <a:custGeom>
            <a:avLst/>
            <a:gdLst/>
            <a:ahLst/>
            <a:cxnLst/>
            <a:rect l="l" t="t" r="r" b="b"/>
            <a:pathLst>
              <a:path w="1819098" h="1714500">
                <a:moveTo>
                  <a:pt x="0" y="0"/>
                </a:moveTo>
                <a:lnTo>
                  <a:pt x="1819098" y="0"/>
                </a:lnTo>
                <a:lnTo>
                  <a:pt x="1819098" y="1714500"/>
                </a:lnTo>
                <a:lnTo>
                  <a:pt x="0" y="1714500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r="-48" b="-38974"/>
            </a:stretch>
          </a:blipFill>
        </p:spPr>
      </p:sp>
      <p:sp>
        <p:nvSpPr>
          <p:cNvPr id="3" name="Freeform 3"/>
          <p:cNvSpPr/>
          <p:nvPr/>
        </p:nvSpPr>
        <p:spPr>
          <a:xfrm rot="-6802992">
            <a:off x="-281784" y="-1522157"/>
            <a:ext cx="3853281" cy="4099236"/>
          </a:xfrm>
          <a:custGeom>
            <a:avLst/>
            <a:gdLst/>
            <a:ahLst/>
            <a:cxnLst/>
            <a:rect l="l" t="t" r="r" b="b"/>
            <a:pathLst>
              <a:path w="5779922" h="6148854">
                <a:moveTo>
                  <a:pt x="0" y="0"/>
                </a:moveTo>
                <a:lnTo>
                  <a:pt x="5779922" y="0"/>
                </a:lnTo>
                <a:lnTo>
                  <a:pt x="5779922" y="6148853"/>
                </a:lnTo>
                <a:lnTo>
                  <a:pt x="0" y="614885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9208161" y="-968588"/>
            <a:ext cx="3414309" cy="3308776"/>
          </a:xfrm>
          <a:custGeom>
            <a:avLst/>
            <a:gdLst/>
            <a:ahLst/>
            <a:cxnLst/>
            <a:rect l="l" t="t" r="r" b="b"/>
            <a:pathLst>
              <a:path w="5121463" h="4963164">
                <a:moveTo>
                  <a:pt x="0" y="0"/>
                </a:moveTo>
                <a:lnTo>
                  <a:pt x="5121463" y="0"/>
                </a:lnTo>
                <a:lnTo>
                  <a:pt x="5121463" y="4963164"/>
                </a:lnTo>
                <a:lnTo>
                  <a:pt x="0" y="496316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5" name="TextBox 5"/>
          <p:cNvSpPr txBox="1"/>
          <p:nvPr/>
        </p:nvSpPr>
        <p:spPr>
          <a:xfrm>
            <a:off x="2697887" y="472768"/>
            <a:ext cx="5588567" cy="964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000"/>
              </a:lnSpc>
              <a:spcBef>
                <a:spcPct val="0"/>
              </a:spcBef>
            </a:pPr>
            <a:r>
              <a:rPr lang="en-US" sz="6666" spc="133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acreditación</a:t>
            </a:r>
            <a:endParaRPr lang="en-US" sz="6666" spc="133" dirty="0">
              <a:solidFill>
                <a:srgbClr val="000000"/>
              </a:solidFill>
              <a:latin typeface="Gagalin"/>
              <a:ea typeface="Gagalin"/>
              <a:cs typeface="Gagalin"/>
              <a:sym typeface="Gagalin"/>
            </a:endParaRPr>
          </a:p>
        </p:txBody>
      </p:sp>
      <p:grpSp>
        <p:nvGrpSpPr>
          <p:cNvPr id="6" name="Group 6"/>
          <p:cNvGrpSpPr/>
          <p:nvPr/>
        </p:nvGrpSpPr>
        <p:grpSpPr>
          <a:xfrm>
            <a:off x="1383976" y="1481166"/>
            <a:ext cx="510294" cy="495774"/>
            <a:chOff x="0" y="-2505"/>
            <a:chExt cx="1020588" cy="991548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020588" cy="989043"/>
            </a:xfrm>
            <a:custGeom>
              <a:avLst/>
              <a:gdLst/>
              <a:ahLst/>
              <a:cxnLst/>
              <a:rect l="l" t="t" r="r" b="b"/>
              <a:pathLst>
                <a:path w="1020588" h="989043">
                  <a:moveTo>
                    <a:pt x="0" y="0"/>
                  </a:moveTo>
                  <a:lnTo>
                    <a:pt x="1020588" y="0"/>
                  </a:lnTo>
                  <a:lnTo>
                    <a:pt x="1020588" y="989043"/>
                  </a:lnTo>
                  <a:lnTo>
                    <a:pt x="0" y="9890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8" name="TextBox 8"/>
            <p:cNvSpPr txBox="1"/>
            <p:nvPr/>
          </p:nvSpPr>
          <p:spPr>
            <a:xfrm>
              <a:off x="154216" y="-2505"/>
              <a:ext cx="712158" cy="92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2"/>
                </a:lnSpc>
              </a:pPr>
              <a:r>
                <a:rPr lang="en-US" sz="2962" spc="59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1.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383976" y="3180487"/>
            <a:ext cx="510294" cy="495774"/>
            <a:chOff x="0" y="-2505"/>
            <a:chExt cx="1020588" cy="99154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020588" cy="989043"/>
            </a:xfrm>
            <a:custGeom>
              <a:avLst/>
              <a:gdLst/>
              <a:ahLst/>
              <a:cxnLst/>
              <a:rect l="l" t="t" r="r" b="b"/>
              <a:pathLst>
                <a:path w="1020588" h="989043">
                  <a:moveTo>
                    <a:pt x="0" y="0"/>
                  </a:moveTo>
                  <a:lnTo>
                    <a:pt x="1020588" y="0"/>
                  </a:lnTo>
                  <a:lnTo>
                    <a:pt x="1020588" y="989043"/>
                  </a:lnTo>
                  <a:lnTo>
                    <a:pt x="0" y="9890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1" name="TextBox 11"/>
            <p:cNvSpPr txBox="1"/>
            <p:nvPr/>
          </p:nvSpPr>
          <p:spPr>
            <a:xfrm>
              <a:off x="154216" y="-2505"/>
              <a:ext cx="712158" cy="92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2"/>
                </a:lnSpc>
              </a:pPr>
              <a:r>
                <a:rPr lang="en-US" sz="2962" spc="59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2.</a:t>
              </a: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383976" y="5295262"/>
            <a:ext cx="510294" cy="495774"/>
            <a:chOff x="0" y="-2505"/>
            <a:chExt cx="1020588" cy="991548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020588" cy="989043"/>
            </a:xfrm>
            <a:custGeom>
              <a:avLst/>
              <a:gdLst/>
              <a:ahLst/>
              <a:cxnLst/>
              <a:rect l="l" t="t" r="r" b="b"/>
              <a:pathLst>
                <a:path w="1020588" h="989043">
                  <a:moveTo>
                    <a:pt x="0" y="0"/>
                  </a:moveTo>
                  <a:lnTo>
                    <a:pt x="1020588" y="0"/>
                  </a:lnTo>
                  <a:lnTo>
                    <a:pt x="1020588" y="989043"/>
                  </a:lnTo>
                  <a:lnTo>
                    <a:pt x="0" y="9890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14" name="TextBox 14"/>
            <p:cNvSpPr txBox="1"/>
            <p:nvPr/>
          </p:nvSpPr>
          <p:spPr>
            <a:xfrm>
              <a:off x="154216" y="-2505"/>
              <a:ext cx="712158" cy="923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52"/>
                </a:lnSpc>
              </a:pPr>
              <a:r>
                <a:rPr lang="en-US" sz="2962" spc="59">
                  <a:solidFill>
                    <a:srgbClr val="000000"/>
                  </a:solidFill>
                  <a:latin typeface="Gagalin"/>
                  <a:ea typeface="Gagalin"/>
                  <a:cs typeface="Gagalin"/>
                  <a:sym typeface="Gagalin"/>
                </a:rPr>
                <a:t>3.</a:t>
              </a:r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2127536" y="1463368"/>
            <a:ext cx="9208669" cy="18607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73"/>
              </a:lnSpc>
            </a:pPr>
            <a:r>
              <a:rPr lang="en-US" sz="2133" spc="42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promoción</a:t>
            </a:r>
            <a:r>
              <a:rPr lang="en-US" sz="2133" spc="42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:</a:t>
            </a: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80%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asistencia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a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clases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presenciales</a:t>
            </a: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.</a:t>
            </a: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3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los  3 TPs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aprobados</a:t>
            </a: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con 60% o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más</a:t>
            </a:r>
            <a:endParaRPr lang="en-US" spc="36" dirty="0">
              <a:solidFill>
                <a:srgbClr val="000000"/>
              </a:solidFill>
              <a:latin typeface="Canva Sans 1 Bold"/>
              <a:ea typeface="Canva Sans 1 Bold"/>
              <a:cs typeface="Canva Sans 1 Bold"/>
              <a:sym typeface="Canva Sans 1 Bold"/>
            </a:endParaRP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eval.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integradora</a:t>
            </a: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aprobada</a:t>
            </a: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con 70%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o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más</a:t>
            </a:r>
            <a:endParaRPr lang="en-US" spc="36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todos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los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cuestionarios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autocorrección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resueltos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,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incluído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el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diagnóstico</a:t>
            </a:r>
            <a:endParaRPr lang="en-US" b="1" spc="36" dirty="0">
              <a:solidFill>
                <a:schemeClr val="accent2">
                  <a:lumMod val="75000"/>
                </a:schemeClr>
              </a:solidFill>
              <a:latin typeface="Canva Sans 1 Bold"/>
              <a:ea typeface="Canva Sans 1 Bold"/>
              <a:cs typeface="Canva Sans 1 Bold"/>
              <a:sym typeface="Canva Sans 1 Bold"/>
            </a:endParaRPr>
          </a:p>
          <a:p>
            <a:pPr>
              <a:lnSpc>
                <a:spcPts val="2773"/>
              </a:lnSpc>
            </a:pPr>
            <a:endParaRPr lang="en-US" spc="36" dirty="0">
              <a:solidFill>
                <a:srgbClr val="000000"/>
              </a:solidFill>
              <a:latin typeface="Canva Sans 1 Bold"/>
              <a:ea typeface="Canva Sans 1 Bold"/>
              <a:cs typeface="Canva Sans 1 Bold"/>
              <a:sym typeface="Canva Sans 1 Bold"/>
            </a:endParaRPr>
          </a:p>
        </p:txBody>
      </p:sp>
      <p:sp>
        <p:nvSpPr>
          <p:cNvPr id="19" name="Freeform 19"/>
          <p:cNvSpPr/>
          <p:nvPr/>
        </p:nvSpPr>
        <p:spPr>
          <a:xfrm>
            <a:off x="9208161" y="2840186"/>
            <a:ext cx="3062204" cy="2950851"/>
          </a:xfrm>
          <a:custGeom>
            <a:avLst/>
            <a:gdLst/>
            <a:ahLst/>
            <a:cxnLst/>
            <a:rect l="l" t="t" r="r" b="b"/>
            <a:pathLst>
              <a:path w="4593306" h="4426276">
                <a:moveTo>
                  <a:pt x="0" y="0"/>
                </a:moveTo>
                <a:lnTo>
                  <a:pt x="4593305" y="0"/>
                </a:lnTo>
                <a:lnTo>
                  <a:pt x="4593305" y="4426276"/>
                </a:lnTo>
                <a:lnTo>
                  <a:pt x="0" y="4426276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2127536" y="3169803"/>
            <a:ext cx="9208669" cy="18126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73"/>
              </a:lnSpc>
            </a:pPr>
            <a:r>
              <a:rPr lang="en-US" sz="2133" spc="42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regularidad</a:t>
            </a:r>
            <a:r>
              <a:rPr lang="en-US" sz="2133" spc="42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:</a:t>
            </a: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60%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asistencia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a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clases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presenciales</a:t>
            </a: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.</a:t>
            </a: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2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los  3 TPs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aprobados</a:t>
            </a: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con 60% o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más</a:t>
            </a:r>
            <a:endParaRPr lang="en-US" spc="36" dirty="0">
              <a:solidFill>
                <a:srgbClr val="000000"/>
              </a:solidFill>
              <a:latin typeface="Canva Sans 1 Bold"/>
              <a:ea typeface="Canva Sans 1 Bold"/>
              <a:cs typeface="Canva Sans 1 Bold"/>
              <a:sym typeface="Canva Sans 1 Bold"/>
            </a:endParaRP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eval.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integradora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aprobada</a:t>
            </a: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con 70% o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más</a:t>
            </a:r>
            <a:endParaRPr lang="en-US" spc="36" dirty="0">
              <a:solidFill>
                <a:srgbClr val="000000"/>
              </a:solidFill>
              <a:latin typeface="Canva Sans 1 Bold"/>
              <a:ea typeface="Canva Sans 1 Bold"/>
              <a:cs typeface="Canva Sans 1 Bold"/>
              <a:sym typeface="Canva Sans 1 Bold"/>
            </a:endParaRP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todos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los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cuestionarios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autocorrección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resueltos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,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incluído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el</a:t>
            </a:r>
            <a:r>
              <a:rPr lang="en-US" b="1" spc="36" dirty="0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</a:t>
            </a:r>
            <a:r>
              <a:rPr lang="en-US" b="1" spc="36" dirty="0" err="1">
                <a:solidFill>
                  <a:schemeClr val="accent2">
                    <a:lumMod val="75000"/>
                  </a:schemeClr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diagnóstico</a:t>
            </a:r>
            <a:endParaRPr lang="en-US" b="1" spc="36" dirty="0">
              <a:solidFill>
                <a:schemeClr val="accent2">
                  <a:lumMod val="75000"/>
                </a:schemeClr>
              </a:solidFill>
              <a:latin typeface="Canva Sans 1 Bold"/>
              <a:ea typeface="Canva Sans 1 Bold"/>
              <a:cs typeface="Canva Sans 1 Bold"/>
              <a:sym typeface="Canva Sans 1 Bold"/>
            </a:endParaRP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se debe </a:t>
            </a:r>
            <a:r>
              <a:rPr lang="en-US" spc="36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rendir</a:t>
            </a:r>
            <a:r>
              <a:rPr lang="en-US" spc="36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examen final 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(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este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se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aprueba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con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60%)</a:t>
            </a:r>
          </a:p>
        </p:txBody>
      </p:sp>
      <p:sp>
        <p:nvSpPr>
          <p:cNvPr id="17" name="Freeform 17"/>
          <p:cNvSpPr/>
          <p:nvPr/>
        </p:nvSpPr>
        <p:spPr>
          <a:xfrm>
            <a:off x="9208161" y="92552"/>
            <a:ext cx="1968932" cy="1929553"/>
          </a:xfrm>
          <a:custGeom>
            <a:avLst/>
            <a:gdLst/>
            <a:ahLst/>
            <a:cxnLst/>
            <a:rect l="l" t="t" r="r" b="b"/>
            <a:pathLst>
              <a:path w="2953398" h="2894330">
                <a:moveTo>
                  <a:pt x="0" y="0"/>
                </a:moveTo>
                <a:lnTo>
                  <a:pt x="2953398" y="0"/>
                </a:lnTo>
                <a:lnTo>
                  <a:pt x="2953398" y="2894330"/>
                </a:lnTo>
                <a:lnTo>
                  <a:pt x="0" y="2894330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 rot="911649">
            <a:off x="193600" y="279261"/>
            <a:ext cx="1626289" cy="1510971"/>
          </a:xfrm>
          <a:custGeom>
            <a:avLst/>
            <a:gdLst/>
            <a:ahLst/>
            <a:cxnLst/>
            <a:rect l="l" t="t" r="r" b="b"/>
            <a:pathLst>
              <a:path w="2439434" h="2266456">
                <a:moveTo>
                  <a:pt x="0" y="0"/>
                </a:moveTo>
                <a:lnTo>
                  <a:pt x="2439434" y="0"/>
                </a:lnTo>
                <a:lnTo>
                  <a:pt x="2439434" y="2266456"/>
                </a:lnTo>
                <a:lnTo>
                  <a:pt x="0" y="2266456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</p:sp>
      <p:sp>
        <p:nvSpPr>
          <p:cNvPr id="20" name="Freeform 20"/>
          <p:cNvSpPr/>
          <p:nvPr/>
        </p:nvSpPr>
        <p:spPr>
          <a:xfrm>
            <a:off x="10168413" y="3676262"/>
            <a:ext cx="1478165" cy="1304481"/>
          </a:xfrm>
          <a:custGeom>
            <a:avLst/>
            <a:gdLst/>
            <a:ahLst/>
            <a:cxnLst/>
            <a:rect l="l" t="t" r="r" b="b"/>
            <a:pathLst>
              <a:path w="2217247" h="1956721">
                <a:moveTo>
                  <a:pt x="0" y="0"/>
                </a:moveTo>
                <a:lnTo>
                  <a:pt x="2217247" y="0"/>
                </a:lnTo>
                <a:lnTo>
                  <a:pt x="2217247" y="1956720"/>
                </a:lnTo>
                <a:lnTo>
                  <a:pt x="0" y="1956720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</p:sp>
      <p:sp>
        <p:nvSpPr>
          <p:cNvPr id="21" name="TextBox 21"/>
          <p:cNvSpPr txBox="1"/>
          <p:nvPr/>
        </p:nvSpPr>
        <p:spPr>
          <a:xfrm>
            <a:off x="2127536" y="5277464"/>
            <a:ext cx="9208669" cy="12227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773"/>
              </a:lnSpc>
            </a:pPr>
            <a:r>
              <a:rPr lang="en-US" sz="2133" spc="42" dirty="0" err="1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desaprobado</a:t>
            </a:r>
            <a:r>
              <a:rPr lang="en-US" sz="2133" spc="42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:</a:t>
            </a:r>
          </a:p>
          <a:p>
            <a:pPr marL="388639" lvl="1" indent="-194320">
              <a:lnSpc>
                <a:spcPts val="2340"/>
              </a:lnSpc>
              <a:buFont typeface="Arial"/>
              <a:buChar char="•"/>
            </a:pP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caso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no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cumplir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con los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requisitos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promoción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o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regularidad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,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estudiante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queda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en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condición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desaprobado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o libre y debe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rendir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un examen final (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este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se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aprueba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con </a:t>
            </a:r>
            <a:r>
              <a:rPr lang="en-US" spc="36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pc="36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60%)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8888" r="-48" b="-38974"/>
            </a:stretch>
          </a:blipFill>
        </p:spPr>
        <p:txBody>
          <a:bodyPr/>
          <a:lstStyle/>
          <a:p>
            <a:endParaRPr lang="es-AR" dirty="0"/>
          </a:p>
        </p:txBody>
      </p:sp>
      <p:sp>
        <p:nvSpPr>
          <p:cNvPr id="3" name="Freeform 3"/>
          <p:cNvSpPr/>
          <p:nvPr/>
        </p:nvSpPr>
        <p:spPr>
          <a:xfrm rot="3159373">
            <a:off x="-1006237" y="2039535"/>
            <a:ext cx="4265423" cy="4787719"/>
          </a:xfrm>
          <a:custGeom>
            <a:avLst/>
            <a:gdLst/>
            <a:ahLst/>
            <a:cxnLst/>
            <a:rect l="l" t="t" r="r" b="b"/>
            <a:pathLst>
              <a:path w="6398134" h="7181579">
                <a:moveTo>
                  <a:pt x="0" y="0"/>
                </a:moveTo>
                <a:lnTo>
                  <a:pt x="6398134" y="0"/>
                </a:lnTo>
                <a:lnTo>
                  <a:pt x="6398134" y="7181579"/>
                </a:lnTo>
                <a:lnTo>
                  <a:pt x="0" y="718157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3150108">
            <a:off x="9265174" y="3311304"/>
            <a:ext cx="4137629" cy="4401733"/>
          </a:xfrm>
          <a:custGeom>
            <a:avLst/>
            <a:gdLst/>
            <a:ahLst/>
            <a:cxnLst/>
            <a:rect l="l" t="t" r="r" b="b"/>
            <a:pathLst>
              <a:path w="6206444" h="6602600">
                <a:moveTo>
                  <a:pt x="0" y="0"/>
                </a:moveTo>
                <a:lnTo>
                  <a:pt x="6206445" y="0"/>
                </a:lnTo>
                <a:lnTo>
                  <a:pt x="6206445" y="6602600"/>
                </a:lnTo>
                <a:lnTo>
                  <a:pt x="0" y="66026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805853">
            <a:off x="7108348" y="-746288"/>
            <a:ext cx="4461608" cy="4020043"/>
          </a:xfrm>
          <a:custGeom>
            <a:avLst/>
            <a:gdLst/>
            <a:ahLst/>
            <a:cxnLst/>
            <a:rect l="l" t="t" r="r" b="b"/>
            <a:pathLst>
              <a:path w="5587560" h="5384376">
                <a:moveTo>
                  <a:pt x="0" y="0"/>
                </a:moveTo>
                <a:lnTo>
                  <a:pt x="5587560" y="0"/>
                </a:lnTo>
                <a:lnTo>
                  <a:pt x="5587560" y="5384376"/>
                </a:lnTo>
                <a:lnTo>
                  <a:pt x="0" y="538437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2020567" y="1995151"/>
            <a:ext cx="8464069" cy="43612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65676" lvl="1" indent="-285750">
              <a:buFont typeface="Arial" panose="020B0604020202020204" pitchFamily="34" charset="0"/>
              <a:buChar char="•"/>
            </a:pP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Averiguar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calendario</a:t>
            </a:r>
            <a:r>
              <a:rPr lang="en-US" sz="1667" spc="83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académico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la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página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la FI, las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fechas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los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turnos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examen y los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plazos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inscripción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.</a:t>
            </a:r>
          </a:p>
          <a:p>
            <a:pPr marL="179926" lvl="1"/>
            <a:endParaRPr lang="en-US" sz="1667" spc="83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 marL="359852" lvl="1" indent="-179926">
              <a:buFont typeface="Arial"/>
              <a:buChar char="•"/>
            </a:pP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Verificar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fechas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turnos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exámenes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y de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inscripciones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(hay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plazos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inscripción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)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la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página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la FI.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Tengan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cuenta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que las mesas de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Inglés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APU son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1° lunes de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cada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turno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, a las 16h. </a:t>
            </a:r>
          </a:p>
          <a:p>
            <a:pPr marL="179926" lvl="1"/>
            <a:endParaRPr lang="en-US" sz="1667" spc="83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 marL="359852" lvl="1" indent="-179926">
              <a:buFont typeface="Arial"/>
              <a:buChar char="•"/>
            </a:pP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Inscribirse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y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verificar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que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comprobante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NO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figuran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como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“PENDIENTE”,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porque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 ser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así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, no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pueden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rendir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porque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no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figuran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acta. </a:t>
            </a:r>
          </a:p>
          <a:p>
            <a:pPr marL="179926" lvl="1"/>
            <a:endParaRPr lang="en-US" sz="1667" spc="83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 marL="359852" lvl="1" indent="-179926">
              <a:buFont typeface="Arial"/>
              <a:buChar char="•"/>
            </a:pP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 examen es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presencial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y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escrito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y es similar a la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evaluación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integradora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.</a:t>
            </a:r>
          </a:p>
          <a:p>
            <a:pPr marL="179926" lvl="1"/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</a:p>
          <a:p>
            <a:pPr marL="359852" lvl="1" indent="-179926">
              <a:buFont typeface="Arial"/>
              <a:buChar char="•"/>
            </a:pP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La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estructura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del examen regular y la del libre son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idénticas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,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pero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examen libre es de mayor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extensión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.</a:t>
            </a:r>
          </a:p>
          <a:p>
            <a:pPr marL="179926" lvl="1"/>
            <a:endParaRPr lang="en-US" sz="1667" spc="83" dirty="0">
              <a:solidFill>
                <a:srgbClr val="000000"/>
              </a:solidFill>
              <a:latin typeface="Canva Sans 1"/>
              <a:ea typeface="Canva Sans 1"/>
              <a:cs typeface="Canva Sans 1"/>
              <a:sym typeface="Canva Sans 1"/>
            </a:endParaRPr>
          </a:p>
          <a:p>
            <a:pPr marL="359852" lvl="1" indent="-179926">
              <a:buFont typeface="Arial"/>
              <a:buChar char="•"/>
            </a:pP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el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día del examen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deben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presentarse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al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menos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5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minutos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antes del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horario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establecido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, </a:t>
            </a:r>
            <a:r>
              <a:rPr lang="en-US" sz="1667" spc="83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con </a:t>
            </a:r>
            <a:r>
              <a:rPr lang="en-US" sz="1667" spc="83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el</a:t>
            </a:r>
            <a:r>
              <a:rPr lang="en-US" sz="1667" spc="83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DNI.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Sin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este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documento</a:t>
            </a:r>
            <a:r>
              <a:rPr lang="en-US" sz="1667" spc="83" dirty="0">
                <a:solidFill>
                  <a:srgbClr val="000000"/>
                </a:solidFill>
                <a:latin typeface="Canva Sans 1"/>
                <a:ea typeface="Canva Sans 1"/>
                <a:cs typeface="Canva Sans 1"/>
                <a:sym typeface="Canva Sans 1"/>
              </a:rPr>
              <a:t> </a:t>
            </a:r>
            <a:r>
              <a:rPr lang="en-US" sz="1667" spc="83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no </a:t>
            </a:r>
            <a:r>
              <a:rPr lang="en-US" sz="1667" spc="83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pueden</a:t>
            </a:r>
            <a:r>
              <a:rPr lang="en-US" sz="1667" spc="83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 </a:t>
            </a:r>
            <a:r>
              <a:rPr lang="en-US" sz="1667" spc="83" dirty="0" err="1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rendir</a:t>
            </a:r>
            <a:r>
              <a:rPr lang="en-US" sz="1667" spc="83" dirty="0">
                <a:solidFill>
                  <a:srgbClr val="000000"/>
                </a:solidFill>
                <a:latin typeface="Canva Sans 1 Bold"/>
                <a:ea typeface="Canva Sans 1 Bold"/>
                <a:cs typeface="Canva Sans 1 Bold"/>
                <a:sym typeface="Canva Sans 1 Bold"/>
              </a:rPr>
              <a:t>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915879" y="679450"/>
            <a:ext cx="9926136" cy="820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00"/>
              </a:lnSpc>
              <a:spcBef>
                <a:spcPct val="0"/>
              </a:spcBef>
            </a:pPr>
            <a:r>
              <a:rPr lang="en-US" sz="5334" spc="10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6. </a:t>
            </a:r>
            <a:r>
              <a:rPr lang="en-US" sz="6600" spc="107" dirty="0">
                <a:solidFill>
                  <a:srgbClr val="000000"/>
                </a:solidFill>
                <a:latin typeface="Gagalin"/>
                <a:ea typeface="Gagalin"/>
                <a:cs typeface="Gagalin"/>
                <a:sym typeface="Gagalin"/>
              </a:rPr>
              <a:t>examen final</a:t>
            </a:r>
            <a:endParaRPr lang="en-US" sz="5334" spc="107" dirty="0">
              <a:solidFill>
                <a:srgbClr val="000000"/>
              </a:solidFill>
              <a:latin typeface="Gagalin"/>
              <a:ea typeface="Gagalin"/>
              <a:cs typeface="Gagalin"/>
              <a:sym typeface="Gagalin"/>
            </a:endParaRPr>
          </a:p>
        </p:txBody>
      </p:sp>
      <p:sp>
        <p:nvSpPr>
          <p:cNvPr id="15" name="Freeform 15"/>
          <p:cNvSpPr/>
          <p:nvPr/>
        </p:nvSpPr>
        <p:spPr>
          <a:xfrm rot="-1256254">
            <a:off x="10774274" y="4548268"/>
            <a:ext cx="1675921" cy="1479001"/>
          </a:xfrm>
          <a:custGeom>
            <a:avLst/>
            <a:gdLst/>
            <a:ahLst/>
            <a:cxnLst/>
            <a:rect l="l" t="t" r="r" b="b"/>
            <a:pathLst>
              <a:path w="2513882" h="2218501">
                <a:moveTo>
                  <a:pt x="0" y="0"/>
                </a:moveTo>
                <a:lnTo>
                  <a:pt x="2513882" y="0"/>
                </a:lnTo>
                <a:lnTo>
                  <a:pt x="2513882" y="2218501"/>
                </a:lnTo>
                <a:lnTo>
                  <a:pt x="0" y="221850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 rot="996444">
            <a:off x="8066374" y="280371"/>
            <a:ext cx="1706726" cy="1341580"/>
          </a:xfrm>
          <a:custGeom>
            <a:avLst/>
            <a:gdLst/>
            <a:ahLst/>
            <a:cxnLst/>
            <a:rect l="l" t="t" r="r" b="b"/>
            <a:pathLst>
              <a:path w="3431487" h="2470671">
                <a:moveTo>
                  <a:pt x="0" y="0"/>
                </a:moveTo>
                <a:lnTo>
                  <a:pt x="3431487" y="0"/>
                </a:lnTo>
                <a:lnTo>
                  <a:pt x="3431487" y="2470670"/>
                </a:lnTo>
                <a:lnTo>
                  <a:pt x="0" y="2470670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</p:sp>
      <p:sp>
        <p:nvSpPr>
          <p:cNvPr id="17" name="Freeform 17"/>
          <p:cNvSpPr/>
          <p:nvPr/>
        </p:nvSpPr>
        <p:spPr>
          <a:xfrm rot="-1389227">
            <a:off x="439291" y="2946747"/>
            <a:ext cx="1374367" cy="2039876"/>
          </a:xfrm>
          <a:custGeom>
            <a:avLst/>
            <a:gdLst/>
            <a:ahLst/>
            <a:cxnLst/>
            <a:rect l="l" t="t" r="r" b="b"/>
            <a:pathLst>
              <a:path w="2061550" h="3059814">
                <a:moveTo>
                  <a:pt x="0" y="0"/>
                </a:moveTo>
                <a:lnTo>
                  <a:pt x="2061550" y="0"/>
                </a:lnTo>
                <a:lnTo>
                  <a:pt x="2061550" y="3059814"/>
                </a:lnTo>
                <a:lnTo>
                  <a:pt x="0" y="3059814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602</Words>
  <Application>Microsoft Office PowerPoint</Application>
  <PresentationFormat>Panorámica</PresentationFormat>
  <Paragraphs>90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Agrandir</vt:lpstr>
      <vt:lpstr>Arial</vt:lpstr>
      <vt:lpstr>Calibri</vt:lpstr>
      <vt:lpstr>Calibri Light</vt:lpstr>
      <vt:lpstr>Canva Sans 1</vt:lpstr>
      <vt:lpstr>Canva Sans 1 Bold</vt:lpstr>
      <vt:lpstr>Canva Sans 2 Bold</vt:lpstr>
      <vt:lpstr>Gagalin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Graciela</dc:creator>
  <cp:lastModifiedBy>Graciela</cp:lastModifiedBy>
  <cp:revision>6</cp:revision>
  <dcterms:created xsi:type="dcterms:W3CDTF">2024-08-15T11:19:27Z</dcterms:created>
  <dcterms:modified xsi:type="dcterms:W3CDTF">2025-08-09T13:31:32Z</dcterms:modified>
</cp:coreProperties>
</file>