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305" r:id="rId2"/>
    <p:sldId id="262" r:id="rId3"/>
    <p:sldId id="307" r:id="rId4"/>
    <p:sldId id="308" r:id="rId5"/>
    <p:sldId id="309" r:id="rId6"/>
    <p:sldId id="310" r:id="rId7"/>
    <p:sldId id="263" r:id="rId8"/>
    <p:sldId id="264" r:id="rId9"/>
    <p:sldId id="266" r:id="rId10"/>
    <p:sldId id="267" r:id="rId11"/>
    <p:sldId id="268" r:id="rId12"/>
    <p:sldId id="269" r:id="rId13"/>
    <p:sldId id="270" r:id="rId14"/>
    <p:sldId id="271" r:id="rId15"/>
    <p:sldId id="265" r:id="rId16"/>
    <p:sldId id="272" r:id="rId17"/>
    <p:sldId id="273" r:id="rId18"/>
    <p:sldId id="298" r:id="rId19"/>
    <p:sldId id="274" r:id="rId20"/>
    <p:sldId id="275" r:id="rId21"/>
    <p:sldId id="285" r:id="rId22"/>
    <p:sldId id="286" r:id="rId23"/>
    <p:sldId id="287" r:id="rId24"/>
    <p:sldId id="289" r:id="rId25"/>
    <p:sldId id="290" r:id="rId26"/>
    <p:sldId id="288" r:id="rId27"/>
    <p:sldId id="291" r:id="rId28"/>
    <p:sldId id="292" r:id="rId29"/>
    <p:sldId id="293" r:id="rId30"/>
    <p:sldId id="294" r:id="rId31"/>
    <p:sldId id="295" r:id="rId32"/>
    <p:sldId id="296" r:id="rId33"/>
    <p:sldId id="297" r:id="rId34"/>
    <p:sldId id="276" r:id="rId35"/>
    <p:sldId id="277" r:id="rId36"/>
    <p:sldId id="278" r:id="rId37"/>
    <p:sldId id="279" r:id="rId38"/>
    <p:sldId id="280" r:id="rId39"/>
    <p:sldId id="281" r:id="rId40"/>
    <p:sldId id="282" r:id="rId41"/>
    <p:sldId id="283" r:id="rId42"/>
    <p:sldId id="284"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7/1/2024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09082" y="984739"/>
            <a:ext cx="2870678" cy="2121191"/>
          </a:xfrm>
          <a:prstGeom prst="rect">
            <a:avLst/>
          </a:prstGeom>
          <a:effectLst>
            <a:softEdge rad="88900"/>
          </a:effectLst>
        </p:spPr>
      </p:pic>
      <p:sp>
        <p:nvSpPr>
          <p:cNvPr id="4" name="Título 3"/>
          <p:cNvSpPr>
            <a:spLocks noGrp="1"/>
          </p:cNvSpPr>
          <p:nvPr>
            <p:ph type="title"/>
          </p:nvPr>
        </p:nvSpPr>
        <p:spPr>
          <a:xfrm>
            <a:off x="0" y="3432895"/>
            <a:ext cx="3432517" cy="2665476"/>
          </a:xfrm>
        </p:spPr>
        <p:txBody>
          <a:bodyPr>
            <a:normAutofit fontScale="90000"/>
          </a:bodyPr>
          <a:lstStyle/>
          <a:p>
            <a:pPr algn="ctr"/>
            <a:r>
              <a:rPr lang="es-ES" dirty="0"/>
              <a:t>FACULTAD DE INGENIERÍA</a:t>
            </a:r>
            <a:br>
              <a:rPr lang="es-ES" dirty="0"/>
            </a:br>
            <a:br>
              <a:rPr lang="es-ES" dirty="0"/>
            </a:br>
            <a:r>
              <a:rPr lang="es-ES" dirty="0"/>
              <a:t> UNIVERSIDAD NACIONAL DE JUJUY</a:t>
            </a:r>
            <a:br>
              <a:rPr lang="es-ES" dirty="0"/>
            </a:br>
            <a:endParaRPr lang="en-US" dirty="0"/>
          </a:p>
        </p:txBody>
      </p:sp>
      <p:sp>
        <p:nvSpPr>
          <p:cNvPr id="6" name="Marcador de texto 5"/>
          <p:cNvSpPr>
            <a:spLocks noGrp="1"/>
          </p:cNvSpPr>
          <p:nvPr>
            <p:ph type="body" sz="half" idx="2"/>
          </p:nvPr>
        </p:nvSpPr>
        <p:spPr>
          <a:xfrm>
            <a:off x="3860093" y="1850942"/>
            <a:ext cx="7998971" cy="1060596"/>
          </a:xfrm>
        </p:spPr>
        <p:txBody>
          <a:bodyPr>
            <a:normAutofit fontScale="55000" lnSpcReduction="20000"/>
          </a:bodyPr>
          <a:lstStyle/>
          <a:p>
            <a:r>
              <a:rPr lang="es-ES" dirty="0"/>
              <a:t>Carrera: </a:t>
            </a:r>
          </a:p>
          <a:p>
            <a:r>
              <a:rPr lang="es-ES" sz="4700" b="1" dirty="0">
                <a:solidFill>
                  <a:srgbClr val="002060"/>
                </a:solidFill>
              </a:rPr>
              <a:t>Formulación, Evaluación de Proyectos Informáticos y </a:t>
            </a:r>
            <a:r>
              <a:rPr lang="es-ES" sz="4700" b="1" dirty="0" err="1">
                <a:solidFill>
                  <a:srgbClr val="002060"/>
                </a:solidFill>
              </a:rPr>
              <a:t>Emprendedorismo</a:t>
            </a:r>
            <a:r>
              <a:rPr lang="es-ES" sz="4700" b="1" dirty="0">
                <a:solidFill>
                  <a:srgbClr val="002060"/>
                </a:solidFill>
              </a:rPr>
              <a:t> Digital</a:t>
            </a:r>
            <a:endParaRPr lang="en-US" sz="4700" b="1" dirty="0">
              <a:solidFill>
                <a:srgbClr val="002060"/>
              </a:solidFill>
            </a:endParaRPr>
          </a:p>
        </p:txBody>
      </p:sp>
      <p:graphicFrame>
        <p:nvGraphicFramePr>
          <p:cNvPr id="8" name="Tabla 7"/>
          <p:cNvGraphicFramePr>
            <a:graphicFrameLocks noGrp="1"/>
          </p:cNvGraphicFramePr>
          <p:nvPr/>
        </p:nvGraphicFramePr>
        <p:xfrm>
          <a:off x="3860094" y="1200652"/>
          <a:ext cx="7738717" cy="816547"/>
        </p:xfrm>
        <a:graphic>
          <a:graphicData uri="http://schemas.openxmlformats.org/drawingml/2006/table">
            <a:tbl>
              <a:tblPr firstRow="1" firstCol="1" bandRow="1">
                <a:tableStyleId>{5C22544A-7EE6-4342-B048-85BDC9FD1C3A}</a:tableStyleId>
              </a:tblPr>
              <a:tblGrid>
                <a:gridCol w="3277631">
                  <a:extLst>
                    <a:ext uri="{9D8B030D-6E8A-4147-A177-3AD203B41FA5}">
                      <a16:colId xmlns:a16="http://schemas.microsoft.com/office/drawing/2014/main" val="1492963570"/>
                    </a:ext>
                  </a:extLst>
                </a:gridCol>
                <a:gridCol w="2526205">
                  <a:extLst>
                    <a:ext uri="{9D8B030D-6E8A-4147-A177-3AD203B41FA5}">
                      <a16:colId xmlns:a16="http://schemas.microsoft.com/office/drawing/2014/main" val="1708911155"/>
                    </a:ext>
                  </a:extLst>
                </a:gridCol>
                <a:gridCol w="1934881">
                  <a:extLst>
                    <a:ext uri="{9D8B030D-6E8A-4147-A177-3AD203B41FA5}">
                      <a16:colId xmlns:a16="http://schemas.microsoft.com/office/drawing/2014/main" val="837921709"/>
                    </a:ext>
                  </a:extLst>
                </a:gridCol>
              </a:tblGrid>
              <a:tr h="56271">
                <a:tc>
                  <a:txBody>
                    <a:bodyPr/>
                    <a:lstStyle/>
                    <a:p>
                      <a:pPr algn="just">
                        <a:lnSpc>
                          <a:spcPct val="115000"/>
                        </a:lnSpc>
                        <a:spcBef>
                          <a:spcPts val="300"/>
                        </a:spcBef>
                        <a:spcAft>
                          <a:spcPts val="300"/>
                        </a:spcAft>
                      </a:pPr>
                      <a:r>
                        <a:rPr lang="es-AR" sz="2400" dirty="0">
                          <a:effectLst/>
                        </a:rPr>
                        <a:t>CARRERA Y PLAN DE ESTUDIO</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Bef>
                          <a:spcPts val="300"/>
                        </a:spcBef>
                        <a:spcAft>
                          <a:spcPts val="300"/>
                        </a:spcAft>
                      </a:pPr>
                      <a:r>
                        <a:rPr lang="es-AR" sz="2400" dirty="0">
                          <a:effectLst/>
                        </a:rPr>
                        <a:t>Ingeniería Informática</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Bef>
                          <a:spcPts val="300"/>
                        </a:spcBef>
                        <a:spcAft>
                          <a:spcPts val="300"/>
                        </a:spcAft>
                      </a:pPr>
                      <a:r>
                        <a:rPr lang="es-AR" sz="2400" dirty="0">
                          <a:effectLst/>
                        </a:rPr>
                        <a:t>2024</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28893655"/>
                  </a:ext>
                </a:extLst>
              </a:tr>
            </a:tbl>
          </a:graphicData>
        </a:graphic>
      </p:graphicFrame>
      <p:graphicFrame>
        <p:nvGraphicFramePr>
          <p:cNvPr id="10" name="Marcador de posición de imagen 9"/>
          <p:cNvGraphicFramePr>
            <a:graphicFrameLocks noGrp="1"/>
          </p:cNvGraphicFramePr>
          <p:nvPr>
            <p:ph type="pic" idx="1"/>
          </p:nvPr>
        </p:nvGraphicFramePr>
        <p:xfrm>
          <a:off x="3860094" y="3805878"/>
          <a:ext cx="7738717" cy="903862"/>
        </p:xfrm>
        <a:graphic>
          <a:graphicData uri="http://schemas.openxmlformats.org/drawingml/2006/table">
            <a:tbl>
              <a:tblPr firstRow="1" firstCol="1" bandRow="1">
                <a:tableStyleId>{5C22544A-7EE6-4342-B048-85BDC9FD1C3A}</a:tableStyleId>
              </a:tblPr>
              <a:tblGrid>
                <a:gridCol w="3277631">
                  <a:extLst>
                    <a:ext uri="{9D8B030D-6E8A-4147-A177-3AD203B41FA5}">
                      <a16:colId xmlns:a16="http://schemas.microsoft.com/office/drawing/2014/main" val="1492963570"/>
                    </a:ext>
                  </a:extLst>
                </a:gridCol>
                <a:gridCol w="2526205">
                  <a:extLst>
                    <a:ext uri="{9D8B030D-6E8A-4147-A177-3AD203B41FA5}">
                      <a16:colId xmlns:a16="http://schemas.microsoft.com/office/drawing/2014/main" val="1708911155"/>
                    </a:ext>
                  </a:extLst>
                </a:gridCol>
                <a:gridCol w="1934881">
                  <a:extLst>
                    <a:ext uri="{9D8B030D-6E8A-4147-A177-3AD203B41FA5}">
                      <a16:colId xmlns:a16="http://schemas.microsoft.com/office/drawing/2014/main" val="837921709"/>
                    </a:ext>
                  </a:extLst>
                </a:gridCol>
              </a:tblGrid>
              <a:tr h="903862">
                <a:tc>
                  <a:txBody>
                    <a:bodyPr/>
                    <a:lstStyle/>
                    <a:p>
                      <a:pPr algn="just">
                        <a:lnSpc>
                          <a:spcPct val="115000"/>
                        </a:lnSpc>
                        <a:spcBef>
                          <a:spcPts val="300"/>
                        </a:spcBef>
                        <a:spcAft>
                          <a:spcPts val="300"/>
                        </a:spcAft>
                      </a:pPr>
                      <a:r>
                        <a:rPr lang="es-AR" sz="2400" dirty="0">
                          <a:effectLst/>
                        </a:rPr>
                        <a:t>CARRERA Y PLAN DE ESTUDIO</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s-AR" sz="2400" dirty="0">
                          <a:effectLst/>
                        </a:rPr>
                        <a:t>Licenciatura en Sistemas</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es-AR" sz="2400">
                          <a:effectLst/>
                        </a:rPr>
                        <a:t>2024</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28893655"/>
                  </a:ext>
                </a:extLst>
              </a:tr>
            </a:tbl>
          </a:graphicData>
        </a:graphic>
      </p:graphicFrame>
      <p:sp>
        <p:nvSpPr>
          <p:cNvPr id="11" name="Marcador de texto 5"/>
          <p:cNvSpPr txBox="1">
            <a:spLocks/>
          </p:cNvSpPr>
          <p:nvPr/>
        </p:nvSpPr>
        <p:spPr>
          <a:xfrm>
            <a:off x="3860093" y="4336757"/>
            <a:ext cx="7583972" cy="858129"/>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1200"/>
              </a:spcBef>
              <a:buClr>
                <a:schemeClr val="accent1"/>
              </a:buClr>
              <a:buFont typeface="Wingdings 2" pitchFamily="18" charset="2"/>
              <a:buNone/>
              <a:defRPr sz="1400" kern="1200">
                <a:solidFill>
                  <a:srgbClr val="FFFFFF"/>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r>
              <a:rPr lang="es-ES" dirty="0"/>
              <a:t>Carrera: </a:t>
            </a:r>
          </a:p>
          <a:p>
            <a:r>
              <a:rPr lang="es-ES" sz="2800" b="1" dirty="0">
                <a:solidFill>
                  <a:srgbClr val="002060"/>
                </a:solidFill>
              </a:rPr>
              <a:t>Formulación, Evaluación de Proyectos Informáticos</a:t>
            </a:r>
            <a:endParaRPr lang="en-US" sz="2800" dirty="0"/>
          </a:p>
        </p:txBody>
      </p:sp>
    </p:spTree>
    <p:extLst>
      <p:ext uri="{BB962C8B-B14F-4D97-AF65-F5344CB8AC3E}">
        <p14:creationId xmlns:p14="http://schemas.microsoft.com/office/powerpoint/2010/main" val="197156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9D758-C7F6-384B-88B0-F07F6D59BCE8}"/>
              </a:ext>
            </a:extLst>
          </p:cNvPr>
          <p:cNvSpPr>
            <a:spLocks noGrp="1"/>
          </p:cNvSpPr>
          <p:nvPr>
            <p:ph type="title"/>
          </p:nvPr>
        </p:nvSpPr>
        <p:spPr/>
        <p:txBody>
          <a:bodyPr/>
          <a:lstStyle/>
          <a:p>
            <a:r>
              <a:rPr lang="es-AR" dirty="0"/>
              <a:t>Determinación de los costos</a:t>
            </a:r>
          </a:p>
        </p:txBody>
      </p:sp>
      <p:sp>
        <p:nvSpPr>
          <p:cNvPr id="3" name="Marcador de contenido 2">
            <a:extLst>
              <a:ext uri="{FF2B5EF4-FFF2-40B4-BE49-F238E27FC236}">
                <a16:creationId xmlns:a16="http://schemas.microsoft.com/office/drawing/2014/main" id="{E1185BB5-8810-48D5-AE37-FFA91C2AB10C}"/>
              </a:ext>
            </a:extLst>
          </p:cNvPr>
          <p:cNvSpPr>
            <a:spLocks noGrp="1"/>
          </p:cNvSpPr>
          <p:nvPr>
            <p:ph idx="1"/>
          </p:nvPr>
        </p:nvSpPr>
        <p:spPr/>
        <p:txBody>
          <a:bodyPr>
            <a:normAutofit/>
          </a:bodyPr>
          <a:lstStyle/>
          <a:p>
            <a:pPr algn="just"/>
            <a:r>
              <a:rPr lang="es-AR" sz="2800" dirty="0"/>
              <a:t>Costo: es un </a:t>
            </a:r>
            <a:r>
              <a:rPr lang="es-AR" sz="2800" dirty="0" err="1"/>
              <a:t>desemboldo</a:t>
            </a:r>
            <a:r>
              <a:rPr lang="es-AR" sz="2800" dirty="0"/>
              <a:t> en efectivo o en especie hecho en el pasado (costos </a:t>
            </a:r>
            <a:r>
              <a:rPr lang="es-AR" sz="2800" dirty="0" err="1"/>
              <a:t>unididos</a:t>
            </a:r>
            <a:r>
              <a:rPr lang="es-AR" sz="2800" dirty="0"/>
              <a:t>), en el presente (inversión), en el futuro (costos futuros) o en forma virtual (costo de oportunidad)</a:t>
            </a:r>
          </a:p>
        </p:txBody>
      </p:sp>
    </p:spTree>
    <p:extLst>
      <p:ext uri="{BB962C8B-B14F-4D97-AF65-F5344CB8AC3E}">
        <p14:creationId xmlns:p14="http://schemas.microsoft.com/office/powerpoint/2010/main" val="8451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4D189-A0A5-0E3E-5AF4-EDAC846BC69B}"/>
              </a:ext>
            </a:extLst>
          </p:cNvPr>
          <p:cNvSpPr>
            <a:spLocks noGrp="1"/>
          </p:cNvSpPr>
          <p:nvPr>
            <p:ph type="title"/>
          </p:nvPr>
        </p:nvSpPr>
        <p:spPr/>
        <p:txBody>
          <a:bodyPr/>
          <a:lstStyle/>
          <a:p>
            <a:r>
              <a:rPr lang="es-AR" dirty="0"/>
              <a:t>Costos de producción</a:t>
            </a:r>
          </a:p>
        </p:txBody>
      </p:sp>
      <p:sp>
        <p:nvSpPr>
          <p:cNvPr id="3" name="Marcador de contenido 2">
            <a:extLst>
              <a:ext uri="{FF2B5EF4-FFF2-40B4-BE49-F238E27FC236}">
                <a16:creationId xmlns:a16="http://schemas.microsoft.com/office/drawing/2014/main" id="{09E5F4A8-DD3C-003A-0532-6F3132DA115B}"/>
              </a:ext>
            </a:extLst>
          </p:cNvPr>
          <p:cNvSpPr>
            <a:spLocks noGrp="1"/>
          </p:cNvSpPr>
          <p:nvPr>
            <p:ph idx="1"/>
          </p:nvPr>
        </p:nvSpPr>
        <p:spPr/>
        <p:txBody>
          <a:bodyPr>
            <a:normAutofit/>
          </a:bodyPr>
          <a:lstStyle/>
          <a:p>
            <a:pPr algn="just"/>
            <a:r>
              <a:rPr lang="es-ES" sz="2800" dirty="0"/>
              <a:t>Los costos de producción se refieren a los gastos necesarios para fabricar o producir bienes o servicios dentro de un proyecto o empresa. Estos costos incluyen todos los recursos utilizados en el proceso de producción, desde materia prima hasta mano de obra y otros costos indirectos asociados directamente con la producción.</a:t>
            </a:r>
            <a:endParaRPr lang="es-AR" sz="2800" dirty="0"/>
          </a:p>
        </p:txBody>
      </p:sp>
    </p:spTree>
    <p:extLst>
      <p:ext uri="{BB962C8B-B14F-4D97-AF65-F5344CB8AC3E}">
        <p14:creationId xmlns:p14="http://schemas.microsoft.com/office/powerpoint/2010/main" val="392296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F5BDA-C919-170D-1A62-7A7C8C92292D}"/>
              </a:ext>
            </a:extLst>
          </p:cNvPr>
          <p:cNvSpPr>
            <a:spLocks noGrp="1"/>
          </p:cNvSpPr>
          <p:nvPr>
            <p:ph type="title"/>
          </p:nvPr>
        </p:nvSpPr>
        <p:spPr/>
        <p:txBody>
          <a:bodyPr/>
          <a:lstStyle/>
          <a:p>
            <a:r>
              <a:rPr lang="es-ES" dirty="0"/>
              <a:t>Los costos de producción se pueden clasificar en varias categorías:</a:t>
            </a:r>
            <a:endParaRPr lang="es-AR" dirty="0"/>
          </a:p>
        </p:txBody>
      </p:sp>
      <p:sp>
        <p:nvSpPr>
          <p:cNvPr id="3" name="Marcador de contenido 2">
            <a:extLst>
              <a:ext uri="{FF2B5EF4-FFF2-40B4-BE49-F238E27FC236}">
                <a16:creationId xmlns:a16="http://schemas.microsoft.com/office/drawing/2014/main" id="{0314C845-9024-D7D3-B63B-974181C16BEB}"/>
              </a:ext>
            </a:extLst>
          </p:cNvPr>
          <p:cNvSpPr>
            <a:spLocks noGrp="1"/>
          </p:cNvSpPr>
          <p:nvPr>
            <p:ph idx="1"/>
          </p:nvPr>
        </p:nvSpPr>
        <p:spPr/>
        <p:txBody>
          <a:bodyPr/>
          <a:lstStyle/>
          <a:p>
            <a:pPr marL="0" indent="0">
              <a:buNone/>
            </a:pPr>
            <a:r>
              <a:rPr lang="es-ES" dirty="0"/>
              <a:t>Costos Directos de Producción:</a:t>
            </a:r>
          </a:p>
          <a:p>
            <a:r>
              <a:rPr lang="es-ES" dirty="0"/>
              <a:t>Materia Prima: Costo de los materiales utilizados directamente en la fabricación del producto.</a:t>
            </a:r>
          </a:p>
          <a:p>
            <a:r>
              <a:rPr lang="es-ES" dirty="0"/>
              <a:t>Mano de Obra Directa: Salarios y beneficios del personal directamente involucrado en la producción.</a:t>
            </a:r>
            <a:endParaRPr lang="es-AR" dirty="0"/>
          </a:p>
        </p:txBody>
      </p:sp>
    </p:spTree>
    <p:extLst>
      <p:ext uri="{BB962C8B-B14F-4D97-AF65-F5344CB8AC3E}">
        <p14:creationId xmlns:p14="http://schemas.microsoft.com/office/powerpoint/2010/main" val="402387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89FF4-FCBD-6BD5-2103-097766F41652}"/>
              </a:ext>
            </a:extLst>
          </p:cNvPr>
          <p:cNvSpPr>
            <a:spLocks noGrp="1"/>
          </p:cNvSpPr>
          <p:nvPr>
            <p:ph type="title"/>
          </p:nvPr>
        </p:nvSpPr>
        <p:spPr/>
        <p:txBody>
          <a:bodyPr/>
          <a:lstStyle/>
          <a:p>
            <a:r>
              <a:rPr lang="es-AR" dirty="0"/>
              <a:t>Costos Indirectos de Producción:</a:t>
            </a:r>
            <a:br>
              <a:rPr lang="es-AR" dirty="0"/>
            </a:br>
            <a:endParaRPr lang="es-AR" dirty="0"/>
          </a:p>
        </p:txBody>
      </p:sp>
      <p:sp>
        <p:nvSpPr>
          <p:cNvPr id="3" name="Marcador de contenido 2">
            <a:extLst>
              <a:ext uri="{FF2B5EF4-FFF2-40B4-BE49-F238E27FC236}">
                <a16:creationId xmlns:a16="http://schemas.microsoft.com/office/drawing/2014/main" id="{D8A91C5D-E8B0-9E1B-9CD8-C26F6AAC226C}"/>
              </a:ext>
            </a:extLst>
          </p:cNvPr>
          <p:cNvSpPr>
            <a:spLocks noGrp="1"/>
          </p:cNvSpPr>
          <p:nvPr>
            <p:ph idx="1"/>
          </p:nvPr>
        </p:nvSpPr>
        <p:spPr/>
        <p:txBody>
          <a:bodyPr/>
          <a:lstStyle/>
          <a:p>
            <a:r>
              <a:rPr lang="es-ES" dirty="0"/>
              <a:t>Costos Indirectos de Fabricación: Incluyen todos los costos indirectos asociados con la producción, como el mantenimiento de la maquinaria, energía eléctrica utilizada en la planta, </a:t>
            </a:r>
            <a:r>
              <a:rPr lang="es-ES" dirty="0" err="1"/>
              <a:t>etc.Costos</a:t>
            </a:r>
            <a:r>
              <a:rPr lang="es-ES" dirty="0"/>
              <a:t> Generales de Fabricación: </a:t>
            </a:r>
          </a:p>
          <a:p>
            <a:r>
              <a:rPr lang="es-ES" dirty="0"/>
              <a:t>Costos administrativos y de apoyo relacionados con la producción, como los salarios del personal indirecto, alquiler de instalaciones de producción, seguros, etc.</a:t>
            </a:r>
            <a:endParaRPr lang="es-AR" dirty="0"/>
          </a:p>
        </p:txBody>
      </p:sp>
    </p:spTree>
    <p:extLst>
      <p:ext uri="{BB962C8B-B14F-4D97-AF65-F5344CB8AC3E}">
        <p14:creationId xmlns:p14="http://schemas.microsoft.com/office/powerpoint/2010/main" val="202262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CA0B9-4118-20F7-F9AA-1F44777B533F}"/>
              </a:ext>
            </a:extLst>
          </p:cNvPr>
          <p:cNvSpPr>
            <a:spLocks noGrp="1"/>
          </p:cNvSpPr>
          <p:nvPr>
            <p:ph type="title"/>
          </p:nvPr>
        </p:nvSpPr>
        <p:spPr/>
        <p:txBody>
          <a:bodyPr/>
          <a:lstStyle/>
          <a:p>
            <a:pPr algn="just"/>
            <a:r>
              <a:rPr lang="es-ES" dirty="0"/>
              <a:t>Otros Costos Relacionados con la Producción:</a:t>
            </a:r>
            <a:endParaRPr lang="es-AR" dirty="0"/>
          </a:p>
        </p:txBody>
      </p:sp>
      <p:sp>
        <p:nvSpPr>
          <p:cNvPr id="3" name="Marcador de contenido 2">
            <a:extLst>
              <a:ext uri="{FF2B5EF4-FFF2-40B4-BE49-F238E27FC236}">
                <a16:creationId xmlns:a16="http://schemas.microsoft.com/office/drawing/2014/main" id="{435AC338-103E-F6EE-1B64-1DCA207E2805}"/>
              </a:ext>
            </a:extLst>
          </p:cNvPr>
          <p:cNvSpPr>
            <a:spLocks noGrp="1"/>
          </p:cNvSpPr>
          <p:nvPr>
            <p:ph idx="1"/>
          </p:nvPr>
        </p:nvSpPr>
        <p:spPr/>
        <p:txBody>
          <a:bodyPr>
            <a:normAutofit/>
          </a:bodyPr>
          <a:lstStyle/>
          <a:p>
            <a:pPr algn="just"/>
            <a:r>
              <a:rPr lang="es-ES" sz="3200" dirty="0"/>
              <a:t>Costos de Distribución: Costos asociados con el transporte y almacenamiento del producto terminado.</a:t>
            </a:r>
          </a:p>
          <a:p>
            <a:pPr algn="just"/>
            <a:r>
              <a:rPr lang="es-ES" sz="3200" dirty="0"/>
              <a:t>Costos de Ventas: Comisiones de ventas, publicidad, promoción de ventas, etc.</a:t>
            </a:r>
            <a:endParaRPr lang="es-AR" sz="3200" dirty="0"/>
          </a:p>
        </p:txBody>
      </p:sp>
    </p:spTree>
    <p:extLst>
      <p:ext uri="{BB962C8B-B14F-4D97-AF65-F5344CB8AC3E}">
        <p14:creationId xmlns:p14="http://schemas.microsoft.com/office/powerpoint/2010/main" val="171956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FEF2D-E619-1D2D-CA48-C29C9EC9C4C9}"/>
              </a:ext>
            </a:extLst>
          </p:cNvPr>
          <p:cNvSpPr>
            <a:spLocks noGrp="1"/>
          </p:cNvSpPr>
          <p:nvPr>
            <p:ph type="title"/>
          </p:nvPr>
        </p:nvSpPr>
        <p:spPr/>
        <p:txBody>
          <a:bodyPr/>
          <a:lstStyle/>
          <a:p>
            <a:r>
              <a:rPr lang="es-ES" dirty="0"/>
              <a:t>Tipos de costos que podrían estar involucrados en proyectos informáticos</a:t>
            </a:r>
            <a:endParaRPr lang="es-AR" dirty="0"/>
          </a:p>
        </p:txBody>
      </p:sp>
      <p:sp>
        <p:nvSpPr>
          <p:cNvPr id="3" name="Marcador de contenido 2">
            <a:extLst>
              <a:ext uri="{FF2B5EF4-FFF2-40B4-BE49-F238E27FC236}">
                <a16:creationId xmlns:a16="http://schemas.microsoft.com/office/drawing/2014/main" id="{4C0DEABE-A720-3443-A651-DB97E3578E85}"/>
              </a:ext>
            </a:extLst>
          </p:cNvPr>
          <p:cNvSpPr>
            <a:spLocks noGrp="1"/>
          </p:cNvSpPr>
          <p:nvPr>
            <p:ph idx="1"/>
          </p:nvPr>
        </p:nvSpPr>
        <p:spPr/>
        <p:txBody>
          <a:bodyPr/>
          <a:lstStyle/>
          <a:p>
            <a:pPr marL="0" indent="0" algn="just">
              <a:buNone/>
            </a:pPr>
            <a:r>
              <a:rPr lang="es-ES" sz="2800" b="1" dirty="0"/>
              <a:t>Costos Directos:</a:t>
            </a:r>
          </a:p>
          <a:p>
            <a:pPr marL="0" indent="0" algn="just">
              <a:buNone/>
            </a:pPr>
            <a:endParaRPr lang="es-ES" sz="2800" dirty="0"/>
          </a:p>
          <a:p>
            <a:pPr algn="just">
              <a:buFont typeface="Arial" panose="020B0604020202020204" pitchFamily="34" charset="0"/>
              <a:buChar char="•"/>
            </a:pPr>
            <a:r>
              <a:rPr lang="es-ES" b="1" dirty="0"/>
              <a:t>Desarrollo de Software:</a:t>
            </a:r>
            <a:r>
              <a:rPr lang="es-ES" dirty="0"/>
              <a:t> Incluye el costo de los programadores y desarrolladores de software que trabajan en la creación del producto informático.</a:t>
            </a:r>
          </a:p>
          <a:p>
            <a:pPr algn="just">
              <a:buFont typeface="Arial" panose="020B0604020202020204" pitchFamily="34" charset="0"/>
              <a:buChar char="•"/>
            </a:pPr>
            <a:r>
              <a:rPr lang="es-ES" b="1" dirty="0"/>
              <a:t>Licencias de </a:t>
            </a:r>
            <a:r>
              <a:rPr lang="es-ES" b="1" dirty="0" err="1"/>
              <a:t>Sofware</a:t>
            </a:r>
            <a:r>
              <a:rPr lang="es-ES" b="1" dirty="0"/>
              <a:t> y Herramientas:</a:t>
            </a:r>
            <a:r>
              <a:rPr lang="es-ES" dirty="0"/>
              <a:t> Costos asociados con la adquisición de software y herramientas necesarias para el desarrollo y la operación del proyecto.</a:t>
            </a:r>
          </a:p>
          <a:p>
            <a:pPr algn="just">
              <a:buFont typeface="Arial" panose="020B0604020202020204" pitchFamily="34" charset="0"/>
              <a:buChar char="•"/>
            </a:pPr>
            <a:r>
              <a:rPr lang="es-ES" b="1" dirty="0"/>
              <a:t>Hardware Especializado:</a:t>
            </a:r>
            <a:r>
              <a:rPr lang="es-ES" dirty="0"/>
              <a:t> Equipos de hardware específicos necesarios para el desarrollo y la ejecución del software.</a:t>
            </a:r>
          </a:p>
        </p:txBody>
      </p:sp>
    </p:spTree>
    <p:extLst>
      <p:ext uri="{BB962C8B-B14F-4D97-AF65-F5344CB8AC3E}">
        <p14:creationId xmlns:p14="http://schemas.microsoft.com/office/powerpoint/2010/main" val="324025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B3658-8D81-3405-3574-55E120B5DB48}"/>
              </a:ext>
            </a:extLst>
          </p:cNvPr>
          <p:cNvSpPr>
            <a:spLocks noGrp="1"/>
          </p:cNvSpPr>
          <p:nvPr>
            <p:ph type="title"/>
          </p:nvPr>
        </p:nvSpPr>
        <p:spPr/>
        <p:txBody>
          <a:bodyPr/>
          <a:lstStyle/>
          <a:p>
            <a:r>
              <a:rPr lang="es-AR" dirty="0"/>
              <a:t>Costos Indirectos:</a:t>
            </a:r>
          </a:p>
        </p:txBody>
      </p:sp>
      <p:sp>
        <p:nvSpPr>
          <p:cNvPr id="3" name="Marcador de contenido 2">
            <a:extLst>
              <a:ext uri="{FF2B5EF4-FFF2-40B4-BE49-F238E27FC236}">
                <a16:creationId xmlns:a16="http://schemas.microsoft.com/office/drawing/2014/main" id="{D2076864-7DA4-DFDF-31F7-CB859E23A412}"/>
              </a:ext>
            </a:extLst>
          </p:cNvPr>
          <p:cNvSpPr>
            <a:spLocks noGrp="1"/>
          </p:cNvSpPr>
          <p:nvPr>
            <p:ph idx="1"/>
          </p:nvPr>
        </p:nvSpPr>
        <p:spPr/>
        <p:txBody>
          <a:bodyPr>
            <a:normAutofit/>
          </a:bodyPr>
          <a:lstStyle/>
          <a:p>
            <a:pPr algn="just"/>
            <a:r>
              <a:rPr lang="es-ES" sz="2800" dirty="0"/>
              <a:t>Infraestructura Tecnológica: Costos asociados con la infraestructura de TI, como servidores, redes, almacenamiento en la nube, etc.</a:t>
            </a:r>
          </a:p>
          <a:p>
            <a:pPr algn="just"/>
            <a:r>
              <a:rPr lang="es-ES" sz="2800" dirty="0"/>
              <a:t>Soporte Técnico: Costos relacionados con el mantenimiento y el soporte técnico continuo del sistema una vez implementado.</a:t>
            </a:r>
          </a:p>
          <a:p>
            <a:pPr algn="just"/>
            <a:r>
              <a:rPr lang="es-ES" sz="2800" dirty="0"/>
              <a:t>Capacitación y Formación: Costos de capacitación del personal en el uso del software desarrollado o en las nuevas tecnologías implementadas.</a:t>
            </a:r>
            <a:endParaRPr lang="es-AR" sz="2800" dirty="0"/>
          </a:p>
        </p:txBody>
      </p:sp>
    </p:spTree>
    <p:extLst>
      <p:ext uri="{BB962C8B-B14F-4D97-AF65-F5344CB8AC3E}">
        <p14:creationId xmlns:p14="http://schemas.microsoft.com/office/powerpoint/2010/main" val="421708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DE7F9-7E24-5DD9-626E-9998A8B456DF}"/>
              </a:ext>
            </a:extLst>
          </p:cNvPr>
          <p:cNvSpPr>
            <a:spLocks noGrp="1"/>
          </p:cNvSpPr>
          <p:nvPr>
            <p:ph type="title"/>
          </p:nvPr>
        </p:nvSpPr>
        <p:spPr/>
        <p:txBody>
          <a:bodyPr>
            <a:normAutofit/>
          </a:bodyPr>
          <a:lstStyle/>
          <a:p>
            <a:r>
              <a:rPr lang="es-AR" sz="3200" dirty="0"/>
              <a:t>Costos Administrativos:</a:t>
            </a:r>
          </a:p>
        </p:txBody>
      </p:sp>
      <p:sp>
        <p:nvSpPr>
          <p:cNvPr id="3" name="Marcador de contenido 2">
            <a:extLst>
              <a:ext uri="{FF2B5EF4-FFF2-40B4-BE49-F238E27FC236}">
                <a16:creationId xmlns:a16="http://schemas.microsoft.com/office/drawing/2014/main" id="{509096FB-24A7-12EE-CFF2-40EDB60F1B36}"/>
              </a:ext>
            </a:extLst>
          </p:cNvPr>
          <p:cNvSpPr>
            <a:spLocks noGrp="1"/>
          </p:cNvSpPr>
          <p:nvPr>
            <p:ph idx="1"/>
          </p:nvPr>
        </p:nvSpPr>
        <p:spPr>
          <a:xfrm>
            <a:off x="3869268" y="868680"/>
            <a:ext cx="7315200" cy="5120640"/>
          </a:xfrm>
        </p:spPr>
        <p:txBody>
          <a:bodyPr>
            <a:normAutofit/>
          </a:bodyPr>
          <a:lstStyle/>
          <a:p>
            <a:pPr algn="just"/>
            <a:r>
              <a:rPr lang="es-ES" sz="2800" dirty="0"/>
              <a:t>Salarios y Beneficios del Personal: Costos asociados con el personal administrativo y de gestión que supervisa y coordina el proyecto.</a:t>
            </a:r>
          </a:p>
          <a:p>
            <a:pPr algn="just"/>
            <a:r>
              <a:rPr lang="es-ES" sz="2800" dirty="0"/>
              <a:t>Gastos Generales: Costos indirectos de operación, como alquiler de oficinas, servicios públicos, seguros, etc.</a:t>
            </a:r>
            <a:endParaRPr lang="es-AR" sz="2800" dirty="0"/>
          </a:p>
        </p:txBody>
      </p:sp>
    </p:spTree>
    <p:extLst>
      <p:ext uri="{BB962C8B-B14F-4D97-AF65-F5344CB8AC3E}">
        <p14:creationId xmlns:p14="http://schemas.microsoft.com/office/powerpoint/2010/main" val="305734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91EEC-093F-5DCF-CE9F-0F623653DECB}"/>
              </a:ext>
            </a:extLst>
          </p:cNvPr>
          <p:cNvSpPr>
            <a:spLocks noGrp="1"/>
          </p:cNvSpPr>
          <p:nvPr>
            <p:ph type="title"/>
          </p:nvPr>
        </p:nvSpPr>
        <p:spPr/>
        <p:txBody>
          <a:bodyPr/>
          <a:lstStyle/>
          <a:p>
            <a:r>
              <a:rPr lang="es-ES" dirty="0"/>
              <a:t> Costo financiero en proyectos de </a:t>
            </a:r>
            <a:r>
              <a:rPr lang="es-ES" dirty="0" err="1"/>
              <a:t>informaticos</a:t>
            </a:r>
            <a:endParaRPr lang="es-AR" dirty="0"/>
          </a:p>
        </p:txBody>
      </p:sp>
      <p:sp>
        <p:nvSpPr>
          <p:cNvPr id="3" name="Marcador de contenido 2">
            <a:extLst>
              <a:ext uri="{FF2B5EF4-FFF2-40B4-BE49-F238E27FC236}">
                <a16:creationId xmlns:a16="http://schemas.microsoft.com/office/drawing/2014/main" id="{0A066BE4-9AF6-7997-74C3-E7DD04FC5734}"/>
              </a:ext>
            </a:extLst>
          </p:cNvPr>
          <p:cNvSpPr>
            <a:spLocks noGrp="1"/>
          </p:cNvSpPr>
          <p:nvPr>
            <p:ph idx="1"/>
          </p:nvPr>
        </p:nvSpPr>
        <p:spPr/>
        <p:txBody>
          <a:bodyPr>
            <a:normAutofit/>
          </a:bodyPr>
          <a:lstStyle/>
          <a:p>
            <a:pPr algn="just"/>
            <a:r>
              <a:rPr lang="es-AR" sz="2400" dirty="0"/>
              <a:t>Intereses de Préstamos, </a:t>
            </a:r>
            <a:r>
              <a:rPr lang="es-ES" sz="2400" dirty="0"/>
              <a:t>Costos de Financiamiento de Equipos, Comisiones por , Uso de Tarjetas de Crédito,  Costos de Conversión de Divisas, </a:t>
            </a:r>
            <a:r>
              <a:rPr lang="es-AR" sz="2400" dirty="0"/>
              <a:t>Honorarios de Asesoría Financiera, </a:t>
            </a:r>
            <a:r>
              <a:rPr lang="es-ES" sz="2400" b="1" dirty="0"/>
              <a:t>Seguros Financieros.</a:t>
            </a:r>
          </a:p>
          <a:p>
            <a:pPr algn="just"/>
            <a:endParaRPr lang="es-ES" sz="2400" b="1" dirty="0"/>
          </a:p>
          <a:p>
            <a:pPr marL="0" indent="0" algn="just">
              <a:buNone/>
            </a:pPr>
            <a:r>
              <a:rPr lang="es-ES" sz="2400" b="1" dirty="0"/>
              <a:t>Por Ejemplo, a</a:t>
            </a:r>
            <a:r>
              <a:rPr lang="es-ES" sz="2400" dirty="0"/>
              <a:t>lgunos proyectos pueden requerir la contratación de seguros financieros, como pólizas contra riesgos de tipo de cambio o fluctuaciones en los mercados financieros, cuyos costos son considerados gastos financieros.</a:t>
            </a:r>
          </a:p>
          <a:p>
            <a:pPr algn="just"/>
            <a:endParaRPr lang="es-AR" sz="2400" dirty="0"/>
          </a:p>
        </p:txBody>
      </p:sp>
    </p:spTree>
    <p:extLst>
      <p:ext uri="{BB962C8B-B14F-4D97-AF65-F5344CB8AC3E}">
        <p14:creationId xmlns:p14="http://schemas.microsoft.com/office/powerpoint/2010/main" val="28742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C4406-80C3-C859-3E03-C62825AB8A59}"/>
              </a:ext>
            </a:extLst>
          </p:cNvPr>
          <p:cNvSpPr>
            <a:spLocks noGrp="1"/>
          </p:cNvSpPr>
          <p:nvPr>
            <p:ph type="title"/>
          </p:nvPr>
        </p:nvSpPr>
        <p:spPr/>
        <p:txBody>
          <a:bodyPr/>
          <a:lstStyle/>
          <a:p>
            <a:r>
              <a:rPr lang="es-AR" dirty="0"/>
              <a:t>Otros Costos Relacionados:</a:t>
            </a:r>
          </a:p>
        </p:txBody>
      </p:sp>
      <p:sp>
        <p:nvSpPr>
          <p:cNvPr id="3" name="Marcador de contenido 2">
            <a:extLst>
              <a:ext uri="{FF2B5EF4-FFF2-40B4-BE49-F238E27FC236}">
                <a16:creationId xmlns:a16="http://schemas.microsoft.com/office/drawing/2014/main" id="{4C549D0C-7297-6B98-19BA-A7612CDC6CB4}"/>
              </a:ext>
            </a:extLst>
          </p:cNvPr>
          <p:cNvSpPr>
            <a:spLocks noGrp="1"/>
          </p:cNvSpPr>
          <p:nvPr>
            <p:ph idx="1"/>
          </p:nvPr>
        </p:nvSpPr>
        <p:spPr>
          <a:xfrm>
            <a:off x="3869268" y="864108"/>
            <a:ext cx="7575480" cy="5120640"/>
          </a:xfrm>
        </p:spPr>
        <p:txBody>
          <a:bodyPr>
            <a:normAutofit/>
          </a:bodyPr>
          <a:lstStyle/>
          <a:p>
            <a:pPr algn="just"/>
            <a:r>
              <a:rPr lang="es-ES" sz="2800" dirty="0"/>
              <a:t>Costos de Integración y Pruebas: Costos asociados con la integración del software desarrollado con sistemas existentes y las pruebas necesarias para garantizar su funcionamiento adecuado.</a:t>
            </a:r>
          </a:p>
          <a:p>
            <a:pPr algn="just"/>
            <a:r>
              <a:rPr lang="es-ES" sz="2800" dirty="0"/>
              <a:t>Costos de Seguridad y Cumplimiento: Inversiones en medidas de seguridad cibernética y cumplimiento normativo relacionadas con la protección de datos y la privacidad.</a:t>
            </a:r>
            <a:endParaRPr lang="es-AR" sz="2800" dirty="0"/>
          </a:p>
        </p:txBody>
      </p:sp>
    </p:spTree>
    <p:extLst>
      <p:ext uri="{BB962C8B-B14F-4D97-AF65-F5344CB8AC3E}">
        <p14:creationId xmlns:p14="http://schemas.microsoft.com/office/powerpoint/2010/main" val="142530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EC9F3-018A-ED7C-E8BF-DBBC8B8EB65F}"/>
              </a:ext>
            </a:extLst>
          </p:cNvPr>
          <p:cNvSpPr>
            <a:spLocks noGrp="1"/>
          </p:cNvSpPr>
          <p:nvPr>
            <p:ph type="title"/>
          </p:nvPr>
        </p:nvSpPr>
        <p:spPr/>
        <p:txBody>
          <a:bodyPr/>
          <a:lstStyle/>
          <a:p>
            <a:r>
              <a:rPr lang="es-ES" dirty="0"/>
              <a:t>V. Evaluación financiera del proyecto. </a:t>
            </a:r>
            <a:r>
              <a:rPr lang="es-ES" sz="2800" dirty="0"/>
              <a:t>(estudio económico, evaluación económica) </a:t>
            </a:r>
            <a:endParaRPr lang="es-AR" dirty="0"/>
          </a:p>
        </p:txBody>
      </p:sp>
      <p:sp>
        <p:nvSpPr>
          <p:cNvPr id="3" name="Marcador de contenido 2">
            <a:extLst>
              <a:ext uri="{FF2B5EF4-FFF2-40B4-BE49-F238E27FC236}">
                <a16:creationId xmlns:a16="http://schemas.microsoft.com/office/drawing/2014/main" id="{5628648C-2F1C-AFD9-6BFB-1A6168783463}"/>
              </a:ext>
            </a:extLst>
          </p:cNvPr>
          <p:cNvSpPr>
            <a:spLocks noGrp="1"/>
          </p:cNvSpPr>
          <p:nvPr>
            <p:ph idx="1"/>
          </p:nvPr>
        </p:nvSpPr>
        <p:spPr/>
        <p:txBody>
          <a:bodyPr>
            <a:normAutofit/>
          </a:bodyPr>
          <a:lstStyle/>
          <a:p>
            <a:pPr algn="just"/>
            <a:r>
              <a:rPr lang="es-ES" sz="2400" dirty="0"/>
              <a:t>5.1 Integración de estados financieros proforma.5.1.1 Estado de resultados.</a:t>
            </a:r>
          </a:p>
          <a:p>
            <a:pPr algn="just"/>
            <a:r>
              <a:rPr lang="es-ES" sz="2400" dirty="0"/>
              <a:t>5.2 Cálculo de los flujos netos de efectivo.</a:t>
            </a:r>
          </a:p>
          <a:p>
            <a:pPr algn="just"/>
            <a:r>
              <a:rPr lang="es-ES" sz="2400" dirty="0"/>
              <a:t>5.3 Indicadores financieros de evaluación de proyectos informáticos.5.3.1 Retorno de la inversión (ROI).5.3.2 Costo beneficio.5.3.3 Valor presente neto (VPN) y Tasa interna de retorno (TIR)</a:t>
            </a:r>
          </a:p>
          <a:p>
            <a:pPr algn="just"/>
            <a:r>
              <a:rPr lang="es-ES" sz="2400" dirty="0"/>
              <a:t>5.4 Matriz de análisis integral para la toma de decisiones</a:t>
            </a:r>
          </a:p>
          <a:p>
            <a:pPr algn="just"/>
            <a:endParaRPr lang="es-AR" sz="2400" dirty="0"/>
          </a:p>
        </p:txBody>
      </p:sp>
    </p:spTree>
    <p:extLst>
      <p:ext uri="{BB962C8B-B14F-4D97-AF65-F5344CB8AC3E}">
        <p14:creationId xmlns:p14="http://schemas.microsoft.com/office/powerpoint/2010/main" val="26788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9614B-9B0F-A687-A786-8A8449FBB716}"/>
              </a:ext>
            </a:extLst>
          </p:cNvPr>
          <p:cNvSpPr>
            <a:spLocks noGrp="1"/>
          </p:cNvSpPr>
          <p:nvPr>
            <p:ph type="title"/>
          </p:nvPr>
        </p:nvSpPr>
        <p:spPr>
          <a:xfrm>
            <a:off x="252919" y="1123837"/>
            <a:ext cx="3153958" cy="4601183"/>
          </a:xfrm>
        </p:spPr>
        <p:txBody>
          <a:bodyPr>
            <a:normAutofit/>
          </a:bodyPr>
          <a:lstStyle/>
          <a:p>
            <a:r>
              <a:rPr lang="es-ES" sz="3200" dirty="0"/>
              <a:t>Costos de Implementación y Puesta en Marcha:</a:t>
            </a:r>
            <a:endParaRPr lang="es-AR" sz="3200" dirty="0"/>
          </a:p>
        </p:txBody>
      </p:sp>
      <p:sp>
        <p:nvSpPr>
          <p:cNvPr id="3" name="Marcador de contenido 2">
            <a:extLst>
              <a:ext uri="{FF2B5EF4-FFF2-40B4-BE49-F238E27FC236}">
                <a16:creationId xmlns:a16="http://schemas.microsoft.com/office/drawing/2014/main" id="{CC4799D2-0381-7954-FC24-40C5EA1A1E2C}"/>
              </a:ext>
            </a:extLst>
          </p:cNvPr>
          <p:cNvSpPr>
            <a:spLocks noGrp="1"/>
          </p:cNvSpPr>
          <p:nvPr>
            <p:ph idx="1"/>
          </p:nvPr>
        </p:nvSpPr>
        <p:spPr/>
        <p:txBody>
          <a:bodyPr>
            <a:normAutofit/>
          </a:bodyPr>
          <a:lstStyle/>
          <a:p>
            <a:pPr algn="just"/>
            <a:r>
              <a:rPr lang="es-ES" sz="2800" dirty="0"/>
              <a:t>Costos de Despliegue: Costos asociados con la implementación del software en entornos de producción y la capacitación inicial de usuarios finales.</a:t>
            </a:r>
            <a:endParaRPr lang="es-AR" sz="2800" dirty="0"/>
          </a:p>
        </p:txBody>
      </p:sp>
    </p:spTree>
    <p:extLst>
      <p:ext uri="{BB962C8B-B14F-4D97-AF65-F5344CB8AC3E}">
        <p14:creationId xmlns:p14="http://schemas.microsoft.com/office/powerpoint/2010/main" val="403351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0351F-E3D4-51E4-AEA2-8AE564991A67}"/>
              </a:ext>
            </a:extLst>
          </p:cNvPr>
          <p:cNvSpPr>
            <a:spLocks noGrp="1"/>
          </p:cNvSpPr>
          <p:nvPr>
            <p:ph type="title"/>
          </p:nvPr>
        </p:nvSpPr>
        <p:spPr/>
        <p:txBody>
          <a:bodyPr/>
          <a:lstStyle/>
          <a:p>
            <a:r>
              <a:rPr lang="es-AR" dirty="0"/>
              <a:t>Costo de </a:t>
            </a:r>
            <a:r>
              <a:rPr lang="es-ES" dirty="0"/>
              <a:t>depreciación y amortización en proyectos informáticos </a:t>
            </a:r>
            <a:endParaRPr lang="es-AR" dirty="0"/>
          </a:p>
        </p:txBody>
      </p:sp>
      <p:sp>
        <p:nvSpPr>
          <p:cNvPr id="3" name="Marcador de contenido 2">
            <a:extLst>
              <a:ext uri="{FF2B5EF4-FFF2-40B4-BE49-F238E27FC236}">
                <a16:creationId xmlns:a16="http://schemas.microsoft.com/office/drawing/2014/main" id="{2AACA675-E355-A6DB-3C2F-66B3DD876200}"/>
              </a:ext>
            </a:extLst>
          </p:cNvPr>
          <p:cNvSpPr>
            <a:spLocks noGrp="1"/>
          </p:cNvSpPr>
          <p:nvPr>
            <p:ph idx="1"/>
          </p:nvPr>
        </p:nvSpPr>
        <p:spPr/>
        <p:txBody>
          <a:bodyPr>
            <a:normAutofit/>
          </a:bodyPr>
          <a:lstStyle/>
          <a:p>
            <a:pPr algn="just"/>
            <a:r>
              <a:rPr lang="es-ES" sz="3200" dirty="0"/>
              <a:t>En proyectos informáticos, la depreciación y la amortización son conceptos contables importantes que reflejan la distribución de costos de activos a lo largo de su vida útil.</a:t>
            </a:r>
            <a:endParaRPr lang="es-AR" sz="3200" dirty="0"/>
          </a:p>
        </p:txBody>
      </p:sp>
    </p:spTree>
    <p:extLst>
      <p:ext uri="{BB962C8B-B14F-4D97-AF65-F5344CB8AC3E}">
        <p14:creationId xmlns:p14="http://schemas.microsoft.com/office/powerpoint/2010/main" val="412995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233C5-AA74-516F-589F-EBCD2A16606C}"/>
              </a:ext>
            </a:extLst>
          </p:cNvPr>
          <p:cNvSpPr>
            <a:spLocks noGrp="1"/>
          </p:cNvSpPr>
          <p:nvPr>
            <p:ph type="title"/>
          </p:nvPr>
        </p:nvSpPr>
        <p:spPr/>
        <p:txBody>
          <a:bodyPr/>
          <a:lstStyle/>
          <a:p>
            <a:r>
              <a:rPr lang="es-AR" dirty="0"/>
              <a:t>Depreciación</a:t>
            </a:r>
          </a:p>
        </p:txBody>
      </p:sp>
      <p:sp>
        <p:nvSpPr>
          <p:cNvPr id="3" name="Marcador de contenido 2">
            <a:extLst>
              <a:ext uri="{FF2B5EF4-FFF2-40B4-BE49-F238E27FC236}">
                <a16:creationId xmlns:a16="http://schemas.microsoft.com/office/drawing/2014/main" id="{C67A7582-BC52-239A-E564-0908A89F417A}"/>
              </a:ext>
            </a:extLst>
          </p:cNvPr>
          <p:cNvSpPr>
            <a:spLocks noGrp="1"/>
          </p:cNvSpPr>
          <p:nvPr>
            <p:ph idx="1"/>
          </p:nvPr>
        </p:nvSpPr>
        <p:spPr/>
        <p:txBody>
          <a:bodyPr>
            <a:normAutofit/>
          </a:bodyPr>
          <a:lstStyle/>
          <a:p>
            <a:pPr algn="just"/>
            <a:r>
              <a:rPr lang="es-ES" sz="3200" dirty="0"/>
              <a:t>La depreciación se refiere a la distribución del costo de un activo tangible a lo largo de su vida útil estimada. En proyectos informáticos, un ejemplo común de depreciación sería el equipo de hardware utilizado para el desarrollo y la ejecución del software. </a:t>
            </a:r>
            <a:endParaRPr lang="es-AR" sz="3200" dirty="0"/>
          </a:p>
        </p:txBody>
      </p:sp>
    </p:spTree>
    <p:extLst>
      <p:ext uri="{BB962C8B-B14F-4D97-AF65-F5344CB8AC3E}">
        <p14:creationId xmlns:p14="http://schemas.microsoft.com/office/powerpoint/2010/main" val="398351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D2733-96E4-5E39-B2AC-A74AD1940FDE}"/>
              </a:ext>
            </a:extLst>
          </p:cNvPr>
          <p:cNvSpPr>
            <a:spLocks noGrp="1"/>
          </p:cNvSpPr>
          <p:nvPr>
            <p:ph type="title"/>
          </p:nvPr>
        </p:nvSpPr>
        <p:spPr/>
        <p:txBody>
          <a:bodyPr/>
          <a:lstStyle/>
          <a:p>
            <a:r>
              <a:rPr lang="es-ES" dirty="0"/>
              <a:t>Supongamos que una empresa adquiere un servidor para alojar su aplicación web:</a:t>
            </a:r>
            <a:endParaRPr lang="es-AR" dirty="0"/>
          </a:p>
        </p:txBody>
      </p:sp>
      <p:sp>
        <p:nvSpPr>
          <p:cNvPr id="3" name="Marcador de contenido 2">
            <a:extLst>
              <a:ext uri="{FF2B5EF4-FFF2-40B4-BE49-F238E27FC236}">
                <a16:creationId xmlns:a16="http://schemas.microsoft.com/office/drawing/2014/main" id="{F4F32E49-2589-9BC2-9FDD-E548BE6A56AB}"/>
              </a:ext>
            </a:extLst>
          </p:cNvPr>
          <p:cNvSpPr>
            <a:spLocks noGrp="1"/>
          </p:cNvSpPr>
          <p:nvPr>
            <p:ph idx="1"/>
          </p:nvPr>
        </p:nvSpPr>
        <p:spPr>
          <a:xfrm>
            <a:off x="3539613" y="864108"/>
            <a:ext cx="7644855" cy="5120640"/>
          </a:xfrm>
        </p:spPr>
        <p:txBody>
          <a:bodyPr>
            <a:normAutofit lnSpcReduction="10000"/>
          </a:bodyPr>
          <a:lstStyle/>
          <a:p>
            <a:pPr algn="just"/>
            <a:r>
              <a:rPr lang="es-ES" sz="2800" dirty="0"/>
              <a:t>Costo del servidor: $10,000</a:t>
            </a:r>
          </a:p>
          <a:p>
            <a:pPr algn="just"/>
            <a:r>
              <a:rPr lang="es-ES" sz="2800" dirty="0"/>
              <a:t>Vida útil estimada: 5 años</a:t>
            </a:r>
          </a:p>
          <a:p>
            <a:pPr algn="just"/>
            <a:r>
              <a:rPr lang="es-ES" sz="2800" dirty="0"/>
              <a:t>Para calcular la depreciación anual utilizando el método de línea recta, dividiríamos el costo del servidor por su vida útil:</a:t>
            </a:r>
          </a:p>
          <a:p>
            <a:pPr marL="0" indent="0" algn="just">
              <a:buNone/>
            </a:pPr>
            <a:endParaRPr lang="es-ES" sz="2800" dirty="0"/>
          </a:p>
          <a:p>
            <a:pPr marL="0" indent="0" algn="just">
              <a:buNone/>
            </a:pPr>
            <a:endParaRPr lang="es-ES" sz="2800" dirty="0"/>
          </a:p>
          <a:p>
            <a:pPr marL="0" indent="0" algn="just">
              <a:buNone/>
            </a:pPr>
            <a:endParaRPr lang="es-ES" sz="2800" dirty="0"/>
          </a:p>
          <a:p>
            <a:pPr marL="0" indent="0" algn="just">
              <a:buNone/>
            </a:pPr>
            <a:r>
              <a:rPr lang="es-ES" sz="2800" dirty="0"/>
              <a:t>Esto significa que la empresa contabilizaría $2,000 cada año como gasto por depreciación del servidor en sus estados financieros.</a:t>
            </a:r>
          </a:p>
          <a:p>
            <a:pPr algn="just"/>
            <a:endParaRPr lang="es-AR" sz="2800" dirty="0"/>
          </a:p>
        </p:txBody>
      </p:sp>
      <p:pic>
        <p:nvPicPr>
          <p:cNvPr id="5" name="Imagen 4">
            <a:extLst>
              <a:ext uri="{FF2B5EF4-FFF2-40B4-BE49-F238E27FC236}">
                <a16:creationId xmlns:a16="http://schemas.microsoft.com/office/drawing/2014/main" id="{85230572-2993-745C-9408-B325874BDAF6}"/>
              </a:ext>
            </a:extLst>
          </p:cNvPr>
          <p:cNvPicPr>
            <a:picLocks noChangeAspect="1"/>
          </p:cNvPicPr>
          <p:nvPr/>
        </p:nvPicPr>
        <p:blipFill rotWithShape="1">
          <a:blip r:embed="rId2"/>
          <a:srcRect l="31737" t="46880" r="24395" b="44728"/>
          <a:stretch/>
        </p:blipFill>
        <p:spPr>
          <a:xfrm>
            <a:off x="4023475" y="3156154"/>
            <a:ext cx="7500205" cy="806589"/>
          </a:xfrm>
          <a:prstGeom prst="rect">
            <a:avLst/>
          </a:prstGeom>
        </p:spPr>
      </p:pic>
    </p:spTree>
    <p:extLst>
      <p:ext uri="{BB962C8B-B14F-4D97-AF65-F5344CB8AC3E}">
        <p14:creationId xmlns:p14="http://schemas.microsoft.com/office/powerpoint/2010/main" val="198730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B7860-3C16-9AE1-22AB-2AC27F636242}"/>
              </a:ext>
            </a:extLst>
          </p:cNvPr>
          <p:cNvSpPr>
            <a:spLocks noGrp="1"/>
          </p:cNvSpPr>
          <p:nvPr>
            <p:ph type="title"/>
          </p:nvPr>
        </p:nvSpPr>
        <p:spPr/>
        <p:txBody>
          <a:bodyPr/>
          <a:lstStyle/>
          <a:p>
            <a:r>
              <a:rPr lang="es-AR" dirty="0"/>
              <a:t>Amortización</a:t>
            </a:r>
          </a:p>
        </p:txBody>
      </p:sp>
      <p:sp>
        <p:nvSpPr>
          <p:cNvPr id="3" name="Marcador de contenido 2">
            <a:extLst>
              <a:ext uri="{FF2B5EF4-FFF2-40B4-BE49-F238E27FC236}">
                <a16:creationId xmlns:a16="http://schemas.microsoft.com/office/drawing/2014/main" id="{DEDF9FA7-8BA4-E279-1842-6340AC34EF9F}"/>
              </a:ext>
            </a:extLst>
          </p:cNvPr>
          <p:cNvSpPr>
            <a:spLocks noGrp="1"/>
          </p:cNvSpPr>
          <p:nvPr>
            <p:ph idx="1"/>
          </p:nvPr>
        </p:nvSpPr>
        <p:spPr/>
        <p:txBody>
          <a:bodyPr>
            <a:normAutofit/>
          </a:bodyPr>
          <a:lstStyle/>
          <a:p>
            <a:pPr algn="just"/>
            <a:r>
              <a:rPr lang="es-ES" sz="3200" dirty="0"/>
              <a:t>La amortización se refiere a la distribución del costo de un activo intangible a lo largo de su vida útil estimada. En el contexto de proyectos informáticos, un ejemplo típico de amortización podría ser el costo de desarrollo de software propio (costos de investigación y desarrollo capitalizados):</a:t>
            </a:r>
            <a:endParaRPr lang="es-AR" sz="3200" dirty="0"/>
          </a:p>
        </p:txBody>
      </p:sp>
    </p:spTree>
    <p:extLst>
      <p:ext uri="{BB962C8B-B14F-4D97-AF65-F5344CB8AC3E}">
        <p14:creationId xmlns:p14="http://schemas.microsoft.com/office/powerpoint/2010/main" val="267879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E77A0-9D6D-8548-3FF9-5FC86AFEEDF2}"/>
              </a:ext>
            </a:extLst>
          </p:cNvPr>
          <p:cNvSpPr>
            <a:spLocks noGrp="1"/>
          </p:cNvSpPr>
          <p:nvPr>
            <p:ph type="title"/>
          </p:nvPr>
        </p:nvSpPr>
        <p:spPr/>
        <p:txBody>
          <a:bodyPr>
            <a:normAutofit fontScale="90000"/>
          </a:bodyPr>
          <a:lstStyle/>
          <a:p>
            <a:r>
              <a:rPr lang="es-ES" dirty="0"/>
              <a:t>Supongamos que la empresa decide amortizar el costo del desarrollo de software durante su vida útil utilizando el método de línea recta:</a:t>
            </a:r>
            <a:endParaRPr lang="es-AR" dirty="0"/>
          </a:p>
        </p:txBody>
      </p:sp>
      <p:sp>
        <p:nvSpPr>
          <p:cNvPr id="3" name="Marcador de contenido 2">
            <a:extLst>
              <a:ext uri="{FF2B5EF4-FFF2-40B4-BE49-F238E27FC236}">
                <a16:creationId xmlns:a16="http://schemas.microsoft.com/office/drawing/2014/main" id="{FC291BC7-13A8-210B-1E4B-B38D1BC82226}"/>
              </a:ext>
            </a:extLst>
          </p:cNvPr>
          <p:cNvSpPr>
            <a:spLocks noGrp="1"/>
          </p:cNvSpPr>
          <p:nvPr>
            <p:ph idx="1"/>
          </p:nvPr>
        </p:nvSpPr>
        <p:spPr/>
        <p:txBody>
          <a:bodyPr>
            <a:normAutofit/>
          </a:bodyPr>
          <a:lstStyle/>
          <a:p>
            <a:pPr algn="just"/>
            <a:r>
              <a:rPr lang="es-ES" sz="2800" dirty="0"/>
              <a:t>Costo de desarrollo de software: $50,000</a:t>
            </a:r>
          </a:p>
          <a:p>
            <a:pPr algn="just"/>
            <a:r>
              <a:rPr lang="es-ES" sz="2800" dirty="0"/>
              <a:t>Vida útil estimada del software: 5 años</a:t>
            </a:r>
          </a:p>
          <a:p>
            <a:pPr algn="just"/>
            <a:r>
              <a:rPr lang="es-ES" sz="2800" dirty="0"/>
              <a:t>Supongamos que la empresa decide amortizar el costo del desarrollo de software durante su vida útil utilizando el método de línea recta:</a:t>
            </a:r>
          </a:p>
          <a:p>
            <a:pPr algn="just"/>
            <a:endParaRPr lang="es-ES" sz="2800" dirty="0"/>
          </a:p>
          <a:p>
            <a:pPr algn="just"/>
            <a:endParaRPr lang="es-ES" sz="2800" dirty="0"/>
          </a:p>
          <a:p>
            <a:pPr algn="just"/>
            <a:r>
              <a:rPr lang="es-ES" sz="2800" dirty="0"/>
              <a:t>Entonces, la empresa registraría $10,000 cada año como gasto por amortización del software en sus estados financieros.</a:t>
            </a:r>
            <a:endParaRPr lang="es-AR" sz="2800" dirty="0"/>
          </a:p>
        </p:txBody>
      </p:sp>
      <p:pic>
        <p:nvPicPr>
          <p:cNvPr id="5" name="Imagen 4">
            <a:extLst>
              <a:ext uri="{FF2B5EF4-FFF2-40B4-BE49-F238E27FC236}">
                <a16:creationId xmlns:a16="http://schemas.microsoft.com/office/drawing/2014/main" id="{FF8B1207-A4EC-2A40-4C9C-72400F90DE97}"/>
              </a:ext>
            </a:extLst>
          </p:cNvPr>
          <p:cNvPicPr>
            <a:picLocks noChangeAspect="1"/>
          </p:cNvPicPr>
          <p:nvPr/>
        </p:nvPicPr>
        <p:blipFill rotWithShape="1">
          <a:blip r:embed="rId2"/>
          <a:srcRect l="33266" t="37843" r="19436" b="54627"/>
          <a:stretch/>
        </p:blipFill>
        <p:spPr>
          <a:xfrm>
            <a:off x="4247535" y="3760838"/>
            <a:ext cx="5766620" cy="516194"/>
          </a:xfrm>
          <a:prstGeom prst="rect">
            <a:avLst/>
          </a:prstGeom>
        </p:spPr>
      </p:pic>
    </p:spTree>
    <p:extLst>
      <p:ext uri="{BB962C8B-B14F-4D97-AF65-F5344CB8AC3E}">
        <p14:creationId xmlns:p14="http://schemas.microsoft.com/office/powerpoint/2010/main" val="150912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AAA3C-EF75-9DC4-C965-CB9FC0057E4A}"/>
              </a:ext>
            </a:extLst>
          </p:cNvPr>
          <p:cNvSpPr>
            <a:spLocks noGrp="1"/>
          </p:cNvSpPr>
          <p:nvPr>
            <p:ph type="title"/>
          </p:nvPr>
        </p:nvSpPr>
        <p:spPr/>
        <p:txBody>
          <a:bodyPr>
            <a:normAutofit/>
          </a:bodyPr>
          <a:lstStyle/>
          <a:p>
            <a:r>
              <a:rPr lang="es-AR" sz="3200" dirty="0"/>
              <a:t>Consideraciones</a:t>
            </a:r>
          </a:p>
        </p:txBody>
      </p:sp>
      <p:sp>
        <p:nvSpPr>
          <p:cNvPr id="3" name="Marcador de contenido 2">
            <a:extLst>
              <a:ext uri="{FF2B5EF4-FFF2-40B4-BE49-F238E27FC236}">
                <a16:creationId xmlns:a16="http://schemas.microsoft.com/office/drawing/2014/main" id="{9384827B-5E28-B49D-30FB-17FF2C67B2E7}"/>
              </a:ext>
            </a:extLst>
          </p:cNvPr>
          <p:cNvSpPr>
            <a:spLocks noGrp="1"/>
          </p:cNvSpPr>
          <p:nvPr>
            <p:ph idx="1"/>
          </p:nvPr>
        </p:nvSpPr>
        <p:spPr>
          <a:xfrm>
            <a:off x="3716594" y="864108"/>
            <a:ext cx="7467874" cy="3589905"/>
          </a:xfrm>
        </p:spPr>
        <p:txBody>
          <a:bodyPr>
            <a:normAutofit/>
          </a:bodyPr>
          <a:lstStyle/>
          <a:p>
            <a:pPr algn="just"/>
            <a:r>
              <a:rPr lang="es-ES" sz="2400" dirty="0"/>
              <a:t>Métodos de Depreciación y Amortización: Además del método de línea recta, existen otros métodos como el método de unidades producidas y el método de saldos decrecientes acelerados que pueden ser aplicables dependiendo de la política contable de la empresa y las regulaciones fiscales.</a:t>
            </a:r>
          </a:p>
          <a:p>
            <a:pPr algn="just"/>
            <a:r>
              <a:rPr lang="es-ES" sz="2400" dirty="0"/>
              <a:t>Impacto Financiero: La depreciación y la amortización afectan la utilidad neta reportada de la empresa al reducir los ingresos imponibles, lo cual puede tener implicaciones fiscales significativas.</a:t>
            </a:r>
            <a:endParaRPr lang="es-AR" sz="2400" dirty="0"/>
          </a:p>
        </p:txBody>
      </p:sp>
      <p:sp>
        <p:nvSpPr>
          <p:cNvPr id="5" name="CuadroTexto 4">
            <a:extLst>
              <a:ext uri="{FF2B5EF4-FFF2-40B4-BE49-F238E27FC236}">
                <a16:creationId xmlns:a16="http://schemas.microsoft.com/office/drawing/2014/main" id="{17A11CE2-2367-97BF-0D9B-9A234CEF0903}"/>
              </a:ext>
            </a:extLst>
          </p:cNvPr>
          <p:cNvSpPr txBox="1"/>
          <p:nvPr/>
        </p:nvSpPr>
        <p:spPr>
          <a:xfrm>
            <a:off x="3878826" y="4617646"/>
            <a:ext cx="7467874" cy="1938992"/>
          </a:xfrm>
          <a:prstGeom prst="rect">
            <a:avLst/>
          </a:prstGeom>
          <a:noFill/>
        </p:spPr>
        <p:txBody>
          <a:bodyPr wrap="square">
            <a:spAutoFit/>
          </a:bodyPr>
          <a:lstStyle/>
          <a:p>
            <a:pPr algn="just"/>
            <a:r>
              <a:rPr lang="es-ES" sz="2400" dirty="0"/>
              <a:t>Estos ejemplos ilustran cómo la depreciación y la amortización se aplican en proyectos informáticos para distribuir los costos de activos tangibles e intangibles a lo largo de su vida útil, reflejando así su uso y desgaste en los estados financieros de la empresa.</a:t>
            </a:r>
            <a:endParaRPr lang="es-AR" sz="2400" dirty="0"/>
          </a:p>
        </p:txBody>
      </p:sp>
    </p:spTree>
    <p:extLst>
      <p:ext uri="{BB962C8B-B14F-4D97-AF65-F5344CB8AC3E}">
        <p14:creationId xmlns:p14="http://schemas.microsoft.com/office/powerpoint/2010/main" val="268209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37CE4-4285-34CA-1FE7-E19644F56E14}"/>
              </a:ext>
            </a:extLst>
          </p:cNvPr>
          <p:cNvSpPr>
            <a:spLocks noGrp="1"/>
          </p:cNvSpPr>
          <p:nvPr>
            <p:ph type="title"/>
          </p:nvPr>
        </p:nvSpPr>
        <p:spPr/>
        <p:txBody>
          <a:bodyPr/>
          <a:lstStyle/>
          <a:p>
            <a:r>
              <a:rPr lang="es-ES" dirty="0"/>
              <a:t>Costo de Control de Calidad en Proyectos Informáticos</a:t>
            </a:r>
            <a:endParaRPr lang="es-AR" dirty="0"/>
          </a:p>
        </p:txBody>
      </p:sp>
      <p:sp>
        <p:nvSpPr>
          <p:cNvPr id="3" name="Marcador de contenido 2">
            <a:extLst>
              <a:ext uri="{FF2B5EF4-FFF2-40B4-BE49-F238E27FC236}">
                <a16:creationId xmlns:a16="http://schemas.microsoft.com/office/drawing/2014/main" id="{E30023DE-55DD-9BCC-05EF-07CA1888F0EC}"/>
              </a:ext>
            </a:extLst>
          </p:cNvPr>
          <p:cNvSpPr>
            <a:spLocks noGrp="1"/>
          </p:cNvSpPr>
          <p:nvPr>
            <p:ph idx="1"/>
          </p:nvPr>
        </p:nvSpPr>
        <p:spPr/>
        <p:txBody>
          <a:bodyPr>
            <a:normAutofit/>
          </a:bodyPr>
          <a:lstStyle/>
          <a:p>
            <a:pPr algn="just"/>
            <a:r>
              <a:rPr lang="es-AR" sz="3600" dirty="0"/>
              <a:t>En la actualidad el departamento de control de calidad tiene autonomía y es una función muy importante.</a:t>
            </a:r>
          </a:p>
          <a:p>
            <a:pPr algn="just"/>
            <a:endParaRPr lang="es-AR" sz="3600" dirty="0"/>
          </a:p>
        </p:txBody>
      </p:sp>
    </p:spTree>
    <p:extLst>
      <p:ext uri="{BB962C8B-B14F-4D97-AF65-F5344CB8AC3E}">
        <p14:creationId xmlns:p14="http://schemas.microsoft.com/office/powerpoint/2010/main" val="4096908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0F935-70A8-00FD-8076-D8EA7F1539E7}"/>
              </a:ext>
            </a:extLst>
          </p:cNvPr>
          <p:cNvSpPr>
            <a:spLocks noGrp="1"/>
          </p:cNvSpPr>
          <p:nvPr>
            <p:ph type="title"/>
          </p:nvPr>
        </p:nvSpPr>
        <p:spPr/>
        <p:txBody>
          <a:bodyPr>
            <a:normAutofit/>
          </a:bodyPr>
          <a:lstStyle/>
          <a:p>
            <a:pPr algn="just"/>
            <a:r>
              <a:rPr lang="es-ES" sz="2400" dirty="0"/>
              <a:t>Supongamos que una empresa está desarrollando un nuevo software de gestión empresarial y ha establecido un proceso riguroso de control de calidad para asegurar la fiabilidad y la usabilidad del producto. </a:t>
            </a:r>
            <a:endParaRPr lang="es-AR" sz="2400" dirty="0"/>
          </a:p>
        </p:txBody>
      </p:sp>
      <p:sp>
        <p:nvSpPr>
          <p:cNvPr id="3" name="Marcador de contenido 2">
            <a:extLst>
              <a:ext uri="{FF2B5EF4-FFF2-40B4-BE49-F238E27FC236}">
                <a16:creationId xmlns:a16="http://schemas.microsoft.com/office/drawing/2014/main" id="{F68D1F18-0624-8C26-B63C-B9C5830584EB}"/>
              </a:ext>
            </a:extLst>
          </p:cNvPr>
          <p:cNvSpPr>
            <a:spLocks noGrp="1"/>
          </p:cNvSpPr>
          <p:nvPr>
            <p:ph idx="1"/>
          </p:nvPr>
        </p:nvSpPr>
        <p:spPr/>
        <p:txBody>
          <a:bodyPr>
            <a:normAutofit/>
          </a:bodyPr>
          <a:lstStyle/>
          <a:p>
            <a:pPr algn="just"/>
            <a:r>
              <a:rPr lang="es-ES" sz="3200" dirty="0"/>
              <a:t>Los principales componentes de los costos de control de calidad en este proyecto podrían ser:</a:t>
            </a:r>
            <a:endParaRPr lang="es-AR" sz="3200" dirty="0"/>
          </a:p>
        </p:txBody>
      </p:sp>
    </p:spTree>
    <p:extLst>
      <p:ext uri="{BB962C8B-B14F-4D97-AF65-F5344CB8AC3E}">
        <p14:creationId xmlns:p14="http://schemas.microsoft.com/office/powerpoint/2010/main" val="1014101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51BF-9117-F66E-96B0-6F54C0D1C5A1}"/>
              </a:ext>
            </a:extLst>
          </p:cNvPr>
          <p:cNvSpPr>
            <a:spLocks noGrp="1"/>
          </p:cNvSpPr>
          <p:nvPr>
            <p:ph type="title"/>
          </p:nvPr>
        </p:nvSpPr>
        <p:spPr/>
        <p:txBody>
          <a:bodyPr/>
          <a:lstStyle/>
          <a:p>
            <a:r>
              <a:rPr lang="es-AR" dirty="0"/>
              <a:t>Pruebas de Calidad:</a:t>
            </a:r>
          </a:p>
        </p:txBody>
      </p:sp>
      <p:sp>
        <p:nvSpPr>
          <p:cNvPr id="3" name="Marcador de contenido 2">
            <a:extLst>
              <a:ext uri="{FF2B5EF4-FFF2-40B4-BE49-F238E27FC236}">
                <a16:creationId xmlns:a16="http://schemas.microsoft.com/office/drawing/2014/main" id="{49FE24B0-835F-3B11-740D-FA0ADC288677}"/>
              </a:ext>
            </a:extLst>
          </p:cNvPr>
          <p:cNvSpPr>
            <a:spLocks noGrp="1"/>
          </p:cNvSpPr>
          <p:nvPr>
            <p:ph idx="1"/>
          </p:nvPr>
        </p:nvSpPr>
        <p:spPr>
          <a:xfrm>
            <a:off x="3539613" y="864108"/>
            <a:ext cx="7993625" cy="5120640"/>
          </a:xfrm>
        </p:spPr>
        <p:txBody>
          <a:bodyPr>
            <a:normAutofit/>
          </a:bodyPr>
          <a:lstStyle/>
          <a:p>
            <a:pPr algn="just"/>
            <a:r>
              <a:rPr lang="es-ES" sz="2800" dirty="0"/>
              <a:t>Automatización de Pruebas: Implementación de herramientas y scripts para pruebas automatizadas que verifiquen la funcionalidad del software de manera sistemática.</a:t>
            </a:r>
          </a:p>
          <a:p>
            <a:pPr algn="just"/>
            <a:r>
              <a:rPr lang="es-ES" sz="2800" dirty="0"/>
              <a:t>Pruebas Manuales: Asignación de recursos humanos para realizar pruebas exhaustivas del software en diferentes escenarios y condiciones.</a:t>
            </a:r>
          </a:p>
          <a:p>
            <a:pPr marL="0" indent="0" algn="just">
              <a:buNone/>
            </a:pPr>
            <a:r>
              <a:rPr lang="es-ES" sz="2800" dirty="0"/>
              <a:t>Ejemplo de costo: Contratación de un equipo de QA (</a:t>
            </a:r>
            <a:r>
              <a:rPr lang="es-ES" sz="2800" dirty="0" err="1"/>
              <a:t>Quality</a:t>
            </a:r>
            <a:r>
              <a:rPr lang="es-ES" sz="2800" dirty="0"/>
              <a:t> </a:t>
            </a:r>
            <a:r>
              <a:rPr lang="es-ES" sz="2800" dirty="0" err="1"/>
              <a:t>Assurance</a:t>
            </a:r>
            <a:r>
              <a:rPr lang="es-ES" sz="2800" dirty="0"/>
              <a:t>) para ejecutar pruebas durante todo el ciclo de desarrollo del software.</a:t>
            </a:r>
            <a:endParaRPr lang="es-AR" sz="2800" dirty="0"/>
          </a:p>
        </p:txBody>
      </p:sp>
    </p:spTree>
    <p:extLst>
      <p:ext uri="{BB962C8B-B14F-4D97-AF65-F5344CB8AC3E}">
        <p14:creationId xmlns:p14="http://schemas.microsoft.com/office/powerpoint/2010/main" val="62842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2" name="Rectangle 2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useBgFill="1">
        <p:nvSpPr>
          <p:cNvPr id="24" name="Rectangle 2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AA9AF9CC-3767-F53D-F688-EC646521E8F6}"/>
              </a:ext>
            </a:extLst>
          </p:cNvPr>
          <p:cNvSpPr>
            <a:spLocks noGrp="1"/>
          </p:cNvSpPr>
          <p:nvPr>
            <p:ph type="title"/>
          </p:nvPr>
        </p:nvSpPr>
        <p:spPr>
          <a:xfrm>
            <a:off x="339213" y="1298448"/>
            <a:ext cx="3989324" cy="4482920"/>
          </a:xfrm>
        </p:spPr>
        <p:txBody>
          <a:bodyPr vert="horz" lIns="91440" tIns="45720" rIns="91440" bIns="45720" rtlCol="0" anchor="b">
            <a:normAutofit fontScale="90000"/>
          </a:bodyPr>
          <a:lstStyle/>
          <a:p>
            <a:pPr algn="just"/>
            <a:r>
              <a:rPr lang="en-US" spc="-100" dirty="0"/>
              <a:t>El </a:t>
            </a:r>
            <a:r>
              <a:rPr lang="en-US" spc="-100" dirty="0" err="1"/>
              <a:t>análisis</a:t>
            </a:r>
            <a:r>
              <a:rPr lang="en-US" spc="-100" dirty="0"/>
              <a:t> </a:t>
            </a:r>
            <a:r>
              <a:rPr lang="en-US" spc="-100" dirty="0" err="1"/>
              <a:t>económico</a:t>
            </a:r>
            <a:r>
              <a:rPr lang="en-US" spc="-100" dirty="0"/>
              <a:t> y </a:t>
            </a:r>
            <a:r>
              <a:rPr lang="en-US" spc="-100" dirty="0" err="1"/>
              <a:t>financiero</a:t>
            </a:r>
            <a:r>
              <a:rPr lang="en-US" spc="-100" dirty="0"/>
              <a:t> son dos </a:t>
            </a:r>
            <a:r>
              <a:rPr lang="en-US" spc="-100" dirty="0" err="1"/>
              <a:t>enfoques</a:t>
            </a:r>
            <a:r>
              <a:rPr lang="en-US" spc="-100" dirty="0"/>
              <a:t> </a:t>
            </a:r>
            <a:r>
              <a:rPr lang="en-US" spc="-100" dirty="0" err="1"/>
              <a:t>distintos</a:t>
            </a:r>
            <a:r>
              <a:rPr lang="en-US" spc="-100" dirty="0"/>
              <a:t> </a:t>
            </a:r>
            <a:r>
              <a:rPr lang="en-US" spc="-100" dirty="0" err="1"/>
              <a:t>pero</a:t>
            </a:r>
            <a:r>
              <a:rPr lang="en-US" spc="-100" dirty="0"/>
              <a:t> </a:t>
            </a:r>
            <a:r>
              <a:rPr lang="en-US" spc="-100" dirty="0" err="1"/>
              <a:t>complementarios</a:t>
            </a:r>
            <a:r>
              <a:rPr lang="en-US" spc="-100" dirty="0"/>
              <a:t> </a:t>
            </a:r>
            <a:r>
              <a:rPr lang="en-US" spc="-100" dirty="0" err="1"/>
              <a:t>utilizados</a:t>
            </a:r>
            <a:r>
              <a:rPr lang="en-US" spc="-100" dirty="0"/>
              <a:t> para </a:t>
            </a:r>
            <a:r>
              <a:rPr lang="en-US" spc="-100" dirty="0" err="1"/>
              <a:t>evaluar</a:t>
            </a:r>
            <a:r>
              <a:rPr lang="en-US" spc="-100" dirty="0"/>
              <a:t> </a:t>
            </a:r>
            <a:r>
              <a:rPr lang="en-US" spc="-100" dirty="0" err="1"/>
              <a:t>el</a:t>
            </a:r>
            <a:r>
              <a:rPr lang="en-US" spc="-100" dirty="0"/>
              <a:t> </a:t>
            </a:r>
            <a:r>
              <a:rPr lang="en-US" spc="-100" dirty="0" err="1"/>
              <a:t>rendimiento</a:t>
            </a:r>
            <a:r>
              <a:rPr lang="en-US" spc="-100" dirty="0"/>
              <a:t> y la </a:t>
            </a:r>
            <a:r>
              <a:rPr lang="en-US" spc="-100" dirty="0" err="1"/>
              <a:t>salud</a:t>
            </a:r>
            <a:r>
              <a:rPr lang="en-US" spc="-100" dirty="0"/>
              <a:t> de </a:t>
            </a:r>
            <a:r>
              <a:rPr lang="en-US" spc="-100" dirty="0" err="1"/>
              <a:t>una</a:t>
            </a:r>
            <a:r>
              <a:rPr lang="en-US" spc="-100" dirty="0"/>
              <a:t> </a:t>
            </a:r>
            <a:r>
              <a:rPr lang="en-US" spc="-100" dirty="0" err="1"/>
              <a:t>empresa</a:t>
            </a:r>
            <a:r>
              <a:rPr lang="en-US" spc="-100" dirty="0"/>
              <a:t>. </a:t>
            </a:r>
          </a:p>
        </p:txBody>
      </p:sp>
      <p:pic>
        <p:nvPicPr>
          <p:cNvPr id="4" name="Marcador de contenido 3" descr="Texto&#10;&#10;Descripción generada automáticamente con confianza media">
            <a:extLst>
              <a:ext uri="{FF2B5EF4-FFF2-40B4-BE49-F238E27FC236}">
                <a16:creationId xmlns:a16="http://schemas.microsoft.com/office/drawing/2014/main" id="{CF77B7BE-563B-A5B1-BF12-3EDFC335BC53}"/>
              </a:ext>
            </a:extLst>
          </p:cNvPr>
          <p:cNvPicPr>
            <a:picLocks noGrp="1" noChangeAspect="1"/>
          </p:cNvPicPr>
          <p:nvPr>
            <p:ph idx="1"/>
          </p:nvPr>
        </p:nvPicPr>
        <p:blipFill>
          <a:blip r:embed="rId2"/>
          <a:stretch>
            <a:fillRect/>
          </a:stretch>
        </p:blipFill>
        <p:spPr>
          <a:xfrm>
            <a:off x="5120640" y="1299847"/>
            <a:ext cx="6367271" cy="4250153"/>
          </a:xfrm>
          <a:prstGeom prst="rect">
            <a:avLst/>
          </a:prstGeom>
        </p:spPr>
      </p:pic>
      <p:sp>
        <p:nvSpPr>
          <p:cNvPr id="28" name="Rectangle 2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2858578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24CBF-CCD6-4865-CFE5-C82ACE075F29}"/>
              </a:ext>
            </a:extLst>
          </p:cNvPr>
          <p:cNvSpPr>
            <a:spLocks noGrp="1"/>
          </p:cNvSpPr>
          <p:nvPr>
            <p:ph type="title"/>
          </p:nvPr>
        </p:nvSpPr>
        <p:spPr/>
        <p:txBody>
          <a:bodyPr/>
          <a:lstStyle/>
          <a:p>
            <a:r>
              <a:rPr lang="es-AR" dirty="0"/>
              <a:t>Infraestructura de Pruebas:</a:t>
            </a:r>
          </a:p>
        </p:txBody>
      </p:sp>
      <p:sp>
        <p:nvSpPr>
          <p:cNvPr id="3" name="Marcador de contenido 2">
            <a:extLst>
              <a:ext uri="{FF2B5EF4-FFF2-40B4-BE49-F238E27FC236}">
                <a16:creationId xmlns:a16="http://schemas.microsoft.com/office/drawing/2014/main" id="{624377E1-FE4D-E450-5350-DE0E666F1F6B}"/>
              </a:ext>
            </a:extLst>
          </p:cNvPr>
          <p:cNvSpPr>
            <a:spLocks noGrp="1"/>
          </p:cNvSpPr>
          <p:nvPr>
            <p:ph idx="1"/>
          </p:nvPr>
        </p:nvSpPr>
        <p:spPr>
          <a:xfrm>
            <a:off x="3524865" y="864108"/>
            <a:ext cx="7659603" cy="5120640"/>
          </a:xfrm>
        </p:spPr>
        <p:txBody>
          <a:bodyPr>
            <a:normAutofit lnSpcReduction="10000"/>
          </a:bodyPr>
          <a:lstStyle/>
          <a:p>
            <a:pPr algn="just"/>
            <a:r>
              <a:rPr lang="es-ES" sz="2800" dirty="0"/>
              <a:t>Ambientes de Desarrollo y Pruebas: Configuración y mantenimiento de entornos dedicados para desarrollo y pruebas que reflejen los entornos de producción.</a:t>
            </a:r>
          </a:p>
          <a:p>
            <a:pPr algn="just"/>
            <a:r>
              <a:rPr lang="es-ES" sz="2800" dirty="0"/>
              <a:t>Herramientas de Gestión de Defectos: Implementación de sistemas para el seguimiento y la gestión eficiente de los problemas encontrados durante las pruebas.</a:t>
            </a:r>
          </a:p>
          <a:p>
            <a:pPr algn="just"/>
            <a:endParaRPr lang="es-ES" sz="2800" dirty="0"/>
          </a:p>
          <a:p>
            <a:pPr marL="0" indent="0" algn="just">
              <a:buNone/>
            </a:pPr>
            <a:r>
              <a:rPr lang="es-ES" sz="2800" dirty="0"/>
              <a:t>Ejemplo de costo: Contratación de servidores de prueba y licencias de software para herramientas de gestión de defectos.</a:t>
            </a:r>
            <a:endParaRPr lang="es-AR" sz="2800" dirty="0"/>
          </a:p>
        </p:txBody>
      </p:sp>
    </p:spTree>
    <p:extLst>
      <p:ext uri="{BB962C8B-B14F-4D97-AF65-F5344CB8AC3E}">
        <p14:creationId xmlns:p14="http://schemas.microsoft.com/office/powerpoint/2010/main" val="383302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8197B-F320-6490-3E4E-0720C902FD2F}"/>
              </a:ext>
            </a:extLst>
          </p:cNvPr>
          <p:cNvSpPr>
            <a:spLocks noGrp="1"/>
          </p:cNvSpPr>
          <p:nvPr>
            <p:ph type="title"/>
          </p:nvPr>
        </p:nvSpPr>
        <p:spPr/>
        <p:txBody>
          <a:bodyPr/>
          <a:lstStyle/>
          <a:p>
            <a:r>
              <a:rPr lang="es-AR" dirty="0"/>
              <a:t>Auditorías y Revisiones:</a:t>
            </a:r>
          </a:p>
        </p:txBody>
      </p:sp>
      <p:sp>
        <p:nvSpPr>
          <p:cNvPr id="3" name="Marcador de contenido 2">
            <a:extLst>
              <a:ext uri="{FF2B5EF4-FFF2-40B4-BE49-F238E27FC236}">
                <a16:creationId xmlns:a16="http://schemas.microsoft.com/office/drawing/2014/main" id="{221BBA3B-5267-BA88-1F0C-F612CED15531}"/>
              </a:ext>
            </a:extLst>
          </p:cNvPr>
          <p:cNvSpPr>
            <a:spLocks noGrp="1"/>
          </p:cNvSpPr>
          <p:nvPr>
            <p:ph idx="1"/>
          </p:nvPr>
        </p:nvSpPr>
        <p:spPr/>
        <p:txBody>
          <a:bodyPr>
            <a:normAutofit/>
          </a:bodyPr>
          <a:lstStyle/>
          <a:p>
            <a:pPr algn="just"/>
            <a:r>
              <a:rPr lang="es-ES" sz="2800" dirty="0"/>
              <a:t>Auditorías Externas: Contratación de servicios externos para auditar el código y las prácticas de desarrollo del software.</a:t>
            </a:r>
          </a:p>
          <a:p>
            <a:pPr algn="just"/>
            <a:r>
              <a:rPr lang="es-ES" sz="2800" dirty="0"/>
              <a:t>Revisiones Internas: Revisiones regulares por parte del equipo interno para garantizar el cumplimiento de estándares de calidad y buenas prácticas.</a:t>
            </a:r>
          </a:p>
          <a:p>
            <a:pPr marL="0" indent="0" algn="just">
              <a:buNone/>
            </a:pPr>
            <a:r>
              <a:rPr lang="es-ES" sz="2800" dirty="0"/>
              <a:t>Ejemplo de costo: Honorarios de consultores externos para realizar auditorías de código y procesos.</a:t>
            </a:r>
            <a:endParaRPr lang="es-AR" sz="2800" dirty="0"/>
          </a:p>
        </p:txBody>
      </p:sp>
    </p:spTree>
    <p:extLst>
      <p:ext uri="{BB962C8B-B14F-4D97-AF65-F5344CB8AC3E}">
        <p14:creationId xmlns:p14="http://schemas.microsoft.com/office/powerpoint/2010/main" val="1826232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629F2-BD5C-6D93-E42F-B78E60F6B5C0}"/>
              </a:ext>
            </a:extLst>
          </p:cNvPr>
          <p:cNvSpPr>
            <a:spLocks noGrp="1"/>
          </p:cNvSpPr>
          <p:nvPr>
            <p:ph type="title"/>
          </p:nvPr>
        </p:nvSpPr>
        <p:spPr/>
        <p:txBody>
          <a:bodyPr>
            <a:normAutofit/>
          </a:bodyPr>
          <a:lstStyle/>
          <a:p>
            <a:r>
              <a:rPr lang="es-AR" sz="3200" dirty="0"/>
              <a:t>Formación y Certificaciones:</a:t>
            </a:r>
          </a:p>
        </p:txBody>
      </p:sp>
      <p:sp>
        <p:nvSpPr>
          <p:cNvPr id="3" name="Marcador de contenido 2">
            <a:extLst>
              <a:ext uri="{FF2B5EF4-FFF2-40B4-BE49-F238E27FC236}">
                <a16:creationId xmlns:a16="http://schemas.microsoft.com/office/drawing/2014/main" id="{00D78E7F-F7B9-3E0C-F08F-18089C1F6263}"/>
              </a:ext>
            </a:extLst>
          </p:cNvPr>
          <p:cNvSpPr>
            <a:spLocks noGrp="1"/>
          </p:cNvSpPr>
          <p:nvPr>
            <p:ph idx="1"/>
          </p:nvPr>
        </p:nvSpPr>
        <p:spPr>
          <a:xfrm>
            <a:off x="3869268" y="864108"/>
            <a:ext cx="7560732" cy="5120640"/>
          </a:xfrm>
        </p:spPr>
        <p:txBody>
          <a:bodyPr>
            <a:normAutofit/>
          </a:bodyPr>
          <a:lstStyle/>
          <a:p>
            <a:pPr algn="just"/>
            <a:r>
              <a:rPr lang="es-ES" sz="2800" dirty="0"/>
              <a:t>Certificación de Calidad: Obtención de certificaciones reconocidas internacionalmente que validen la calidad del software y los procesos de desarrollo.</a:t>
            </a:r>
          </a:p>
          <a:p>
            <a:pPr algn="just"/>
            <a:r>
              <a:rPr lang="es-ES" sz="2800" dirty="0"/>
              <a:t>Formación Continua: Capacitación del personal en nuevas metodologías y técnicas de prueba para mejorar la eficiencia del control de calidad.</a:t>
            </a:r>
          </a:p>
          <a:p>
            <a:pPr algn="just"/>
            <a:endParaRPr lang="es-ES" sz="2800" dirty="0"/>
          </a:p>
          <a:p>
            <a:pPr marL="0" indent="0" algn="just">
              <a:buNone/>
            </a:pPr>
            <a:r>
              <a:rPr lang="es-ES" sz="2800" dirty="0"/>
              <a:t>Ejemplo de costo: Matrículas en cursos de certificación y talleres de formación para el equipo de control de calidad.</a:t>
            </a:r>
            <a:endParaRPr lang="es-AR" sz="2800" dirty="0"/>
          </a:p>
        </p:txBody>
      </p:sp>
    </p:spTree>
    <p:extLst>
      <p:ext uri="{BB962C8B-B14F-4D97-AF65-F5344CB8AC3E}">
        <p14:creationId xmlns:p14="http://schemas.microsoft.com/office/powerpoint/2010/main" val="2765301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CEF4F-7FBF-5295-9567-776C8BA46357}"/>
              </a:ext>
            </a:extLst>
          </p:cNvPr>
          <p:cNvSpPr>
            <a:spLocks noGrp="1"/>
          </p:cNvSpPr>
          <p:nvPr>
            <p:ph type="title"/>
          </p:nvPr>
        </p:nvSpPr>
        <p:spPr/>
        <p:txBody>
          <a:bodyPr>
            <a:normAutofit/>
          </a:bodyPr>
          <a:lstStyle/>
          <a:p>
            <a:r>
              <a:rPr lang="es-AR" sz="3200" dirty="0"/>
              <a:t>Ejemplos de costo de mantenimiento: </a:t>
            </a:r>
          </a:p>
        </p:txBody>
      </p:sp>
      <p:sp>
        <p:nvSpPr>
          <p:cNvPr id="3" name="Marcador de contenido 2">
            <a:extLst>
              <a:ext uri="{FF2B5EF4-FFF2-40B4-BE49-F238E27FC236}">
                <a16:creationId xmlns:a16="http://schemas.microsoft.com/office/drawing/2014/main" id="{7B2CDEB3-33FD-140B-37D8-640FF1D35BA3}"/>
              </a:ext>
            </a:extLst>
          </p:cNvPr>
          <p:cNvSpPr>
            <a:spLocks noGrp="1"/>
          </p:cNvSpPr>
          <p:nvPr>
            <p:ph idx="1"/>
          </p:nvPr>
        </p:nvSpPr>
        <p:spPr/>
        <p:txBody>
          <a:bodyPr>
            <a:normAutofit/>
          </a:bodyPr>
          <a:lstStyle/>
          <a:p>
            <a:pPr algn="just"/>
            <a:r>
              <a:rPr lang="es-AR" sz="3200" dirty="0"/>
              <a:t>Soporte Técnico, </a:t>
            </a:r>
            <a:r>
              <a:rPr lang="es-AR" sz="3200" b="1" dirty="0"/>
              <a:t>Actualizaciones y Parches, </a:t>
            </a:r>
            <a:r>
              <a:rPr lang="es-AR" sz="3200" dirty="0"/>
              <a:t>Optimización de Rendimiento,  Mantenimiento Preventivo,…etc.</a:t>
            </a:r>
          </a:p>
          <a:p>
            <a:pPr algn="just"/>
            <a:endParaRPr lang="es-AR" sz="3200" dirty="0"/>
          </a:p>
        </p:txBody>
      </p:sp>
    </p:spTree>
    <p:extLst>
      <p:ext uri="{BB962C8B-B14F-4D97-AF65-F5344CB8AC3E}">
        <p14:creationId xmlns:p14="http://schemas.microsoft.com/office/powerpoint/2010/main" val="2102603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3" name="Marcador de contenido 2">
            <a:extLst>
              <a:ext uri="{FF2B5EF4-FFF2-40B4-BE49-F238E27FC236}">
                <a16:creationId xmlns:a16="http://schemas.microsoft.com/office/drawing/2014/main" id="{E5509091-9306-B71B-FC1D-F0996E65A6D3}"/>
              </a:ext>
            </a:extLst>
          </p:cNvPr>
          <p:cNvSpPr>
            <a:spLocks noGrp="1"/>
          </p:cNvSpPr>
          <p:nvPr>
            <p:ph idx="1"/>
          </p:nvPr>
        </p:nvSpPr>
        <p:spPr>
          <a:xfrm>
            <a:off x="289249" y="1312606"/>
            <a:ext cx="4998962" cy="4472375"/>
          </a:xfrm>
        </p:spPr>
        <p:txBody>
          <a:bodyPr anchor="t">
            <a:normAutofit fontScale="92500"/>
          </a:bodyPr>
          <a:lstStyle/>
          <a:p>
            <a:pPr algn="just"/>
            <a:r>
              <a:rPr lang="es-ES" sz="2800" dirty="0">
                <a:solidFill>
                  <a:srgbClr val="FFFFFF"/>
                </a:solidFill>
              </a:rPr>
              <a:t>Es importante notar que, en proyectos informáticos, los costos pueden variar significativamente dependiendo de la escala del proyecto, la complejidad del software desarrollado y los requisitos específicos del cliente o usuario final. La gestión adecuada de estos costos es crucial para asegurar la viabilidad económica y el éxito del proyecto informático.</a:t>
            </a:r>
            <a:endParaRPr lang="es-AR" sz="2800" dirty="0">
              <a:solidFill>
                <a:srgbClr val="FFFFFF"/>
              </a:solidFill>
            </a:endParaRPr>
          </a:p>
        </p:txBody>
      </p:sp>
      <p:pic>
        <p:nvPicPr>
          <p:cNvPr id="8" name="Imagen 7">
            <a:extLst>
              <a:ext uri="{FF2B5EF4-FFF2-40B4-BE49-F238E27FC236}">
                <a16:creationId xmlns:a16="http://schemas.microsoft.com/office/drawing/2014/main" id="{D4A74643-1C94-3BEF-70AB-91CBF2544F73}"/>
              </a:ext>
            </a:extLst>
          </p:cNvPr>
          <p:cNvPicPr>
            <a:picLocks noChangeAspect="1"/>
          </p:cNvPicPr>
          <p:nvPr/>
        </p:nvPicPr>
        <p:blipFill>
          <a:blip r:embed="rId2"/>
          <a:stretch>
            <a:fillRect/>
          </a:stretch>
        </p:blipFill>
        <p:spPr>
          <a:xfrm>
            <a:off x="5608255" y="1091381"/>
            <a:ext cx="6207527" cy="4655645"/>
          </a:xfrm>
          <a:prstGeom prst="rect">
            <a:avLst/>
          </a:prstGeom>
        </p:spPr>
      </p:pic>
    </p:spTree>
    <p:extLst>
      <p:ext uri="{BB962C8B-B14F-4D97-AF65-F5344CB8AC3E}">
        <p14:creationId xmlns:p14="http://schemas.microsoft.com/office/powerpoint/2010/main" val="1086232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0" name="Rectangle 2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useBgFill="1">
        <p:nvSpPr>
          <p:cNvPr id="25" name="Rectangle 2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677678AA-B01D-049C-85DB-3C0FF3E0067E}"/>
              </a:ext>
            </a:extLst>
          </p:cNvPr>
          <p:cNvSpPr>
            <a:spLocks noGrp="1"/>
          </p:cNvSpPr>
          <p:nvPr>
            <p:ph type="title"/>
          </p:nvPr>
        </p:nvSpPr>
        <p:spPr>
          <a:xfrm>
            <a:off x="282208" y="2006370"/>
            <a:ext cx="4077814" cy="3255264"/>
          </a:xfrm>
        </p:spPr>
        <p:txBody>
          <a:bodyPr vert="horz" lIns="91440" tIns="45720" rIns="91440" bIns="45720" rtlCol="0" anchor="b">
            <a:noAutofit/>
          </a:bodyPr>
          <a:lstStyle/>
          <a:p>
            <a:pPr algn="just"/>
            <a:r>
              <a:rPr lang="en-US" sz="5400" spc="-100" dirty="0" err="1"/>
              <a:t>Inversión</a:t>
            </a:r>
            <a:r>
              <a:rPr lang="en-US" sz="5400" spc="-100" dirty="0"/>
              <a:t> total </a:t>
            </a:r>
            <a:r>
              <a:rPr lang="en-US" sz="5400" spc="-100" dirty="0" err="1"/>
              <a:t>inicial</a:t>
            </a:r>
            <a:r>
              <a:rPr lang="en-US" sz="5400" spc="-100" dirty="0"/>
              <a:t>:  </a:t>
            </a:r>
            <a:r>
              <a:rPr lang="en-US" sz="5400" spc="-100" dirty="0" err="1"/>
              <a:t>inversión</a:t>
            </a:r>
            <a:r>
              <a:rPr lang="en-US" sz="5400" spc="-100" dirty="0"/>
              <a:t> </a:t>
            </a:r>
            <a:r>
              <a:rPr lang="en-US" sz="5400" spc="-100" dirty="0" err="1"/>
              <a:t>inicial</a:t>
            </a:r>
            <a:r>
              <a:rPr lang="en-US" sz="5400" spc="-100" dirty="0"/>
              <a:t> y </a:t>
            </a:r>
            <a:r>
              <a:rPr lang="en-US" sz="5400" spc="-100" dirty="0" err="1"/>
              <a:t>diferida</a:t>
            </a:r>
            <a:endParaRPr lang="en-US" sz="5400" spc="-100" dirty="0"/>
          </a:p>
        </p:txBody>
      </p:sp>
      <p:pic>
        <p:nvPicPr>
          <p:cNvPr id="5" name="Marcador de contenido 4" descr="Imagen de la pantalla de un celular de un mensaje en letras blancas&#10;&#10;Descripción generada automáticamente con confianza baja">
            <a:extLst>
              <a:ext uri="{FF2B5EF4-FFF2-40B4-BE49-F238E27FC236}">
                <a16:creationId xmlns:a16="http://schemas.microsoft.com/office/drawing/2014/main" id="{6996D431-22CC-9A26-A4E6-88A8E64E7D9F}"/>
              </a:ext>
            </a:extLst>
          </p:cNvPr>
          <p:cNvPicPr>
            <a:picLocks noGrp="1" noChangeAspect="1"/>
          </p:cNvPicPr>
          <p:nvPr>
            <p:ph idx="1"/>
          </p:nvPr>
        </p:nvPicPr>
        <p:blipFill rotWithShape="1">
          <a:blip r:embed="rId2"/>
          <a:srcRect l="988" r="366" b="-2"/>
          <a:stretch/>
        </p:blipFill>
        <p:spPr>
          <a:xfrm>
            <a:off x="5120640" y="969474"/>
            <a:ext cx="6367271" cy="4910899"/>
          </a:xfrm>
          <a:prstGeom prst="rect">
            <a:avLst/>
          </a:prstGeom>
        </p:spPr>
      </p:pic>
      <p:sp>
        <p:nvSpPr>
          <p:cNvPr id="29" name="Rectangle 2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662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43132-918C-00C3-8AE7-D0EBF7501795}"/>
              </a:ext>
            </a:extLst>
          </p:cNvPr>
          <p:cNvSpPr>
            <a:spLocks noGrp="1"/>
          </p:cNvSpPr>
          <p:nvPr>
            <p:ph type="title"/>
          </p:nvPr>
        </p:nvSpPr>
        <p:spPr/>
        <p:txBody>
          <a:bodyPr/>
          <a:lstStyle/>
          <a:p>
            <a:r>
              <a:rPr lang="es-AR" dirty="0"/>
              <a:t>Inversión Inicial:</a:t>
            </a:r>
          </a:p>
        </p:txBody>
      </p:sp>
      <p:sp>
        <p:nvSpPr>
          <p:cNvPr id="3" name="Marcador de contenido 2">
            <a:extLst>
              <a:ext uri="{FF2B5EF4-FFF2-40B4-BE49-F238E27FC236}">
                <a16:creationId xmlns:a16="http://schemas.microsoft.com/office/drawing/2014/main" id="{D2C0F997-9A93-6B84-48D8-E94E7780823C}"/>
              </a:ext>
            </a:extLst>
          </p:cNvPr>
          <p:cNvSpPr>
            <a:spLocks noGrp="1"/>
          </p:cNvSpPr>
          <p:nvPr>
            <p:ph idx="1"/>
          </p:nvPr>
        </p:nvSpPr>
        <p:spPr/>
        <p:txBody>
          <a:bodyPr>
            <a:normAutofit/>
          </a:bodyPr>
          <a:lstStyle/>
          <a:p>
            <a:pPr algn="just">
              <a:buFont typeface="Arial" panose="020B0604020202020204" pitchFamily="34" charset="0"/>
              <a:buChar char="•"/>
            </a:pPr>
            <a:r>
              <a:rPr lang="es-ES" sz="2400" dirty="0"/>
              <a:t>Es el monto de dinero necesario para adquirir todos los activos necesarios y poner en marcha el proyecto en su fase inicial. Esta inversión incluye:</a:t>
            </a:r>
          </a:p>
          <a:p>
            <a:pPr marL="742950" lvl="1" indent="-285750" algn="just">
              <a:buFont typeface="Arial" panose="020B0604020202020204" pitchFamily="34" charset="0"/>
              <a:buChar char="•"/>
            </a:pPr>
            <a:r>
              <a:rPr lang="es-ES" sz="2000" b="1" dirty="0"/>
              <a:t>Activos Tangibles:</a:t>
            </a:r>
            <a:r>
              <a:rPr lang="es-ES" sz="2000" dirty="0"/>
              <a:t> Como equipo, maquinaria, hardware informático, muebles, etc.</a:t>
            </a:r>
          </a:p>
          <a:p>
            <a:pPr marL="742950" lvl="1" indent="-285750" algn="just">
              <a:buFont typeface="Arial" panose="020B0604020202020204" pitchFamily="34" charset="0"/>
              <a:buChar char="•"/>
            </a:pPr>
            <a:r>
              <a:rPr lang="es-ES" sz="2000" b="1" dirty="0"/>
              <a:t>Activos Intangibles:</a:t>
            </a:r>
            <a:r>
              <a:rPr lang="es-ES" sz="2000" dirty="0"/>
              <a:t> Como costos de diseño, investigación y desarrollo inicial, derechos de patente, etc.</a:t>
            </a:r>
          </a:p>
          <a:p>
            <a:pPr marL="742950" lvl="1" indent="-285750" algn="just">
              <a:buFont typeface="Arial" panose="020B0604020202020204" pitchFamily="34" charset="0"/>
              <a:buChar char="•"/>
            </a:pPr>
            <a:r>
              <a:rPr lang="es-ES" sz="2000" b="1" dirty="0"/>
              <a:t>Capital de Trabajo Inicial:</a:t>
            </a:r>
            <a:r>
              <a:rPr lang="es-ES" sz="2000" dirty="0"/>
              <a:t> Para financiar las operaciones iniciales antes de que el proyecto comience a generar ingresos.</a:t>
            </a:r>
          </a:p>
          <a:p>
            <a:pPr marL="0" indent="0" algn="just">
              <a:buNone/>
            </a:pPr>
            <a:r>
              <a:rPr lang="es-ES" sz="2400" dirty="0"/>
              <a:t>Esta parte de la inversión está directamente relacionada con los activos necesarios para iniciar las operaciones del proyecto.</a:t>
            </a:r>
          </a:p>
          <a:p>
            <a:pPr algn="just"/>
            <a:endParaRPr lang="es-AR" sz="2400" dirty="0"/>
          </a:p>
        </p:txBody>
      </p:sp>
    </p:spTree>
    <p:extLst>
      <p:ext uri="{BB962C8B-B14F-4D97-AF65-F5344CB8AC3E}">
        <p14:creationId xmlns:p14="http://schemas.microsoft.com/office/powerpoint/2010/main" val="508910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D15DB-6BB0-1BC4-B555-6BED231437E7}"/>
              </a:ext>
            </a:extLst>
          </p:cNvPr>
          <p:cNvSpPr>
            <a:spLocks noGrp="1"/>
          </p:cNvSpPr>
          <p:nvPr>
            <p:ph type="title"/>
          </p:nvPr>
        </p:nvSpPr>
        <p:spPr/>
        <p:txBody>
          <a:bodyPr/>
          <a:lstStyle/>
          <a:p>
            <a:r>
              <a:rPr lang="es-AR" dirty="0"/>
              <a:t>Inversión Diferida:</a:t>
            </a:r>
          </a:p>
        </p:txBody>
      </p:sp>
      <p:sp>
        <p:nvSpPr>
          <p:cNvPr id="3" name="Marcador de contenido 2">
            <a:extLst>
              <a:ext uri="{FF2B5EF4-FFF2-40B4-BE49-F238E27FC236}">
                <a16:creationId xmlns:a16="http://schemas.microsoft.com/office/drawing/2014/main" id="{EC9658C9-790C-2C6C-1DE5-BC9A1798A97C}"/>
              </a:ext>
            </a:extLst>
          </p:cNvPr>
          <p:cNvSpPr>
            <a:spLocks noGrp="1"/>
          </p:cNvSpPr>
          <p:nvPr>
            <p:ph idx="1"/>
          </p:nvPr>
        </p:nvSpPr>
        <p:spPr>
          <a:xfrm>
            <a:off x="3869268" y="864108"/>
            <a:ext cx="7315200" cy="5993892"/>
          </a:xfrm>
        </p:spPr>
        <p:txBody>
          <a:bodyPr>
            <a:normAutofit/>
          </a:bodyPr>
          <a:lstStyle/>
          <a:p>
            <a:pPr algn="just">
              <a:buFont typeface="Arial" panose="020B0604020202020204" pitchFamily="34" charset="0"/>
              <a:buChar char="•"/>
            </a:pPr>
            <a:r>
              <a:rPr lang="es-ES" sz="2400" dirty="0"/>
              <a:t>Se refiere a los gastos adicionales necesarios para poner en marcha el proyecto, pero que se distribuyen en el tiempo y no se pagan de manera inmediata al inicio del proyecto. </a:t>
            </a:r>
          </a:p>
          <a:p>
            <a:pPr algn="just">
              <a:buFont typeface="Arial" panose="020B0604020202020204" pitchFamily="34" charset="0"/>
              <a:buChar char="•"/>
            </a:pPr>
            <a:r>
              <a:rPr lang="es-ES" sz="2400" dirty="0"/>
              <a:t>Esto puede incluir:</a:t>
            </a:r>
          </a:p>
          <a:p>
            <a:pPr marL="742950" lvl="1" indent="-285750" algn="just">
              <a:buFont typeface="Arial" panose="020B0604020202020204" pitchFamily="34" charset="0"/>
              <a:buChar char="•"/>
            </a:pPr>
            <a:r>
              <a:rPr lang="es-ES" sz="2000" b="1" dirty="0"/>
              <a:t>Gastos Preoperativos:</a:t>
            </a:r>
            <a:r>
              <a:rPr lang="es-ES" sz="2000" dirty="0"/>
              <a:t> Como costos de organización, estudios de mercado, honorarios legales, etc.</a:t>
            </a:r>
          </a:p>
          <a:p>
            <a:pPr marL="742950" lvl="1" indent="-285750" algn="just">
              <a:buFont typeface="Arial" panose="020B0604020202020204" pitchFamily="34" charset="0"/>
              <a:buChar char="•"/>
            </a:pPr>
            <a:r>
              <a:rPr lang="es-ES" sz="2000" b="1" dirty="0"/>
              <a:t>Gastos de Puesta en Marcha:</a:t>
            </a:r>
            <a:r>
              <a:rPr lang="es-ES" sz="2000" dirty="0"/>
              <a:t> Como publicidad inicial, entrenamiento de personal, promoción inicial, etc.</a:t>
            </a:r>
          </a:p>
          <a:p>
            <a:pPr marL="0" indent="0" algn="just">
              <a:buNone/>
            </a:pPr>
            <a:r>
              <a:rPr lang="es-ES" sz="2400" dirty="0"/>
              <a:t>Estos gastos se amortizan o se distribuyen a lo largo del tiempo de vida útil del proyecto y no forman parte de la inversión inicial directa en activos tangibles e intangibles necesarios para comenzar las operaciones.</a:t>
            </a:r>
          </a:p>
          <a:p>
            <a:pPr algn="just"/>
            <a:endParaRPr lang="es-AR" sz="2400" dirty="0"/>
          </a:p>
        </p:txBody>
      </p:sp>
    </p:spTree>
    <p:extLst>
      <p:ext uri="{BB962C8B-B14F-4D97-AF65-F5344CB8AC3E}">
        <p14:creationId xmlns:p14="http://schemas.microsoft.com/office/powerpoint/2010/main" val="1051537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D5149CE6-3E8D-DC5C-9406-4B1A27740212}"/>
              </a:ext>
            </a:extLst>
          </p:cNvPr>
          <p:cNvSpPr>
            <a:spLocks noGrp="1"/>
          </p:cNvSpPr>
          <p:nvPr>
            <p:ph type="title"/>
          </p:nvPr>
        </p:nvSpPr>
        <p:spPr>
          <a:xfrm>
            <a:off x="289248" y="1123837"/>
            <a:ext cx="6451110" cy="1255469"/>
          </a:xfrm>
        </p:spPr>
        <p:txBody>
          <a:bodyPr>
            <a:normAutofit/>
          </a:bodyPr>
          <a:lstStyle/>
          <a:p>
            <a:r>
              <a:rPr lang="es-ES" dirty="0"/>
              <a:t>Importancia en la Evaluación de Proyectos</a:t>
            </a:r>
            <a:endParaRPr lang="es-AR" dirty="0"/>
          </a:p>
        </p:txBody>
      </p:sp>
      <p:sp>
        <p:nvSpPr>
          <p:cNvPr id="3" name="Marcador de contenido 2">
            <a:extLst>
              <a:ext uri="{FF2B5EF4-FFF2-40B4-BE49-F238E27FC236}">
                <a16:creationId xmlns:a16="http://schemas.microsoft.com/office/drawing/2014/main" id="{6C2D11BD-E98A-A1B6-B417-789760FC6800}"/>
              </a:ext>
            </a:extLst>
          </p:cNvPr>
          <p:cNvSpPr>
            <a:spLocks noGrp="1"/>
          </p:cNvSpPr>
          <p:nvPr>
            <p:ph idx="1"/>
          </p:nvPr>
        </p:nvSpPr>
        <p:spPr>
          <a:xfrm>
            <a:off x="289248" y="2510395"/>
            <a:ext cx="6451109" cy="3274586"/>
          </a:xfrm>
        </p:spPr>
        <p:txBody>
          <a:bodyPr anchor="t">
            <a:normAutofit/>
          </a:bodyPr>
          <a:lstStyle/>
          <a:p>
            <a:pPr algn="just"/>
            <a:r>
              <a:rPr lang="es-ES" sz="2800" dirty="0">
                <a:solidFill>
                  <a:srgbClr val="FFFFFF"/>
                </a:solidFill>
              </a:rPr>
              <a:t>La evaluación correcta de la inversión total inicial es crucial para determinar la viabilidad económica de un proyecto. Incluir tanto la inversión inicial como la diferida proporciona una visión completa de todos los recursos financieros necesarios desde el inicio hasta la operación completa del proyecto.</a:t>
            </a:r>
            <a:endParaRPr lang="es-AR" sz="2800" dirty="0">
              <a:solidFill>
                <a:srgbClr val="FFFFFF"/>
              </a:solidFill>
            </a:endParaRPr>
          </a:p>
        </p:txBody>
      </p:sp>
      <p:pic>
        <p:nvPicPr>
          <p:cNvPr id="4" name="Imagen 3" descr="Diagrama&#10;&#10;Descripción generada automáticamente">
            <a:extLst>
              <a:ext uri="{FF2B5EF4-FFF2-40B4-BE49-F238E27FC236}">
                <a16:creationId xmlns:a16="http://schemas.microsoft.com/office/drawing/2014/main" id="{ED1DFF14-006C-B22C-065C-45C8A9B92D44}"/>
              </a:ext>
            </a:extLst>
          </p:cNvPr>
          <p:cNvPicPr>
            <a:picLocks noChangeAspect="1"/>
          </p:cNvPicPr>
          <p:nvPr/>
        </p:nvPicPr>
        <p:blipFill>
          <a:blip r:embed="rId2"/>
          <a:stretch>
            <a:fillRect/>
          </a:stretch>
        </p:blipFill>
        <p:spPr>
          <a:xfrm>
            <a:off x="7052487" y="1932039"/>
            <a:ext cx="5042470" cy="2836388"/>
          </a:xfrm>
          <a:prstGeom prst="rect">
            <a:avLst/>
          </a:prstGeom>
        </p:spPr>
      </p:pic>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3547605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AE00F739-4E99-2164-F178-14028C0FE16F}"/>
              </a:ext>
            </a:extLst>
          </p:cNvPr>
          <p:cNvSpPr>
            <a:spLocks noGrp="1"/>
          </p:cNvSpPr>
          <p:nvPr>
            <p:ph type="title"/>
          </p:nvPr>
        </p:nvSpPr>
        <p:spPr>
          <a:xfrm>
            <a:off x="289248" y="1123837"/>
            <a:ext cx="6451110" cy="1255469"/>
          </a:xfrm>
        </p:spPr>
        <p:txBody>
          <a:bodyPr>
            <a:normAutofit/>
          </a:bodyPr>
          <a:lstStyle/>
          <a:p>
            <a:r>
              <a:rPr lang="es-ES" dirty="0"/>
              <a:t>Importancia en la Evaluación de Proyectos</a:t>
            </a:r>
            <a:endParaRPr lang="es-AR" dirty="0"/>
          </a:p>
        </p:txBody>
      </p:sp>
      <p:sp>
        <p:nvSpPr>
          <p:cNvPr id="3" name="Marcador de contenido 2">
            <a:extLst>
              <a:ext uri="{FF2B5EF4-FFF2-40B4-BE49-F238E27FC236}">
                <a16:creationId xmlns:a16="http://schemas.microsoft.com/office/drawing/2014/main" id="{07C514CB-B3A3-3580-089D-0B9F8C87C83C}"/>
              </a:ext>
            </a:extLst>
          </p:cNvPr>
          <p:cNvSpPr>
            <a:spLocks noGrp="1"/>
          </p:cNvSpPr>
          <p:nvPr>
            <p:ph idx="1"/>
          </p:nvPr>
        </p:nvSpPr>
        <p:spPr>
          <a:xfrm>
            <a:off x="289248" y="2510395"/>
            <a:ext cx="6451109" cy="3274586"/>
          </a:xfrm>
        </p:spPr>
        <p:txBody>
          <a:bodyPr anchor="t">
            <a:normAutofit/>
          </a:bodyPr>
          <a:lstStyle/>
          <a:p>
            <a:pPr algn="just"/>
            <a:r>
              <a:rPr lang="es-ES" sz="2400" dirty="0">
                <a:solidFill>
                  <a:srgbClr val="FFFFFF"/>
                </a:solidFill>
              </a:rPr>
              <a:t>Además, entender estos conceptos ayuda a los gestores de proyectos y a los evaluadores a planificar adecuadamente los recursos financieros, gestionar los costos y asegurar que se asignen suficientes fondos para cubrir todas las necesidades desde el inicio del proyecto hasta su implementación completa.</a:t>
            </a:r>
            <a:endParaRPr lang="es-AR" sz="2400" dirty="0">
              <a:solidFill>
                <a:srgbClr val="FFFFFF"/>
              </a:solidFill>
            </a:endParaRPr>
          </a:p>
        </p:txBody>
      </p:sp>
      <p:pic>
        <p:nvPicPr>
          <p:cNvPr id="4" name="Imagen 3" descr="Diagrama&#10;&#10;Descripción generada automáticamente">
            <a:extLst>
              <a:ext uri="{FF2B5EF4-FFF2-40B4-BE49-F238E27FC236}">
                <a16:creationId xmlns:a16="http://schemas.microsoft.com/office/drawing/2014/main" id="{4DFB34AB-DB56-BD31-087B-6A57F518F6FF}"/>
              </a:ext>
            </a:extLst>
          </p:cNvPr>
          <p:cNvPicPr>
            <a:picLocks noChangeAspect="1"/>
          </p:cNvPicPr>
          <p:nvPr/>
        </p:nvPicPr>
        <p:blipFill>
          <a:blip r:embed="rId2"/>
          <a:stretch>
            <a:fillRect/>
          </a:stretch>
        </p:blipFill>
        <p:spPr>
          <a:xfrm>
            <a:off x="7552944" y="2163275"/>
            <a:ext cx="3778286" cy="2522005"/>
          </a:xfrm>
          <a:prstGeom prst="rect">
            <a:avLst/>
          </a:prstGeom>
        </p:spPr>
      </p:pic>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390078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711DA-C17C-E150-30D6-ADBDB747189E}"/>
              </a:ext>
            </a:extLst>
          </p:cNvPr>
          <p:cNvSpPr>
            <a:spLocks noGrp="1"/>
          </p:cNvSpPr>
          <p:nvPr>
            <p:ph type="title"/>
          </p:nvPr>
        </p:nvSpPr>
        <p:spPr/>
        <p:txBody>
          <a:bodyPr/>
          <a:lstStyle/>
          <a:p>
            <a:r>
              <a:rPr lang="es-AR" dirty="0"/>
              <a:t>Análisis Económico:</a:t>
            </a:r>
          </a:p>
        </p:txBody>
      </p:sp>
      <p:sp>
        <p:nvSpPr>
          <p:cNvPr id="3" name="Marcador de contenido 2">
            <a:extLst>
              <a:ext uri="{FF2B5EF4-FFF2-40B4-BE49-F238E27FC236}">
                <a16:creationId xmlns:a16="http://schemas.microsoft.com/office/drawing/2014/main" id="{F0158317-A223-92E8-7F0A-D1461208A810}"/>
              </a:ext>
            </a:extLst>
          </p:cNvPr>
          <p:cNvSpPr>
            <a:spLocks noGrp="1"/>
          </p:cNvSpPr>
          <p:nvPr>
            <p:ph idx="1"/>
          </p:nvPr>
        </p:nvSpPr>
        <p:spPr/>
        <p:txBody>
          <a:bodyPr/>
          <a:lstStyle/>
          <a:p>
            <a:pPr algn="l">
              <a:buFont typeface="Arial" panose="020B0604020202020204" pitchFamily="34" charset="0"/>
              <a:buChar char="•"/>
            </a:pPr>
            <a:r>
              <a:rPr lang="es-ES" b="1" i="0" dirty="0">
                <a:solidFill>
                  <a:srgbClr val="28303D"/>
                </a:solidFill>
                <a:effectLst/>
                <a:highlight>
                  <a:srgbClr val="FFFFFF"/>
                </a:highlight>
                <a:latin typeface="-apple-system"/>
              </a:rPr>
              <a:t>Enfoque:</a:t>
            </a:r>
            <a:r>
              <a:rPr lang="es-ES" b="0" i="0" dirty="0">
                <a:solidFill>
                  <a:srgbClr val="28303D"/>
                </a:solidFill>
                <a:effectLst/>
                <a:highlight>
                  <a:srgbClr val="FFFFFF"/>
                </a:highlight>
                <a:latin typeface="-apple-system"/>
              </a:rPr>
              <a:t> El análisis económico se centra en la evaluación de la actividad operativa y comercial de una empresa y examina cómo la empresa genera ingresos a través de sus actividades y cuan eficiente es en la gestión de sus recursos. Es decir, cómo la empresa crea valor y cómo puede mejorar su eficiencia.</a:t>
            </a:r>
          </a:p>
          <a:p>
            <a:pPr algn="l">
              <a:buFont typeface="Arial" panose="020B0604020202020204" pitchFamily="34" charset="0"/>
              <a:buChar char="•"/>
            </a:pPr>
            <a:r>
              <a:rPr lang="es-ES" b="1" i="0" dirty="0">
                <a:solidFill>
                  <a:srgbClr val="28303D"/>
                </a:solidFill>
                <a:effectLst/>
                <a:highlight>
                  <a:srgbClr val="FFFFFF"/>
                </a:highlight>
                <a:latin typeface="-apple-system"/>
              </a:rPr>
              <a:t>Evaluación:</a:t>
            </a:r>
            <a:r>
              <a:rPr lang="es-ES" b="0" i="0" dirty="0">
                <a:solidFill>
                  <a:srgbClr val="28303D"/>
                </a:solidFill>
                <a:effectLst/>
                <a:highlight>
                  <a:srgbClr val="FFFFFF"/>
                </a:highlight>
                <a:latin typeface="-apple-system"/>
              </a:rPr>
              <a:t> Incluye la rentabilidad económica, los ingresos por ventas (volumen y precios), los costos de producción, los márgenes brutos y netos de contribución, la estructura de costos fijos y variables, administrativos y comerciales, impacto de impuestos, eficiencia operativa y la productividad.</a:t>
            </a:r>
          </a:p>
          <a:p>
            <a:endParaRPr lang="es-AR" dirty="0"/>
          </a:p>
        </p:txBody>
      </p:sp>
    </p:spTree>
    <p:extLst>
      <p:ext uri="{BB962C8B-B14F-4D97-AF65-F5344CB8AC3E}">
        <p14:creationId xmlns:p14="http://schemas.microsoft.com/office/powerpoint/2010/main" val="3119093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E8FC6D85-A891-5496-E5E3-17ACA0E050CF}"/>
              </a:ext>
            </a:extLst>
          </p:cNvPr>
          <p:cNvSpPr>
            <a:spLocks noGrp="1"/>
          </p:cNvSpPr>
          <p:nvPr>
            <p:ph type="title"/>
          </p:nvPr>
        </p:nvSpPr>
        <p:spPr>
          <a:xfrm>
            <a:off x="289248" y="1123837"/>
            <a:ext cx="4998963" cy="1255469"/>
          </a:xfrm>
        </p:spPr>
        <p:txBody>
          <a:bodyPr>
            <a:normAutofit/>
          </a:bodyPr>
          <a:lstStyle/>
          <a:p>
            <a:r>
              <a:rPr lang="es-AR" dirty="0"/>
              <a:t>Capital de trabajo </a:t>
            </a:r>
          </a:p>
        </p:txBody>
      </p:sp>
      <p:sp>
        <p:nvSpPr>
          <p:cNvPr id="3" name="Marcador de contenido 2">
            <a:extLst>
              <a:ext uri="{FF2B5EF4-FFF2-40B4-BE49-F238E27FC236}">
                <a16:creationId xmlns:a16="http://schemas.microsoft.com/office/drawing/2014/main" id="{133559F7-F73F-A5AD-C266-5403E4C9D717}"/>
              </a:ext>
            </a:extLst>
          </p:cNvPr>
          <p:cNvSpPr>
            <a:spLocks noGrp="1"/>
          </p:cNvSpPr>
          <p:nvPr>
            <p:ph idx="1"/>
          </p:nvPr>
        </p:nvSpPr>
        <p:spPr>
          <a:xfrm>
            <a:off x="289248" y="2274420"/>
            <a:ext cx="4998962" cy="3274586"/>
          </a:xfrm>
        </p:spPr>
        <p:txBody>
          <a:bodyPr anchor="t">
            <a:normAutofit/>
          </a:bodyPr>
          <a:lstStyle/>
          <a:p>
            <a:pPr algn="just"/>
            <a:r>
              <a:rPr lang="es-AR" dirty="0">
                <a:solidFill>
                  <a:srgbClr val="FFFFFF"/>
                </a:solidFill>
              </a:rPr>
              <a:t>DEF: es diferencia aritmética entre activo circulante y el pasivo circulante.  </a:t>
            </a:r>
          </a:p>
          <a:p>
            <a:pPr marL="0" indent="0" algn="just">
              <a:buNone/>
            </a:pPr>
            <a:r>
              <a:rPr lang="es-ES" dirty="0">
                <a:solidFill>
                  <a:srgbClr val="FFFFFF"/>
                </a:solidFill>
              </a:rPr>
              <a:t>El capital de trabajo se refiere a los recursos financieros necesarios para cubrir los costos operativos diarios y mantener la actividad del proyecto durante su ciclo de operación. Este concepto es fundamental en la evaluación financiera de proyectos, ya que asegura que la empresa tenga suficiente liquidez para cubrir sus obligaciones corrientes.</a:t>
            </a:r>
            <a:endParaRPr lang="es-AR" dirty="0">
              <a:solidFill>
                <a:srgbClr val="FFFFFF"/>
              </a:solidFill>
            </a:endParaRPr>
          </a:p>
        </p:txBody>
      </p:sp>
      <p:pic>
        <p:nvPicPr>
          <p:cNvPr id="4" name="Imagen 3">
            <a:extLst>
              <a:ext uri="{FF2B5EF4-FFF2-40B4-BE49-F238E27FC236}">
                <a16:creationId xmlns:a16="http://schemas.microsoft.com/office/drawing/2014/main" id="{5166BBE0-9B29-9181-8C32-1E009DCFC301}"/>
              </a:ext>
            </a:extLst>
          </p:cNvPr>
          <p:cNvPicPr>
            <a:picLocks noChangeAspect="1"/>
          </p:cNvPicPr>
          <p:nvPr/>
        </p:nvPicPr>
        <p:blipFill>
          <a:blip r:embed="rId2"/>
          <a:stretch>
            <a:fillRect/>
          </a:stretch>
        </p:blipFill>
        <p:spPr>
          <a:xfrm>
            <a:off x="5897503" y="1401098"/>
            <a:ext cx="6294497" cy="3509180"/>
          </a:xfrm>
          <a:prstGeom prst="rect">
            <a:avLst/>
          </a:prstGeom>
        </p:spPr>
      </p:pic>
    </p:spTree>
    <p:extLst>
      <p:ext uri="{BB962C8B-B14F-4D97-AF65-F5344CB8AC3E}">
        <p14:creationId xmlns:p14="http://schemas.microsoft.com/office/powerpoint/2010/main" val="4225485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B90CD1CE-AC6B-86EC-8947-B9767DCCD455}"/>
              </a:ext>
            </a:extLst>
          </p:cNvPr>
          <p:cNvSpPr>
            <a:spLocks noGrp="1"/>
          </p:cNvSpPr>
          <p:nvPr>
            <p:ph type="title"/>
          </p:nvPr>
        </p:nvSpPr>
        <p:spPr>
          <a:xfrm>
            <a:off x="289248" y="1123837"/>
            <a:ext cx="4998963" cy="1255469"/>
          </a:xfrm>
        </p:spPr>
        <p:txBody>
          <a:bodyPr>
            <a:normAutofit/>
          </a:bodyPr>
          <a:lstStyle/>
          <a:p>
            <a:r>
              <a:rPr lang="es-AR" dirty="0"/>
              <a:t>Activos Corrientes o activo fijo:</a:t>
            </a:r>
          </a:p>
        </p:txBody>
      </p:sp>
      <p:sp>
        <p:nvSpPr>
          <p:cNvPr id="3" name="Marcador de contenido 2">
            <a:extLst>
              <a:ext uri="{FF2B5EF4-FFF2-40B4-BE49-F238E27FC236}">
                <a16:creationId xmlns:a16="http://schemas.microsoft.com/office/drawing/2014/main" id="{80478D6D-DC04-4B9C-3F6A-2FC3C81DFCC1}"/>
              </a:ext>
            </a:extLst>
          </p:cNvPr>
          <p:cNvSpPr>
            <a:spLocks noGrp="1"/>
          </p:cNvSpPr>
          <p:nvPr>
            <p:ph idx="1"/>
          </p:nvPr>
        </p:nvSpPr>
        <p:spPr>
          <a:xfrm>
            <a:off x="289249" y="2510395"/>
            <a:ext cx="4998962" cy="3274586"/>
          </a:xfrm>
        </p:spPr>
        <p:txBody>
          <a:bodyPr anchor="t">
            <a:normAutofit/>
          </a:bodyPr>
          <a:lstStyle/>
          <a:p>
            <a:pPr marL="0" indent="0">
              <a:buNone/>
            </a:pPr>
            <a:r>
              <a:rPr lang="es-ES" dirty="0">
                <a:solidFill>
                  <a:srgbClr val="FFFFFF"/>
                </a:solidFill>
              </a:rPr>
              <a:t>Son los activos que se convierten en efectivo o se consumen en un corto plazo, generalmente dentro de un año. Incluyen:</a:t>
            </a:r>
            <a:endParaRPr lang="es-ES">
              <a:solidFill>
                <a:srgbClr val="FFFFFF"/>
              </a:solidFill>
            </a:endParaRPr>
          </a:p>
          <a:p>
            <a:r>
              <a:rPr lang="es-ES" dirty="0">
                <a:solidFill>
                  <a:srgbClr val="FFFFFF"/>
                </a:solidFill>
              </a:rPr>
              <a:t>Inventarios: Materias primas, productos en proceso y productos terminados.</a:t>
            </a:r>
            <a:endParaRPr lang="es-ES">
              <a:solidFill>
                <a:srgbClr val="FFFFFF"/>
              </a:solidFill>
            </a:endParaRPr>
          </a:p>
          <a:p>
            <a:pPr>
              <a:buFont typeface="Arial" panose="020B0604020202020204" pitchFamily="34" charset="0"/>
              <a:buChar char="•"/>
            </a:pPr>
            <a:r>
              <a:rPr lang="es-ES" dirty="0">
                <a:solidFill>
                  <a:srgbClr val="FFFFFF"/>
                </a:solidFill>
              </a:rPr>
              <a:t>Cuentas por Cobrar: Montos pendientes de cobro de los clientes por ventas a crédito.</a:t>
            </a:r>
            <a:endParaRPr lang="es-ES">
              <a:solidFill>
                <a:srgbClr val="FFFFFF"/>
              </a:solidFill>
            </a:endParaRPr>
          </a:p>
          <a:p>
            <a:pPr>
              <a:buFont typeface="Arial" panose="020B0604020202020204" pitchFamily="34" charset="0"/>
              <a:buChar char="•"/>
            </a:pPr>
            <a:r>
              <a:rPr lang="es-ES" dirty="0">
                <a:solidFill>
                  <a:srgbClr val="FFFFFF"/>
                </a:solidFill>
              </a:rPr>
              <a:t>Efectivo: Fondos disponibles en cuentas bancarias y caja.</a:t>
            </a:r>
            <a:endParaRPr lang="es-ES">
              <a:solidFill>
                <a:srgbClr val="FFFFFF"/>
              </a:solidFill>
            </a:endParaRPr>
          </a:p>
          <a:p>
            <a:endParaRPr lang="es-AR">
              <a:solidFill>
                <a:srgbClr val="FFFFFF"/>
              </a:solidFill>
            </a:endParaRPr>
          </a:p>
        </p:txBody>
      </p:sp>
      <p:pic>
        <p:nvPicPr>
          <p:cNvPr id="5" name="Imagen 4" descr="Interfaz de usuario gráfica&#10;&#10;Descripción generada automáticamente">
            <a:extLst>
              <a:ext uri="{FF2B5EF4-FFF2-40B4-BE49-F238E27FC236}">
                <a16:creationId xmlns:a16="http://schemas.microsoft.com/office/drawing/2014/main" id="{93852618-BA85-5197-39E3-EBF3BA0D652A}"/>
              </a:ext>
            </a:extLst>
          </p:cNvPr>
          <p:cNvPicPr>
            <a:picLocks noChangeAspect="1"/>
          </p:cNvPicPr>
          <p:nvPr/>
        </p:nvPicPr>
        <p:blipFill>
          <a:blip r:embed="rId2"/>
          <a:stretch>
            <a:fillRect/>
          </a:stretch>
        </p:blipFill>
        <p:spPr>
          <a:xfrm>
            <a:off x="6092890" y="1454795"/>
            <a:ext cx="5238340" cy="3928755"/>
          </a:xfrm>
          <a:prstGeom prst="rect">
            <a:avLst/>
          </a:prstGeom>
        </p:spPr>
      </p:pic>
    </p:spTree>
    <p:extLst>
      <p:ext uri="{BB962C8B-B14F-4D97-AF65-F5344CB8AC3E}">
        <p14:creationId xmlns:p14="http://schemas.microsoft.com/office/powerpoint/2010/main" val="3973005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E682F23F-979C-4E2E-252D-91C2DE449385}"/>
              </a:ext>
            </a:extLst>
          </p:cNvPr>
          <p:cNvSpPr>
            <a:spLocks noGrp="1"/>
          </p:cNvSpPr>
          <p:nvPr>
            <p:ph type="title"/>
          </p:nvPr>
        </p:nvSpPr>
        <p:spPr>
          <a:xfrm>
            <a:off x="289248" y="1123837"/>
            <a:ext cx="4998963" cy="1255469"/>
          </a:xfrm>
        </p:spPr>
        <p:txBody>
          <a:bodyPr>
            <a:normAutofit/>
          </a:bodyPr>
          <a:lstStyle/>
          <a:p>
            <a:r>
              <a:rPr lang="es-AR" dirty="0"/>
              <a:t>Pasivos Corrientes:</a:t>
            </a:r>
          </a:p>
        </p:txBody>
      </p:sp>
      <p:sp>
        <p:nvSpPr>
          <p:cNvPr id="3" name="Marcador de contenido 2">
            <a:extLst>
              <a:ext uri="{FF2B5EF4-FFF2-40B4-BE49-F238E27FC236}">
                <a16:creationId xmlns:a16="http://schemas.microsoft.com/office/drawing/2014/main" id="{B6581B9B-1D2D-897C-A2E2-7E8798277DA5}"/>
              </a:ext>
            </a:extLst>
          </p:cNvPr>
          <p:cNvSpPr>
            <a:spLocks noGrp="1"/>
          </p:cNvSpPr>
          <p:nvPr>
            <p:ph idx="1"/>
          </p:nvPr>
        </p:nvSpPr>
        <p:spPr>
          <a:xfrm>
            <a:off x="289249" y="2510395"/>
            <a:ext cx="4998962" cy="3274586"/>
          </a:xfrm>
        </p:spPr>
        <p:txBody>
          <a:bodyPr anchor="t">
            <a:normAutofit fontScale="85000" lnSpcReduction="10000"/>
          </a:bodyPr>
          <a:lstStyle/>
          <a:p>
            <a:pPr marL="0" indent="0" algn="just">
              <a:buNone/>
            </a:pPr>
            <a:r>
              <a:rPr lang="es-ES" sz="2400" dirty="0">
                <a:solidFill>
                  <a:srgbClr val="FFFFFF"/>
                </a:solidFill>
              </a:rPr>
              <a:t>Son las obligaciones que deben ser pagadas en un corto plazo, generalmente dentro de un año. Incluyen:</a:t>
            </a:r>
          </a:p>
          <a:p>
            <a:pPr algn="just">
              <a:buFont typeface="Arial" panose="020B0604020202020204" pitchFamily="34" charset="0"/>
              <a:buChar char="•"/>
            </a:pPr>
            <a:r>
              <a:rPr lang="es-ES" sz="2400" dirty="0">
                <a:solidFill>
                  <a:srgbClr val="FFFFFF"/>
                </a:solidFill>
              </a:rPr>
              <a:t>Cuentas por Pagar: Montos pendientes de pago a proveedores por compras a crédito.</a:t>
            </a:r>
          </a:p>
          <a:p>
            <a:pPr algn="just">
              <a:buFont typeface="Arial" panose="020B0604020202020204" pitchFamily="34" charset="0"/>
              <a:buChar char="•"/>
            </a:pPr>
            <a:r>
              <a:rPr lang="es-ES" sz="2400" dirty="0">
                <a:solidFill>
                  <a:srgbClr val="FFFFFF"/>
                </a:solidFill>
              </a:rPr>
              <a:t>Obligaciones Financieras a Corto Plazo: Préstamos y deudas que deben ser pagados en el corto plazo.</a:t>
            </a:r>
          </a:p>
          <a:p>
            <a:pPr algn="just">
              <a:buFont typeface="Arial" panose="020B0604020202020204" pitchFamily="34" charset="0"/>
              <a:buChar char="•"/>
            </a:pPr>
            <a:r>
              <a:rPr lang="es-ES" sz="2400" dirty="0">
                <a:solidFill>
                  <a:srgbClr val="FFFFFF"/>
                </a:solidFill>
              </a:rPr>
              <a:t>Impuestos por Pagar: Impuestos corrientes que deben ser pagados al gobierno.</a:t>
            </a:r>
          </a:p>
          <a:p>
            <a:pPr algn="just"/>
            <a:endParaRPr lang="es-AR" sz="2400" dirty="0">
              <a:solidFill>
                <a:srgbClr val="FFFFFF"/>
              </a:solidFill>
            </a:endParaRPr>
          </a:p>
        </p:txBody>
      </p:sp>
      <p:pic>
        <p:nvPicPr>
          <p:cNvPr id="4" name="Imagen 3" descr="Diagrama&#10;&#10;Descripción generada automáticamente">
            <a:extLst>
              <a:ext uri="{FF2B5EF4-FFF2-40B4-BE49-F238E27FC236}">
                <a16:creationId xmlns:a16="http://schemas.microsoft.com/office/drawing/2014/main" id="{59C8DACB-1D25-C380-FF85-588A5864B6B8}"/>
              </a:ext>
            </a:extLst>
          </p:cNvPr>
          <p:cNvPicPr>
            <a:picLocks noChangeAspect="1"/>
          </p:cNvPicPr>
          <p:nvPr/>
        </p:nvPicPr>
        <p:blipFill>
          <a:blip r:embed="rId2"/>
          <a:stretch>
            <a:fillRect/>
          </a:stretch>
        </p:blipFill>
        <p:spPr>
          <a:xfrm>
            <a:off x="6092890" y="1945890"/>
            <a:ext cx="5238340" cy="2946566"/>
          </a:xfrm>
          <a:prstGeom prst="rect">
            <a:avLst/>
          </a:prstGeom>
        </p:spPr>
      </p:pic>
    </p:spTree>
    <p:extLst>
      <p:ext uri="{BB962C8B-B14F-4D97-AF65-F5344CB8AC3E}">
        <p14:creationId xmlns:p14="http://schemas.microsoft.com/office/powerpoint/2010/main" val="2392278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0A092015-1C11-2E41-A56E-1DD76A5E13B7}"/>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5900" spc="-100" dirty="0"/>
              <a:t>Punto de </a:t>
            </a:r>
            <a:r>
              <a:rPr lang="en-US" sz="5900" spc="-100" dirty="0" err="1"/>
              <a:t>equilibrio</a:t>
            </a:r>
            <a:r>
              <a:rPr lang="en-US" sz="5900" spc="-100" dirty="0"/>
              <a:t> </a:t>
            </a:r>
          </a:p>
        </p:txBody>
      </p:sp>
      <p:pic>
        <p:nvPicPr>
          <p:cNvPr id="4" name="Marcador de contenido 3">
            <a:extLst>
              <a:ext uri="{FF2B5EF4-FFF2-40B4-BE49-F238E27FC236}">
                <a16:creationId xmlns:a16="http://schemas.microsoft.com/office/drawing/2014/main" id="{431BCB24-B21C-0D8F-4712-D62737124BF1}"/>
              </a:ext>
            </a:extLst>
          </p:cNvPr>
          <p:cNvPicPr>
            <a:picLocks noGrp="1" noChangeAspect="1"/>
          </p:cNvPicPr>
          <p:nvPr>
            <p:ph idx="1"/>
          </p:nvPr>
        </p:nvPicPr>
        <p:blipFill>
          <a:blip r:embed="rId2"/>
          <a:stretch>
            <a:fillRect/>
          </a:stretch>
        </p:blipFill>
        <p:spPr>
          <a:xfrm>
            <a:off x="2501442" y="484632"/>
            <a:ext cx="7774329" cy="3556755"/>
          </a:xfrm>
          <a:prstGeom prst="rect">
            <a:avLst/>
          </a:prstGeom>
        </p:spPr>
      </p:pic>
    </p:spTree>
    <p:extLst>
      <p:ext uri="{BB962C8B-B14F-4D97-AF65-F5344CB8AC3E}">
        <p14:creationId xmlns:p14="http://schemas.microsoft.com/office/powerpoint/2010/main" val="3890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FDBB8-414A-08CA-03BB-97EC37F676CA}"/>
              </a:ext>
            </a:extLst>
          </p:cNvPr>
          <p:cNvSpPr>
            <a:spLocks noGrp="1"/>
          </p:cNvSpPr>
          <p:nvPr>
            <p:ph type="title"/>
          </p:nvPr>
        </p:nvSpPr>
        <p:spPr/>
        <p:txBody>
          <a:bodyPr/>
          <a:lstStyle/>
          <a:p>
            <a:r>
              <a:rPr lang="es-AR" dirty="0"/>
              <a:t>Análisis Financiero:</a:t>
            </a:r>
          </a:p>
        </p:txBody>
      </p:sp>
      <p:sp>
        <p:nvSpPr>
          <p:cNvPr id="3" name="Marcador de contenido 2">
            <a:extLst>
              <a:ext uri="{FF2B5EF4-FFF2-40B4-BE49-F238E27FC236}">
                <a16:creationId xmlns:a16="http://schemas.microsoft.com/office/drawing/2014/main" id="{4D306CF7-A3F6-11CB-945D-786E36C205DD}"/>
              </a:ext>
            </a:extLst>
          </p:cNvPr>
          <p:cNvSpPr>
            <a:spLocks noGrp="1"/>
          </p:cNvSpPr>
          <p:nvPr>
            <p:ph idx="1"/>
          </p:nvPr>
        </p:nvSpPr>
        <p:spPr/>
        <p:txBody>
          <a:bodyPr/>
          <a:lstStyle/>
          <a:p>
            <a:pPr algn="l">
              <a:buFont typeface="Arial" panose="020B0604020202020204" pitchFamily="34" charset="0"/>
              <a:buChar char="•"/>
            </a:pPr>
            <a:r>
              <a:rPr lang="es-ES" b="1" i="0" dirty="0">
                <a:solidFill>
                  <a:srgbClr val="28303D"/>
                </a:solidFill>
                <a:effectLst/>
                <a:highlight>
                  <a:srgbClr val="FFFFFF"/>
                </a:highlight>
                <a:latin typeface="-apple-system"/>
              </a:rPr>
              <a:t>Enfoque:</a:t>
            </a:r>
            <a:r>
              <a:rPr lang="es-ES" b="0" i="0" dirty="0">
                <a:solidFill>
                  <a:srgbClr val="28303D"/>
                </a:solidFill>
                <a:effectLst/>
                <a:highlight>
                  <a:srgbClr val="FFFFFF"/>
                </a:highlight>
                <a:latin typeface="-apple-system"/>
              </a:rPr>
              <a:t> Se centra en la evaluación de la posición financiera de una empresa y cómo gestiona sus recursos financieros. Es decir, evalúa la capacidad de la empresa para generar beneficios sostenibles, mantener la liquidez, cumplir con sus obligaciones financieras y utilizar de manera eficiente los recursos financieros. Se centra en los flujos monetarios y su valuación a la tasa de mercado .</a:t>
            </a:r>
          </a:p>
          <a:p>
            <a:pPr algn="l">
              <a:buFont typeface="Arial" panose="020B0604020202020204" pitchFamily="34" charset="0"/>
              <a:buChar char="•"/>
            </a:pPr>
            <a:r>
              <a:rPr lang="es-ES" b="1" i="0" dirty="0">
                <a:solidFill>
                  <a:srgbClr val="28303D"/>
                </a:solidFill>
                <a:effectLst/>
                <a:highlight>
                  <a:srgbClr val="FFFFFF"/>
                </a:highlight>
                <a:latin typeface="-apple-system"/>
              </a:rPr>
              <a:t>Evaluación:</a:t>
            </a:r>
            <a:r>
              <a:rPr lang="es-ES" b="0" i="0" dirty="0">
                <a:solidFill>
                  <a:srgbClr val="28303D"/>
                </a:solidFill>
                <a:effectLst/>
                <a:highlight>
                  <a:srgbClr val="FFFFFF"/>
                </a:highlight>
                <a:latin typeface="-apple-system"/>
              </a:rPr>
              <a:t> Incluye los estados financieros, análisis de ratios de liquidez, solvencia y endeudamiento, rentabilidad, la gestión de flujos de efectivo, las fuentes de financiamiento así como tasas de retorno sobre activos e inversiones, tasas de financiamiento y valuación financiera.</a:t>
            </a:r>
          </a:p>
          <a:p>
            <a:endParaRPr lang="es-AR" dirty="0"/>
          </a:p>
        </p:txBody>
      </p:sp>
    </p:spTree>
    <p:extLst>
      <p:ext uri="{BB962C8B-B14F-4D97-AF65-F5344CB8AC3E}">
        <p14:creationId xmlns:p14="http://schemas.microsoft.com/office/powerpoint/2010/main" val="2368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Marcador de contenido 2">
            <a:extLst>
              <a:ext uri="{FF2B5EF4-FFF2-40B4-BE49-F238E27FC236}">
                <a16:creationId xmlns:a16="http://schemas.microsoft.com/office/drawing/2014/main" id="{8D0826E1-C46A-219D-9757-7A654E00C708}"/>
              </a:ext>
            </a:extLst>
          </p:cNvPr>
          <p:cNvSpPr>
            <a:spLocks noGrp="1"/>
          </p:cNvSpPr>
          <p:nvPr>
            <p:ph idx="1"/>
          </p:nvPr>
        </p:nvSpPr>
        <p:spPr>
          <a:xfrm>
            <a:off x="176981" y="1209368"/>
            <a:ext cx="5431274" cy="4575613"/>
          </a:xfrm>
        </p:spPr>
        <p:txBody>
          <a:bodyPr anchor="t">
            <a:normAutofit/>
          </a:bodyPr>
          <a:lstStyle/>
          <a:p>
            <a:pPr algn="just"/>
            <a:r>
              <a:rPr lang="es-ES" sz="2400" dirty="0">
                <a:solidFill>
                  <a:srgbClr val="FFFFFF"/>
                </a:solidFill>
              </a:rPr>
              <a:t>En resumen, mientras que el análisis económico se enfoca en la eficiencia operativa y en la actividad económica y generación de ingresos de la empresa, el análisis financiero se centra en la gestión y la salud de los recursos financieros. Ambos tipos de análisis son esenciales para tener una comprensión completa de la salud y el rendimiento de una empresa. Combinados, proporcionan información valiosa para la toma de decisiones estratégicas y el éxito empresarial.</a:t>
            </a:r>
            <a:endParaRPr lang="es-AR" sz="2400" dirty="0">
              <a:solidFill>
                <a:srgbClr val="FFFFFF"/>
              </a:solidFill>
            </a:endParaRPr>
          </a:p>
        </p:txBody>
      </p:sp>
      <p:pic>
        <p:nvPicPr>
          <p:cNvPr id="4" name="Imagen 3" descr="Dibujo de un animal con la boca abierta&#10;&#10;Descripción generada automáticamente con confianza baja">
            <a:extLst>
              <a:ext uri="{FF2B5EF4-FFF2-40B4-BE49-F238E27FC236}">
                <a16:creationId xmlns:a16="http://schemas.microsoft.com/office/drawing/2014/main" id="{5E6A8CC9-1F04-E412-DCBF-28597788C2F4}"/>
              </a:ext>
            </a:extLst>
          </p:cNvPr>
          <p:cNvPicPr>
            <a:picLocks noChangeAspect="1"/>
          </p:cNvPicPr>
          <p:nvPr/>
        </p:nvPicPr>
        <p:blipFill rotWithShape="1">
          <a:blip r:embed="rId2"/>
          <a:srcRect l="15906" r="34715" b="1"/>
          <a:stretch/>
        </p:blipFill>
        <p:spPr>
          <a:xfrm>
            <a:off x="6083162" y="759254"/>
            <a:ext cx="5238340" cy="5330650"/>
          </a:xfrm>
          <a:prstGeom prst="rect">
            <a:avLst/>
          </a:prstGeom>
        </p:spPr>
      </p:pic>
    </p:spTree>
    <p:extLst>
      <p:ext uri="{BB962C8B-B14F-4D97-AF65-F5344CB8AC3E}">
        <p14:creationId xmlns:p14="http://schemas.microsoft.com/office/powerpoint/2010/main" val="148539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A4ACB73A-C87C-BE05-725F-10FF2A58F44D}"/>
              </a:ext>
            </a:extLst>
          </p:cNvPr>
          <p:cNvSpPr>
            <a:spLocks noGrp="1"/>
          </p:cNvSpPr>
          <p:nvPr>
            <p:ph type="title"/>
          </p:nvPr>
        </p:nvSpPr>
        <p:spPr>
          <a:xfrm>
            <a:off x="289248" y="1123837"/>
            <a:ext cx="4998963" cy="1255469"/>
          </a:xfrm>
        </p:spPr>
        <p:txBody>
          <a:bodyPr>
            <a:normAutofit/>
          </a:bodyPr>
          <a:lstStyle/>
          <a:p>
            <a:r>
              <a:rPr lang="es-ES"/>
              <a:t>Estudio económico </a:t>
            </a:r>
            <a:br>
              <a:rPr lang="es-ES"/>
            </a:br>
            <a:endParaRPr lang="es-AR"/>
          </a:p>
        </p:txBody>
      </p:sp>
      <p:sp>
        <p:nvSpPr>
          <p:cNvPr id="3" name="Marcador de contenido 2">
            <a:extLst>
              <a:ext uri="{FF2B5EF4-FFF2-40B4-BE49-F238E27FC236}">
                <a16:creationId xmlns:a16="http://schemas.microsoft.com/office/drawing/2014/main" id="{7060FDE1-4631-20DF-70F1-7290CCACBDB6}"/>
              </a:ext>
            </a:extLst>
          </p:cNvPr>
          <p:cNvSpPr>
            <a:spLocks noGrp="1"/>
          </p:cNvSpPr>
          <p:nvPr>
            <p:ph idx="1"/>
          </p:nvPr>
        </p:nvSpPr>
        <p:spPr>
          <a:xfrm>
            <a:off x="289249" y="2510395"/>
            <a:ext cx="5152906" cy="3274586"/>
          </a:xfrm>
        </p:spPr>
        <p:txBody>
          <a:bodyPr anchor="t">
            <a:normAutofit/>
          </a:bodyPr>
          <a:lstStyle/>
          <a:p>
            <a:pPr marL="0" indent="0" algn="just">
              <a:buNone/>
            </a:pPr>
            <a:r>
              <a:rPr lang="es-ES" sz="2400" dirty="0">
                <a:solidFill>
                  <a:srgbClr val="FFFFFF"/>
                </a:solidFill>
              </a:rPr>
              <a:t>Objetivos:</a:t>
            </a:r>
          </a:p>
          <a:p>
            <a:pPr algn="just"/>
            <a:r>
              <a:rPr lang="es-ES" sz="2400" dirty="0">
                <a:solidFill>
                  <a:srgbClr val="FFFFFF"/>
                </a:solidFill>
              </a:rPr>
              <a:t>Comprender la importancia del análisis económico en proyectos informáticos.</a:t>
            </a:r>
          </a:p>
          <a:p>
            <a:pPr algn="just"/>
            <a:r>
              <a:rPr lang="es-ES" sz="2400" dirty="0">
                <a:solidFill>
                  <a:srgbClr val="FFFFFF"/>
                </a:solidFill>
              </a:rPr>
              <a:t>Aprender a integrar estados financieros proforma.</a:t>
            </a:r>
          </a:p>
          <a:p>
            <a:pPr algn="just"/>
            <a:r>
              <a:rPr lang="es-ES" sz="2400" dirty="0">
                <a:solidFill>
                  <a:srgbClr val="FFFFFF"/>
                </a:solidFill>
              </a:rPr>
              <a:t>Calcular los flujos netos de efectivo del proyecto.</a:t>
            </a:r>
            <a:endParaRPr lang="es-AR" sz="2400" dirty="0">
              <a:solidFill>
                <a:srgbClr val="FFFFFF"/>
              </a:solidFill>
            </a:endParaRPr>
          </a:p>
        </p:txBody>
      </p:sp>
      <p:pic>
        <p:nvPicPr>
          <p:cNvPr id="5" name="Picture 4" descr="Calculadora, lápiz, brújula, dinero y un papel con gráficos impresos en él">
            <a:extLst>
              <a:ext uri="{FF2B5EF4-FFF2-40B4-BE49-F238E27FC236}">
                <a16:creationId xmlns:a16="http://schemas.microsoft.com/office/drawing/2014/main" id="{A4DCFF4D-29AC-D5F5-000E-1A292E408E99}"/>
              </a:ext>
            </a:extLst>
          </p:cNvPr>
          <p:cNvPicPr>
            <a:picLocks noChangeAspect="1"/>
          </p:cNvPicPr>
          <p:nvPr/>
        </p:nvPicPr>
        <p:blipFill rotWithShape="1">
          <a:blip r:embed="rId2"/>
          <a:srcRect b="6639"/>
          <a:stretch/>
        </p:blipFill>
        <p:spPr>
          <a:xfrm>
            <a:off x="6092890" y="1945890"/>
            <a:ext cx="5238340" cy="2946566"/>
          </a:xfrm>
          <a:prstGeom prst="rect">
            <a:avLst/>
          </a:prstGeom>
        </p:spPr>
      </p:pic>
    </p:spTree>
    <p:extLst>
      <p:ext uri="{BB962C8B-B14F-4D97-AF65-F5344CB8AC3E}">
        <p14:creationId xmlns:p14="http://schemas.microsoft.com/office/powerpoint/2010/main" val="335790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512CE-EEBD-5A4F-102A-EC8B7203BA94}"/>
              </a:ext>
            </a:extLst>
          </p:cNvPr>
          <p:cNvSpPr>
            <a:spLocks noGrp="1"/>
          </p:cNvSpPr>
          <p:nvPr>
            <p:ph type="title"/>
          </p:nvPr>
        </p:nvSpPr>
        <p:spPr/>
        <p:txBody>
          <a:bodyPr/>
          <a:lstStyle/>
          <a:p>
            <a:r>
              <a:rPr lang="es-AR" dirty="0"/>
              <a:t>Introducción al Análisis Económico</a:t>
            </a:r>
          </a:p>
        </p:txBody>
      </p:sp>
      <p:sp>
        <p:nvSpPr>
          <p:cNvPr id="3" name="Marcador de contenido 2">
            <a:extLst>
              <a:ext uri="{FF2B5EF4-FFF2-40B4-BE49-F238E27FC236}">
                <a16:creationId xmlns:a16="http://schemas.microsoft.com/office/drawing/2014/main" id="{6BBF637F-4197-C281-1361-3B2CFA42C18B}"/>
              </a:ext>
            </a:extLst>
          </p:cNvPr>
          <p:cNvSpPr>
            <a:spLocks noGrp="1"/>
          </p:cNvSpPr>
          <p:nvPr>
            <p:ph idx="1"/>
          </p:nvPr>
        </p:nvSpPr>
        <p:spPr/>
        <p:txBody>
          <a:bodyPr>
            <a:normAutofit/>
          </a:bodyPr>
          <a:lstStyle/>
          <a:p>
            <a:pPr algn="just"/>
            <a:r>
              <a:rPr lang="es-ES" sz="3200" dirty="0"/>
              <a:t>Definición: Evaluación de la viabilidad y rentabilidad del proyecto desde una perspectiva económica.</a:t>
            </a:r>
            <a:endParaRPr lang="es-AR" sz="3200" dirty="0"/>
          </a:p>
        </p:txBody>
      </p:sp>
    </p:spTree>
    <p:extLst>
      <p:ext uri="{BB962C8B-B14F-4D97-AF65-F5344CB8AC3E}">
        <p14:creationId xmlns:p14="http://schemas.microsoft.com/office/powerpoint/2010/main" val="42270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6123DD96-A1AE-B609-D9CE-D2D29813357B}"/>
              </a:ext>
            </a:extLst>
          </p:cNvPr>
          <p:cNvSpPr>
            <a:spLocks noGrp="1"/>
          </p:cNvSpPr>
          <p:nvPr>
            <p:ph type="title"/>
          </p:nvPr>
        </p:nvSpPr>
        <p:spPr/>
        <p:txBody>
          <a:bodyPr>
            <a:normAutofit/>
          </a:bodyPr>
          <a:lstStyle/>
          <a:p>
            <a:pPr algn="ctr"/>
            <a:r>
              <a:rPr lang="es-AR" dirty="0"/>
              <a:t>Estructuración de análisis económico</a:t>
            </a:r>
          </a:p>
        </p:txBody>
      </p:sp>
      <p:pic>
        <p:nvPicPr>
          <p:cNvPr id="7" name="Marcador de contenido 6" descr="Diagrama&#10;&#10;Descripción generada automáticamente">
            <a:extLst>
              <a:ext uri="{FF2B5EF4-FFF2-40B4-BE49-F238E27FC236}">
                <a16:creationId xmlns:a16="http://schemas.microsoft.com/office/drawing/2014/main" id="{9471932B-CB0C-3AAB-618F-046025EB9145}"/>
              </a:ext>
            </a:extLst>
          </p:cNvPr>
          <p:cNvPicPr>
            <a:picLocks noGrp="1" noChangeAspect="1"/>
          </p:cNvPicPr>
          <p:nvPr>
            <p:ph idx="4294967295"/>
          </p:nvPr>
        </p:nvPicPr>
        <p:blipFill>
          <a:blip r:embed="rId2"/>
          <a:stretch>
            <a:fillRect/>
          </a:stretch>
        </p:blipFill>
        <p:spPr>
          <a:xfrm>
            <a:off x="5134393" y="1437161"/>
            <a:ext cx="5494278" cy="3974534"/>
          </a:xfrm>
          <a:prstGeom prst="rect">
            <a:avLst/>
          </a:prstGeom>
        </p:spPr>
      </p:pic>
    </p:spTree>
    <p:extLst>
      <p:ext uri="{BB962C8B-B14F-4D97-AF65-F5344CB8AC3E}">
        <p14:creationId xmlns:p14="http://schemas.microsoft.com/office/powerpoint/2010/main" val="2295077669"/>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Marco</Template>
  <TotalTime>719</TotalTime>
  <Words>2493</Words>
  <Application>Microsoft Office PowerPoint</Application>
  <PresentationFormat>Panorámica</PresentationFormat>
  <Paragraphs>149</Paragraphs>
  <Slides>43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-apple-system</vt:lpstr>
      <vt:lpstr>Arial</vt:lpstr>
      <vt:lpstr>Calibri</vt:lpstr>
      <vt:lpstr>Corbel</vt:lpstr>
      <vt:lpstr>Wingdings 2</vt:lpstr>
      <vt:lpstr>Marco</vt:lpstr>
      <vt:lpstr>FACULTAD DE INGENIERÍA   UNIVERSIDAD NACIONAL DE JUJUY </vt:lpstr>
      <vt:lpstr>V. Evaluación financiera del proyecto. (estudio económico, evaluación económica) </vt:lpstr>
      <vt:lpstr>El análisis económico y financiero son dos enfoques distintos pero complementarios utilizados para evaluar el rendimiento y la salud de una empresa. </vt:lpstr>
      <vt:lpstr>Análisis Económico:</vt:lpstr>
      <vt:lpstr>Análisis Financiero:</vt:lpstr>
      <vt:lpstr>Presentación de PowerPoint</vt:lpstr>
      <vt:lpstr>Estudio económico  </vt:lpstr>
      <vt:lpstr>Introducción al Análisis Económico</vt:lpstr>
      <vt:lpstr>Estructuración de análisis económico</vt:lpstr>
      <vt:lpstr>Determinación de los costos</vt:lpstr>
      <vt:lpstr>Costos de producción</vt:lpstr>
      <vt:lpstr>Los costos de producción se pueden clasificar en varias categorías:</vt:lpstr>
      <vt:lpstr>Costos Indirectos de Producción: </vt:lpstr>
      <vt:lpstr>Otros Costos Relacionados con la Producción:</vt:lpstr>
      <vt:lpstr>Tipos de costos que podrían estar involucrados en proyectos informáticos</vt:lpstr>
      <vt:lpstr>Costos Indirectos:</vt:lpstr>
      <vt:lpstr>Costos Administrativos:</vt:lpstr>
      <vt:lpstr> Costo financiero en proyectos de informaticos</vt:lpstr>
      <vt:lpstr>Otros Costos Relacionados:</vt:lpstr>
      <vt:lpstr>Costos de Implementación y Puesta en Marcha:</vt:lpstr>
      <vt:lpstr>Costo de depreciación y amortización en proyectos informáticos </vt:lpstr>
      <vt:lpstr>Depreciación</vt:lpstr>
      <vt:lpstr>Supongamos que una empresa adquiere un servidor para alojar su aplicación web:</vt:lpstr>
      <vt:lpstr>Amortización</vt:lpstr>
      <vt:lpstr>Supongamos que la empresa decide amortizar el costo del desarrollo de software durante su vida útil utilizando el método de línea recta:</vt:lpstr>
      <vt:lpstr>Consideraciones</vt:lpstr>
      <vt:lpstr>Costo de Control de Calidad en Proyectos Informáticos</vt:lpstr>
      <vt:lpstr>Supongamos que una empresa está desarrollando un nuevo software de gestión empresarial y ha establecido un proceso riguroso de control de calidad para asegurar la fiabilidad y la usabilidad del producto. </vt:lpstr>
      <vt:lpstr>Pruebas de Calidad:</vt:lpstr>
      <vt:lpstr>Infraestructura de Pruebas:</vt:lpstr>
      <vt:lpstr>Auditorías y Revisiones:</vt:lpstr>
      <vt:lpstr>Formación y Certificaciones:</vt:lpstr>
      <vt:lpstr>Ejemplos de costo de mantenimiento: </vt:lpstr>
      <vt:lpstr>Presentación de PowerPoint</vt:lpstr>
      <vt:lpstr>Inversión total inicial:  inversión inicial y diferida</vt:lpstr>
      <vt:lpstr>Inversión Inicial:</vt:lpstr>
      <vt:lpstr>Inversión Diferida:</vt:lpstr>
      <vt:lpstr>Importancia en la Evaluación de Proyectos</vt:lpstr>
      <vt:lpstr>Importancia en la Evaluación de Proyectos</vt:lpstr>
      <vt:lpstr>Capital de trabajo </vt:lpstr>
      <vt:lpstr>Activos Corrientes o activo fijo:</vt:lpstr>
      <vt:lpstr>Pasivos Corrientes:</vt:lpstr>
      <vt:lpstr>Punto de equilibrio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Delia Cristina Cruz</dc:creator>
  <cp:lastModifiedBy>Delia Cristina Cruz</cp:lastModifiedBy>
  <cp:revision>10</cp:revision>
  <dcterms:created xsi:type="dcterms:W3CDTF">2024-07-01T13:16:24Z</dcterms:created>
  <dcterms:modified xsi:type="dcterms:W3CDTF">2024-07-02T01:15:35Z</dcterms:modified>
</cp:coreProperties>
</file>