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9" r:id="rId4"/>
    <p:sldId id="258" r:id="rId5"/>
    <p:sldId id="260" r:id="rId6"/>
    <p:sldId id="261" r:id="rId7"/>
    <p:sldId id="262" r:id="rId8"/>
    <p:sldId id="264" r:id="rId9"/>
    <p:sldId id="263" r:id="rId10"/>
    <p:sldId id="265" r:id="rId11"/>
    <p:sldId id="271" r:id="rId12"/>
    <p:sldId id="272" r:id="rId13"/>
    <p:sldId id="273" r:id="rId14"/>
    <p:sldId id="270" r:id="rId15"/>
    <p:sldId id="266" r:id="rId16"/>
    <p:sldId id="267" r:id="rId17"/>
    <p:sldId id="268" r:id="rId18"/>
    <p:sldId id="269" r:id="rId19"/>
    <p:sldId id="278" r:id="rId20"/>
    <p:sldId id="279"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5/5/2024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5/5/2024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5/5/2024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5/5/2024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5/5/2024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16A73BC-5D11-4675-B334-102E1E8C9B50}" type="datetimeFigureOut">
              <a:rPr lang="en-US" dirty="0"/>
              <a:t>5/5/2024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5/5/2024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23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5/5/2024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B5376-463C-E508-53D2-0DEAAE68326D}"/>
              </a:ext>
            </a:extLst>
          </p:cNvPr>
          <p:cNvSpPr>
            <a:spLocks noGrp="1"/>
          </p:cNvSpPr>
          <p:nvPr>
            <p:ph type="ctrTitle"/>
          </p:nvPr>
        </p:nvSpPr>
        <p:spPr/>
        <p:txBody>
          <a:bodyPr/>
          <a:lstStyle/>
          <a:p>
            <a:r>
              <a:rPr lang="es-AR" sz="3600" dirty="0"/>
              <a:t>Introducción a la Ingeniería Industrial</a:t>
            </a:r>
            <a:br>
              <a:rPr lang="es-AR" sz="3600" dirty="0"/>
            </a:br>
            <a:r>
              <a:rPr lang="es-AR" sz="3600" dirty="0"/>
              <a:t>Plan de Estudios Ing. </a:t>
            </a:r>
            <a:r>
              <a:rPr lang="es-AR" sz="3600" dirty="0" err="1"/>
              <a:t>Ind</a:t>
            </a:r>
            <a:r>
              <a:rPr lang="es-AR" sz="3600" dirty="0"/>
              <a:t>.</a:t>
            </a:r>
          </a:p>
        </p:txBody>
      </p:sp>
      <p:sp>
        <p:nvSpPr>
          <p:cNvPr id="3" name="Subtítulo 2">
            <a:extLst>
              <a:ext uri="{FF2B5EF4-FFF2-40B4-BE49-F238E27FC236}">
                <a16:creationId xmlns:a16="http://schemas.microsoft.com/office/drawing/2014/main" id="{60111C12-492F-DDA9-618C-2AC402B3A526}"/>
              </a:ext>
            </a:extLst>
          </p:cNvPr>
          <p:cNvSpPr>
            <a:spLocks noGrp="1"/>
          </p:cNvSpPr>
          <p:nvPr>
            <p:ph type="subTitle" idx="1"/>
          </p:nvPr>
        </p:nvSpPr>
        <p:spPr/>
        <p:txBody>
          <a:bodyPr/>
          <a:lstStyle/>
          <a:p>
            <a:r>
              <a:rPr lang="es-AR" dirty="0"/>
              <a:t>Dirección Ing. </a:t>
            </a:r>
            <a:r>
              <a:rPr lang="es-AR" dirty="0" err="1"/>
              <a:t>Ind</a:t>
            </a:r>
            <a:r>
              <a:rPr lang="es-AR" dirty="0"/>
              <a:t>.  </a:t>
            </a:r>
          </a:p>
        </p:txBody>
      </p:sp>
    </p:spTree>
    <p:extLst>
      <p:ext uri="{BB962C8B-B14F-4D97-AF65-F5344CB8AC3E}">
        <p14:creationId xmlns:p14="http://schemas.microsoft.com/office/powerpoint/2010/main" val="3594198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54B2BF-80DC-CA55-3EB4-735E81655356}"/>
              </a:ext>
            </a:extLst>
          </p:cNvPr>
          <p:cNvSpPr txBox="1"/>
          <p:nvPr/>
        </p:nvSpPr>
        <p:spPr>
          <a:xfrm>
            <a:off x="548640" y="1181686"/>
            <a:ext cx="11437034" cy="5355312"/>
          </a:xfrm>
          <a:prstGeom prst="rect">
            <a:avLst/>
          </a:prstGeom>
          <a:noFill/>
        </p:spPr>
        <p:txBody>
          <a:bodyPr wrap="square" rtlCol="0">
            <a:spAutoFit/>
          </a:bodyPr>
          <a:lstStyle/>
          <a:p>
            <a:pPr algn="just"/>
            <a:r>
              <a:rPr lang="es-AR" b="1" dirty="0"/>
              <a:t>Perfil de Egreso</a:t>
            </a:r>
            <a:r>
              <a:rPr lang="es-AR" dirty="0"/>
              <a:t>:  La carrera de ingeniería deberá tener un Perfil de Egreso explícitamente definido por la institución sobre la base de su Proyecto Institucional y de las Actividades Reservadas definidas para cada título, con el objetivo que el graduado de ingeniería posea una adecuada formación científica, técnica y profesional</a:t>
            </a:r>
          </a:p>
          <a:p>
            <a:pPr algn="just"/>
            <a:endParaRPr lang="es-AR" dirty="0"/>
          </a:p>
          <a:p>
            <a:pPr algn="just"/>
            <a:r>
              <a:rPr lang="es-AR" b="1" dirty="0"/>
              <a:t>Alcances:</a:t>
            </a:r>
            <a:r>
              <a:rPr lang="es-AR" dirty="0"/>
              <a:t> Cada carrera de ingeniería definirá y explicitará sus propios Alcances, es decir el conjunto de actividades para las que habilita el Título profesional específico. Esos Alcances deberán incluir, como un subconjunto, a las Actividades Profesionales Reservadas al título fijadas por el Ministerio de Educación en acuerdo con el Consejo de Universidades.</a:t>
            </a:r>
          </a:p>
          <a:p>
            <a:pPr algn="just"/>
            <a:endParaRPr lang="es-AR" dirty="0"/>
          </a:p>
          <a:p>
            <a:pPr algn="just"/>
            <a:r>
              <a:rPr lang="es-AR" dirty="0"/>
              <a:t>El aseguramiento de un Perfil de Egreso que cumpla con el Alcance y las Actividades Reservadas requiere que la carrera defina sus currículos garantizando el desarrollo de los </a:t>
            </a:r>
            <a:r>
              <a:rPr lang="es-AR" b="1" dirty="0"/>
              <a:t>Contenidos Curriculares Básicos definidos en la presente norma.</a:t>
            </a:r>
          </a:p>
          <a:p>
            <a:pPr algn="just"/>
            <a:endParaRPr lang="es-AR" b="1" dirty="0"/>
          </a:p>
          <a:p>
            <a:pPr algn="just"/>
            <a:r>
              <a:rPr lang="es-AR" b="1" dirty="0"/>
              <a:t>Estos Contenidos Curriculares Básicos, </a:t>
            </a:r>
            <a:r>
              <a:rPr lang="es-AR" dirty="0"/>
              <a:t>clasificados conceptualmente en 4 bloques, podrán distribuirse libremente a lo largo del plan de estudios de la carrera, de forma tal que contribuyan a desarrollar las competencias mínimas e indispensables para el correcto ejercicio de las Actividades Reservadas al título.</a:t>
            </a:r>
          </a:p>
          <a:p>
            <a:pPr algn="just"/>
            <a:endParaRPr lang="es-AR" b="1" dirty="0"/>
          </a:p>
        </p:txBody>
      </p:sp>
    </p:spTree>
    <p:extLst>
      <p:ext uri="{BB962C8B-B14F-4D97-AF65-F5344CB8AC3E}">
        <p14:creationId xmlns:p14="http://schemas.microsoft.com/office/powerpoint/2010/main" val="60075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8F5368-A742-CD36-138B-93CC1CE87F4C}"/>
              </a:ext>
            </a:extLst>
          </p:cNvPr>
          <p:cNvPicPr>
            <a:picLocks noChangeAspect="1"/>
          </p:cNvPicPr>
          <p:nvPr/>
        </p:nvPicPr>
        <p:blipFill>
          <a:blip r:embed="rId2"/>
          <a:stretch>
            <a:fillRect/>
          </a:stretch>
        </p:blipFill>
        <p:spPr>
          <a:xfrm>
            <a:off x="1253379" y="454544"/>
            <a:ext cx="10067861" cy="6403456"/>
          </a:xfrm>
          <a:prstGeom prst="rect">
            <a:avLst/>
          </a:prstGeom>
        </p:spPr>
      </p:pic>
      <p:sp>
        <p:nvSpPr>
          <p:cNvPr id="8" name="Forma libre: forma 7">
            <a:extLst>
              <a:ext uri="{FF2B5EF4-FFF2-40B4-BE49-F238E27FC236}">
                <a16:creationId xmlns:a16="http://schemas.microsoft.com/office/drawing/2014/main" id="{0ED16C44-68CB-37AC-5225-31F71083E34F}"/>
              </a:ext>
            </a:extLst>
          </p:cNvPr>
          <p:cNvSpPr/>
          <p:nvPr/>
        </p:nvSpPr>
        <p:spPr>
          <a:xfrm>
            <a:off x="1659988" y="6217920"/>
            <a:ext cx="1477107" cy="267287"/>
          </a:xfrm>
          <a:custGeom>
            <a:avLst/>
            <a:gdLst>
              <a:gd name="connsiteX0" fmla="*/ 0 w 1477107"/>
              <a:gd name="connsiteY0" fmla="*/ 0 h 267287"/>
              <a:gd name="connsiteX1" fmla="*/ 182880 w 1477107"/>
              <a:gd name="connsiteY1" fmla="*/ 14068 h 267287"/>
              <a:gd name="connsiteX2" fmla="*/ 506437 w 1477107"/>
              <a:gd name="connsiteY2" fmla="*/ 28135 h 267287"/>
              <a:gd name="connsiteX3" fmla="*/ 647114 w 1477107"/>
              <a:gd name="connsiteY3" fmla="*/ 70338 h 267287"/>
              <a:gd name="connsiteX4" fmla="*/ 844061 w 1477107"/>
              <a:gd name="connsiteY4" fmla="*/ 112542 h 267287"/>
              <a:gd name="connsiteX5" fmla="*/ 886264 w 1477107"/>
              <a:gd name="connsiteY5" fmla="*/ 154745 h 267287"/>
              <a:gd name="connsiteX6" fmla="*/ 1041009 w 1477107"/>
              <a:gd name="connsiteY6" fmla="*/ 211015 h 267287"/>
              <a:gd name="connsiteX7" fmla="*/ 1125415 w 1477107"/>
              <a:gd name="connsiteY7" fmla="*/ 225083 h 267287"/>
              <a:gd name="connsiteX8" fmla="*/ 1223889 w 1477107"/>
              <a:gd name="connsiteY8" fmla="*/ 239151 h 267287"/>
              <a:gd name="connsiteX9" fmla="*/ 1308295 w 1477107"/>
              <a:gd name="connsiteY9" fmla="*/ 253218 h 267287"/>
              <a:gd name="connsiteX10" fmla="*/ 1477107 w 1477107"/>
              <a:gd name="connsiteY10" fmla="*/ 267286 h 26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7107" h="267287">
                <a:moveTo>
                  <a:pt x="0" y="0"/>
                </a:moveTo>
                <a:cubicBezTo>
                  <a:pt x="60960" y="4689"/>
                  <a:pt x="121834" y="10677"/>
                  <a:pt x="182880" y="14068"/>
                </a:cubicBezTo>
                <a:cubicBezTo>
                  <a:pt x="290668" y="20056"/>
                  <a:pt x="398778" y="20160"/>
                  <a:pt x="506437" y="28135"/>
                </a:cubicBezTo>
                <a:cubicBezTo>
                  <a:pt x="539835" y="30609"/>
                  <a:pt x="623585" y="64908"/>
                  <a:pt x="647114" y="70338"/>
                </a:cubicBezTo>
                <a:cubicBezTo>
                  <a:pt x="990976" y="149691"/>
                  <a:pt x="495854" y="13052"/>
                  <a:pt x="844061" y="112542"/>
                </a:cubicBezTo>
                <a:cubicBezTo>
                  <a:pt x="858129" y="126610"/>
                  <a:pt x="869204" y="144509"/>
                  <a:pt x="886264" y="154745"/>
                </a:cubicBezTo>
                <a:cubicBezTo>
                  <a:pt x="931703" y="182008"/>
                  <a:pt x="988426" y="200499"/>
                  <a:pt x="1041009" y="211015"/>
                </a:cubicBezTo>
                <a:cubicBezTo>
                  <a:pt x="1068979" y="216609"/>
                  <a:pt x="1097223" y="220746"/>
                  <a:pt x="1125415" y="225083"/>
                </a:cubicBezTo>
                <a:cubicBezTo>
                  <a:pt x="1158187" y="230125"/>
                  <a:pt x="1191117" y="234109"/>
                  <a:pt x="1223889" y="239151"/>
                </a:cubicBezTo>
                <a:cubicBezTo>
                  <a:pt x="1252081" y="243488"/>
                  <a:pt x="1279967" y="249885"/>
                  <a:pt x="1308295" y="253218"/>
                </a:cubicBezTo>
                <a:cubicBezTo>
                  <a:pt x="1431483" y="267711"/>
                  <a:pt x="1414525" y="267286"/>
                  <a:pt x="1477107" y="2672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Forma libre: forma 8">
            <a:extLst>
              <a:ext uri="{FF2B5EF4-FFF2-40B4-BE49-F238E27FC236}">
                <a16:creationId xmlns:a16="http://schemas.microsoft.com/office/drawing/2014/main" id="{02191B9E-2941-09DB-3573-D3CC98291C13}"/>
              </a:ext>
            </a:extLst>
          </p:cNvPr>
          <p:cNvSpPr/>
          <p:nvPr/>
        </p:nvSpPr>
        <p:spPr>
          <a:xfrm>
            <a:off x="1519311" y="6119446"/>
            <a:ext cx="1690863" cy="534572"/>
          </a:xfrm>
          <a:custGeom>
            <a:avLst/>
            <a:gdLst>
              <a:gd name="connsiteX0" fmla="*/ 0 w 1690863"/>
              <a:gd name="connsiteY0" fmla="*/ 534572 h 534572"/>
              <a:gd name="connsiteX1" fmla="*/ 126609 w 1690863"/>
              <a:gd name="connsiteY1" fmla="*/ 520505 h 534572"/>
              <a:gd name="connsiteX2" fmla="*/ 450166 w 1690863"/>
              <a:gd name="connsiteY2" fmla="*/ 506437 h 534572"/>
              <a:gd name="connsiteX3" fmla="*/ 590843 w 1690863"/>
              <a:gd name="connsiteY3" fmla="*/ 450166 h 534572"/>
              <a:gd name="connsiteX4" fmla="*/ 689317 w 1690863"/>
              <a:gd name="connsiteY4" fmla="*/ 422031 h 534572"/>
              <a:gd name="connsiteX5" fmla="*/ 745587 w 1690863"/>
              <a:gd name="connsiteY5" fmla="*/ 393896 h 534572"/>
              <a:gd name="connsiteX6" fmla="*/ 801858 w 1690863"/>
              <a:gd name="connsiteY6" fmla="*/ 379828 h 534572"/>
              <a:gd name="connsiteX7" fmla="*/ 942535 w 1690863"/>
              <a:gd name="connsiteY7" fmla="*/ 309489 h 534572"/>
              <a:gd name="connsiteX8" fmla="*/ 1041009 w 1690863"/>
              <a:gd name="connsiteY8" fmla="*/ 281354 h 534572"/>
              <a:gd name="connsiteX9" fmla="*/ 1083212 w 1690863"/>
              <a:gd name="connsiteY9" fmla="*/ 267286 h 534572"/>
              <a:gd name="connsiteX10" fmla="*/ 1350498 w 1690863"/>
              <a:gd name="connsiteY10" fmla="*/ 196948 h 534572"/>
              <a:gd name="connsiteX11" fmla="*/ 1420837 w 1690863"/>
              <a:gd name="connsiteY11" fmla="*/ 140677 h 534572"/>
              <a:gd name="connsiteX12" fmla="*/ 1519311 w 1690863"/>
              <a:gd name="connsiteY12" fmla="*/ 126609 h 534572"/>
              <a:gd name="connsiteX13" fmla="*/ 1575581 w 1690863"/>
              <a:gd name="connsiteY13" fmla="*/ 98474 h 534572"/>
              <a:gd name="connsiteX14" fmla="*/ 1674055 w 1690863"/>
              <a:gd name="connsiteY14" fmla="*/ 0 h 53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0863" h="534572">
                <a:moveTo>
                  <a:pt x="0" y="534572"/>
                </a:moveTo>
                <a:cubicBezTo>
                  <a:pt x="42203" y="529883"/>
                  <a:pt x="84229" y="523154"/>
                  <a:pt x="126609" y="520505"/>
                </a:cubicBezTo>
                <a:cubicBezTo>
                  <a:pt x="234353" y="513771"/>
                  <a:pt x="343430" y="522609"/>
                  <a:pt x="450166" y="506437"/>
                </a:cubicBezTo>
                <a:cubicBezTo>
                  <a:pt x="500101" y="498871"/>
                  <a:pt x="543218" y="466975"/>
                  <a:pt x="590843" y="450166"/>
                </a:cubicBezTo>
                <a:cubicBezTo>
                  <a:pt x="623035" y="438804"/>
                  <a:pt x="657234" y="433697"/>
                  <a:pt x="689317" y="422031"/>
                </a:cubicBezTo>
                <a:cubicBezTo>
                  <a:pt x="709025" y="414865"/>
                  <a:pt x="725952" y="401259"/>
                  <a:pt x="745587" y="393896"/>
                </a:cubicBezTo>
                <a:cubicBezTo>
                  <a:pt x="763690" y="387107"/>
                  <a:pt x="784087" y="387444"/>
                  <a:pt x="801858" y="379828"/>
                </a:cubicBezTo>
                <a:cubicBezTo>
                  <a:pt x="850046" y="359176"/>
                  <a:pt x="894057" y="329451"/>
                  <a:pt x="942535" y="309489"/>
                </a:cubicBezTo>
                <a:cubicBezTo>
                  <a:pt x="974102" y="296491"/>
                  <a:pt x="1008311" y="291163"/>
                  <a:pt x="1041009" y="281354"/>
                </a:cubicBezTo>
                <a:cubicBezTo>
                  <a:pt x="1055212" y="277093"/>
                  <a:pt x="1068906" y="271188"/>
                  <a:pt x="1083212" y="267286"/>
                </a:cubicBezTo>
                <a:lnTo>
                  <a:pt x="1350498" y="196948"/>
                </a:lnTo>
                <a:cubicBezTo>
                  <a:pt x="1373944" y="178191"/>
                  <a:pt x="1393121" y="152225"/>
                  <a:pt x="1420837" y="140677"/>
                </a:cubicBezTo>
                <a:cubicBezTo>
                  <a:pt x="1451444" y="127924"/>
                  <a:pt x="1487321" y="135333"/>
                  <a:pt x="1519311" y="126609"/>
                </a:cubicBezTo>
                <a:cubicBezTo>
                  <a:pt x="1539543" y="121091"/>
                  <a:pt x="1557467" y="109040"/>
                  <a:pt x="1575581" y="98474"/>
                </a:cubicBezTo>
                <a:cubicBezTo>
                  <a:pt x="1698973" y="26496"/>
                  <a:pt x="1707443" y="66775"/>
                  <a:pt x="1674055"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58310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83E35DA-829C-CBED-5261-664B1B70EC75}"/>
              </a:ext>
            </a:extLst>
          </p:cNvPr>
          <p:cNvPicPr>
            <a:picLocks noChangeAspect="1"/>
          </p:cNvPicPr>
          <p:nvPr/>
        </p:nvPicPr>
        <p:blipFill>
          <a:blip r:embed="rId2"/>
          <a:stretch>
            <a:fillRect/>
          </a:stretch>
        </p:blipFill>
        <p:spPr>
          <a:xfrm>
            <a:off x="225082" y="319933"/>
            <a:ext cx="10896325" cy="6218134"/>
          </a:xfrm>
          <a:prstGeom prst="rect">
            <a:avLst/>
          </a:prstGeom>
        </p:spPr>
      </p:pic>
    </p:spTree>
    <p:extLst>
      <p:ext uri="{BB962C8B-B14F-4D97-AF65-F5344CB8AC3E}">
        <p14:creationId xmlns:p14="http://schemas.microsoft.com/office/powerpoint/2010/main" val="261330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9E218F-9FAE-C40E-3EEA-97AFDCAB9F38}"/>
              </a:ext>
            </a:extLst>
          </p:cNvPr>
          <p:cNvPicPr>
            <a:picLocks noChangeAspect="1"/>
          </p:cNvPicPr>
          <p:nvPr/>
        </p:nvPicPr>
        <p:blipFill>
          <a:blip r:embed="rId2"/>
          <a:stretch>
            <a:fillRect/>
          </a:stretch>
        </p:blipFill>
        <p:spPr>
          <a:xfrm>
            <a:off x="962523" y="277001"/>
            <a:ext cx="9405366" cy="2770689"/>
          </a:xfrm>
          <a:prstGeom prst="rect">
            <a:avLst/>
          </a:prstGeom>
        </p:spPr>
      </p:pic>
      <p:pic>
        <p:nvPicPr>
          <p:cNvPr id="5" name="Imagen 4">
            <a:extLst>
              <a:ext uri="{FF2B5EF4-FFF2-40B4-BE49-F238E27FC236}">
                <a16:creationId xmlns:a16="http://schemas.microsoft.com/office/drawing/2014/main" id="{5D668EB1-EA00-B0BC-39B8-C481DBF10D4C}"/>
              </a:ext>
            </a:extLst>
          </p:cNvPr>
          <p:cNvPicPr>
            <a:picLocks noChangeAspect="1"/>
          </p:cNvPicPr>
          <p:nvPr/>
        </p:nvPicPr>
        <p:blipFill rotWithShape="1">
          <a:blip r:embed="rId3"/>
          <a:srcRect t="2045"/>
          <a:stretch/>
        </p:blipFill>
        <p:spPr>
          <a:xfrm>
            <a:off x="962523" y="2759095"/>
            <a:ext cx="9405366" cy="4098905"/>
          </a:xfrm>
          <a:prstGeom prst="rect">
            <a:avLst/>
          </a:prstGeom>
        </p:spPr>
      </p:pic>
    </p:spTree>
    <p:extLst>
      <p:ext uri="{BB962C8B-B14F-4D97-AF65-F5344CB8AC3E}">
        <p14:creationId xmlns:p14="http://schemas.microsoft.com/office/powerpoint/2010/main" val="373645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E03531-2785-8DC3-59B1-C1ABFC974AC6}"/>
              </a:ext>
            </a:extLst>
          </p:cNvPr>
          <p:cNvSpPr txBox="1"/>
          <p:nvPr/>
        </p:nvSpPr>
        <p:spPr>
          <a:xfrm>
            <a:off x="1069145" y="309489"/>
            <a:ext cx="10100603" cy="523220"/>
          </a:xfrm>
          <a:prstGeom prst="rect">
            <a:avLst/>
          </a:prstGeom>
          <a:noFill/>
        </p:spPr>
        <p:txBody>
          <a:bodyPr wrap="square" rtlCol="0">
            <a:spAutoFit/>
          </a:bodyPr>
          <a:lstStyle/>
          <a:p>
            <a:pPr algn="ctr"/>
            <a:r>
              <a:rPr lang="es-AR" sz="2800" dirty="0"/>
              <a:t>Plan de estudio de la carrera</a:t>
            </a:r>
          </a:p>
        </p:txBody>
      </p:sp>
      <p:sp>
        <p:nvSpPr>
          <p:cNvPr id="4" name="CuadroTexto 3">
            <a:extLst>
              <a:ext uri="{FF2B5EF4-FFF2-40B4-BE49-F238E27FC236}">
                <a16:creationId xmlns:a16="http://schemas.microsoft.com/office/drawing/2014/main" id="{B1714C57-B357-496D-0797-9D151C671A7F}"/>
              </a:ext>
            </a:extLst>
          </p:cNvPr>
          <p:cNvSpPr txBox="1"/>
          <p:nvPr/>
        </p:nvSpPr>
        <p:spPr>
          <a:xfrm>
            <a:off x="126609" y="1009585"/>
            <a:ext cx="11690253" cy="3693319"/>
          </a:xfrm>
          <a:prstGeom prst="rect">
            <a:avLst/>
          </a:prstGeom>
          <a:noFill/>
        </p:spPr>
        <p:txBody>
          <a:bodyPr wrap="square">
            <a:spAutoFit/>
          </a:bodyPr>
          <a:lstStyle/>
          <a:p>
            <a:pPr algn="just"/>
            <a:r>
              <a:rPr lang="es-AR" dirty="0"/>
              <a:t>Plan de estudios es sinónimo de currículo, que a su vez deriva del vocablo latín </a:t>
            </a:r>
            <a:r>
              <a:rPr lang="es-AR" dirty="0" err="1"/>
              <a:t>curriculum</a:t>
            </a:r>
            <a:r>
              <a:rPr lang="es-AR" dirty="0"/>
              <a:t> que significa pista de carreras.</a:t>
            </a:r>
          </a:p>
          <a:p>
            <a:pPr algn="just"/>
            <a:endParaRPr lang="es-AR" dirty="0"/>
          </a:p>
          <a:p>
            <a:pPr algn="just"/>
            <a:r>
              <a:rPr lang="es-AR" dirty="0"/>
              <a:t>Podemos ilustrar esta definición con el siguiente diagrama:</a:t>
            </a:r>
          </a:p>
          <a:p>
            <a:pPr algn="just"/>
            <a:endParaRPr lang="es-AR" dirty="0"/>
          </a:p>
          <a:p>
            <a:endParaRPr lang="es-AR" dirty="0"/>
          </a:p>
          <a:p>
            <a:endParaRPr lang="es-AR" dirty="0"/>
          </a:p>
          <a:p>
            <a:endParaRPr lang="es-AR" dirty="0"/>
          </a:p>
          <a:p>
            <a:endParaRPr lang="es-AR" dirty="0"/>
          </a:p>
          <a:p>
            <a:endParaRPr lang="es-AR" dirty="0"/>
          </a:p>
          <a:p>
            <a:endParaRPr lang="es-AR" dirty="0"/>
          </a:p>
          <a:p>
            <a:endParaRPr lang="es-AR" dirty="0"/>
          </a:p>
          <a:p>
            <a:endParaRPr lang="es-AR" dirty="0"/>
          </a:p>
        </p:txBody>
      </p:sp>
      <p:pic>
        <p:nvPicPr>
          <p:cNvPr id="5" name="Imagen 4">
            <a:extLst>
              <a:ext uri="{FF2B5EF4-FFF2-40B4-BE49-F238E27FC236}">
                <a16:creationId xmlns:a16="http://schemas.microsoft.com/office/drawing/2014/main" id="{C1F25DB9-9DC2-34B7-F7E3-2D060D85B61C}"/>
              </a:ext>
            </a:extLst>
          </p:cNvPr>
          <p:cNvPicPr>
            <a:picLocks noChangeAspect="1"/>
          </p:cNvPicPr>
          <p:nvPr/>
        </p:nvPicPr>
        <p:blipFill>
          <a:blip r:embed="rId2"/>
          <a:stretch>
            <a:fillRect/>
          </a:stretch>
        </p:blipFill>
        <p:spPr>
          <a:xfrm>
            <a:off x="877371" y="2862023"/>
            <a:ext cx="10437257" cy="1133954"/>
          </a:xfrm>
          <a:prstGeom prst="rect">
            <a:avLst/>
          </a:prstGeom>
        </p:spPr>
      </p:pic>
    </p:spTree>
    <p:extLst>
      <p:ext uri="{BB962C8B-B14F-4D97-AF65-F5344CB8AC3E}">
        <p14:creationId xmlns:p14="http://schemas.microsoft.com/office/powerpoint/2010/main" val="398292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D8A88E-0393-2518-4CAF-1BD1660BEE28}"/>
              </a:ext>
            </a:extLst>
          </p:cNvPr>
          <p:cNvSpPr txBox="1"/>
          <p:nvPr/>
        </p:nvSpPr>
        <p:spPr>
          <a:xfrm>
            <a:off x="365760" y="107542"/>
            <a:ext cx="11826240" cy="1754326"/>
          </a:xfrm>
          <a:prstGeom prst="rect">
            <a:avLst/>
          </a:prstGeom>
          <a:noFill/>
        </p:spPr>
        <p:txBody>
          <a:bodyPr wrap="square">
            <a:spAutoFit/>
          </a:bodyPr>
          <a:lstStyle/>
          <a:p>
            <a:r>
              <a:rPr lang="es-AR" b="1" dirty="0"/>
              <a:t>BLOQUES DE CONOCIMIENTO</a:t>
            </a:r>
          </a:p>
          <a:p>
            <a:endParaRPr lang="es-AR" b="1" dirty="0"/>
          </a:p>
          <a:p>
            <a:pPr marL="285750" indent="-285750">
              <a:buFont typeface="Arial" panose="020B0604020202020204" pitchFamily="34" charset="0"/>
              <a:buChar char="•"/>
            </a:pPr>
            <a:r>
              <a:rPr lang="es-AR" dirty="0"/>
              <a:t>Ciencias Básicas de la Ingeniería</a:t>
            </a:r>
          </a:p>
          <a:p>
            <a:pPr marL="285750" indent="-285750">
              <a:buFont typeface="Arial" panose="020B0604020202020204" pitchFamily="34" charset="0"/>
              <a:buChar char="•"/>
            </a:pPr>
            <a:r>
              <a:rPr lang="es-AR" dirty="0"/>
              <a:t>Tecnologías Básicas:</a:t>
            </a:r>
          </a:p>
          <a:p>
            <a:pPr marL="285750" indent="-285750">
              <a:buFont typeface="Arial" panose="020B0604020202020204" pitchFamily="34" charset="0"/>
              <a:buChar char="•"/>
            </a:pPr>
            <a:r>
              <a:rPr lang="es-AR" dirty="0"/>
              <a:t>Tecnologías Aplicadas</a:t>
            </a:r>
          </a:p>
          <a:p>
            <a:pPr marL="285750" indent="-285750">
              <a:buFont typeface="Arial" panose="020B0604020202020204" pitchFamily="34" charset="0"/>
              <a:buChar char="•"/>
            </a:pPr>
            <a:r>
              <a:rPr lang="es-AR" dirty="0"/>
              <a:t>Ciencias y Tecnologías Complementarias</a:t>
            </a:r>
          </a:p>
        </p:txBody>
      </p:sp>
      <p:sp>
        <p:nvSpPr>
          <p:cNvPr id="4" name="CuadroTexto 3">
            <a:extLst>
              <a:ext uri="{FF2B5EF4-FFF2-40B4-BE49-F238E27FC236}">
                <a16:creationId xmlns:a16="http://schemas.microsoft.com/office/drawing/2014/main" id="{27E10194-C239-581A-DAF0-1CDEC386D616}"/>
              </a:ext>
            </a:extLst>
          </p:cNvPr>
          <p:cNvSpPr txBox="1"/>
          <p:nvPr/>
        </p:nvSpPr>
        <p:spPr>
          <a:xfrm>
            <a:off x="454855" y="5326191"/>
            <a:ext cx="11282289" cy="1600438"/>
          </a:xfrm>
          <a:prstGeom prst="rect">
            <a:avLst/>
          </a:prstGeom>
          <a:noFill/>
        </p:spPr>
        <p:txBody>
          <a:bodyPr wrap="square" rtlCol="0">
            <a:spAutoFit/>
          </a:bodyPr>
          <a:lstStyle/>
          <a:p>
            <a:pPr algn="just"/>
            <a:r>
              <a:rPr lang="es-AR" sz="1600" b="1" dirty="0"/>
              <a:t>El Plan de Estudios debe incluir actividades de proyecto y diseño de ingeniería</a:t>
            </a:r>
            <a:r>
              <a:rPr lang="es-AR" sz="1600" dirty="0"/>
              <a:t>, contemplando una experiencia significativa en esos campos, que requiera la aplicación integrada de conceptos fundamentales de ciencias básicas, tecnologías básicas y aplicadas, economía y gerenciamiento, conocimientos relativos al impacto social, así como habilidades que estimulen la capacidad de análisis, de síntesis y el espíritu crítico del estudiante, que despierten su vocación creativa y entrenen para el trabajo en equipo y la valoración de alternativas</a:t>
            </a:r>
            <a:r>
              <a:rPr lang="es-AR" dirty="0"/>
              <a:t>.</a:t>
            </a:r>
          </a:p>
        </p:txBody>
      </p:sp>
      <p:pic>
        <p:nvPicPr>
          <p:cNvPr id="5" name="Imagen 4">
            <a:extLst>
              <a:ext uri="{FF2B5EF4-FFF2-40B4-BE49-F238E27FC236}">
                <a16:creationId xmlns:a16="http://schemas.microsoft.com/office/drawing/2014/main" id="{B1729EA3-0BA6-F1C6-B593-83D71C337990}"/>
              </a:ext>
            </a:extLst>
          </p:cNvPr>
          <p:cNvPicPr>
            <a:picLocks noChangeAspect="1"/>
          </p:cNvPicPr>
          <p:nvPr/>
        </p:nvPicPr>
        <p:blipFill>
          <a:blip r:embed="rId2"/>
          <a:stretch>
            <a:fillRect/>
          </a:stretch>
        </p:blipFill>
        <p:spPr>
          <a:xfrm>
            <a:off x="5820438" y="107542"/>
            <a:ext cx="3254142" cy="1793098"/>
          </a:xfrm>
          <a:prstGeom prst="rect">
            <a:avLst/>
          </a:prstGeom>
        </p:spPr>
      </p:pic>
      <p:pic>
        <p:nvPicPr>
          <p:cNvPr id="2" name="Imagen 1">
            <a:extLst>
              <a:ext uri="{FF2B5EF4-FFF2-40B4-BE49-F238E27FC236}">
                <a16:creationId xmlns:a16="http://schemas.microsoft.com/office/drawing/2014/main" id="{BF8AFCA6-EC41-59FA-C409-0A9226B2F65B}"/>
              </a:ext>
            </a:extLst>
          </p:cNvPr>
          <p:cNvPicPr>
            <a:picLocks noChangeAspect="1"/>
          </p:cNvPicPr>
          <p:nvPr/>
        </p:nvPicPr>
        <p:blipFill>
          <a:blip r:embed="rId3"/>
          <a:stretch>
            <a:fillRect/>
          </a:stretch>
        </p:blipFill>
        <p:spPr>
          <a:xfrm>
            <a:off x="3093639" y="1861868"/>
            <a:ext cx="1931778" cy="3385125"/>
          </a:xfrm>
          <a:prstGeom prst="rect">
            <a:avLst/>
          </a:prstGeom>
        </p:spPr>
      </p:pic>
      <p:pic>
        <p:nvPicPr>
          <p:cNvPr id="6" name="Imagen 5">
            <a:extLst>
              <a:ext uri="{FF2B5EF4-FFF2-40B4-BE49-F238E27FC236}">
                <a16:creationId xmlns:a16="http://schemas.microsoft.com/office/drawing/2014/main" id="{C5CB20A3-697F-12FF-0ACA-2546F2FF95B5}"/>
              </a:ext>
            </a:extLst>
          </p:cNvPr>
          <p:cNvPicPr>
            <a:picLocks noChangeAspect="1"/>
          </p:cNvPicPr>
          <p:nvPr/>
        </p:nvPicPr>
        <p:blipFill>
          <a:blip r:embed="rId4"/>
          <a:stretch>
            <a:fillRect/>
          </a:stretch>
        </p:blipFill>
        <p:spPr>
          <a:xfrm>
            <a:off x="454855" y="2560828"/>
            <a:ext cx="2446016" cy="1831720"/>
          </a:xfrm>
          <a:prstGeom prst="rect">
            <a:avLst/>
          </a:prstGeom>
        </p:spPr>
      </p:pic>
      <p:pic>
        <p:nvPicPr>
          <p:cNvPr id="7" name="Imagen 6">
            <a:extLst>
              <a:ext uri="{FF2B5EF4-FFF2-40B4-BE49-F238E27FC236}">
                <a16:creationId xmlns:a16="http://schemas.microsoft.com/office/drawing/2014/main" id="{20DBF13A-0F81-8406-A270-063279EEB8BF}"/>
              </a:ext>
            </a:extLst>
          </p:cNvPr>
          <p:cNvPicPr>
            <a:picLocks noChangeAspect="1"/>
          </p:cNvPicPr>
          <p:nvPr/>
        </p:nvPicPr>
        <p:blipFill>
          <a:blip r:embed="rId5"/>
          <a:stretch>
            <a:fillRect/>
          </a:stretch>
        </p:blipFill>
        <p:spPr>
          <a:xfrm>
            <a:off x="5820438" y="2338025"/>
            <a:ext cx="3254142" cy="2432810"/>
          </a:xfrm>
          <a:prstGeom prst="rect">
            <a:avLst/>
          </a:prstGeom>
        </p:spPr>
      </p:pic>
      <p:pic>
        <p:nvPicPr>
          <p:cNvPr id="8" name="Imagen 7">
            <a:extLst>
              <a:ext uri="{FF2B5EF4-FFF2-40B4-BE49-F238E27FC236}">
                <a16:creationId xmlns:a16="http://schemas.microsoft.com/office/drawing/2014/main" id="{80A3974B-E15E-E3EF-CC00-F2B5BD1A3AD9}"/>
              </a:ext>
            </a:extLst>
          </p:cNvPr>
          <p:cNvPicPr>
            <a:picLocks noChangeAspect="1"/>
          </p:cNvPicPr>
          <p:nvPr/>
        </p:nvPicPr>
        <p:blipFill>
          <a:blip r:embed="rId6"/>
          <a:stretch>
            <a:fillRect/>
          </a:stretch>
        </p:blipFill>
        <p:spPr>
          <a:xfrm>
            <a:off x="9224227" y="2112728"/>
            <a:ext cx="2733720" cy="3134265"/>
          </a:xfrm>
          <a:prstGeom prst="rect">
            <a:avLst/>
          </a:prstGeom>
        </p:spPr>
      </p:pic>
    </p:spTree>
    <p:extLst>
      <p:ext uri="{BB962C8B-B14F-4D97-AF65-F5344CB8AC3E}">
        <p14:creationId xmlns:p14="http://schemas.microsoft.com/office/powerpoint/2010/main" val="1429429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9B7124-9AE9-61D3-9924-1F60E27DA04F}"/>
              </a:ext>
            </a:extLst>
          </p:cNvPr>
          <p:cNvPicPr>
            <a:picLocks noChangeAspect="1"/>
          </p:cNvPicPr>
          <p:nvPr/>
        </p:nvPicPr>
        <p:blipFill>
          <a:blip r:embed="rId2"/>
          <a:stretch>
            <a:fillRect/>
          </a:stretch>
        </p:blipFill>
        <p:spPr>
          <a:xfrm>
            <a:off x="636559" y="182598"/>
            <a:ext cx="10918882" cy="6492803"/>
          </a:xfrm>
          <a:prstGeom prst="rect">
            <a:avLst/>
          </a:prstGeom>
        </p:spPr>
      </p:pic>
    </p:spTree>
    <p:extLst>
      <p:ext uri="{BB962C8B-B14F-4D97-AF65-F5344CB8AC3E}">
        <p14:creationId xmlns:p14="http://schemas.microsoft.com/office/powerpoint/2010/main" val="500869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6CE586-FDC2-5EF8-B5F2-75297BFE304E}"/>
              </a:ext>
            </a:extLst>
          </p:cNvPr>
          <p:cNvPicPr>
            <a:picLocks noChangeAspect="1"/>
          </p:cNvPicPr>
          <p:nvPr/>
        </p:nvPicPr>
        <p:blipFill>
          <a:blip r:embed="rId2"/>
          <a:stretch>
            <a:fillRect/>
          </a:stretch>
        </p:blipFill>
        <p:spPr>
          <a:xfrm>
            <a:off x="1294984" y="1191574"/>
            <a:ext cx="9602032" cy="4474852"/>
          </a:xfrm>
          <a:prstGeom prst="rect">
            <a:avLst/>
          </a:prstGeom>
        </p:spPr>
      </p:pic>
      <p:sp>
        <p:nvSpPr>
          <p:cNvPr id="3" name="CuadroTexto 2">
            <a:extLst>
              <a:ext uri="{FF2B5EF4-FFF2-40B4-BE49-F238E27FC236}">
                <a16:creationId xmlns:a16="http://schemas.microsoft.com/office/drawing/2014/main" id="{F2DF20A9-ED31-551B-E2BE-4FD5D6592649}"/>
              </a:ext>
            </a:extLst>
          </p:cNvPr>
          <p:cNvSpPr txBox="1"/>
          <p:nvPr/>
        </p:nvSpPr>
        <p:spPr>
          <a:xfrm>
            <a:off x="1294984" y="267286"/>
            <a:ext cx="9602032" cy="523220"/>
          </a:xfrm>
          <a:prstGeom prst="rect">
            <a:avLst/>
          </a:prstGeom>
          <a:noFill/>
        </p:spPr>
        <p:txBody>
          <a:bodyPr wrap="square" rtlCol="0">
            <a:spAutoFit/>
          </a:bodyPr>
          <a:lstStyle/>
          <a:p>
            <a:pPr algn="ctr"/>
            <a:r>
              <a:rPr lang="es-AR" sz="2800" dirty="0"/>
              <a:t>Saber </a:t>
            </a:r>
            <a:r>
              <a:rPr lang="es-AR" sz="2800" dirty="0" err="1"/>
              <a:t>saber</a:t>
            </a:r>
            <a:r>
              <a:rPr lang="es-AR" sz="2800" dirty="0"/>
              <a:t>, saber hacer y saber ser</a:t>
            </a:r>
          </a:p>
        </p:txBody>
      </p:sp>
    </p:spTree>
    <p:extLst>
      <p:ext uri="{BB962C8B-B14F-4D97-AF65-F5344CB8AC3E}">
        <p14:creationId xmlns:p14="http://schemas.microsoft.com/office/powerpoint/2010/main" val="3472152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A3EBFF-3E6A-82FE-546A-62E6051919DA}"/>
              </a:ext>
            </a:extLst>
          </p:cNvPr>
          <p:cNvPicPr>
            <a:picLocks noChangeAspect="1"/>
          </p:cNvPicPr>
          <p:nvPr/>
        </p:nvPicPr>
        <p:blipFill>
          <a:blip r:embed="rId2"/>
          <a:stretch>
            <a:fillRect/>
          </a:stretch>
        </p:blipFill>
        <p:spPr>
          <a:xfrm>
            <a:off x="3254785" y="0"/>
            <a:ext cx="6101047" cy="6858000"/>
          </a:xfrm>
          <a:prstGeom prst="rect">
            <a:avLst/>
          </a:prstGeom>
        </p:spPr>
      </p:pic>
    </p:spTree>
    <p:extLst>
      <p:ext uri="{BB962C8B-B14F-4D97-AF65-F5344CB8AC3E}">
        <p14:creationId xmlns:p14="http://schemas.microsoft.com/office/powerpoint/2010/main" val="712045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5E3FD6-E453-14E9-DF1C-BB846EE29A10}"/>
              </a:ext>
            </a:extLst>
          </p:cNvPr>
          <p:cNvSpPr txBox="1"/>
          <p:nvPr/>
        </p:nvSpPr>
        <p:spPr>
          <a:xfrm>
            <a:off x="265043" y="1166842"/>
            <a:ext cx="11317357" cy="4524315"/>
          </a:xfrm>
          <a:prstGeom prst="rect">
            <a:avLst/>
          </a:prstGeom>
          <a:noFill/>
        </p:spPr>
        <p:txBody>
          <a:bodyPr wrap="square">
            <a:spAutoFit/>
          </a:bodyPr>
          <a:lstStyle/>
          <a:p>
            <a:pPr algn="just"/>
            <a:r>
              <a:rPr lang="es-AR" dirty="0"/>
              <a:t>Es notoria la dicotomía entre el mundo de afuera y el mundo de adentro de las universidades. Esa diferencia de mundos a la que nos estamos refiriendo fue muy bien explicada por el ingeniero francés Georges </a:t>
            </a:r>
            <a:r>
              <a:rPr lang="es-AR" dirty="0" err="1"/>
              <a:t>Lamirand</a:t>
            </a:r>
            <a:r>
              <a:rPr lang="es-AR" dirty="0"/>
              <a:t>. En su obra, </a:t>
            </a:r>
            <a:r>
              <a:rPr lang="es-AR" dirty="0" err="1"/>
              <a:t>Lamirand</a:t>
            </a:r>
            <a:r>
              <a:rPr lang="es-AR" dirty="0"/>
              <a:t> describe la sensación de perturbación y desconcierto que recibe un recién graduado ingeniero cuando se presenta con su elegante e impecable traje blanco en una fábrica metalúrgica francesa, en un pesado día de verano, al que será su futuro jefe. El ingeniero, con su sobado traje de mecánico toma una vieja y sucia gorra y se la coloca, invitando al recién graduado a recorrer juntos las instalaciones de la fundición. A los gritos, en medio de ese ambiente, le explica las operaciones. El azorado joven ingeniero, formado en la universidad para ser científico en vez de ingeniero, no entiende</a:t>
            </a:r>
          </a:p>
          <a:p>
            <a:pPr algn="just"/>
            <a:r>
              <a:rPr lang="es-AR" dirty="0"/>
              <a:t>bien ese fantasmagórico escenario. Al pasar por entre los obreros que están con el torso desnudo haciendo las coladas y operando artefactos peligrosos, solo provoca sonrisas socarronas. Vuelto a la oficina del ingeniero jefe, es testigo de una discusión sobre salarios con un obrero, al tiempo que por teléfono lo llaman de gerencia general para presionarlo por unas entregas. En su interior el joven se pregunta: «¿Para hacer esto tuve que aprender a resolver ecuaciones diferenciales o comprender los teoremas más intrincados?». Al pobrecito recién graduado, en la universidad se habían olvidado de avisarle qué era la ingeniería y él creía que iba a ser un nuevo Galileo.</a:t>
            </a:r>
          </a:p>
        </p:txBody>
      </p:sp>
      <p:sp>
        <p:nvSpPr>
          <p:cNvPr id="4" name="CuadroTexto 3">
            <a:extLst>
              <a:ext uri="{FF2B5EF4-FFF2-40B4-BE49-F238E27FC236}">
                <a16:creationId xmlns:a16="http://schemas.microsoft.com/office/drawing/2014/main" id="{F4669FF2-DFD5-3E7F-C3E7-A52937B9CA84}"/>
              </a:ext>
            </a:extLst>
          </p:cNvPr>
          <p:cNvSpPr txBox="1"/>
          <p:nvPr/>
        </p:nvSpPr>
        <p:spPr>
          <a:xfrm>
            <a:off x="265043" y="384313"/>
            <a:ext cx="3299791" cy="461665"/>
          </a:xfrm>
          <a:prstGeom prst="rect">
            <a:avLst/>
          </a:prstGeom>
          <a:noFill/>
        </p:spPr>
        <p:txBody>
          <a:bodyPr wrap="square" rtlCol="0">
            <a:spAutoFit/>
          </a:bodyPr>
          <a:lstStyle/>
          <a:p>
            <a:r>
              <a:rPr lang="es-AR" sz="2400" dirty="0"/>
              <a:t>Competencias</a:t>
            </a:r>
          </a:p>
        </p:txBody>
      </p:sp>
    </p:spTree>
    <p:extLst>
      <p:ext uri="{BB962C8B-B14F-4D97-AF65-F5344CB8AC3E}">
        <p14:creationId xmlns:p14="http://schemas.microsoft.com/office/powerpoint/2010/main" val="3976731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AAB6649-4D0C-0CFC-C30C-6C7580CD2D01}"/>
              </a:ext>
            </a:extLst>
          </p:cNvPr>
          <p:cNvPicPr>
            <a:picLocks noChangeAspect="1"/>
          </p:cNvPicPr>
          <p:nvPr/>
        </p:nvPicPr>
        <p:blipFill>
          <a:blip r:embed="rId2"/>
          <a:stretch>
            <a:fillRect/>
          </a:stretch>
        </p:blipFill>
        <p:spPr>
          <a:xfrm>
            <a:off x="1466687" y="3839059"/>
            <a:ext cx="4443783" cy="2996379"/>
          </a:xfrm>
          <a:prstGeom prst="rect">
            <a:avLst/>
          </a:prstGeom>
        </p:spPr>
      </p:pic>
      <p:sp>
        <p:nvSpPr>
          <p:cNvPr id="4" name="CuadroTexto 3">
            <a:extLst>
              <a:ext uri="{FF2B5EF4-FFF2-40B4-BE49-F238E27FC236}">
                <a16:creationId xmlns:a16="http://schemas.microsoft.com/office/drawing/2014/main" id="{66E494E4-8016-8AC0-B757-2C025E239B64}"/>
              </a:ext>
            </a:extLst>
          </p:cNvPr>
          <p:cNvSpPr txBox="1"/>
          <p:nvPr/>
        </p:nvSpPr>
        <p:spPr>
          <a:xfrm>
            <a:off x="1291259" y="530087"/>
            <a:ext cx="9032184" cy="646331"/>
          </a:xfrm>
          <a:prstGeom prst="rect">
            <a:avLst/>
          </a:prstGeom>
          <a:noFill/>
        </p:spPr>
        <p:txBody>
          <a:bodyPr wrap="square" rtlCol="0">
            <a:spAutoFit/>
          </a:bodyPr>
          <a:lstStyle/>
          <a:p>
            <a:r>
              <a:rPr lang="es-AR" sz="3600" dirty="0"/>
              <a:t>¿Qué es Ingeniería Industrial?</a:t>
            </a:r>
          </a:p>
        </p:txBody>
      </p:sp>
      <p:pic>
        <p:nvPicPr>
          <p:cNvPr id="5" name="Imagen 4">
            <a:extLst>
              <a:ext uri="{FF2B5EF4-FFF2-40B4-BE49-F238E27FC236}">
                <a16:creationId xmlns:a16="http://schemas.microsoft.com/office/drawing/2014/main" id="{7DA20A20-6DF4-30BA-A11F-C8A4B09A738F}"/>
              </a:ext>
            </a:extLst>
          </p:cNvPr>
          <p:cNvPicPr>
            <a:picLocks noChangeAspect="1"/>
          </p:cNvPicPr>
          <p:nvPr/>
        </p:nvPicPr>
        <p:blipFill>
          <a:blip r:embed="rId3"/>
          <a:stretch>
            <a:fillRect/>
          </a:stretch>
        </p:blipFill>
        <p:spPr>
          <a:xfrm>
            <a:off x="6586079" y="1363034"/>
            <a:ext cx="4950265" cy="2586320"/>
          </a:xfrm>
          <a:prstGeom prst="rect">
            <a:avLst/>
          </a:prstGeom>
        </p:spPr>
      </p:pic>
      <p:sp>
        <p:nvSpPr>
          <p:cNvPr id="7" name="CuadroTexto 6">
            <a:extLst>
              <a:ext uri="{FF2B5EF4-FFF2-40B4-BE49-F238E27FC236}">
                <a16:creationId xmlns:a16="http://schemas.microsoft.com/office/drawing/2014/main" id="{E5D4F423-3C49-FC88-F9C5-D7F9419D4539}"/>
              </a:ext>
            </a:extLst>
          </p:cNvPr>
          <p:cNvSpPr txBox="1"/>
          <p:nvPr/>
        </p:nvSpPr>
        <p:spPr>
          <a:xfrm>
            <a:off x="1007165" y="1529759"/>
            <a:ext cx="5261113" cy="1754326"/>
          </a:xfrm>
          <a:prstGeom prst="rect">
            <a:avLst/>
          </a:prstGeom>
          <a:noFill/>
        </p:spPr>
        <p:txBody>
          <a:bodyPr wrap="square">
            <a:spAutoFit/>
          </a:bodyPr>
          <a:lstStyle/>
          <a:p>
            <a:pPr algn="just"/>
            <a:r>
              <a:rPr lang="es-AR" dirty="0"/>
              <a:t>La ingeniería industrial es la disciplina de la ingeniería que se ocupa del diseño, el desarrollo, la mejora, la aplicación y la evaluación de sistemas integrados de personas, conocimientos, equipos, energía y materiales. </a:t>
            </a:r>
          </a:p>
        </p:txBody>
      </p:sp>
      <p:sp>
        <p:nvSpPr>
          <p:cNvPr id="9" name="CuadroTexto 8">
            <a:extLst>
              <a:ext uri="{FF2B5EF4-FFF2-40B4-BE49-F238E27FC236}">
                <a16:creationId xmlns:a16="http://schemas.microsoft.com/office/drawing/2014/main" id="{C4BB4142-4C46-C1B5-30A2-7C8A0E5E18A9}"/>
              </a:ext>
            </a:extLst>
          </p:cNvPr>
          <p:cNvSpPr txBox="1"/>
          <p:nvPr/>
        </p:nvSpPr>
        <p:spPr>
          <a:xfrm>
            <a:off x="6546575" y="4737083"/>
            <a:ext cx="4678016" cy="1754326"/>
          </a:xfrm>
          <a:prstGeom prst="rect">
            <a:avLst/>
          </a:prstGeom>
          <a:noFill/>
        </p:spPr>
        <p:txBody>
          <a:bodyPr wrap="square">
            <a:spAutoFit/>
          </a:bodyPr>
          <a:lstStyle/>
          <a:p>
            <a:pPr algn="just"/>
            <a:r>
              <a:rPr lang="es-AR" dirty="0"/>
              <a:t>La Ingeniería Industrial integra prácticas y funciones de recursos humanos, materiales, sistemas financieros y de información, entre otras, para aumentar la productividad de una empresa</a:t>
            </a:r>
          </a:p>
        </p:txBody>
      </p:sp>
    </p:spTree>
    <p:extLst>
      <p:ext uri="{BB962C8B-B14F-4D97-AF65-F5344CB8AC3E}">
        <p14:creationId xmlns:p14="http://schemas.microsoft.com/office/powerpoint/2010/main" val="252694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43069B-BCCF-D3A7-F29F-4B71529B11ED}"/>
              </a:ext>
            </a:extLst>
          </p:cNvPr>
          <p:cNvPicPr>
            <a:picLocks noChangeAspect="1"/>
          </p:cNvPicPr>
          <p:nvPr/>
        </p:nvPicPr>
        <p:blipFill>
          <a:blip r:embed="rId2"/>
          <a:stretch>
            <a:fillRect/>
          </a:stretch>
        </p:blipFill>
        <p:spPr>
          <a:xfrm>
            <a:off x="1637815" y="526381"/>
            <a:ext cx="3535986" cy="6017274"/>
          </a:xfrm>
          <a:prstGeom prst="rect">
            <a:avLst/>
          </a:prstGeom>
        </p:spPr>
      </p:pic>
      <p:pic>
        <p:nvPicPr>
          <p:cNvPr id="3" name="Imagen 2">
            <a:extLst>
              <a:ext uri="{FF2B5EF4-FFF2-40B4-BE49-F238E27FC236}">
                <a16:creationId xmlns:a16="http://schemas.microsoft.com/office/drawing/2014/main" id="{C749CBD5-25B0-85E5-9895-5C7E73135B55}"/>
              </a:ext>
            </a:extLst>
          </p:cNvPr>
          <p:cNvPicPr>
            <a:picLocks noChangeAspect="1"/>
          </p:cNvPicPr>
          <p:nvPr/>
        </p:nvPicPr>
        <p:blipFill>
          <a:blip r:embed="rId3"/>
          <a:stretch>
            <a:fillRect/>
          </a:stretch>
        </p:blipFill>
        <p:spPr>
          <a:xfrm>
            <a:off x="6292714" y="197840"/>
            <a:ext cx="4041998" cy="3231160"/>
          </a:xfrm>
          <a:prstGeom prst="rect">
            <a:avLst/>
          </a:prstGeom>
        </p:spPr>
      </p:pic>
      <p:pic>
        <p:nvPicPr>
          <p:cNvPr id="4" name="Imagen 3">
            <a:extLst>
              <a:ext uri="{FF2B5EF4-FFF2-40B4-BE49-F238E27FC236}">
                <a16:creationId xmlns:a16="http://schemas.microsoft.com/office/drawing/2014/main" id="{C0E7AA19-FE40-FECB-3110-5EA675F5D23A}"/>
              </a:ext>
            </a:extLst>
          </p:cNvPr>
          <p:cNvPicPr>
            <a:picLocks noChangeAspect="1"/>
          </p:cNvPicPr>
          <p:nvPr/>
        </p:nvPicPr>
        <p:blipFill>
          <a:blip r:embed="rId4"/>
          <a:stretch>
            <a:fillRect/>
          </a:stretch>
        </p:blipFill>
        <p:spPr>
          <a:xfrm>
            <a:off x="6541123" y="3630185"/>
            <a:ext cx="3316511" cy="3029975"/>
          </a:xfrm>
          <a:prstGeom prst="rect">
            <a:avLst/>
          </a:prstGeom>
        </p:spPr>
      </p:pic>
    </p:spTree>
    <p:extLst>
      <p:ext uri="{BB962C8B-B14F-4D97-AF65-F5344CB8AC3E}">
        <p14:creationId xmlns:p14="http://schemas.microsoft.com/office/powerpoint/2010/main" val="442338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2C5BDC1-C13A-79AA-9462-4D6D334706BB}"/>
              </a:ext>
            </a:extLst>
          </p:cNvPr>
          <p:cNvPicPr>
            <a:picLocks noChangeAspect="1"/>
          </p:cNvPicPr>
          <p:nvPr/>
        </p:nvPicPr>
        <p:blipFill rotWithShape="1">
          <a:blip r:embed="rId2"/>
          <a:srcRect l="30761" t="11962" r="26304" b="29072"/>
          <a:stretch/>
        </p:blipFill>
        <p:spPr>
          <a:xfrm>
            <a:off x="159026" y="145775"/>
            <a:ext cx="5936974" cy="4584245"/>
          </a:xfrm>
          <a:prstGeom prst="rect">
            <a:avLst/>
          </a:prstGeom>
        </p:spPr>
      </p:pic>
      <p:pic>
        <p:nvPicPr>
          <p:cNvPr id="7" name="Imagen 6">
            <a:extLst>
              <a:ext uri="{FF2B5EF4-FFF2-40B4-BE49-F238E27FC236}">
                <a16:creationId xmlns:a16="http://schemas.microsoft.com/office/drawing/2014/main" id="{DDAB3060-7F87-3962-E7C5-358B0DA0C54D}"/>
              </a:ext>
            </a:extLst>
          </p:cNvPr>
          <p:cNvPicPr>
            <a:picLocks noChangeAspect="1"/>
          </p:cNvPicPr>
          <p:nvPr/>
        </p:nvPicPr>
        <p:blipFill rotWithShape="1">
          <a:blip r:embed="rId3"/>
          <a:srcRect l="29891" t="18342" r="26848" b="28492"/>
          <a:stretch/>
        </p:blipFill>
        <p:spPr>
          <a:xfrm>
            <a:off x="6096000" y="2173358"/>
            <a:ext cx="5936974" cy="4102180"/>
          </a:xfrm>
          <a:prstGeom prst="rect">
            <a:avLst/>
          </a:prstGeom>
        </p:spPr>
      </p:pic>
      <p:sp>
        <p:nvSpPr>
          <p:cNvPr id="10" name="CuadroTexto 9">
            <a:extLst>
              <a:ext uri="{FF2B5EF4-FFF2-40B4-BE49-F238E27FC236}">
                <a16:creationId xmlns:a16="http://schemas.microsoft.com/office/drawing/2014/main" id="{9D88FBD5-A955-AE71-BC92-57E49FC5C972}"/>
              </a:ext>
            </a:extLst>
          </p:cNvPr>
          <p:cNvSpPr txBox="1"/>
          <p:nvPr/>
        </p:nvSpPr>
        <p:spPr>
          <a:xfrm>
            <a:off x="7222435" y="662609"/>
            <a:ext cx="4134678" cy="400110"/>
          </a:xfrm>
          <a:prstGeom prst="rect">
            <a:avLst/>
          </a:prstGeom>
          <a:noFill/>
        </p:spPr>
        <p:txBody>
          <a:bodyPr wrap="square" rtlCol="0">
            <a:spAutoFit/>
          </a:bodyPr>
          <a:lstStyle/>
          <a:p>
            <a:r>
              <a:rPr lang="es-AR" sz="2000" b="1" dirty="0"/>
              <a:t>Alcances del Plan de Estudios</a:t>
            </a:r>
          </a:p>
        </p:txBody>
      </p:sp>
    </p:spTree>
    <p:extLst>
      <p:ext uri="{BB962C8B-B14F-4D97-AF65-F5344CB8AC3E}">
        <p14:creationId xmlns:p14="http://schemas.microsoft.com/office/powerpoint/2010/main" val="2498430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1A0B90C-E50C-AA00-ABA1-A4EDBA41204E}"/>
              </a:ext>
            </a:extLst>
          </p:cNvPr>
          <p:cNvGrpSpPr/>
          <p:nvPr/>
        </p:nvGrpSpPr>
        <p:grpSpPr>
          <a:xfrm>
            <a:off x="2703442" y="1219201"/>
            <a:ext cx="6331359" cy="4770782"/>
            <a:chOff x="92765" y="516835"/>
            <a:chExt cx="6331359" cy="4770782"/>
          </a:xfrm>
        </p:grpSpPr>
        <p:pic>
          <p:nvPicPr>
            <p:cNvPr id="3" name="Imagen 2">
              <a:extLst>
                <a:ext uri="{FF2B5EF4-FFF2-40B4-BE49-F238E27FC236}">
                  <a16:creationId xmlns:a16="http://schemas.microsoft.com/office/drawing/2014/main" id="{C9127A42-099B-0690-6B9A-F53F690FC64D}"/>
                </a:ext>
              </a:extLst>
            </p:cNvPr>
            <p:cNvPicPr>
              <a:picLocks noChangeAspect="1"/>
            </p:cNvPicPr>
            <p:nvPr/>
          </p:nvPicPr>
          <p:blipFill rotWithShape="1">
            <a:blip r:embed="rId2"/>
            <a:srcRect l="30326" t="18729" r="26739" b="34872"/>
            <a:stretch/>
          </p:blipFill>
          <p:spPr>
            <a:xfrm>
              <a:off x="92765" y="516835"/>
              <a:ext cx="6325150" cy="3843129"/>
            </a:xfrm>
            <a:prstGeom prst="rect">
              <a:avLst/>
            </a:prstGeom>
          </p:spPr>
        </p:pic>
        <p:pic>
          <p:nvPicPr>
            <p:cNvPr id="7" name="Imagen 6">
              <a:extLst>
                <a:ext uri="{FF2B5EF4-FFF2-40B4-BE49-F238E27FC236}">
                  <a16:creationId xmlns:a16="http://schemas.microsoft.com/office/drawing/2014/main" id="{4C008C93-4B39-BB25-76AA-6101F80CD3E0}"/>
                </a:ext>
              </a:extLst>
            </p:cNvPr>
            <p:cNvPicPr>
              <a:picLocks noChangeAspect="1"/>
            </p:cNvPicPr>
            <p:nvPr/>
          </p:nvPicPr>
          <p:blipFill rotWithShape="1">
            <a:blip r:embed="rId3"/>
            <a:srcRect l="30102" t="51595" r="26522" b="34678"/>
            <a:stretch/>
          </p:blipFill>
          <p:spPr>
            <a:xfrm>
              <a:off x="92765" y="4161183"/>
              <a:ext cx="6331359" cy="1126434"/>
            </a:xfrm>
            <a:prstGeom prst="rect">
              <a:avLst/>
            </a:prstGeom>
          </p:spPr>
        </p:pic>
      </p:grpSp>
      <p:sp>
        <p:nvSpPr>
          <p:cNvPr id="9" name="CuadroTexto 8">
            <a:extLst>
              <a:ext uri="{FF2B5EF4-FFF2-40B4-BE49-F238E27FC236}">
                <a16:creationId xmlns:a16="http://schemas.microsoft.com/office/drawing/2014/main" id="{677DD3D4-65C2-1A88-4843-31508F7FE144}"/>
              </a:ext>
            </a:extLst>
          </p:cNvPr>
          <p:cNvSpPr txBox="1"/>
          <p:nvPr/>
        </p:nvSpPr>
        <p:spPr>
          <a:xfrm>
            <a:off x="4495382" y="667962"/>
            <a:ext cx="2741270" cy="400110"/>
          </a:xfrm>
          <a:prstGeom prst="rect">
            <a:avLst/>
          </a:prstGeom>
          <a:noFill/>
        </p:spPr>
        <p:txBody>
          <a:bodyPr wrap="square" rtlCol="0">
            <a:spAutoFit/>
          </a:bodyPr>
          <a:lstStyle/>
          <a:p>
            <a:r>
              <a:rPr lang="es-AR" sz="2000" b="1" dirty="0"/>
              <a:t>Perfil del Egresado</a:t>
            </a:r>
          </a:p>
        </p:txBody>
      </p:sp>
    </p:spTree>
    <p:extLst>
      <p:ext uri="{BB962C8B-B14F-4D97-AF65-F5344CB8AC3E}">
        <p14:creationId xmlns:p14="http://schemas.microsoft.com/office/powerpoint/2010/main" val="419871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28289D8-0809-7843-9909-3F730CF90CBC}"/>
              </a:ext>
            </a:extLst>
          </p:cNvPr>
          <p:cNvPicPr>
            <a:picLocks noChangeAspect="1"/>
          </p:cNvPicPr>
          <p:nvPr/>
        </p:nvPicPr>
        <p:blipFill>
          <a:blip r:embed="rId2"/>
          <a:stretch>
            <a:fillRect/>
          </a:stretch>
        </p:blipFill>
        <p:spPr>
          <a:xfrm>
            <a:off x="4969676" y="1293339"/>
            <a:ext cx="7196957" cy="4797972"/>
          </a:xfrm>
          <a:prstGeom prst="rect">
            <a:avLst/>
          </a:prstGeom>
        </p:spPr>
      </p:pic>
      <p:sp>
        <p:nvSpPr>
          <p:cNvPr id="4" name="CuadroTexto 3">
            <a:extLst>
              <a:ext uri="{FF2B5EF4-FFF2-40B4-BE49-F238E27FC236}">
                <a16:creationId xmlns:a16="http://schemas.microsoft.com/office/drawing/2014/main" id="{DB4928E3-5D7C-54FE-F4B0-0E1E9FD576EA}"/>
              </a:ext>
            </a:extLst>
          </p:cNvPr>
          <p:cNvSpPr txBox="1"/>
          <p:nvPr/>
        </p:nvSpPr>
        <p:spPr>
          <a:xfrm>
            <a:off x="418513" y="1293339"/>
            <a:ext cx="3928404" cy="2031325"/>
          </a:xfrm>
          <a:prstGeom prst="rect">
            <a:avLst/>
          </a:prstGeom>
          <a:noFill/>
        </p:spPr>
        <p:txBody>
          <a:bodyPr wrap="square">
            <a:spAutoFit/>
          </a:bodyPr>
          <a:lstStyle/>
          <a:p>
            <a:r>
              <a:rPr lang="es-AR" dirty="0"/>
              <a:t>Mientras que la mayoría de las disciplinas de ingeniería aplican sus conocimientos a áreas muy específicas, la ingeniería industrial se aplica prácticamente en todos los sectores</a:t>
            </a:r>
          </a:p>
        </p:txBody>
      </p:sp>
      <p:pic>
        <p:nvPicPr>
          <p:cNvPr id="5" name="Imagen 4">
            <a:extLst>
              <a:ext uri="{FF2B5EF4-FFF2-40B4-BE49-F238E27FC236}">
                <a16:creationId xmlns:a16="http://schemas.microsoft.com/office/drawing/2014/main" id="{8686358C-9CB0-D9C1-FEE9-BCF088715B1E}"/>
              </a:ext>
            </a:extLst>
          </p:cNvPr>
          <p:cNvPicPr>
            <a:picLocks noChangeAspect="1"/>
          </p:cNvPicPr>
          <p:nvPr/>
        </p:nvPicPr>
        <p:blipFill>
          <a:blip r:embed="rId3"/>
          <a:stretch>
            <a:fillRect/>
          </a:stretch>
        </p:blipFill>
        <p:spPr>
          <a:xfrm>
            <a:off x="260521" y="3745297"/>
            <a:ext cx="4608975" cy="2408129"/>
          </a:xfrm>
          <a:prstGeom prst="rect">
            <a:avLst/>
          </a:prstGeom>
        </p:spPr>
      </p:pic>
    </p:spTree>
    <p:extLst>
      <p:ext uri="{BB962C8B-B14F-4D97-AF65-F5344CB8AC3E}">
        <p14:creationId xmlns:p14="http://schemas.microsoft.com/office/powerpoint/2010/main" val="332595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006F3D-8C5B-AA45-A7C1-3A5DE5A358CC}"/>
              </a:ext>
            </a:extLst>
          </p:cNvPr>
          <p:cNvPicPr>
            <a:picLocks noChangeAspect="1"/>
          </p:cNvPicPr>
          <p:nvPr/>
        </p:nvPicPr>
        <p:blipFill>
          <a:blip r:embed="rId2"/>
          <a:stretch>
            <a:fillRect/>
          </a:stretch>
        </p:blipFill>
        <p:spPr>
          <a:xfrm>
            <a:off x="209066" y="900110"/>
            <a:ext cx="5166211" cy="3446601"/>
          </a:xfrm>
          <a:prstGeom prst="rect">
            <a:avLst/>
          </a:prstGeom>
        </p:spPr>
      </p:pic>
      <p:sp>
        <p:nvSpPr>
          <p:cNvPr id="5" name="CuadroTexto 4">
            <a:extLst>
              <a:ext uri="{FF2B5EF4-FFF2-40B4-BE49-F238E27FC236}">
                <a16:creationId xmlns:a16="http://schemas.microsoft.com/office/drawing/2014/main" id="{B265119B-FA8A-EB75-38BC-826C54A5588B}"/>
              </a:ext>
            </a:extLst>
          </p:cNvPr>
          <p:cNvSpPr txBox="1"/>
          <p:nvPr/>
        </p:nvSpPr>
        <p:spPr>
          <a:xfrm>
            <a:off x="647115" y="4757559"/>
            <a:ext cx="11029070" cy="923330"/>
          </a:xfrm>
          <a:prstGeom prst="rect">
            <a:avLst/>
          </a:prstGeom>
          <a:noFill/>
        </p:spPr>
        <p:txBody>
          <a:bodyPr wrap="square">
            <a:spAutoFit/>
          </a:bodyPr>
          <a:lstStyle/>
          <a:p>
            <a:r>
              <a:rPr lang="es-AR" dirty="0"/>
              <a:t>El nombre de “ingeniero industrial” puede ser engañoso. Aunque el término se aplicaba originalmente a la industria manufacturera, ha crecido hasta abarcar también los servicios y otras industrias.</a:t>
            </a:r>
          </a:p>
        </p:txBody>
      </p:sp>
      <p:pic>
        <p:nvPicPr>
          <p:cNvPr id="6" name="Imagen 5">
            <a:extLst>
              <a:ext uri="{FF2B5EF4-FFF2-40B4-BE49-F238E27FC236}">
                <a16:creationId xmlns:a16="http://schemas.microsoft.com/office/drawing/2014/main" id="{19107D9C-2F10-B2AA-1B05-1622CFAA9941}"/>
              </a:ext>
            </a:extLst>
          </p:cNvPr>
          <p:cNvPicPr>
            <a:picLocks noChangeAspect="1"/>
          </p:cNvPicPr>
          <p:nvPr/>
        </p:nvPicPr>
        <p:blipFill>
          <a:blip r:embed="rId3"/>
          <a:stretch>
            <a:fillRect/>
          </a:stretch>
        </p:blipFill>
        <p:spPr>
          <a:xfrm>
            <a:off x="5482599" y="900110"/>
            <a:ext cx="6596857" cy="3446601"/>
          </a:xfrm>
          <a:prstGeom prst="rect">
            <a:avLst/>
          </a:prstGeom>
        </p:spPr>
      </p:pic>
    </p:spTree>
    <p:extLst>
      <p:ext uri="{BB962C8B-B14F-4D97-AF65-F5344CB8AC3E}">
        <p14:creationId xmlns:p14="http://schemas.microsoft.com/office/powerpoint/2010/main" val="170905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0C586E-D822-ED38-5D5A-E7ACF4CF2697}"/>
              </a:ext>
            </a:extLst>
          </p:cNvPr>
          <p:cNvSpPr txBox="1"/>
          <p:nvPr/>
        </p:nvSpPr>
        <p:spPr>
          <a:xfrm>
            <a:off x="264942" y="566953"/>
            <a:ext cx="11662116" cy="1354217"/>
          </a:xfrm>
          <a:prstGeom prst="rect">
            <a:avLst/>
          </a:prstGeom>
          <a:noFill/>
        </p:spPr>
        <p:txBody>
          <a:bodyPr wrap="square">
            <a:spAutoFit/>
          </a:bodyPr>
          <a:lstStyle/>
          <a:p>
            <a:r>
              <a:rPr lang="es-AR" sz="2800" dirty="0"/>
              <a:t>¿Qué hace un Ingeniero Industrial?</a:t>
            </a:r>
          </a:p>
          <a:p>
            <a:r>
              <a:rPr lang="es-AR" dirty="0"/>
              <a:t>Los ingenieros están capacitados en un gran abanico de especialidades para dirigir con liderazgo y ética grandes equipos de trabajo. Es por eso que el perfil del ingeniero industrial requiere altos niveles de decisión y liderazgo para evaluar, dirigir y optimizar los procesos de una empresa.</a:t>
            </a:r>
          </a:p>
        </p:txBody>
      </p:sp>
      <p:pic>
        <p:nvPicPr>
          <p:cNvPr id="5" name="Imagen 4">
            <a:extLst>
              <a:ext uri="{FF2B5EF4-FFF2-40B4-BE49-F238E27FC236}">
                <a16:creationId xmlns:a16="http://schemas.microsoft.com/office/drawing/2014/main" id="{C243C615-4624-E4D3-E8D2-768482C0AC77}"/>
              </a:ext>
            </a:extLst>
          </p:cNvPr>
          <p:cNvPicPr>
            <a:picLocks noChangeAspect="1"/>
          </p:cNvPicPr>
          <p:nvPr/>
        </p:nvPicPr>
        <p:blipFill>
          <a:blip r:embed="rId2"/>
          <a:stretch>
            <a:fillRect/>
          </a:stretch>
        </p:blipFill>
        <p:spPr>
          <a:xfrm>
            <a:off x="5362197" y="2962179"/>
            <a:ext cx="6723770" cy="3173619"/>
          </a:xfrm>
          <a:prstGeom prst="rect">
            <a:avLst/>
          </a:prstGeom>
        </p:spPr>
      </p:pic>
      <p:pic>
        <p:nvPicPr>
          <p:cNvPr id="6" name="Imagen 5">
            <a:extLst>
              <a:ext uri="{FF2B5EF4-FFF2-40B4-BE49-F238E27FC236}">
                <a16:creationId xmlns:a16="http://schemas.microsoft.com/office/drawing/2014/main" id="{369955EA-652D-DACE-2A82-4987F4810F98}"/>
              </a:ext>
            </a:extLst>
          </p:cNvPr>
          <p:cNvPicPr>
            <a:picLocks noChangeAspect="1"/>
          </p:cNvPicPr>
          <p:nvPr/>
        </p:nvPicPr>
        <p:blipFill>
          <a:blip r:embed="rId3"/>
          <a:stretch>
            <a:fillRect/>
          </a:stretch>
        </p:blipFill>
        <p:spPr>
          <a:xfrm>
            <a:off x="106033" y="1921170"/>
            <a:ext cx="6726177" cy="3173619"/>
          </a:xfrm>
          <a:prstGeom prst="rect">
            <a:avLst/>
          </a:prstGeom>
        </p:spPr>
      </p:pic>
    </p:spTree>
    <p:extLst>
      <p:ext uri="{BB962C8B-B14F-4D97-AF65-F5344CB8AC3E}">
        <p14:creationId xmlns:p14="http://schemas.microsoft.com/office/powerpoint/2010/main" val="301051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69421BB-A5CD-02D8-56F5-F7C274DF1EAD}"/>
              </a:ext>
            </a:extLst>
          </p:cNvPr>
          <p:cNvSpPr txBox="1"/>
          <p:nvPr/>
        </p:nvSpPr>
        <p:spPr>
          <a:xfrm>
            <a:off x="168812" y="426276"/>
            <a:ext cx="12023188" cy="1661993"/>
          </a:xfrm>
          <a:prstGeom prst="rect">
            <a:avLst/>
          </a:prstGeom>
          <a:noFill/>
        </p:spPr>
        <p:txBody>
          <a:bodyPr wrap="square">
            <a:spAutoFit/>
          </a:bodyPr>
          <a:lstStyle/>
          <a:p>
            <a:pPr algn="ctr"/>
            <a:r>
              <a:rPr lang="es-AR" sz="2400" dirty="0"/>
              <a:t>¿Dónde trabajan los ingenieros industriales?</a:t>
            </a:r>
          </a:p>
          <a:p>
            <a:endParaRPr lang="es-AR" sz="2400" dirty="0"/>
          </a:p>
          <a:p>
            <a:r>
              <a:rPr lang="es-AR" dirty="0"/>
              <a:t>Los ingenieros industriales trabajan en una variedad de entornos diferentes. Esto podría incluir observar cómo funciona un proceso en una fábrica o examinar los flujos de trabajo en un hospital. Cada dato se puede tomar y examinar usando una computadora para resolver problemas.</a:t>
            </a:r>
          </a:p>
        </p:txBody>
      </p:sp>
      <p:pic>
        <p:nvPicPr>
          <p:cNvPr id="6" name="Imagen 5">
            <a:extLst>
              <a:ext uri="{FF2B5EF4-FFF2-40B4-BE49-F238E27FC236}">
                <a16:creationId xmlns:a16="http://schemas.microsoft.com/office/drawing/2014/main" id="{BA297619-8759-9EC3-A5F6-9DD77FF8B759}"/>
              </a:ext>
            </a:extLst>
          </p:cNvPr>
          <p:cNvPicPr>
            <a:picLocks noChangeAspect="1"/>
          </p:cNvPicPr>
          <p:nvPr/>
        </p:nvPicPr>
        <p:blipFill>
          <a:blip r:embed="rId2"/>
          <a:stretch>
            <a:fillRect/>
          </a:stretch>
        </p:blipFill>
        <p:spPr>
          <a:xfrm>
            <a:off x="398671" y="2746315"/>
            <a:ext cx="5444110" cy="3060163"/>
          </a:xfrm>
          <a:prstGeom prst="rect">
            <a:avLst/>
          </a:prstGeom>
        </p:spPr>
      </p:pic>
      <p:pic>
        <p:nvPicPr>
          <p:cNvPr id="9" name="Imagen 8">
            <a:extLst>
              <a:ext uri="{FF2B5EF4-FFF2-40B4-BE49-F238E27FC236}">
                <a16:creationId xmlns:a16="http://schemas.microsoft.com/office/drawing/2014/main" id="{CD15B5B5-2023-47DF-0F23-01522A8DEE20}"/>
              </a:ext>
            </a:extLst>
          </p:cNvPr>
          <p:cNvPicPr>
            <a:picLocks noChangeAspect="1"/>
          </p:cNvPicPr>
          <p:nvPr/>
        </p:nvPicPr>
        <p:blipFill>
          <a:blip r:embed="rId3"/>
          <a:stretch>
            <a:fillRect/>
          </a:stretch>
        </p:blipFill>
        <p:spPr>
          <a:xfrm>
            <a:off x="6095999" y="2746315"/>
            <a:ext cx="5797361" cy="3246522"/>
          </a:xfrm>
          <a:prstGeom prst="rect">
            <a:avLst/>
          </a:prstGeom>
        </p:spPr>
      </p:pic>
    </p:spTree>
    <p:extLst>
      <p:ext uri="{BB962C8B-B14F-4D97-AF65-F5344CB8AC3E}">
        <p14:creationId xmlns:p14="http://schemas.microsoft.com/office/powerpoint/2010/main" val="4094731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080A08-7D8D-D99C-FD4E-1EC03DF96262}"/>
              </a:ext>
            </a:extLst>
          </p:cNvPr>
          <p:cNvSpPr txBox="1"/>
          <p:nvPr/>
        </p:nvSpPr>
        <p:spPr>
          <a:xfrm>
            <a:off x="506439" y="1506877"/>
            <a:ext cx="4262509" cy="2308324"/>
          </a:xfrm>
          <a:prstGeom prst="rect">
            <a:avLst/>
          </a:prstGeom>
          <a:noFill/>
        </p:spPr>
        <p:txBody>
          <a:bodyPr wrap="square">
            <a:spAutoFit/>
          </a:bodyPr>
          <a:lstStyle/>
          <a:p>
            <a:pPr algn="just"/>
            <a:r>
              <a:rPr lang="es-AR" dirty="0"/>
              <a:t>El plan de estudios incluye una descripción general sobre la carrera y de su alcance. Los modos del proceso de aprendizaje educativo, las descripciones generales básicas de las materias troncales, las materias específicas del programa y las opcionales de aprendizaje.</a:t>
            </a:r>
          </a:p>
        </p:txBody>
      </p:sp>
      <p:pic>
        <p:nvPicPr>
          <p:cNvPr id="4" name="Imagen 3">
            <a:extLst>
              <a:ext uri="{FF2B5EF4-FFF2-40B4-BE49-F238E27FC236}">
                <a16:creationId xmlns:a16="http://schemas.microsoft.com/office/drawing/2014/main" id="{2B8A0085-B6F4-5D35-EFE7-046BF20EEA9C}"/>
              </a:ext>
            </a:extLst>
          </p:cNvPr>
          <p:cNvPicPr>
            <a:picLocks noChangeAspect="1"/>
          </p:cNvPicPr>
          <p:nvPr/>
        </p:nvPicPr>
        <p:blipFill>
          <a:blip r:embed="rId2"/>
          <a:stretch>
            <a:fillRect/>
          </a:stretch>
        </p:blipFill>
        <p:spPr>
          <a:xfrm>
            <a:off x="5108857" y="1506877"/>
            <a:ext cx="6285974" cy="3535508"/>
          </a:xfrm>
          <a:prstGeom prst="rect">
            <a:avLst/>
          </a:prstGeom>
        </p:spPr>
      </p:pic>
      <p:sp>
        <p:nvSpPr>
          <p:cNvPr id="5" name="CuadroTexto 4">
            <a:extLst>
              <a:ext uri="{FF2B5EF4-FFF2-40B4-BE49-F238E27FC236}">
                <a16:creationId xmlns:a16="http://schemas.microsoft.com/office/drawing/2014/main" id="{A6C751B9-A990-FC22-544D-0961E90109B8}"/>
              </a:ext>
            </a:extLst>
          </p:cNvPr>
          <p:cNvSpPr txBox="1"/>
          <p:nvPr/>
        </p:nvSpPr>
        <p:spPr>
          <a:xfrm>
            <a:off x="872197" y="323557"/>
            <a:ext cx="9819249" cy="584775"/>
          </a:xfrm>
          <a:prstGeom prst="rect">
            <a:avLst/>
          </a:prstGeom>
          <a:noFill/>
        </p:spPr>
        <p:txBody>
          <a:bodyPr wrap="square" rtlCol="0">
            <a:spAutoFit/>
          </a:bodyPr>
          <a:lstStyle/>
          <a:p>
            <a:pPr algn="ctr"/>
            <a:r>
              <a:rPr lang="es-AR" sz="3200" dirty="0"/>
              <a:t>Plan de Estudios de una carrera</a:t>
            </a:r>
          </a:p>
        </p:txBody>
      </p:sp>
    </p:spTree>
    <p:extLst>
      <p:ext uri="{BB962C8B-B14F-4D97-AF65-F5344CB8AC3E}">
        <p14:creationId xmlns:p14="http://schemas.microsoft.com/office/powerpoint/2010/main" val="158087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D2707B0-1235-F1E4-8D8F-896C2AB0A323}"/>
              </a:ext>
            </a:extLst>
          </p:cNvPr>
          <p:cNvSpPr txBox="1"/>
          <p:nvPr/>
        </p:nvSpPr>
        <p:spPr>
          <a:xfrm>
            <a:off x="1237957" y="647114"/>
            <a:ext cx="8890781" cy="584775"/>
          </a:xfrm>
          <a:prstGeom prst="rect">
            <a:avLst/>
          </a:prstGeom>
          <a:noFill/>
        </p:spPr>
        <p:txBody>
          <a:bodyPr wrap="square" rtlCol="0">
            <a:spAutoFit/>
          </a:bodyPr>
          <a:lstStyle/>
          <a:p>
            <a:r>
              <a:rPr lang="es-AR" sz="3200" dirty="0"/>
              <a:t>¿Que contiene un Plan de Estudios?</a:t>
            </a:r>
          </a:p>
        </p:txBody>
      </p:sp>
      <p:sp>
        <p:nvSpPr>
          <p:cNvPr id="3" name="CuadroTexto 2">
            <a:extLst>
              <a:ext uri="{FF2B5EF4-FFF2-40B4-BE49-F238E27FC236}">
                <a16:creationId xmlns:a16="http://schemas.microsoft.com/office/drawing/2014/main" id="{C708A576-7D19-B884-39EC-5B3153AC6348}"/>
              </a:ext>
            </a:extLst>
          </p:cNvPr>
          <p:cNvSpPr txBox="1"/>
          <p:nvPr/>
        </p:nvSpPr>
        <p:spPr>
          <a:xfrm>
            <a:off x="1350498" y="1955409"/>
            <a:ext cx="8356210" cy="1938992"/>
          </a:xfrm>
          <a:prstGeom prst="rect">
            <a:avLst/>
          </a:prstGeom>
          <a:noFill/>
        </p:spPr>
        <p:txBody>
          <a:bodyPr wrap="square" rtlCol="0">
            <a:spAutoFit/>
          </a:bodyPr>
          <a:lstStyle/>
          <a:p>
            <a:pPr marL="285750" indent="-285750">
              <a:buFont typeface="Arial" panose="020B0604020202020204" pitchFamily="34" charset="0"/>
              <a:buChar char="•"/>
            </a:pPr>
            <a:r>
              <a:rPr lang="es-AR" sz="2400" dirty="0"/>
              <a:t>Alcances</a:t>
            </a:r>
          </a:p>
          <a:p>
            <a:pPr marL="285750" indent="-285750">
              <a:buFont typeface="Arial" panose="020B0604020202020204" pitchFamily="34" charset="0"/>
              <a:buChar char="•"/>
            </a:pPr>
            <a:r>
              <a:rPr lang="es-AR" sz="2400" dirty="0"/>
              <a:t>Perfil del egresado</a:t>
            </a:r>
          </a:p>
          <a:p>
            <a:pPr marL="285750" indent="-285750">
              <a:buFont typeface="Arial" panose="020B0604020202020204" pitchFamily="34" charset="0"/>
              <a:buChar char="•"/>
            </a:pPr>
            <a:r>
              <a:rPr lang="es-AR" sz="2400" dirty="0"/>
              <a:t>Descripción general sobre la carrera.</a:t>
            </a:r>
          </a:p>
          <a:p>
            <a:pPr marL="285750" indent="-285750">
              <a:buFont typeface="Arial" panose="020B0604020202020204" pitchFamily="34" charset="0"/>
              <a:buChar char="•"/>
            </a:pPr>
            <a:r>
              <a:rPr lang="es-AR" sz="2400" dirty="0"/>
              <a:t>Duración de la carrera</a:t>
            </a:r>
          </a:p>
          <a:p>
            <a:pPr marL="285750" indent="-285750">
              <a:buFont typeface="Arial" panose="020B0604020202020204" pitchFamily="34" charset="0"/>
              <a:buChar char="•"/>
            </a:pPr>
            <a:r>
              <a:rPr lang="es-AR" sz="2400" dirty="0"/>
              <a:t>Asignaturas y sus detalles</a:t>
            </a:r>
          </a:p>
        </p:txBody>
      </p:sp>
      <p:pic>
        <p:nvPicPr>
          <p:cNvPr id="4" name="Imagen 3">
            <a:extLst>
              <a:ext uri="{FF2B5EF4-FFF2-40B4-BE49-F238E27FC236}">
                <a16:creationId xmlns:a16="http://schemas.microsoft.com/office/drawing/2014/main" id="{5BA1FF57-C908-6FC5-3B54-9D357A8AD209}"/>
              </a:ext>
            </a:extLst>
          </p:cNvPr>
          <p:cNvPicPr>
            <a:picLocks noChangeAspect="1"/>
          </p:cNvPicPr>
          <p:nvPr/>
        </p:nvPicPr>
        <p:blipFill>
          <a:blip r:embed="rId2"/>
          <a:stretch>
            <a:fillRect/>
          </a:stretch>
        </p:blipFill>
        <p:spPr>
          <a:xfrm>
            <a:off x="6095999" y="3295064"/>
            <a:ext cx="5440497" cy="2915822"/>
          </a:xfrm>
          <a:prstGeom prst="rect">
            <a:avLst/>
          </a:prstGeom>
        </p:spPr>
      </p:pic>
    </p:spTree>
    <p:extLst>
      <p:ext uri="{BB962C8B-B14F-4D97-AF65-F5344CB8AC3E}">
        <p14:creationId xmlns:p14="http://schemas.microsoft.com/office/powerpoint/2010/main" val="72072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02EE59-4E86-AF9F-99DB-E30F3A8A27D5}"/>
              </a:ext>
            </a:extLst>
          </p:cNvPr>
          <p:cNvSpPr txBox="1"/>
          <p:nvPr/>
        </p:nvSpPr>
        <p:spPr>
          <a:xfrm>
            <a:off x="1125415" y="590843"/>
            <a:ext cx="9580099" cy="830997"/>
          </a:xfrm>
          <a:prstGeom prst="rect">
            <a:avLst/>
          </a:prstGeom>
          <a:noFill/>
        </p:spPr>
        <p:txBody>
          <a:bodyPr wrap="square" rtlCol="0">
            <a:spAutoFit/>
          </a:bodyPr>
          <a:lstStyle/>
          <a:p>
            <a:r>
              <a:rPr lang="es-AR" sz="2400" dirty="0"/>
              <a:t>Plan de Estudios de la Carrera de Ingeniería Industrial de la Facultad de Ingeniería de la </a:t>
            </a:r>
            <a:r>
              <a:rPr lang="es-AR" sz="2400" dirty="0" err="1"/>
              <a:t>UNJu</a:t>
            </a:r>
            <a:endParaRPr lang="es-AR" sz="2400" dirty="0"/>
          </a:p>
        </p:txBody>
      </p:sp>
      <p:pic>
        <p:nvPicPr>
          <p:cNvPr id="3" name="Imagen 2">
            <a:extLst>
              <a:ext uri="{FF2B5EF4-FFF2-40B4-BE49-F238E27FC236}">
                <a16:creationId xmlns:a16="http://schemas.microsoft.com/office/drawing/2014/main" id="{69E6B1D8-C211-2FE2-DA95-AD028D88A2AB}"/>
              </a:ext>
            </a:extLst>
          </p:cNvPr>
          <p:cNvPicPr>
            <a:picLocks noChangeAspect="1"/>
          </p:cNvPicPr>
          <p:nvPr/>
        </p:nvPicPr>
        <p:blipFill>
          <a:blip r:embed="rId2"/>
          <a:stretch>
            <a:fillRect/>
          </a:stretch>
        </p:blipFill>
        <p:spPr>
          <a:xfrm>
            <a:off x="562712" y="1749629"/>
            <a:ext cx="10705504" cy="4517528"/>
          </a:xfrm>
          <a:prstGeom prst="rect">
            <a:avLst/>
          </a:prstGeom>
        </p:spPr>
      </p:pic>
    </p:spTree>
    <p:extLst>
      <p:ext uri="{BB962C8B-B14F-4D97-AF65-F5344CB8AC3E}">
        <p14:creationId xmlns:p14="http://schemas.microsoft.com/office/powerpoint/2010/main" val="3757700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docProps/app.xml><?xml version="1.0" encoding="utf-8"?>
<Properties xmlns="http://schemas.openxmlformats.org/officeDocument/2006/extended-properties" xmlns:vt="http://schemas.openxmlformats.org/officeDocument/2006/docPropsVTypes">
  <Template>TM03090434[[fn=Letras en madera]]</Template>
  <TotalTime>1234</TotalTime>
  <Words>982</Words>
  <Application>Microsoft Office PowerPoint</Application>
  <PresentationFormat>Panorámica</PresentationFormat>
  <Paragraphs>52</Paragraphs>
  <Slides>22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Bookman Old Style</vt:lpstr>
      <vt:lpstr>Century Gothic</vt:lpstr>
      <vt:lpstr>Wingdings</vt:lpstr>
      <vt:lpstr>Letras en madera</vt:lpstr>
      <vt:lpstr>Introducción a la Ingeniería Industrial Plan de Estudios Ing. Ind.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dc:creator>
  <cp:lastModifiedBy>LENOVO</cp:lastModifiedBy>
  <cp:revision>8</cp:revision>
  <dcterms:created xsi:type="dcterms:W3CDTF">2022-11-02T13:04:59Z</dcterms:created>
  <dcterms:modified xsi:type="dcterms:W3CDTF">2024-05-06T01:50:05Z</dcterms:modified>
</cp:coreProperties>
</file>