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300" r:id="rId4"/>
    <p:sldId id="313" r:id="rId5"/>
    <p:sldId id="308" r:id="rId6"/>
    <p:sldId id="301" r:id="rId7"/>
    <p:sldId id="302" r:id="rId8"/>
    <p:sldId id="304" r:id="rId9"/>
    <p:sldId id="303" r:id="rId10"/>
    <p:sldId id="305" r:id="rId11"/>
    <p:sldId id="306" r:id="rId12"/>
    <p:sldId id="259" r:id="rId13"/>
    <p:sldId id="287" r:id="rId14"/>
    <p:sldId id="288" r:id="rId15"/>
    <p:sldId id="291" r:id="rId16"/>
    <p:sldId id="292" r:id="rId17"/>
    <p:sldId id="285" r:id="rId18"/>
    <p:sldId id="286" r:id="rId19"/>
    <p:sldId id="290" r:id="rId20"/>
    <p:sldId id="293" r:id="rId21"/>
    <p:sldId id="289" r:id="rId22"/>
    <p:sldId id="294" r:id="rId23"/>
    <p:sldId id="296" r:id="rId24"/>
    <p:sldId id="297" r:id="rId25"/>
    <p:sldId id="298" r:id="rId26"/>
    <p:sldId id="267" r:id="rId27"/>
    <p:sldId id="260" r:id="rId28"/>
    <p:sldId id="268" r:id="rId29"/>
    <p:sldId id="261" r:id="rId30"/>
    <p:sldId id="274" r:id="rId31"/>
    <p:sldId id="269" r:id="rId32"/>
    <p:sldId id="270" r:id="rId33"/>
    <p:sldId id="271" r:id="rId34"/>
    <p:sldId id="272" r:id="rId35"/>
    <p:sldId id="273" r:id="rId36"/>
    <p:sldId id="309" r:id="rId37"/>
    <p:sldId id="310" r:id="rId38"/>
    <p:sldId id="311" r:id="rId39"/>
    <p:sldId id="312" r:id="rId40"/>
    <p:sldId id="275" r:id="rId41"/>
    <p:sldId id="264" r:id="rId42"/>
    <p:sldId id="263" r:id="rId43"/>
    <p:sldId id="262" r:id="rId44"/>
    <p:sldId id="265" r:id="rId45"/>
    <p:sldId id="266" r:id="rId46"/>
    <p:sldId id="276" r:id="rId47"/>
    <p:sldId id="277" r:id="rId48"/>
    <p:sldId id="278" r:id="rId49"/>
    <p:sldId id="279" r:id="rId50"/>
    <p:sldId id="280" r:id="rId51"/>
    <p:sldId id="281" r:id="rId52"/>
    <p:sldId id="282" r:id="rId53"/>
    <p:sldId id="283" r:id="rId54"/>
    <p:sldId id="284" r:id="rId55"/>
    <p:sldId id="299" r:id="rId5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snapToGrid="0">
      <p:cViewPr varScale="1">
        <p:scale>
          <a:sx n="77" d="100"/>
          <a:sy n="77"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66515440-C4AE-481A-8A4C-B16262E8B8F4}" type="datetimeFigureOut">
              <a:rPr lang="es-AR" smtClean="0"/>
              <a:t>14/4/2024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304636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66515440-C4AE-481A-8A4C-B16262E8B8F4}" type="datetimeFigureOut">
              <a:rPr lang="es-AR" smtClean="0"/>
              <a:t>14/4/2024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141856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66515440-C4AE-481A-8A4C-B16262E8B8F4}" type="datetimeFigureOut">
              <a:rPr lang="es-AR" smtClean="0"/>
              <a:t>14/4/2024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24857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66515440-C4AE-481A-8A4C-B16262E8B8F4}" type="datetimeFigureOut">
              <a:rPr lang="es-AR" smtClean="0"/>
              <a:t>14/4/2024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322575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6515440-C4AE-481A-8A4C-B16262E8B8F4}" type="datetimeFigureOut">
              <a:rPr lang="es-AR" smtClean="0"/>
              <a:t>14/4/2024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156931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66515440-C4AE-481A-8A4C-B16262E8B8F4}" type="datetimeFigureOut">
              <a:rPr lang="es-AR" smtClean="0"/>
              <a:t>14/4/2024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63814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66515440-C4AE-481A-8A4C-B16262E8B8F4}" type="datetimeFigureOut">
              <a:rPr lang="es-AR" smtClean="0"/>
              <a:t>14/4/2024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365552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66515440-C4AE-481A-8A4C-B16262E8B8F4}" type="datetimeFigureOut">
              <a:rPr lang="es-AR" smtClean="0"/>
              <a:t>14/4/2024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2151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515440-C4AE-481A-8A4C-B16262E8B8F4}" type="datetimeFigureOut">
              <a:rPr lang="es-AR" smtClean="0"/>
              <a:t>14/4/2024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59609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6515440-C4AE-481A-8A4C-B16262E8B8F4}" type="datetimeFigureOut">
              <a:rPr lang="es-AR" smtClean="0"/>
              <a:t>14/4/2024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67319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6515440-C4AE-481A-8A4C-B16262E8B8F4}" type="datetimeFigureOut">
              <a:rPr lang="es-AR" smtClean="0"/>
              <a:t>14/4/2024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533B50B-BFE9-40B5-91AF-C352149AB871}" type="slidenum">
              <a:rPr lang="es-AR" smtClean="0"/>
              <a:t>‹Nº›</a:t>
            </a:fld>
            <a:endParaRPr lang="es-AR"/>
          </a:p>
        </p:txBody>
      </p:sp>
    </p:spTree>
    <p:extLst>
      <p:ext uri="{BB962C8B-B14F-4D97-AF65-F5344CB8AC3E}">
        <p14:creationId xmlns:p14="http://schemas.microsoft.com/office/powerpoint/2010/main" val="244450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15440-C4AE-481A-8A4C-B16262E8B8F4}" type="datetimeFigureOut">
              <a:rPr lang="es-AR" smtClean="0"/>
              <a:t>14/4/2024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B50B-BFE9-40B5-91AF-C352149AB871}" type="slidenum">
              <a:rPr lang="es-AR" smtClean="0"/>
              <a:t>‹Nº›</a:t>
            </a:fld>
            <a:endParaRPr lang="es-AR"/>
          </a:p>
        </p:txBody>
      </p:sp>
    </p:spTree>
    <p:extLst>
      <p:ext uri="{BB962C8B-B14F-4D97-AF65-F5344CB8AC3E}">
        <p14:creationId xmlns:p14="http://schemas.microsoft.com/office/powerpoint/2010/main" val="80535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29741" y="438150"/>
            <a:ext cx="7772400" cy="568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es-ES" sz="4800" b="1" dirty="0">
                <a:solidFill>
                  <a:schemeClr val="folHlink"/>
                </a:solidFill>
                <a:latin typeface="Arial" pitchFamily="34" charset="0"/>
                <a:cs typeface="Arial" pitchFamily="34" charset="0"/>
              </a:rPr>
              <a:t>CLASIFICACIÓN BIOCLIMÁTICA D LA TIERRA</a:t>
            </a:r>
          </a:p>
          <a:p>
            <a:pPr algn="ctr">
              <a:defRPr/>
            </a:pPr>
            <a:endParaRPr lang="es-ES" sz="4800" b="1" dirty="0">
              <a:solidFill>
                <a:schemeClr val="folHlink"/>
              </a:solidFill>
              <a:latin typeface="Arial" pitchFamily="34" charset="0"/>
              <a:cs typeface="Arial" pitchFamily="34" charset="0"/>
            </a:endParaRPr>
          </a:p>
          <a:p>
            <a:pPr algn="ctr">
              <a:defRPr/>
            </a:pPr>
            <a:r>
              <a:rPr lang="es-ES" sz="2400" b="1" dirty="0">
                <a:solidFill>
                  <a:schemeClr val="folHlink"/>
                </a:solidFill>
                <a:latin typeface="Arial" pitchFamily="34" charset="0"/>
                <a:cs typeface="Arial" pitchFamily="34" charset="0"/>
              </a:rPr>
              <a:t>(de Salvador Rivas-Martínez, 2008, 2011</a:t>
            </a:r>
            <a:r>
              <a:rPr lang="es-ES" sz="2400" b="1" dirty="0">
                <a:solidFill>
                  <a:schemeClr val="folHlink"/>
                </a:solidFill>
                <a:latin typeface="Book Antiqua" pitchFamily="18" charset="0"/>
              </a:rPr>
              <a:t>)</a:t>
            </a:r>
          </a:p>
        </p:txBody>
      </p:sp>
    </p:spTree>
    <p:extLst>
      <p:ext uri="{BB962C8B-B14F-4D97-AF65-F5344CB8AC3E}">
        <p14:creationId xmlns:p14="http://schemas.microsoft.com/office/powerpoint/2010/main" val="4374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1683" y="163860"/>
            <a:ext cx="10764253" cy="6694140"/>
          </a:xfrm>
          <a:prstGeom prst="rect">
            <a:avLst/>
          </a:prstGeom>
        </p:spPr>
        <p:txBody>
          <a:bodyPr wrap="square">
            <a:spAutoFit/>
          </a:bodyPr>
          <a:lstStyle/>
          <a:p>
            <a:pPr algn="just">
              <a:lnSpc>
                <a:spcPct val="150000"/>
              </a:lnSpc>
            </a:pPr>
            <a:r>
              <a:rPr lang="es-AR" sz="2200" b="1" dirty="0">
                <a:solidFill>
                  <a:srgbClr val="FF0000"/>
                </a:solidFill>
              </a:rPr>
              <a:t>De los Desiertos</a:t>
            </a:r>
            <a:r>
              <a:rPr lang="es-AR" sz="2200" b="1" dirty="0"/>
              <a:t>: </a:t>
            </a:r>
          </a:p>
          <a:p>
            <a:pPr marL="342900" indent="-342900" algn="just">
              <a:lnSpc>
                <a:spcPct val="150000"/>
              </a:lnSpc>
              <a:buFont typeface="Wingdings" panose="05000000000000000000" pitchFamily="2" charset="2"/>
              <a:buChar char="Ø"/>
            </a:pPr>
            <a:r>
              <a:rPr lang="es-AR" sz="2200" b="1" dirty="0"/>
              <a:t>Se reconocen los </a:t>
            </a:r>
            <a:r>
              <a:rPr lang="es-AR" sz="2200" b="1" dirty="0" err="1"/>
              <a:t>bioclimas</a:t>
            </a:r>
            <a:r>
              <a:rPr lang="es-AR" sz="2200" b="1" dirty="0"/>
              <a:t> </a:t>
            </a:r>
            <a:r>
              <a:rPr lang="es-AR" sz="2200" b="1" dirty="0">
                <a:solidFill>
                  <a:srgbClr val="FF0000"/>
                </a:solidFill>
              </a:rPr>
              <a:t>tropicales desérticos y los </a:t>
            </a:r>
            <a:r>
              <a:rPr lang="es-AR" sz="2200" b="1" dirty="0" err="1">
                <a:solidFill>
                  <a:srgbClr val="FF0000"/>
                </a:solidFill>
              </a:rPr>
              <a:t>bioclimas</a:t>
            </a:r>
            <a:r>
              <a:rPr lang="es-AR" sz="2200" b="1" dirty="0">
                <a:solidFill>
                  <a:srgbClr val="FF0000"/>
                </a:solidFill>
              </a:rPr>
              <a:t> mediterráneos desérticos</a:t>
            </a:r>
            <a:r>
              <a:rPr lang="es-AR" sz="2200" b="1" dirty="0"/>
              <a:t>, en función del </a:t>
            </a:r>
            <a:r>
              <a:rPr lang="es-AR" sz="2200" b="1" dirty="0">
                <a:solidFill>
                  <a:srgbClr val="FF0000"/>
                </a:solidFill>
              </a:rPr>
              <a:t>ritmo y cuantía anual de las precipitaciones</a:t>
            </a:r>
            <a:r>
              <a:rPr lang="es-AR" sz="2200" b="1" dirty="0"/>
              <a:t>, además de los </a:t>
            </a:r>
            <a:r>
              <a:rPr lang="es-AR" sz="2200" b="1" dirty="0" err="1">
                <a:solidFill>
                  <a:srgbClr val="FF0000"/>
                </a:solidFill>
              </a:rPr>
              <a:t>criodesiertos</a:t>
            </a:r>
            <a:r>
              <a:rPr lang="es-AR" sz="2200" b="1" dirty="0">
                <a:solidFill>
                  <a:srgbClr val="FF0000"/>
                </a:solidFill>
              </a:rPr>
              <a:t> </a:t>
            </a:r>
            <a:r>
              <a:rPr lang="es-AR" sz="2200" b="1" dirty="0" err="1">
                <a:solidFill>
                  <a:srgbClr val="FF0000"/>
                </a:solidFill>
              </a:rPr>
              <a:t>pergélidos</a:t>
            </a:r>
            <a:r>
              <a:rPr lang="es-AR" sz="2200" b="1" dirty="0">
                <a:solidFill>
                  <a:srgbClr val="FF0000"/>
                </a:solidFill>
              </a:rPr>
              <a:t> o atérmicos polares </a:t>
            </a:r>
            <a:r>
              <a:rPr lang="es-AR" sz="2200" b="1" dirty="0"/>
              <a:t>y de </a:t>
            </a:r>
            <a:r>
              <a:rPr lang="es-AR" sz="2200" b="1" dirty="0">
                <a:solidFill>
                  <a:srgbClr val="FF0000"/>
                </a:solidFill>
              </a:rPr>
              <a:t>altas montañas permanentemente heladas</a:t>
            </a:r>
            <a:r>
              <a:rPr lang="es-AR" sz="2200" b="1" dirty="0"/>
              <a:t>.</a:t>
            </a:r>
          </a:p>
          <a:p>
            <a:pPr algn="just">
              <a:lnSpc>
                <a:spcPct val="150000"/>
              </a:lnSpc>
            </a:pPr>
            <a:r>
              <a:rPr lang="es-AR" sz="2200" b="1" dirty="0"/>
              <a:t> </a:t>
            </a:r>
          </a:p>
          <a:p>
            <a:pPr marL="342900" indent="-342900" algn="just">
              <a:lnSpc>
                <a:spcPct val="150000"/>
              </a:lnSpc>
              <a:buFont typeface="Wingdings" panose="05000000000000000000" pitchFamily="2" charset="2"/>
              <a:buChar char="Ø"/>
            </a:pPr>
            <a:r>
              <a:rPr lang="es-AR" sz="2200" b="1" dirty="0"/>
              <a:t>Los </a:t>
            </a:r>
            <a:r>
              <a:rPr lang="es-AR" sz="2200" b="1" dirty="0" err="1"/>
              <a:t>bioclimas</a:t>
            </a:r>
            <a:r>
              <a:rPr lang="es-AR" sz="2200" b="1" dirty="0"/>
              <a:t> </a:t>
            </a:r>
            <a:r>
              <a:rPr lang="es-AR" sz="2200" b="1" dirty="0">
                <a:solidFill>
                  <a:srgbClr val="FF0000"/>
                </a:solidFill>
              </a:rPr>
              <a:t>tropical desértico y tropical </a:t>
            </a:r>
            <a:r>
              <a:rPr lang="es-AR" sz="2200" b="1" dirty="0" err="1">
                <a:solidFill>
                  <a:srgbClr val="FF0000"/>
                </a:solidFill>
              </a:rPr>
              <a:t>hiperdesértico</a:t>
            </a:r>
            <a:r>
              <a:rPr lang="es-AR" sz="2200" b="1" dirty="0">
                <a:solidFill>
                  <a:srgbClr val="FF0000"/>
                </a:solidFill>
              </a:rPr>
              <a:t> </a:t>
            </a:r>
            <a:r>
              <a:rPr lang="es-AR" sz="2200" b="1" dirty="0"/>
              <a:t>tienen el máximo de sus escasas lluvias en los cuatro meses subsiguientes al del solsticio de verano.</a:t>
            </a:r>
          </a:p>
          <a:p>
            <a:pPr marL="342900" indent="-342900" algn="just">
              <a:lnSpc>
                <a:spcPct val="150000"/>
              </a:lnSpc>
              <a:buFont typeface="Wingdings" panose="05000000000000000000" pitchFamily="2" charset="2"/>
              <a:buChar char="Ø"/>
            </a:pPr>
            <a:endParaRPr lang="es-AR" sz="2200" b="1" dirty="0"/>
          </a:p>
          <a:p>
            <a:pPr marL="342900" indent="-342900" algn="just">
              <a:lnSpc>
                <a:spcPct val="150000"/>
              </a:lnSpc>
              <a:buFont typeface="Wingdings" panose="05000000000000000000" pitchFamily="2" charset="2"/>
              <a:buChar char="Ø"/>
            </a:pPr>
            <a:r>
              <a:rPr lang="es-AR" sz="2200" b="1" dirty="0"/>
              <a:t>En los </a:t>
            </a:r>
            <a:r>
              <a:rPr lang="es-AR" sz="2200" b="1" dirty="0">
                <a:solidFill>
                  <a:srgbClr val="FF0000"/>
                </a:solidFill>
              </a:rPr>
              <a:t>bioclimas mediterráneo desértico e </a:t>
            </a:r>
            <a:r>
              <a:rPr lang="es-AR" sz="2200" b="1" dirty="0" err="1">
                <a:solidFill>
                  <a:srgbClr val="FF0000"/>
                </a:solidFill>
              </a:rPr>
              <a:t>hiperdesértico</a:t>
            </a:r>
            <a:r>
              <a:rPr lang="es-AR" sz="2200" b="1" dirty="0">
                <a:solidFill>
                  <a:srgbClr val="FF0000"/>
                </a:solidFill>
              </a:rPr>
              <a:t> </a:t>
            </a:r>
            <a:r>
              <a:rPr lang="es-AR" sz="2200" b="1" dirty="0"/>
              <a:t>la mayor parte de las precipitaciones acontecen entre los </a:t>
            </a:r>
            <a:r>
              <a:rPr lang="es-AR" sz="2200" b="1" dirty="0" err="1"/>
              <a:t>equinocios</a:t>
            </a:r>
            <a:r>
              <a:rPr lang="es-AR" sz="2200" b="1" dirty="0"/>
              <a:t> de otoño y primavera, y éstas son superiores a las pocas lluvias que se recogen durante los cuatro meses siguientes al solsticio de verano. </a:t>
            </a:r>
          </a:p>
        </p:txBody>
      </p:sp>
    </p:spTree>
    <p:extLst>
      <p:ext uri="{BB962C8B-B14F-4D97-AF65-F5344CB8AC3E}">
        <p14:creationId xmlns:p14="http://schemas.microsoft.com/office/powerpoint/2010/main" val="11550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199" y="1525142"/>
            <a:ext cx="9833811"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400" b="1" dirty="0"/>
              <a:t>Por lo tanto, </a:t>
            </a:r>
            <a:r>
              <a:rPr lang="es-AR" sz="2400" b="1" u="sng" dirty="0">
                <a:solidFill>
                  <a:srgbClr val="FF0000"/>
                </a:solidFill>
                <a:effectLst>
                  <a:outerShdw blurRad="38100" dist="38100" dir="2700000" algn="tl">
                    <a:srgbClr val="000000">
                      <a:alpha val="43137"/>
                    </a:srgbClr>
                  </a:outerShdw>
                </a:effectLst>
              </a:rPr>
              <a:t>NO EXISTE UN SOLO CLIMA DESÉRTICO</a:t>
            </a:r>
            <a:r>
              <a:rPr lang="es-AR" sz="2400" b="1" dirty="0">
                <a:solidFill>
                  <a:srgbClr val="FF0000"/>
                </a:solidFill>
              </a:rPr>
              <a:t>.</a:t>
            </a:r>
          </a:p>
          <a:p>
            <a:pPr algn="just">
              <a:lnSpc>
                <a:spcPct val="150000"/>
              </a:lnSpc>
            </a:pPr>
            <a:endParaRPr lang="es-AR" sz="2400" b="1" dirty="0">
              <a:solidFill>
                <a:srgbClr val="FF0000"/>
              </a:solidFill>
            </a:endParaRPr>
          </a:p>
          <a:p>
            <a:pPr marL="342900" indent="-342900" algn="just">
              <a:lnSpc>
                <a:spcPct val="150000"/>
              </a:lnSpc>
              <a:buFont typeface="Wingdings" panose="05000000000000000000" pitchFamily="2" charset="2"/>
              <a:buChar char="Ø"/>
            </a:pPr>
            <a:r>
              <a:rPr lang="es-AR" sz="2400" b="1" dirty="0"/>
              <a:t>Y la flora y vegetación de los desiertos </a:t>
            </a:r>
            <a:r>
              <a:rPr lang="es-AR" sz="2400" b="1" dirty="0">
                <a:solidFill>
                  <a:srgbClr val="FF0000"/>
                </a:solidFill>
              </a:rPr>
              <a:t>tropicales y mediterráneos</a:t>
            </a:r>
            <a:r>
              <a:rPr lang="es-AR" sz="2400" b="1" dirty="0"/>
              <a:t> son claramente distintas y están adaptadas a esos ritmos de lluvias  diferentes.</a:t>
            </a:r>
          </a:p>
        </p:txBody>
      </p:sp>
    </p:spTree>
    <p:extLst>
      <p:ext uri="{BB962C8B-B14F-4D97-AF65-F5344CB8AC3E}">
        <p14:creationId xmlns:p14="http://schemas.microsoft.com/office/powerpoint/2010/main" val="3723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208627" y="419686"/>
            <a:ext cx="8406277" cy="14372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 sz="3200" b="1" dirty="0">
                <a:solidFill>
                  <a:schemeClr val="folHlink"/>
                </a:solidFill>
                <a:latin typeface="+mn-lt"/>
              </a:rPr>
              <a:t>PRINCIPALES PARÁMETROS E ÍNDICES BIOCLIMÁTICOS QUE SE UTILIZAN</a:t>
            </a:r>
          </a:p>
        </p:txBody>
      </p:sp>
      <p:sp>
        <p:nvSpPr>
          <p:cNvPr id="3" name="Rectangle 3"/>
          <p:cNvSpPr txBox="1">
            <a:spLocks noRot="1" noChangeArrowheads="1"/>
          </p:cNvSpPr>
          <p:nvPr/>
        </p:nvSpPr>
        <p:spPr>
          <a:xfrm>
            <a:off x="1378633" y="2025747"/>
            <a:ext cx="8029624" cy="42390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s-ES" sz="2400" b="1" u="sng" dirty="0">
                <a:solidFill>
                  <a:schemeClr val="folHlink"/>
                </a:solidFill>
              </a:rPr>
              <a:t>PARÁMETROS BIOCLIMÁTICOS DE RIVAS -MARTÍNEZ:</a:t>
            </a:r>
          </a:p>
          <a:p>
            <a:pPr>
              <a:defRPr/>
            </a:pPr>
            <a:r>
              <a:rPr lang="es-ES" sz="2400" b="1" dirty="0">
                <a:solidFill>
                  <a:schemeClr val="folHlink"/>
                </a:solidFill>
              </a:rPr>
              <a:t>DE TEMPERATURA</a:t>
            </a:r>
          </a:p>
          <a:p>
            <a:pPr>
              <a:defRPr/>
            </a:pPr>
            <a:r>
              <a:rPr lang="es-ES" sz="2400" b="1" dirty="0">
                <a:solidFill>
                  <a:schemeClr val="folHlink"/>
                </a:solidFill>
              </a:rPr>
              <a:t>DE PRECIPITACIÓN</a:t>
            </a:r>
          </a:p>
          <a:p>
            <a:pPr>
              <a:defRPr/>
            </a:pPr>
            <a:endParaRPr lang="es-ES" sz="2400" b="1" dirty="0">
              <a:solidFill>
                <a:schemeClr val="folHlink"/>
              </a:solidFill>
            </a:endParaRPr>
          </a:p>
          <a:p>
            <a:pPr>
              <a:buFont typeface="Wingdings" panose="05000000000000000000" pitchFamily="2" charset="2"/>
              <a:buNone/>
              <a:defRPr/>
            </a:pPr>
            <a:r>
              <a:rPr lang="es-ES" sz="2400" b="1" u="sng" dirty="0">
                <a:solidFill>
                  <a:schemeClr val="folHlink"/>
                </a:solidFill>
              </a:rPr>
              <a:t>ÍNDICES BIOCLIMÁTICOS DE RIVAS-MARTÍNEZ:</a:t>
            </a:r>
          </a:p>
          <a:p>
            <a:pPr>
              <a:defRPr/>
            </a:pPr>
            <a:r>
              <a:rPr lang="es-ES" sz="2400" b="1" dirty="0">
                <a:solidFill>
                  <a:schemeClr val="folHlink"/>
                </a:solidFill>
              </a:rPr>
              <a:t>ÍNDICE DE TERMICIDAD</a:t>
            </a:r>
          </a:p>
          <a:p>
            <a:pPr>
              <a:defRPr/>
            </a:pPr>
            <a:r>
              <a:rPr lang="es-ES" sz="2400" b="1" dirty="0">
                <a:solidFill>
                  <a:schemeClr val="folHlink"/>
                </a:solidFill>
              </a:rPr>
              <a:t>ÍNDICE DE CONTINENTALIDAD</a:t>
            </a:r>
          </a:p>
          <a:p>
            <a:pPr>
              <a:defRPr/>
            </a:pPr>
            <a:r>
              <a:rPr lang="es-ES" sz="2400" b="1" dirty="0">
                <a:solidFill>
                  <a:schemeClr val="folHlink"/>
                </a:solidFill>
              </a:rPr>
              <a:t>ÍNDICE DE ARIDEZ</a:t>
            </a:r>
          </a:p>
          <a:p>
            <a:pPr>
              <a:defRPr/>
            </a:pPr>
            <a:r>
              <a:rPr lang="es-ES" sz="2400" b="1" dirty="0">
                <a:solidFill>
                  <a:schemeClr val="folHlink"/>
                </a:solidFill>
              </a:rPr>
              <a:t>ÍNDICES OMBROTÉRMICOS</a:t>
            </a:r>
          </a:p>
          <a:p>
            <a:pPr>
              <a:defRPr/>
            </a:pPr>
            <a:endParaRPr lang="es-ES" sz="2400" dirty="0">
              <a:solidFill>
                <a:schemeClr val="folHlink"/>
              </a:solidFill>
            </a:endParaRPr>
          </a:p>
        </p:txBody>
      </p:sp>
    </p:spTree>
    <p:extLst>
      <p:ext uri="{BB962C8B-B14F-4D97-AF65-F5344CB8AC3E}">
        <p14:creationId xmlns:p14="http://schemas.microsoft.com/office/powerpoint/2010/main" val="3840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182" t="16667" r="22620" b="11198"/>
          <a:stretch/>
        </p:blipFill>
        <p:spPr>
          <a:xfrm>
            <a:off x="1752600" y="173723"/>
            <a:ext cx="8610600" cy="6326621"/>
          </a:xfrm>
          <a:prstGeom prst="rect">
            <a:avLst/>
          </a:prstGeom>
        </p:spPr>
      </p:pic>
    </p:spTree>
    <p:extLst>
      <p:ext uri="{BB962C8B-B14F-4D97-AF65-F5344CB8AC3E}">
        <p14:creationId xmlns:p14="http://schemas.microsoft.com/office/powerpoint/2010/main" val="29555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963" t="17483" r="23207" b="39582"/>
          <a:stretch/>
        </p:blipFill>
        <p:spPr>
          <a:xfrm>
            <a:off x="907626" y="876300"/>
            <a:ext cx="10430263" cy="4857750"/>
          </a:xfrm>
          <a:prstGeom prst="rect">
            <a:avLst/>
          </a:prstGeom>
        </p:spPr>
      </p:pic>
    </p:spTree>
    <p:extLst>
      <p:ext uri="{BB962C8B-B14F-4D97-AF65-F5344CB8AC3E}">
        <p14:creationId xmlns:p14="http://schemas.microsoft.com/office/powerpoint/2010/main" val="90879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742" t="59896" r="22621" b="5208"/>
          <a:stretch/>
        </p:blipFill>
        <p:spPr>
          <a:xfrm>
            <a:off x="456346" y="1371600"/>
            <a:ext cx="11452748" cy="4038600"/>
          </a:xfrm>
          <a:prstGeom prst="rect">
            <a:avLst/>
          </a:prstGeom>
        </p:spPr>
      </p:pic>
      <p:sp>
        <p:nvSpPr>
          <p:cNvPr id="3" name="CuadroTexto 2"/>
          <p:cNvSpPr txBox="1"/>
          <p:nvPr/>
        </p:nvSpPr>
        <p:spPr>
          <a:xfrm>
            <a:off x="5173580" y="4800600"/>
            <a:ext cx="2105526" cy="461665"/>
          </a:xfrm>
          <a:prstGeom prst="rect">
            <a:avLst/>
          </a:prstGeom>
          <a:solidFill>
            <a:srgbClr val="FFFF00"/>
          </a:solidFill>
        </p:spPr>
        <p:txBody>
          <a:bodyPr wrap="square" rtlCol="0">
            <a:spAutoFit/>
          </a:bodyPr>
          <a:lstStyle/>
          <a:p>
            <a:r>
              <a:rPr lang="es-AR" sz="2400" dirty="0" err="1"/>
              <a:t>Tp</a:t>
            </a:r>
            <a:r>
              <a:rPr lang="es-AR" sz="2400" dirty="0"/>
              <a:t>= T x 12 x 10</a:t>
            </a:r>
          </a:p>
        </p:txBody>
      </p:sp>
    </p:spTree>
    <p:extLst>
      <p:ext uri="{BB962C8B-B14F-4D97-AF65-F5344CB8AC3E}">
        <p14:creationId xmlns:p14="http://schemas.microsoft.com/office/powerpoint/2010/main" val="99203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475" t="30729" r="20717" b="39323"/>
          <a:stretch/>
        </p:blipFill>
        <p:spPr>
          <a:xfrm>
            <a:off x="460844" y="1009650"/>
            <a:ext cx="11312057" cy="3352800"/>
          </a:xfrm>
          <a:prstGeom prst="rect">
            <a:avLst/>
          </a:prstGeom>
        </p:spPr>
      </p:pic>
      <p:pic>
        <p:nvPicPr>
          <p:cNvPr id="3" name="Imagen 2"/>
          <p:cNvPicPr>
            <a:picLocks noChangeAspect="1"/>
          </p:cNvPicPr>
          <p:nvPr/>
        </p:nvPicPr>
        <p:blipFill rotWithShape="1">
          <a:blip r:embed="rId3"/>
          <a:srcRect l="22180" t="81775" r="19862" b="8331"/>
          <a:stretch/>
        </p:blipFill>
        <p:spPr>
          <a:xfrm>
            <a:off x="460844" y="4362450"/>
            <a:ext cx="11312057" cy="1123950"/>
          </a:xfrm>
          <a:prstGeom prst="rect">
            <a:avLst/>
          </a:prstGeom>
        </p:spPr>
      </p:pic>
    </p:spTree>
    <p:extLst>
      <p:ext uri="{BB962C8B-B14F-4D97-AF65-F5344CB8AC3E}">
        <p14:creationId xmlns:p14="http://schemas.microsoft.com/office/powerpoint/2010/main" val="348191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67" t="18749" r="21449" b="18751"/>
          <a:stretch/>
        </p:blipFill>
        <p:spPr>
          <a:xfrm>
            <a:off x="1181100" y="243001"/>
            <a:ext cx="10077449" cy="6347998"/>
          </a:xfrm>
          <a:prstGeom prst="rect">
            <a:avLst/>
          </a:prstGeom>
        </p:spPr>
      </p:pic>
    </p:spTree>
    <p:extLst>
      <p:ext uri="{BB962C8B-B14F-4D97-AF65-F5344CB8AC3E}">
        <p14:creationId xmlns:p14="http://schemas.microsoft.com/office/powerpoint/2010/main" val="138267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3792" t="32552" r="22035" b="18750"/>
          <a:stretch/>
        </p:blipFill>
        <p:spPr>
          <a:xfrm>
            <a:off x="990600" y="354124"/>
            <a:ext cx="10077449" cy="5093196"/>
          </a:xfrm>
          <a:prstGeom prst="rect">
            <a:avLst/>
          </a:prstGeom>
        </p:spPr>
      </p:pic>
    </p:spTree>
    <p:extLst>
      <p:ext uri="{BB962C8B-B14F-4D97-AF65-F5344CB8AC3E}">
        <p14:creationId xmlns:p14="http://schemas.microsoft.com/office/powerpoint/2010/main" val="216718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328" t="19531" r="21303" b="68229"/>
          <a:stretch/>
        </p:blipFill>
        <p:spPr>
          <a:xfrm>
            <a:off x="796522" y="1257300"/>
            <a:ext cx="10767305" cy="1314450"/>
          </a:xfrm>
          <a:prstGeom prst="rect">
            <a:avLst/>
          </a:prstGeom>
        </p:spPr>
      </p:pic>
      <p:pic>
        <p:nvPicPr>
          <p:cNvPr id="4" name="Imagen 3"/>
          <p:cNvPicPr>
            <a:picLocks noChangeAspect="1"/>
          </p:cNvPicPr>
          <p:nvPr/>
        </p:nvPicPr>
        <p:blipFill rotWithShape="1">
          <a:blip r:embed="rId3"/>
          <a:srcRect l="21010" t="55469" r="19546" b="23698"/>
          <a:stretch/>
        </p:blipFill>
        <p:spPr>
          <a:xfrm>
            <a:off x="779021" y="3562350"/>
            <a:ext cx="10784806" cy="2228850"/>
          </a:xfrm>
          <a:prstGeom prst="rect">
            <a:avLst/>
          </a:prstGeom>
        </p:spPr>
      </p:pic>
    </p:spTree>
    <p:extLst>
      <p:ext uri="{BB962C8B-B14F-4D97-AF65-F5344CB8AC3E}">
        <p14:creationId xmlns:p14="http://schemas.microsoft.com/office/powerpoint/2010/main" val="48892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Rot="1" noChangeArrowheads="1"/>
          </p:cNvSpPr>
          <p:nvPr/>
        </p:nvSpPr>
        <p:spPr>
          <a:xfrm>
            <a:off x="560471" y="841943"/>
            <a:ext cx="11372850" cy="5302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AR" sz="2400" b="1" dirty="0">
                <a:solidFill>
                  <a:schemeClr val="folHlink"/>
                </a:solidFill>
              </a:rPr>
              <a:t> </a:t>
            </a:r>
            <a:r>
              <a:rPr lang="es-ES" sz="2400" b="1" dirty="0"/>
              <a:t>FUNDAMENTOS DE LA CLASIFICACIÓN BIOCLIMÁTICA</a:t>
            </a:r>
          </a:p>
          <a:p>
            <a:pPr marL="0" indent="0" algn="ctr">
              <a:buNone/>
              <a:defRPr/>
            </a:pPr>
            <a:endParaRPr lang="es-AR" sz="2400" b="1" dirty="0"/>
          </a:p>
          <a:p>
            <a:pPr algn="just">
              <a:buFont typeface="Wingdings" panose="05000000000000000000" pitchFamily="2" charset="2"/>
              <a:buChar char="Ø"/>
              <a:defRPr/>
            </a:pPr>
            <a:r>
              <a:rPr lang="es-AR" sz="2400" b="1" dirty="0">
                <a:solidFill>
                  <a:schemeClr val="folHlink"/>
                </a:solidFill>
              </a:rPr>
              <a:t> CLASIFICACIÓN BIOCLIMÁTICA CON JURISDICCIÓN EN TODO EL PLANETA.</a:t>
            </a:r>
          </a:p>
          <a:p>
            <a:pPr algn="just">
              <a:buFont typeface="Wingdings" panose="05000000000000000000" pitchFamily="2" charset="2"/>
              <a:buChar char="Ø"/>
              <a:defRPr/>
            </a:pPr>
            <a:endParaRPr lang="es-AR" sz="2400" b="1" dirty="0">
              <a:solidFill>
                <a:schemeClr val="folHlink"/>
              </a:solidFill>
            </a:endParaRPr>
          </a:p>
          <a:p>
            <a:pPr algn="just">
              <a:buFont typeface="Wingdings" panose="05000000000000000000" pitchFamily="2" charset="2"/>
              <a:buChar char="Ø"/>
              <a:defRPr/>
            </a:pPr>
            <a:r>
              <a:rPr lang="es-ES" sz="2400" b="1" dirty="0">
                <a:solidFill>
                  <a:schemeClr val="folHlink"/>
                </a:solidFill>
              </a:rPr>
              <a:t>  REFLEJA LA RELACIÓN DE RECIPROCIDAD </a:t>
            </a:r>
            <a:r>
              <a:rPr lang="es-ES" sz="2400" b="1" i="1" dirty="0">
                <a:solidFill>
                  <a:schemeClr val="folHlink"/>
                </a:solidFill>
              </a:rPr>
              <a:t>“</a:t>
            </a:r>
            <a:r>
              <a:rPr lang="es-ES" sz="2400" b="1" dirty="0">
                <a:solidFill>
                  <a:schemeClr val="folHlink"/>
                </a:solidFill>
              </a:rPr>
              <a:t>CLIMA -VEGETACIÓN”.</a:t>
            </a:r>
          </a:p>
          <a:p>
            <a:pPr algn="just">
              <a:defRPr/>
            </a:pPr>
            <a:endParaRPr lang="es-ES" sz="2400" b="1" i="1" dirty="0">
              <a:solidFill>
                <a:schemeClr val="folHlink"/>
              </a:solidFill>
            </a:endParaRPr>
          </a:p>
          <a:p>
            <a:pPr algn="just">
              <a:buFont typeface="Wingdings" panose="05000000000000000000" pitchFamily="2" charset="2"/>
              <a:buChar char="Ø"/>
              <a:defRPr/>
            </a:pPr>
            <a:r>
              <a:rPr lang="es-ES" sz="2400" b="1" dirty="0">
                <a:solidFill>
                  <a:schemeClr val="folHlink"/>
                </a:solidFill>
              </a:rPr>
              <a:t> PERMITE TRAZAR LÍMITES DE DISTRIBUCIÓN DE LA VEGETACIÓN EN FUNCIÓN DE DETERMINADOS VALORES DEL CLIMA.</a:t>
            </a:r>
          </a:p>
          <a:p>
            <a:pPr algn="just">
              <a:buFont typeface="Wingdings" panose="05000000000000000000" pitchFamily="2" charset="2"/>
              <a:buNone/>
              <a:defRPr/>
            </a:pPr>
            <a:endParaRPr lang="es-ES" sz="2400" b="1" dirty="0">
              <a:solidFill>
                <a:schemeClr val="folHlink"/>
              </a:solidFill>
            </a:endParaRPr>
          </a:p>
          <a:p>
            <a:pPr algn="just">
              <a:buFont typeface="Wingdings" panose="05000000000000000000" pitchFamily="2" charset="2"/>
              <a:buChar char="Ø"/>
              <a:defRPr/>
            </a:pPr>
            <a:r>
              <a:rPr lang="es-ES" sz="2400" b="1" dirty="0">
                <a:solidFill>
                  <a:schemeClr val="folHlink"/>
                </a:solidFill>
              </a:rPr>
              <a:t>UTILIZA PARÁMETROS E ÍNDICES BIOCLIMÁTICOS DE FÁCIL MANEJO Y CÁLCULO MATEMÁTICO.</a:t>
            </a:r>
          </a:p>
        </p:txBody>
      </p:sp>
    </p:spTree>
    <p:extLst>
      <p:ext uri="{BB962C8B-B14F-4D97-AF65-F5344CB8AC3E}">
        <p14:creationId xmlns:p14="http://schemas.microsoft.com/office/powerpoint/2010/main" val="13714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781050" y="1047750"/>
            <a:ext cx="10896600" cy="3067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s-ES" sz="3200" b="1" dirty="0">
              <a:solidFill>
                <a:schemeClr val="folHlink"/>
              </a:solidFill>
              <a:latin typeface="+mn-lt"/>
            </a:endParaRPr>
          </a:p>
          <a:p>
            <a:pPr algn="ctr">
              <a:defRPr/>
            </a:pPr>
            <a:endParaRPr lang="es-ES" sz="3200" b="1" dirty="0">
              <a:solidFill>
                <a:schemeClr val="folHlink"/>
              </a:solidFill>
              <a:latin typeface="+mn-lt"/>
            </a:endParaRPr>
          </a:p>
          <a:p>
            <a:pPr algn="ctr">
              <a:defRPr/>
            </a:pPr>
            <a:endParaRPr lang="es-ES" sz="3200" b="1" dirty="0">
              <a:solidFill>
                <a:schemeClr val="folHlink"/>
              </a:solidFill>
              <a:latin typeface="+mn-lt"/>
            </a:endParaRPr>
          </a:p>
          <a:p>
            <a:pPr algn="ctr">
              <a:defRPr/>
            </a:pPr>
            <a:r>
              <a:rPr lang="es-ES" sz="3200" b="1" dirty="0">
                <a:solidFill>
                  <a:schemeClr val="folHlink"/>
                </a:solidFill>
                <a:latin typeface="+mn-lt"/>
              </a:rPr>
              <a:t>ÍNDICES BIOCLIMÁTICOS</a:t>
            </a:r>
          </a:p>
          <a:p>
            <a:pPr algn="ctr">
              <a:defRPr/>
            </a:pPr>
            <a:endParaRPr lang="es-ES" sz="3200" b="1" dirty="0">
              <a:solidFill>
                <a:schemeClr val="folHlink"/>
              </a:solidFill>
              <a:latin typeface="+mn-lt"/>
            </a:endParaRPr>
          </a:p>
          <a:p>
            <a:pPr algn="ctr">
              <a:defRPr/>
            </a:pPr>
            <a:r>
              <a:rPr lang="es-ES" sz="3200" b="1" dirty="0">
                <a:solidFill>
                  <a:schemeClr val="folHlink"/>
                </a:solidFill>
                <a:latin typeface="+mn-lt"/>
              </a:rPr>
              <a:t>Se calculan a partir de fórmulas aritméticas sencillas</a:t>
            </a:r>
          </a:p>
        </p:txBody>
      </p:sp>
    </p:spTree>
    <p:extLst>
      <p:ext uri="{BB962C8B-B14F-4D97-AF65-F5344CB8AC3E}">
        <p14:creationId xmlns:p14="http://schemas.microsoft.com/office/powerpoint/2010/main" val="62304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596" t="13802" r="22035" b="65892"/>
          <a:stretch/>
        </p:blipFill>
        <p:spPr>
          <a:xfrm>
            <a:off x="161801" y="342900"/>
            <a:ext cx="11687539" cy="2133600"/>
          </a:xfrm>
          <a:prstGeom prst="rect">
            <a:avLst/>
          </a:prstGeom>
        </p:spPr>
      </p:pic>
      <p:pic>
        <p:nvPicPr>
          <p:cNvPr id="3" name="Imagen 2"/>
          <p:cNvPicPr>
            <a:picLocks noChangeAspect="1"/>
          </p:cNvPicPr>
          <p:nvPr/>
        </p:nvPicPr>
        <p:blipFill rotWithShape="1">
          <a:blip r:embed="rId3"/>
          <a:srcRect l="24378" t="65364" r="22034" b="29427"/>
          <a:stretch/>
        </p:blipFill>
        <p:spPr>
          <a:xfrm>
            <a:off x="723900" y="2705101"/>
            <a:ext cx="11125440" cy="781050"/>
          </a:xfrm>
          <a:prstGeom prst="rect">
            <a:avLst/>
          </a:prstGeom>
        </p:spPr>
      </p:pic>
      <p:pic>
        <p:nvPicPr>
          <p:cNvPr id="4" name="Imagen 3"/>
          <p:cNvPicPr>
            <a:picLocks noChangeAspect="1"/>
          </p:cNvPicPr>
          <p:nvPr/>
        </p:nvPicPr>
        <p:blipFill rotWithShape="1">
          <a:blip r:embed="rId4"/>
          <a:srcRect l="24085" t="23959" r="22182" b="65476"/>
          <a:stretch/>
        </p:blipFill>
        <p:spPr>
          <a:xfrm>
            <a:off x="723900" y="3771903"/>
            <a:ext cx="11125440" cy="1257300"/>
          </a:xfrm>
          <a:prstGeom prst="rect">
            <a:avLst/>
          </a:prstGeom>
        </p:spPr>
      </p:pic>
      <p:pic>
        <p:nvPicPr>
          <p:cNvPr id="5" name="Imagen 4"/>
          <p:cNvPicPr>
            <a:picLocks noChangeAspect="1"/>
          </p:cNvPicPr>
          <p:nvPr/>
        </p:nvPicPr>
        <p:blipFill rotWithShape="1">
          <a:blip r:embed="rId5"/>
          <a:srcRect l="23793" t="52605" r="22767" b="36980"/>
          <a:stretch/>
        </p:blipFill>
        <p:spPr>
          <a:xfrm>
            <a:off x="723900" y="5314955"/>
            <a:ext cx="11125440" cy="1144044"/>
          </a:xfrm>
          <a:prstGeom prst="rect">
            <a:avLst/>
          </a:prstGeom>
        </p:spPr>
      </p:pic>
    </p:spTree>
    <p:extLst>
      <p:ext uri="{BB962C8B-B14F-4D97-AF65-F5344CB8AC3E}">
        <p14:creationId xmlns:p14="http://schemas.microsoft.com/office/powerpoint/2010/main" val="353619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571" t="28906" r="18229" b="55990"/>
          <a:stretch/>
        </p:blipFill>
        <p:spPr>
          <a:xfrm>
            <a:off x="450907" y="1236245"/>
            <a:ext cx="11395186" cy="1581150"/>
          </a:xfrm>
          <a:prstGeom prst="rect">
            <a:avLst/>
          </a:prstGeom>
        </p:spPr>
      </p:pic>
      <p:pic>
        <p:nvPicPr>
          <p:cNvPr id="3" name="Imagen 2"/>
          <p:cNvPicPr>
            <a:picLocks noChangeAspect="1"/>
          </p:cNvPicPr>
          <p:nvPr/>
        </p:nvPicPr>
        <p:blipFill rotWithShape="1">
          <a:blip r:embed="rId3"/>
          <a:srcRect l="21888" t="38021" r="22181" b="36487"/>
          <a:stretch/>
        </p:blipFill>
        <p:spPr>
          <a:xfrm>
            <a:off x="450907" y="3224464"/>
            <a:ext cx="11461958" cy="2619876"/>
          </a:xfrm>
          <a:prstGeom prst="rect">
            <a:avLst/>
          </a:prstGeom>
        </p:spPr>
      </p:pic>
      <p:sp>
        <p:nvSpPr>
          <p:cNvPr id="4" name="Rectángulo 3"/>
          <p:cNvSpPr/>
          <p:nvPr/>
        </p:nvSpPr>
        <p:spPr>
          <a:xfrm>
            <a:off x="2322096" y="5293894"/>
            <a:ext cx="2249904" cy="409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4676272" y="2370221"/>
            <a:ext cx="1351549" cy="336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9430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552" t="15625" r="29356" b="17188"/>
          <a:stretch/>
        </p:blipFill>
        <p:spPr>
          <a:xfrm>
            <a:off x="2819401" y="151759"/>
            <a:ext cx="6762750" cy="6534791"/>
          </a:xfrm>
          <a:prstGeom prst="rect">
            <a:avLst/>
          </a:prstGeom>
        </p:spPr>
      </p:pic>
    </p:spTree>
    <p:extLst>
      <p:ext uri="{BB962C8B-B14F-4D97-AF65-F5344CB8AC3E}">
        <p14:creationId xmlns:p14="http://schemas.microsoft.com/office/powerpoint/2010/main" val="191454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210" t="31251" r="26574" b="51046"/>
          <a:stretch/>
        </p:blipFill>
        <p:spPr>
          <a:xfrm>
            <a:off x="890337" y="245662"/>
            <a:ext cx="10756231" cy="2377222"/>
          </a:xfrm>
          <a:prstGeom prst="rect">
            <a:avLst/>
          </a:prstGeom>
        </p:spPr>
      </p:pic>
      <p:pic>
        <p:nvPicPr>
          <p:cNvPr id="3" name="Imagen 2"/>
          <p:cNvPicPr>
            <a:picLocks noChangeAspect="1"/>
          </p:cNvPicPr>
          <p:nvPr/>
        </p:nvPicPr>
        <p:blipFill rotWithShape="1">
          <a:blip r:embed="rId3"/>
          <a:srcRect l="9991" t="31743" r="7340" b="13651"/>
          <a:stretch/>
        </p:blipFill>
        <p:spPr>
          <a:xfrm>
            <a:off x="890337" y="2622884"/>
            <a:ext cx="10756231" cy="3994485"/>
          </a:xfrm>
          <a:prstGeom prst="rect">
            <a:avLst/>
          </a:prstGeom>
        </p:spPr>
      </p:pic>
      <p:sp>
        <p:nvSpPr>
          <p:cNvPr id="4" name="Rectángulo 3"/>
          <p:cNvSpPr/>
          <p:nvPr/>
        </p:nvSpPr>
        <p:spPr>
          <a:xfrm>
            <a:off x="2935704" y="1844842"/>
            <a:ext cx="2229854"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8379912" y="6185220"/>
            <a:ext cx="2141951" cy="307777"/>
          </a:xfrm>
          <a:prstGeom prst="rect">
            <a:avLst/>
          </a:prstGeom>
          <a:solidFill>
            <a:srgbClr val="FFFF00"/>
          </a:solidFill>
        </p:spPr>
        <p:txBody>
          <a:bodyPr wrap="square">
            <a:spAutoFit/>
          </a:bodyPr>
          <a:lstStyle/>
          <a:p>
            <a:r>
              <a:rPr lang="es-ES" sz="1400" b="1" dirty="0">
                <a:solidFill>
                  <a:srgbClr val="FF0000"/>
                </a:solidFill>
              </a:rPr>
              <a:t>NO SE MULTIPLICA POR 10</a:t>
            </a:r>
            <a:endParaRPr lang="es-AR" sz="1400" dirty="0">
              <a:solidFill>
                <a:srgbClr val="FF0000"/>
              </a:solidFill>
            </a:endParaRPr>
          </a:p>
        </p:txBody>
      </p:sp>
    </p:spTree>
    <p:extLst>
      <p:ext uri="{BB962C8B-B14F-4D97-AF65-F5344CB8AC3E}">
        <p14:creationId xmlns:p14="http://schemas.microsoft.com/office/powerpoint/2010/main" val="355025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9040" t="12560" r="29718" b="39868"/>
          <a:stretch/>
        </p:blipFill>
        <p:spPr>
          <a:xfrm>
            <a:off x="1780674" y="336882"/>
            <a:ext cx="9372717" cy="6208297"/>
          </a:xfrm>
          <a:prstGeom prst="rect">
            <a:avLst/>
          </a:prstGeom>
        </p:spPr>
      </p:pic>
    </p:spTree>
    <p:extLst>
      <p:ext uri="{BB962C8B-B14F-4D97-AF65-F5344CB8AC3E}">
        <p14:creationId xmlns:p14="http://schemas.microsoft.com/office/powerpoint/2010/main" val="133516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5300" y="603588"/>
            <a:ext cx="11410950" cy="5755422"/>
          </a:xfrm>
          <a:prstGeom prst="rect">
            <a:avLst/>
          </a:prstGeom>
        </p:spPr>
        <p:txBody>
          <a:bodyPr wrap="square">
            <a:spAutoFit/>
          </a:bodyPr>
          <a:lstStyle/>
          <a:p>
            <a:pPr algn="ctr"/>
            <a:r>
              <a:rPr lang="es-AR" sz="3200" dirty="0"/>
              <a:t>ESTA CLASIFICACIÓN ESTABLECE DIFERENTES CATEGORÍAS BIOCLIMÁTICAS JERÁRQUICAS RELACIONADAS CON LA LATITUD Y CON LA ALTITUD: </a:t>
            </a:r>
          </a:p>
          <a:p>
            <a:pPr algn="ctr"/>
            <a:endParaRPr lang="es-AR" sz="3200" dirty="0"/>
          </a:p>
          <a:p>
            <a:pPr>
              <a:lnSpc>
                <a:spcPct val="150000"/>
              </a:lnSpc>
            </a:pPr>
            <a:r>
              <a:rPr lang="es-AR" sz="3200" dirty="0"/>
              <a:t> 1. </a:t>
            </a:r>
            <a:r>
              <a:rPr lang="es-AR" sz="3200" b="1" dirty="0"/>
              <a:t>LATITUDINALMENTE</a:t>
            </a:r>
            <a:r>
              <a:rPr lang="es-AR" sz="3200" dirty="0"/>
              <a:t> SE DISTINGUEN: </a:t>
            </a:r>
            <a:r>
              <a:rPr lang="es-AR" sz="3200" b="1" dirty="0">
                <a:solidFill>
                  <a:srgbClr val="FF0000"/>
                </a:solidFill>
              </a:rPr>
              <a:t>MACROBIOCLIMAS, BIOCLIMAS Y VARIANTES BIOCLIMÁTICAS.</a:t>
            </a:r>
          </a:p>
          <a:p>
            <a:pPr>
              <a:lnSpc>
                <a:spcPct val="150000"/>
              </a:lnSpc>
            </a:pPr>
            <a:endParaRPr lang="es-AR" sz="3200" b="1" dirty="0"/>
          </a:p>
          <a:p>
            <a:pPr>
              <a:lnSpc>
                <a:spcPct val="150000"/>
              </a:lnSpc>
            </a:pPr>
            <a:r>
              <a:rPr lang="es-AR" sz="3200" dirty="0"/>
              <a:t>2. </a:t>
            </a:r>
            <a:r>
              <a:rPr lang="es-AR" sz="3200" b="1" dirty="0"/>
              <a:t>ALTITUDINALMENTE</a:t>
            </a:r>
            <a:r>
              <a:rPr lang="es-AR" sz="3200" dirty="0"/>
              <a:t> SE DISTINGUEN: </a:t>
            </a:r>
            <a:r>
              <a:rPr lang="es-AR" sz="3200" b="1" dirty="0">
                <a:solidFill>
                  <a:srgbClr val="FF0000"/>
                </a:solidFill>
              </a:rPr>
              <a:t>PISOS BIOCLIMÁTICOS </a:t>
            </a:r>
            <a:r>
              <a:rPr lang="es-AR" sz="3200" dirty="0">
                <a:solidFill>
                  <a:srgbClr val="FF0000"/>
                </a:solidFill>
              </a:rPr>
              <a:t>(</a:t>
            </a:r>
            <a:r>
              <a:rPr lang="es-AR" sz="3200" b="1" dirty="0" err="1">
                <a:solidFill>
                  <a:srgbClr val="FF0000"/>
                </a:solidFill>
              </a:rPr>
              <a:t>termotipos</a:t>
            </a:r>
            <a:r>
              <a:rPr lang="es-AR" sz="3200" b="1" dirty="0">
                <a:solidFill>
                  <a:srgbClr val="FF0000"/>
                </a:solidFill>
              </a:rPr>
              <a:t> y </a:t>
            </a:r>
            <a:r>
              <a:rPr lang="es-AR" sz="3200" b="1" dirty="0" err="1">
                <a:solidFill>
                  <a:srgbClr val="FF0000"/>
                </a:solidFill>
              </a:rPr>
              <a:t>ombrotipos</a:t>
            </a:r>
            <a:r>
              <a:rPr lang="es-AR" sz="3200" dirty="0">
                <a:solidFill>
                  <a:srgbClr val="FF0000"/>
                </a:solidFill>
              </a:rPr>
              <a:t>).</a:t>
            </a:r>
          </a:p>
        </p:txBody>
      </p:sp>
    </p:spTree>
    <p:extLst>
      <p:ext uri="{BB962C8B-B14F-4D97-AF65-F5344CB8AC3E}">
        <p14:creationId xmlns:p14="http://schemas.microsoft.com/office/powerpoint/2010/main" val="323741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118300" y="933450"/>
            <a:ext cx="7965157" cy="685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 sz="3200" b="1" dirty="0">
                <a:solidFill>
                  <a:schemeClr val="folHlink"/>
                </a:solidFill>
                <a:latin typeface="+mn-lt"/>
              </a:rPr>
              <a:t>CATEGORÍAS BIOCLIMÁTICAS DE LA TIERRA</a:t>
            </a:r>
          </a:p>
        </p:txBody>
      </p:sp>
      <p:sp>
        <p:nvSpPr>
          <p:cNvPr id="3" name="Rectangle 3"/>
          <p:cNvSpPr txBox="1">
            <a:spLocks noRot="1" noChangeArrowheads="1"/>
          </p:cNvSpPr>
          <p:nvPr/>
        </p:nvSpPr>
        <p:spPr>
          <a:xfrm>
            <a:off x="2417924" y="2362200"/>
            <a:ext cx="7965157" cy="3562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 sz="3600" b="1" dirty="0">
                <a:solidFill>
                  <a:schemeClr val="tx2"/>
                </a:solidFill>
              </a:rPr>
              <a:t>5 MACROBIOCLIMAS.</a:t>
            </a:r>
          </a:p>
          <a:p>
            <a:pPr>
              <a:defRPr/>
            </a:pPr>
            <a:r>
              <a:rPr lang="es-ES" sz="3600" b="1" dirty="0">
                <a:solidFill>
                  <a:schemeClr val="tx2"/>
                </a:solidFill>
              </a:rPr>
              <a:t>27 BIOCLIMAS.</a:t>
            </a:r>
          </a:p>
          <a:p>
            <a:pPr>
              <a:defRPr/>
            </a:pPr>
            <a:r>
              <a:rPr lang="es-ES" sz="3600" b="1" dirty="0">
                <a:solidFill>
                  <a:schemeClr val="tx2"/>
                </a:solidFill>
              </a:rPr>
              <a:t>7 TERMOTIPOS.</a:t>
            </a:r>
          </a:p>
          <a:p>
            <a:pPr>
              <a:defRPr/>
            </a:pPr>
            <a:r>
              <a:rPr lang="es-ES" sz="3600" b="1" dirty="0">
                <a:solidFill>
                  <a:schemeClr val="tx2"/>
                </a:solidFill>
              </a:rPr>
              <a:t>9 OMBROTIPOS.</a:t>
            </a:r>
          </a:p>
          <a:p>
            <a:pPr>
              <a:defRPr/>
            </a:pPr>
            <a:r>
              <a:rPr lang="es-ES" sz="3600" b="1" dirty="0">
                <a:solidFill>
                  <a:schemeClr val="tx2"/>
                </a:solidFill>
              </a:rPr>
              <a:t>5 VARIANTES BIOCLIMATICAS</a:t>
            </a:r>
          </a:p>
        </p:txBody>
      </p:sp>
    </p:spTree>
    <p:extLst>
      <p:ext uri="{BB962C8B-B14F-4D97-AF65-F5344CB8AC3E}">
        <p14:creationId xmlns:p14="http://schemas.microsoft.com/office/powerpoint/2010/main" val="37694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350" y="1543050"/>
            <a:ext cx="9639300" cy="4524315"/>
          </a:xfrm>
          <a:prstGeom prst="rect">
            <a:avLst/>
          </a:prstGeom>
        </p:spPr>
        <p:txBody>
          <a:bodyPr wrap="square">
            <a:spAutoFit/>
          </a:bodyPr>
          <a:lstStyle/>
          <a:p>
            <a:pPr algn="just">
              <a:lnSpc>
                <a:spcPct val="150000"/>
              </a:lnSpc>
            </a:pPr>
            <a:r>
              <a:rPr lang="es-AR" sz="2400" b="1" dirty="0"/>
              <a:t>Los </a:t>
            </a:r>
            <a:r>
              <a:rPr lang="es-AR" sz="2400" b="1" dirty="0" err="1">
                <a:solidFill>
                  <a:srgbClr val="FF0000"/>
                </a:solidFill>
              </a:rPr>
              <a:t>macrobioclimas</a:t>
            </a:r>
            <a:r>
              <a:rPr lang="es-AR" sz="2400" b="1" dirty="0"/>
              <a:t> son las unidades tipológicas de mayor rango en la clasificación bioclimática. Se trata de modelos biofísicos delimitados por determinados valores </a:t>
            </a:r>
            <a:r>
              <a:rPr lang="es-AR" sz="2400" b="1" dirty="0">
                <a:solidFill>
                  <a:srgbClr val="FF0000"/>
                </a:solidFill>
              </a:rPr>
              <a:t>latitudinales, climáticos y </a:t>
            </a:r>
            <a:r>
              <a:rPr lang="es-AR" sz="2400" b="1" dirty="0" err="1">
                <a:solidFill>
                  <a:srgbClr val="FF0000"/>
                </a:solidFill>
              </a:rPr>
              <a:t>vegetacionales</a:t>
            </a:r>
            <a:r>
              <a:rPr lang="es-AR" sz="2400" b="1" dirty="0"/>
              <a:t>, que poseen una </a:t>
            </a:r>
            <a:r>
              <a:rPr lang="es-AR" sz="2400" b="1" dirty="0">
                <a:solidFill>
                  <a:srgbClr val="FF0000"/>
                </a:solidFill>
              </a:rPr>
              <a:t>amplia jurisdicción territorial </a:t>
            </a:r>
            <a:r>
              <a:rPr lang="es-AR" sz="2400" b="1" dirty="0"/>
              <a:t>y que están relacionados con los grandes </a:t>
            </a:r>
            <a:r>
              <a:rPr lang="es-AR" sz="2400" b="1" dirty="0">
                <a:solidFill>
                  <a:srgbClr val="FF0000"/>
                </a:solidFill>
              </a:rPr>
              <a:t>tipos de climas y de biomas</a:t>
            </a:r>
            <a:r>
              <a:rPr lang="es-AR" sz="2400" b="1" dirty="0"/>
              <a:t>, así como con </a:t>
            </a:r>
            <a:r>
              <a:rPr lang="es-AR" sz="2400" b="1" dirty="0">
                <a:solidFill>
                  <a:srgbClr val="FF0000"/>
                </a:solidFill>
              </a:rPr>
              <a:t>regiones biogeográficas </a:t>
            </a:r>
            <a:r>
              <a:rPr lang="es-AR" sz="2400" b="1" dirty="0"/>
              <a:t>de la Tierra. </a:t>
            </a:r>
          </a:p>
          <a:p>
            <a:pPr algn="just">
              <a:lnSpc>
                <a:spcPct val="150000"/>
              </a:lnSpc>
            </a:pPr>
            <a:r>
              <a:rPr lang="es-AR" sz="2400" b="1" dirty="0"/>
              <a:t>En cada uno de ellos, por sus peculiaridades climáticas y </a:t>
            </a:r>
            <a:r>
              <a:rPr lang="es-AR" sz="2400" b="1" dirty="0" err="1"/>
              <a:t>vegetacionales</a:t>
            </a:r>
            <a:r>
              <a:rPr lang="es-AR" sz="2400" b="1" dirty="0"/>
              <a:t>, se distinguen unidades subordinadas: </a:t>
            </a:r>
            <a:r>
              <a:rPr lang="es-AR" sz="2400" b="1" dirty="0">
                <a:solidFill>
                  <a:srgbClr val="FF0000"/>
                </a:solidFill>
              </a:rPr>
              <a:t>los </a:t>
            </a:r>
            <a:r>
              <a:rPr lang="es-AR" sz="2400" b="1" dirty="0" err="1">
                <a:solidFill>
                  <a:srgbClr val="FF0000"/>
                </a:solidFill>
              </a:rPr>
              <a:t>bioclimas</a:t>
            </a:r>
            <a:r>
              <a:rPr lang="es-AR" sz="2400" b="1" dirty="0"/>
              <a:t>.</a:t>
            </a:r>
          </a:p>
        </p:txBody>
      </p:sp>
      <p:sp>
        <p:nvSpPr>
          <p:cNvPr id="3" name="Rectángulo 2"/>
          <p:cNvSpPr/>
          <p:nvPr/>
        </p:nvSpPr>
        <p:spPr>
          <a:xfrm>
            <a:off x="4724400" y="419100"/>
            <a:ext cx="3352800" cy="523220"/>
          </a:xfrm>
          <a:prstGeom prst="rect">
            <a:avLst/>
          </a:prstGeom>
        </p:spPr>
        <p:txBody>
          <a:bodyPr wrap="square">
            <a:spAutoFit/>
          </a:bodyPr>
          <a:lstStyle/>
          <a:p>
            <a:r>
              <a:rPr lang="es-ES" sz="2800" b="1" dirty="0">
                <a:solidFill>
                  <a:schemeClr val="tx2"/>
                </a:solidFill>
              </a:rPr>
              <a:t>MACROBIOCLIMAS</a:t>
            </a:r>
            <a:endParaRPr lang="es-AR" sz="2800" dirty="0"/>
          </a:p>
        </p:txBody>
      </p:sp>
    </p:spTree>
    <p:extLst>
      <p:ext uri="{BB962C8B-B14F-4D97-AF65-F5344CB8AC3E}">
        <p14:creationId xmlns:p14="http://schemas.microsoft.com/office/powerpoint/2010/main" val="373156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4888523" y="1730613"/>
            <a:ext cx="3495822" cy="4393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s-ES" sz="3200" b="1" dirty="0">
                <a:solidFill>
                  <a:srgbClr val="002060"/>
                </a:solidFill>
                <a:effectLst>
                  <a:outerShdw blurRad="38100" dist="38100" dir="2700000" algn="tl">
                    <a:srgbClr val="000000">
                      <a:alpha val="43137"/>
                    </a:srgbClr>
                  </a:outerShdw>
                </a:effectLst>
              </a:rPr>
              <a:t>TROPICAL </a:t>
            </a:r>
          </a:p>
          <a:p>
            <a:pPr>
              <a:lnSpc>
                <a:spcPct val="150000"/>
              </a:lnSpc>
              <a:defRPr/>
            </a:pPr>
            <a:r>
              <a:rPr lang="es-ES" sz="3200" b="1" dirty="0">
                <a:solidFill>
                  <a:srgbClr val="002060"/>
                </a:solidFill>
                <a:effectLst>
                  <a:outerShdw blurRad="38100" dist="38100" dir="2700000" algn="tl">
                    <a:srgbClr val="000000">
                      <a:alpha val="43137"/>
                    </a:srgbClr>
                  </a:outerShdw>
                </a:effectLst>
              </a:rPr>
              <a:t>MEDITERRÁNEO</a:t>
            </a:r>
          </a:p>
          <a:p>
            <a:pPr>
              <a:lnSpc>
                <a:spcPct val="150000"/>
              </a:lnSpc>
              <a:defRPr/>
            </a:pPr>
            <a:r>
              <a:rPr lang="es-ES" sz="3200" b="1" dirty="0">
                <a:solidFill>
                  <a:srgbClr val="002060"/>
                </a:solidFill>
                <a:effectLst>
                  <a:outerShdw blurRad="38100" dist="38100" dir="2700000" algn="tl">
                    <a:srgbClr val="000000">
                      <a:alpha val="43137"/>
                    </a:srgbClr>
                  </a:outerShdw>
                </a:effectLst>
              </a:rPr>
              <a:t>TEMPLADO</a:t>
            </a:r>
          </a:p>
          <a:p>
            <a:pPr>
              <a:lnSpc>
                <a:spcPct val="150000"/>
              </a:lnSpc>
              <a:defRPr/>
            </a:pPr>
            <a:r>
              <a:rPr lang="es-ES" sz="3200" b="1" dirty="0">
                <a:solidFill>
                  <a:srgbClr val="002060"/>
                </a:solidFill>
                <a:effectLst>
                  <a:outerShdw blurRad="38100" dist="38100" dir="2700000" algn="tl">
                    <a:srgbClr val="000000">
                      <a:alpha val="43137"/>
                    </a:srgbClr>
                  </a:outerShdw>
                </a:effectLst>
              </a:rPr>
              <a:t>BOREAL</a:t>
            </a:r>
          </a:p>
          <a:p>
            <a:pPr>
              <a:lnSpc>
                <a:spcPct val="150000"/>
              </a:lnSpc>
              <a:defRPr/>
            </a:pPr>
            <a:r>
              <a:rPr lang="es-ES" sz="3200" b="1" dirty="0">
                <a:solidFill>
                  <a:srgbClr val="002060"/>
                </a:solidFill>
                <a:effectLst>
                  <a:outerShdw blurRad="38100" dist="38100" dir="2700000" algn="tl">
                    <a:srgbClr val="000000">
                      <a:alpha val="43137"/>
                    </a:srgbClr>
                  </a:outerShdw>
                </a:effectLst>
              </a:rPr>
              <a:t>POLAR   </a:t>
            </a:r>
          </a:p>
        </p:txBody>
      </p:sp>
      <p:sp>
        <p:nvSpPr>
          <p:cNvPr id="3" name="Rectángulo 2"/>
          <p:cNvSpPr/>
          <p:nvPr/>
        </p:nvSpPr>
        <p:spPr>
          <a:xfrm>
            <a:off x="3231770" y="430795"/>
            <a:ext cx="5771554" cy="584775"/>
          </a:xfrm>
          <a:prstGeom prst="rect">
            <a:avLst/>
          </a:prstGeom>
        </p:spPr>
        <p:txBody>
          <a:bodyPr wrap="square">
            <a:spAutoFit/>
          </a:bodyPr>
          <a:lstStyle/>
          <a:p>
            <a:r>
              <a:rPr lang="es-ES" altLang="es-AR" sz="3200" b="1" dirty="0">
                <a:solidFill>
                  <a:schemeClr val="folHlink"/>
                </a:solidFill>
              </a:rPr>
              <a:t>MACROBIOCLIMAS DE LA TIERRA</a:t>
            </a:r>
            <a:endParaRPr lang="es-AR" sz="3200" b="1" dirty="0"/>
          </a:p>
        </p:txBody>
      </p:sp>
    </p:spTree>
    <p:extLst>
      <p:ext uri="{BB962C8B-B14F-4D97-AF65-F5344CB8AC3E}">
        <p14:creationId xmlns:p14="http://schemas.microsoft.com/office/powerpoint/2010/main" val="1098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368968" y="266644"/>
            <a:ext cx="11325727" cy="7353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 sz="2800" b="1" dirty="0">
                <a:solidFill>
                  <a:schemeClr val="folHlink"/>
                </a:solidFill>
                <a:latin typeface="+mn-lt"/>
              </a:rPr>
              <a:t>POSTULADOS DE ESTA CLASIFICACIÓN BIOCLIMÁTICA</a:t>
            </a:r>
          </a:p>
        </p:txBody>
      </p:sp>
      <p:sp>
        <p:nvSpPr>
          <p:cNvPr id="3" name="Rectángulo 2"/>
          <p:cNvSpPr/>
          <p:nvPr/>
        </p:nvSpPr>
        <p:spPr>
          <a:xfrm>
            <a:off x="368968" y="1155032"/>
            <a:ext cx="11325727"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es-AR" sz="2400" b="1" dirty="0">
                <a:solidFill>
                  <a:srgbClr val="FF0000"/>
                </a:solidFill>
              </a:rPr>
              <a:t>De Reciprocidad</a:t>
            </a:r>
            <a:r>
              <a:rPr lang="es-AR" sz="2400" b="1" dirty="0"/>
              <a:t>: existe una ajustada y recíproca relación entre el clima, la vegetación y los territorios geográficos, es decir, entre los bioclimas, la vegetación y las unidades biogeográficas.</a:t>
            </a:r>
          </a:p>
        </p:txBody>
      </p:sp>
      <p:sp>
        <p:nvSpPr>
          <p:cNvPr id="4" name="Rectángulo 3"/>
          <p:cNvSpPr/>
          <p:nvPr/>
        </p:nvSpPr>
        <p:spPr>
          <a:xfrm>
            <a:off x="433137" y="3528594"/>
            <a:ext cx="11325726" cy="230832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400" b="1" dirty="0">
                <a:solidFill>
                  <a:srgbClr val="FF0000"/>
                </a:solidFill>
              </a:rPr>
              <a:t>Del Fotoperíodo</a:t>
            </a:r>
            <a:r>
              <a:rPr lang="es-AR" sz="2400" b="1" dirty="0"/>
              <a:t>: entre los paralelos </a:t>
            </a:r>
            <a:r>
              <a:rPr lang="es-AR" sz="2400" b="1" dirty="0">
                <a:solidFill>
                  <a:srgbClr val="FF0000"/>
                </a:solidFill>
              </a:rPr>
              <a:t>23º de latitud N y S</a:t>
            </a:r>
            <a:r>
              <a:rPr lang="es-AR" sz="2400" b="1" dirty="0"/>
              <a:t>, en razón de que la radiación solar es prácticamente cenital, y que la duración del día y de la noche varían poco a lo largo del año, el clima y la vegetación existentes a cualquier altitud, con independencia de la Temperatura,  se considera </a:t>
            </a:r>
            <a:r>
              <a:rPr lang="es-AR" sz="2400" b="1" dirty="0">
                <a:solidFill>
                  <a:srgbClr val="FF0000"/>
                </a:solidFill>
              </a:rPr>
              <a:t>TROPICAL</a:t>
            </a:r>
            <a:r>
              <a:rPr lang="es-AR" sz="2400" b="1" dirty="0"/>
              <a:t>.</a:t>
            </a:r>
          </a:p>
        </p:txBody>
      </p:sp>
    </p:spTree>
    <p:extLst>
      <p:ext uri="{BB962C8B-B14F-4D97-AF65-F5344CB8AC3E}">
        <p14:creationId xmlns:p14="http://schemas.microsoft.com/office/powerpoint/2010/main" val="36324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4535" y="590550"/>
            <a:ext cx="11428639" cy="523220"/>
          </a:xfrm>
          <a:prstGeom prst="rect">
            <a:avLst/>
          </a:prstGeom>
        </p:spPr>
        <p:txBody>
          <a:bodyPr wrap="square">
            <a:spAutoFit/>
          </a:bodyPr>
          <a:lstStyle/>
          <a:p>
            <a:pPr algn="ctr"/>
            <a:r>
              <a:rPr lang="es-AR" sz="2800" b="1" dirty="0"/>
              <a:t>LATITUDES ALCANZADAS POR LOS MACROBIOCLIMAS EN LA TIERRA</a:t>
            </a:r>
          </a:p>
        </p:txBody>
      </p:sp>
      <p:pic>
        <p:nvPicPr>
          <p:cNvPr id="4" name="Imagen 3"/>
          <p:cNvPicPr>
            <a:picLocks noChangeAspect="1"/>
          </p:cNvPicPr>
          <p:nvPr/>
        </p:nvPicPr>
        <p:blipFill rotWithShape="1">
          <a:blip r:embed="rId2"/>
          <a:srcRect l="24524" t="46354" r="22475" b="22917"/>
          <a:stretch/>
        </p:blipFill>
        <p:spPr>
          <a:xfrm>
            <a:off x="550511" y="1848166"/>
            <a:ext cx="11336689" cy="3695384"/>
          </a:xfrm>
          <a:prstGeom prst="rect">
            <a:avLst/>
          </a:prstGeom>
        </p:spPr>
      </p:pic>
    </p:spTree>
    <p:extLst>
      <p:ext uri="{BB962C8B-B14F-4D97-AF65-F5344CB8AC3E}">
        <p14:creationId xmlns:p14="http://schemas.microsoft.com/office/powerpoint/2010/main" val="86560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2000" y="1143000"/>
            <a:ext cx="10953750" cy="5262979"/>
          </a:xfrm>
          <a:prstGeom prst="rect">
            <a:avLst/>
          </a:prstGeom>
        </p:spPr>
        <p:txBody>
          <a:bodyPr wrap="square">
            <a:spAutoFit/>
          </a:bodyPr>
          <a:lstStyle/>
          <a:p>
            <a:pPr algn="just">
              <a:lnSpc>
                <a:spcPct val="150000"/>
              </a:lnSpc>
            </a:pPr>
            <a:r>
              <a:rPr lang="es-AR" sz="2800" dirty="0"/>
              <a:t>Se considera que tienen </a:t>
            </a:r>
            <a:r>
              <a:rPr lang="es-AR" sz="2800" dirty="0" err="1"/>
              <a:t>macrobioclima</a:t>
            </a:r>
            <a:r>
              <a:rPr lang="es-AR" sz="2800" dirty="0"/>
              <a:t> tropical, a cualquier altitud y</a:t>
            </a:r>
          </a:p>
          <a:p>
            <a:pPr algn="just">
              <a:lnSpc>
                <a:spcPct val="150000"/>
              </a:lnSpc>
            </a:pPr>
            <a:r>
              <a:rPr lang="es-AR" sz="2800" dirty="0"/>
              <a:t>valor de </a:t>
            </a:r>
            <a:r>
              <a:rPr lang="es-AR" sz="2800" dirty="0" err="1"/>
              <a:t>continentalidad</a:t>
            </a:r>
            <a:r>
              <a:rPr lang="es-AR" sz="2800" dirty="0"/>
              <a:t>, </a:t>
            </a:r>
            <a:r>
              <a:rPr lang="es-AR" sz="2800" b="1" dirty="0"/>
              <a:t>todos los territorios de la Tierra pertenecientes a las cinturas latitudinales ecuatorial y </a:t>
            </a:r>
            <a:r>
              <a:rPr lang="es-AR" sz="2800" b="1" dirty="0" err="1"/>
              <a:t>eutropical</a:t>
            </a:r>
            <a:r>
              <a:rPr lang="es-AR" sz="2800" b="1" dirty="0"/>
              <a:t> (0 a 23º N &amp; S)</a:t>
            </a:r>
            <a:r>
              <a:rPr lang="es-AR" sz="2800" dirty="0"/>
              <a:t>. </a:t>
            </a:r>
          </a:p>
          <a:p>
            <a:pPr algn="just">
              <a:lnSpc>
                <a:spcPct val="150000"/>
              </a:lnSpc>
            </a:pPr>
            <a:endParaRPr lang="es-AR" sz="2800" dirty="0"/>
          </a:p>
          <a:p>
            <a:pPr algn="just">
              <a:lnSpc>
                <a:spcPct val="150000"/>
              </a:lnSpc>
            </a:pPr>
            <a:r>
              <a:rPr lang="es-AR" sz="2800" dirty="0"/>
              <a:t>En los territorios latitudinalmente subtropicales (23º a 35º N &amp; S), también se considera que poseen un </a:t>
            </a:r>
            <a:r>
              <a:rPr lang="es-AR" sz="2800" dirty="0" err="1"/>
              <a:t>macrobioclima</a:t>
            </a:r>
            <a:r>
              <a:rPr lang="es-AR" sz="2800" dirty="0"/>
              <a:t> tropical, a cualquier altitud, aquellas </a:t>
            </a:r>
            <a:r>
              <a:rPr lang="es-AR" sz="2800" b="1" dirty="0"/>
              <a:t>áreas en las que la precipitación del semestre más cálido del año sea mayor que la del semestre más frío del año (</a:t>
            </a:r>
            <a:r>
              <a:rPr lang="es-AR" sz="2800" b="1" dirty="0" err="1"/>
              <a:t>Pss</a:t>
            </a:r>
            <a:r>
              <a:rPr lang="es-AR" sz="2800" b="1" dirty="0"/>
              <a:t> &gt; </a:t>
            </a:r>
            <a:r>
              <a:rPr lang="es-AR" sz="2800" b="1" dirty="0" err="1"/>
              <a:t>Psw</a:t>
            </a:r>
            <a:r>
              <a:rPr lang="es-AR" sz="2800" dirty="0"/>
              <a:t>).</a:t>
            </a:r>
          </a:p>
        </p:txBody>
      </p:sp>
      <p:sp>
        <p:nvSpPr>
          <p:cNvPr id="3" name="Rectángulo 2"/>
          <p:cNvSpPr/>
          <p:nvPr/>
        </p:nvSpPr>
        <p:spPr>
          <a:xfrm>
            <a:off x="3990975" y="381000"/>
            <a:ext cx="4495800" cy="523220"/>
          </a:xfrm>
          <a:prstGeom prst="rect">
            <a:avLst/>
          </a:prstGeom>
        </p:spPr>
        <p:txBody>
          <a:bodyPr wrap="square">
            <a:spAutoFit/>
          </a:bodyPr>
          <a:lstStyle/>
          <a:p>
            <a:r>
              <a:rPr lang="es-ES" sz="2800" b="1" dirty="0">
                <a:solidFill>
                  <a:schemeClr val="tx2"/>
                </a:solidFill>
              </a:rPr>
              <a:t>MACROBIOCLIMA TROPICAL</a:t>
            </a:r>
            <a:endParaRPr lang="es-AR" sz="2800" dirty="0"/>
          </a:p>
        </p:txBody>
      </p:sp>
    </p:spTree>
    <p:extLst>
      <p:ext uri="{BB962C8B-B14F-4D97-AF65-F5344CB8AC3E}">
        <p14:creationId xmlns:p14="http://schemas.microsoft.com/office/powerpoint/2010/main" val="202012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9000" y="190500"/>
            <a:ext cx="5734050" cy="523220"/>
          </a:xfrm>
          <a:prstGeom prst="rect">
            <a:avLst/>
          </a:prstGeom>
        </p:spPr>
        <p:txBody>
          <a:bodyPr wrap="square">
            <a:spAutoFit/>
          </a:bodyPr>
          <a:lstStyle/>
          <a:p>
            <a:r>
              <a:rPr lang="es-ES" sz="2800" b="1" dirty="0">
                <a:solidFill>
                  <a:schemeClr val="tx2"/>
                </a:solidFill>
              </a:rPr>
              <a:t>MACROBIOCLIMA MEDITERRÁNEO</a:t>
            </a:r>
            <a:endParaRPr lang="es-AR" sz="2800" dirty="0"/>
          </a:p>
        </p:txBody>
      </p:sp>
      <p:sp>
        <p:nvSpPr>
          <p:cNvPr id="3" name="Rectángulo 2"/>
          <p:cNvSpPr/>
          <p:nvPr/>
        </p:nvSpPr>
        <p:spPr>
          <a:xfrm>
            <a:off x="350044" y="1028700"/>
            <a:ext cx="11549062" cy="5262979"/>
          </a:xfrm>
          <a:prstGeom prst="rect">
            <a:avLst/>
          </a:prstGeom>
        </p:spPr>
        <p:txBody>
          <a:bodyPr wrap="square">
            <a:spAutoFit/>
          </a:bodyPr>
          <a:lstStyle/>
          <a:p>
            <a:pPr algn="just">
              <a:lnSpc>
                <a:spcPct val="150000"/>
              </a:lnSpc>
            </a:pPr>
            <a:r>
              <a:rPr lang="es-AR" sz="2800" dirty="0"/>
              <a:t>Se considera que tienen </a:t>
            </a:r>
            <a:r>
              <a:rPr lang="es-AR" sz="2800" dirty="0" err="1"/>
              <a:t>macrobioclima</a:t>
            </a:r>
            <a:r>
              <a:rPr lang="es-AR" sz="2800" dirty="0"/>
              <a:t> mediterráneo, a cualquier altitud y valor de </a:t>
            </a:r>
            <a:r>
              <a:rPr lang="es-AR" sz="2800" dirty="0" err="1"/>
              <a:t>continentalidad</a:t>
            </a:r>
            <a:r>
              <a:rPr lang="es-AR" sz="2800" dirty="0"/>
              <a:t>, todos los territorios </a:t>
            </a:r>
            <a:r>
              <a:rPr lang="es-AR" sz="2800" dirty="0" err="1"/>
              <a:t>extratropicales</a:t>
            </a:r>
            <a:r>
              <a:rPr lang="es-AR" sz="2800" dirty="0"/>
              <a:t> de la Tierra pertenecientes a las cinturas subtropical y </a:t>
            </a:r>
            <a:r>
              <a:rPr lang="es-AR" sz="2800" dirty="0" err="1"/>
              <a:t>eutemplada</a:t>
            </a:r>
            <a:r>
              <a:rPr lang="es-AR" sz="2800" dirty="0"/>
              <a:t> (23º a 52º N &amp; S), en los que </a:t>
            </a:r>
            <a:r>
              <a:rPr lang="es-AR" sz="2800" b="1" dirty="0"/>
              <a:t>existen al menos dos meses consecutivos con aridez durante el período más cálido del año</a:t>
            </a:r>
            <a:r>
              <a:rPr lang="es-AR" sz="2800" dirty="0"/>
              <a:t>, es decir, en los que el valor en milímetros de la precipitación media del bimestre más cálido es menor del doble de la temperatura media del bimestre más cálido (expresada en grados centígrados) (</a:t>
            </a:r>
            <a:r>
              <a:rPr lang="es-AR" sz="2800" b="1" dirty="0"/>
              <a:t>Ps2 &lt; 2Ts2</a:t>
            </a:r>
            <a:r>
              <a:rPr lang="es-AR" sz="2800" dirty="0"/>
              <a:t>).</a:t>
            </a:r>
          </a:p>
        </p:txBody>
      </p:sp>
    </p:spTree>
    <p:extLst>
      <p:ext uri="{BB962C8B-B14F-4D97-AF65-F5344CB8AC3E}">
        <p14:creationId xmlns:p14="http://schemas.microsoft.com/office/powerpoint/2010/main" val="57436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19550" y="304800"/>
            <a:ext cx="5734050" cy="523220"/>
          </a:xfrm>
          <a:prstGeom prst="rect">
            <a:avLst/>
          </a:prstGeom>
        </p:spPr>
        <p:txBody>
          <a:bodyPr wrap="square">
            <a:spAutoFit/>
          </a:bodyPr>
          <a:lstStyle/>
          <a:p>
            <a:r>
              <a:rPr lang="es-ES" sz="2800" b="1" dirty="0">
                <a:solidFill>
                  <a:schemeClr val="tx2"/>
                </a:solidFill>
              </a:rPr>
              <a:t>MACROBIOCLIMA TEMPLADO</a:t>
            </a:r>
            <a:endParaRPr lang="es-AR" sz="2800" dirty="0"/>
          </a:p>
        </p:txBody>
      </p:sp>
      <p:sp>
        <p:nvSpPr>
          <p:cNvPr id="3" name="Rectángulo 2"/>
          <p:cNvSpPr/>
          <p:nvPr/>
        </p:nvSpPr>
        <p:spPr>
          <a:xfrm>
            <a:off x="800100" y="1062841"/>
            <a:ext cx="10915650" cy="5196166"/>
          </a:xfrm>
          <a:prstGeom prst="rect">
            <a:avLst/>
          </a:prstGeom>
        </p:spPr>
        <p:txBody>
          <a:bodyPr wrap="square">
            <a:spAutoFit/>
          </a:bodyPr>
          <a:lstStyle/>
          <a:p>
            <a:pPr algn="just">
              <a:lnSpc>
                <a:spcPct val="150000"/>
              </a:lnSpc>
            </a:pPr>
            <a:r>
              <a:rPr lang="es-AR" sz="2800" dirty="0"/>
              <a:t>Se considera que tienen </a:t>
            </a:r>
            <a:r>
              <a:rPr lang="es-AR" sz="2800" dirty="0" err="1"/>
              <a:t>macrobioclima</a:t>
            </a:r>
            <a:r>
              <a:rPr lang="es-AR" sz="2800" dirty="0"/>
              <a:t> templado, a cualquier altitud y valor de </a:t>
            </a:r>
            <a:r>
              <a:rPr lang="es-AR" sz="2800" dirty="0" err="1"/>
              <a:t>continentalidad</a:t>
            </a:r>
            <a:r>
              <a:rPr lang="es-AR" sz="2800" dirty="0"/>
              <a:t>, todos los territorios </a:t>
            </a:r>
            <a:r>
              <a:rPr lang="es-AR" sz="2800" dirty="0" err="1"/>
              <a:t>extratropicales</a:t>
            </a:r>
            <a:r>
              <a:rPr lang="es-AR" sz="2800" dirty="0"/>
              <a:t> de la Tierra pertenecientes a las cinturas subtropical, </a:t>
            </a:r>
            <a:r>
              <a:rPr lang="es-AR" sz="2800" dirty="0" err="1"/>
              <a:t>eutemplada</a:t>
            </a:r>
            <a:r>
              <a:rPr lang="es-AR" sz="2800" dirty="0"/>
              <a:t> y </a:t>
            </a:r>
            <a:r>
              <a:rPr lang="es-AR" sz="2800" dirty="0" err="1"/>
              <a:t>subtemplada</a:t>
            </a:r>
            <a:r>
              <a:rPr lang="es-AR" sz="2800" dirty="0"/>
              <a:t> (23º a 66º N y 23º a 55º S) en los que </a:t>
            </a:r>
            <a:r>
              <a:rPr lang="es-AR" sz="2800" b="1" dirty="0"/>
              <a:t>no existen dos o más meses consecutivos con aridez durante el verano </a:t>
            </a:r>
            <a:r>
              <a:rPr lang="es-AR" sz="2800" dirty="0"/>
              <a:t>o período más cálido del año, es decir, en los que el valor en milímetros de la precipitación media del bimestre más cálido sea mayor del doble de la temperatura media del bimestre más cálido (expresada en grados centígrados) (</a:t>
            </a:r>
            <a:r>
              <a:rPr lang="es-AR" sz="2800" b="1" dirty="0"/>
              <a:t>Ps2&gt;=2Ts2</a:t>
            </a:r>
            <a:r>
              <a:rPr lang="es-AR" sz="2800" dirty="0"/>
              <a:t>).</a:t>
            </a:r>
          </a:p>
        </p:txBody>
      </p:sp>
    </p:spTree>
    <p:extLst>
      <p:ext uri="{BB962C8B-B14F-4D97-AF65-F5344CB8AC3E}">
        <p14:creationId xmlns:p14="http://schemas.microsoft.com/office/powerpoint/2010/main" val="2891969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52850" y="71110"/>
            <a:ext cx="4743450" cy="523220"/>
          </a:xfrm>
          <a:prstGeom prst="rect">
            <a:avLst/>
          </a:prstGeom>
        </p:spPr>
        <p:txBody>
          <a:bodyPr wrap="square">
            <a:spAutoFit/>
          </a:bodyPr>
          <a:lstStyle/>
          <a:p>
            <a:r>
              <a:rPr lang="es-ES" sz="2800" b="1" dirty="0">
                <a:solidFill>
                  <a:schemeClr val="tx2"/>
                </a:solidFill>
              </a:rPr>
              <a:t>MACROBIOCLIMA BOREAL</a:t>
            </a:r>
            <a:endParaRPr lang="es-AR" sz="2800" dirty="0"/>
          </a:p>
        </p:txBody>
      </p:sp>
      <p:sp>
        <p:nvSpPr>
          <p:cNvPr id="3" name="Rectángulo 2"/>
          <p:cNvSpPr/>
          <p:nvPr/>
        </p:nvSpPr>
        <p:spPr>
          <a:xfrm>
            <a:off x="800100" y="732626"/>
            <a:ext cx="10648950" cy="3903504"/>
          </a:xfrm>
          <a:prstGeom prst="rect">
            <a:avLst/>
          </a:prstGeom>
        </p:spPr>
        <p:txBody>
          <a:bodyPr wrap="square">
            <a:spAutoFit/>
          </a:bodyPr>
          <a:lstStyle/>
          <a:p>
            <a:pPr algn="just">
              <a:lnSpc>
                <a:spcPct val="150000"/>
              </a:lnSpc>
            </a:pPr>
            <a:r>
              <a:rPr lang="es-AR" sz="2800" dirty="0"/>
              <a:t>Se considera que tienen </a:t>
            </a:r>
            <a:r>
              <a:rPr lang="es-AR" sz="2800" dirty="0" err="1"/>
              <a:t>macrobioclima</a:t>
            </a:r>
            <a:r>
              <a:rPr lang="es-AR" sz="2800" dirty="0"/>
              <a:t> Boreal, a cualquier altitud y valor de </a:t>
            </a:r>
            <a:r>
              <a:rPr lang="es-AR" sz="2800" dirty="0" err="1"/>
              <a:t>continentalidad</a:t>
            </a:r>
            <a:r>
              <a:rPr lang="es-AR" sz="2800" dirty="0"/>
              <a:t>, </a:t>
            </a:r>
            <a:r>
              <a:rPr lang="es-AR" sz="2800" b="1" dirty="0"/>
              <a:t>todos los territorios de las zonas templada y fría comprendidos entre las latitudes 43º a 71º N y 49º a 55º S, </a:t>
            </a:r>
            <a:r>
              <a:rPr lang="es-AR" sz="2800" dirty="0"/>
              <a:t>donde no existan dos o más meses consecutivos de aridez durante el período más cálido del año, o, cuyos índices y parámetros bioclimáticos tengan valores inferiores a los umbrales boreal-templados.</a:t>
            </a:r>
            <a:endParaRPr lang="es-AR" sz="2800" b="1" dirty="0"/>
          </a:p>
        </p:txBody>
      </p:sp>
      <p:sp>
        <p:nvSpPr>
          <p:cNvPr id="4" name="Rectángulo 3"/>
          <p:cNvSpPr/>
          <p:nvPr/>
        </p:nvSpPr>
        <p:spPr>
          <a:xfrm>
            <a:off x="800100" y="5036036"/>
            <a:ext cx="10648950" cy="1384995"/>
          </a:xfrm>
          <a:prstGeom prst="rect">
            <a:avLst/>
          </a:prstGeom>
        </p:spPr>
        <p:txBody>
          <a:bodyPr wrap="square">
            <a:spAutoFit/>
          </a:bodyPr>
          <a:lstStyle/>
          <a:p>
            <a:pPr algn="just"/>
            <a:r>
              <a:rPr lang="es-AR" sz="2800" dirty="0"/>
              <a:t>El </a:t>
            </a:r>
            <a:r>
              <a:rPr lang="es-AR" sz="2800" dirty="0" err="1"/>
              <a:t>macrobioclima</a:t>
            </a:r>
            <a:r>
              <a:rPr lang="es-AR" sz="2800" dirty="0"/>
              <a:t> boreal </a:t>
            </a:r>
            <a:r>
              <a:rPr lang="es-AR" sz="2800" b="1" dirty="0"/>
              <a:t>está represe</a:t>
            </a:r>
            <a:r>
              <a:rPr lang="es-AR" sz="2800" dirty="0"/>
              <a:t>ntado en los continentes de </a:t>
            </a:r>
            <a:r>
              <a:rPr lang="es-AR" sz="2800" b="1" dirty="0"/>
              <a:t>Eurasia, América del Norte y América del Sur </a:t>
            </a:r>
            <a:r>
              <a:rPr lang="es-AR" sz="2800" dirty="0"/>
              <a:t>y </a:t>
            </a:r>
            <a:r>
              <a:rPr lang="es-AR" sz="2800" b="1" dirty="0"/>
              <a:t>no existe </a:t>
            </a:r>
            <a:r>
              <a:rPr lang="es-AR" sz="2800" dirty="0"/>
              <a:t>en </a:t>
            </a:r>
            <a:r>
              <a:rPr lang="es-AR" sz="2800" b="1" dirty="0"/>
              <a:t>África, Australia y en la Antártida.</a:t>
            </a:r>
          </a:p>
        </p:txBody>
      </p:sp>
    </p:spTree>
    <p:extLst>
      <p:ext uri="{BB962C8B-B14F-4D97-AF65-F5344CB8AC3E}">
        <p14:creationId xmlns:p14="http://schemas.microsoft.com/office/powerpoint/2010/main" val="3540396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00475" y="280660"/>
            <a:ext cx="4743450" cy="523220"/>
          </a:xfrm>
          <a:prstGeom prst="rect">
            <a:avLst/>
          </a:prstGeom>
        </p:spPr>
        <p:txBody>
          <a:bodyPr wrap="square">
            <a:spAutoFit/>
          </a:bodyPr>
          <a:lstStyle/>
          <a:p>
            <a:r>
              <a:rPr lang="es-ES" sz="2800" b="1" dirty="0">
                <a:solidFill>
                  <a:schemeClr val="tx2"/>
                </a:solidFill>
              </a:rPr>
              <a:t>MACROBIOCLIMA POLAR</a:t>
            </a:r>
            <a:endParaRPr lang="es-AR" sz="2800" dirty="0"/>
          </a:p>
        </p:txBody>
      </p:sp>
      <p:sp>
        <p:nvSpPr>
          <p:cNvPr id="3" name="Rectángulo 2"/>
          <p:cNvSpPr/>
          <p:nvPr/>
        </p:nvSpPr>
        <p:spPr>
          <a:xfrm>
            <a:off x="342900" y="1028343"/>
            <a:ext cx="11658600" cy="5262979"/>
          </a:xfrm>
          <a:prstGeom prst="rect">
            <a:avLst/>
          </a:prstGeom>
        </p:spPr>
        <p:txBody>
          <a:bodyPr wrap="square">
            <a:spAutoFit/>
          </a:bodyPr>
          <a:lstStyle/>
          <a:p>
            <a:pPr algn="just">
              <a:lnSpc>
                <a:spcPct val="150000"/>
              </a:lnSpc>
            </a:pPr>
            <a:r>
              <a:rPr lang="es-AR" sz="2800" dirty="0"/>
              <a:t>Se considera que tienen </a:t>
            </a:r>
            <a:r>
              <a:rPr lang="es-AR" sz="2800" dirty="0" err="1"/>
              <a:t>macrobioclima</a:t>
            </a:r>
            <a:r>
              <a:rPr lang="es-AR" sz="2800" dirty="0"/>
              <a:t> polar, a cualquier altitud y valor de</a:t>
            </a:r>
          </a:p>
          <a:p>
            <a:pPr algn="just">
              <a:lnSpc>
                <a:spcPct val="150000"/>
              </a:lnSpc>
            </a:pPr>
            <a:r>
              <a:rPr lang="es-AR" sz="2800" dirty="0" err="1"/>
              <a:t>continentalidad</a:t>
            </a:r>
            <a:r>
              <a:rPr lang="es-AR" sz="2800" dirty="0"/>
              <a:t>, todos los territorios de </a:t>
            </a:r>
            <a:r>
              <a:rPr lang="es-AR" sz="2800" b="1" dirty="0"/>
              <a:t>las zonas templada y fría comprendidos entre los paralelos 51º a 90º N &amp; S</a:t>
            </a:r>
            <a:r>
              <a:rPr lang="es-AR" sz="2800" dirty="0"/>
              <a:t>, cuyos valores </a:t>
            </a:r>
            <a:r>
              <a:rPr lang="es-AR" sz="2800" dirty="0" err="1"/>
              <a:t>termoclimáticos</a:t>
            </a:r>
            <a:r>
              <a:rPr lang="es-AR" sz="2800" dirty="0"/>
              <a:t>, tengan una </a:t>
            </a:r>
            <a:r>
              <a:rPr lang="es-AR" sz="2800" b="1" dirty="0"/>
              <a:t>temperatura positiva anual inferior a 380 (</a:t>
            </a:r>
            <a:r>
              <a:rPr lang="es-AR" sz="2800" b="1" dirty="0" err="1"/>
              <a:t>Tp</a:t>
            </a:r>
            <a:r>
              <a:rPr lang="es-AR" sz="2800" dirty="0"/>
              <a:t>). </a:t>
            </a:r>
          </a:p>
          <a:p>
            <a:pPr algn="just">
              <a:lnSpc>
                <a:spcPct val="150000"/>
              </a:lnSpc>
            </a:pPr>
            <a:endParaRPr lang="es-AR" sz="2800" dirty="0"/>
          </a:p>
          <a:p>
            <a:pPr algn="just">
              <a:lnSpc>
                <a:spcPct val="150000"/>
              </a:lnSpc>
            </a:pPr>
            <a:r>
              <a:rPr lang="es-AR" sz="2800" dirty="0"/>
              <a:t>El </a:t>
            </a:r>
            <a:r>
              <a:rPr lang="es-AR" sz="2800" dirty="0" err="1"/>
              <a:t>macrobioclima</a:t>
            </a:r>
            <a:r>
              <a:rPr lang="es-AR" sz="2800" dirty="0"/>
              <a:t> polar </a:t>
            </a:r>
            <a:r>
              <a:rPr lang="es-AR" sz="2800" b="1" dirty="0"/>
              <a:t>está representado </a:t>
            </a:r>
            <a:r>
              <a:rPr lang="es-AR" sz="2800" dirty="0"/>
              <a:t>en los continentes de </a:t>
            </a:r>
            <a:r>
              <a:rPr lang="es-AR" sz="2800" b="1" dirty="0"/>
              <a:t>Eurasia, América del Norte y en la Antártida,</a:t>
            </a:r>
            <a:r>
              <a:rPr lang="es-AR" sz="2800" dirty="0"/>
              <a:t> y </a:t>
            </a:r>
            <a:r>
              <a:rPr lang="es-AR" sz="2800" b="1" dirty="0"/>
              <a:t>no existe en África, América del Sur y Australia.</a:t>
            </a:r>
          </a:p>
        </p:txBody>
      </p:sp>
    </p:spTree>
    <p:extLst>
      <p:ext uri="{BB962C8B-B14F-4D97-AF65-F5344CB8AC3E}">
        <p14:creationId xmlns:p14="http://schemas.microsoft.com/office/powerpoint/2010/main" val="2056294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034A56-C6D7-83FB-5713-29FF1D4C39DF}"/>
              </a:ext>
            </a:extLst>
          </p:cNvPr>
          <p:cNvPicPr>
            <a:picLocks noChangeAspect="1"/>
          </p:cNvPicPr>
          <p:nvPr/>
        </p:nvPicPr>
        <p:blipFill>
          <a:blip r:embed="rId2"/>
          <a:stretch>
            <a:fillRect/>
          </a:stretch>
        </p:blipFill>
        <p:spPr>
          <a:xfrm>
            <a:off x="1980772" y="216074"/>
            <a:ext cx="8230456" cy="6425852"/>
          </a:xfrm>
          <a:prstGeom prst="rect">
            <a:avLst/>
          </a:prstGeom>
        </p:spPr>
      </p:pic>
    </p:spTree>
    <p:extLst>
      <p:ext uri="{BB962C8B-B14F-4D97-AF65-F5344CB8AC3E}">
        <p14:creationId xmlns:p14="http://schemas.microsoft.com/office/powerpoint/2010/main" val="4163835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0CD2F5E-1BCA-EED5-B335-DF95FBFE57DE}"/>
              </a:ext>
            </a:extLst>
          </p:cNvPr>
          <p:cNvSpPr/>
          <p:nvPr/>
        </p:nvSpPr>
        <p:spPr>
          <a:xfrm>
            <a:off x="438411" y="225468"/>
            <a:ext cx="10985589" cy="369332"/>
          </a:xfrm>
          <a:prstGeom prst="rect">
            <a:avLst/>
          </a:prstGeom>
        </p:spPr>
        <p:txBody>
          <a:bodyPr wrap="square">
            <a:spAutoFit/>
          </a:bodyPr>
          <a:lstStyle/>
          <a:p>
            <a:pPr algn="ctr"/>
            <a:r>
              <a:rPr lang="es-ES" b="1" dirty="0">
                <a:solidFill>
                  <a:schemeClr val="tx2"/>
                </a:solidFill>
              </a:rPr>
              <a:t>CONTINUACIÓN DE LA CLAVE PARA DETERMINAR MACROBIOCLIMAS</a:t>
            </a:r>
            <a:endParaRPr lang="es-AR" dirty="0"/>
          </a:p>
        </p:txBody>
      </p:sp>
      <p:pic>
        <p:nvPicPr>
          <p:cNvPr id="6" name="Imagen 5">
            <a:extLst>
              <a:ext uri="{FF2B5EF4-FFF2-40B4-BE49-F238E27FC236}">
                <a16:creationId xmlns:a16="http://schemas.microsoft.com/office/drawing/2014/main" id="{A86E1999-35AD-BBA4-11A4-0E944B55AAD2}"/>
              </a:ext>
            </a:extLst>
          </p:cNvPr>
          <p:cNvPicPr>
            <a:picLocks noChangeAspect="1"/>
          </p:cNvPicPr>
          <p:nvPr/>
        </p:nvPicPr>
        <p:blipFill rotWithShape="1">
          <a:blip r:embed="rId2"/>
          <a:srcRect l="833" t="66301"/>
          <a:stretch/>
        </p:blipFill>
        <p:spPr>
          <a:xfrm>
            <a:off x="1037743" y="977216"/>
            <a:ext cx="10116514" cy="5179512"/>
          </a:xfrm>
          <a:prstGeom prst="rect">
            <a:avLst/>
          </a:prstGeom>
        </p:spPr>
      </p:pic>
    </p:spTree>
    <p:extLst>
      <p:ext uri="{BB962C8B-B14F-4D97-AF65-F5344CB8AC3E}">
        <p14:creationId xmlns:p14="http://schemas.microsoft.com/office/powerpoint/2010/main" val="2887666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5175F6-3DE6-64D2-FE7A-9E0E2ACC63F7}"/>
              </a:ext>
            </a:extLst>
          </p:cNvPr>
          <p:cNvPicPr>
            <a:picLocks noChangeAspect="1"/>
          </p:cNvPicPr>
          <p:nvPr/>
        </p:nvPicPr>
        <p:blipFill rotWithShape="1">
          <a:blip r:embed="rId2"/>
          <a:srcRect b="10420"/>
          <a:stretch/>
        </p:blipFill>
        <p:spPr>
          <a:xfrm>
            <a:off x="2392472" y="165385"/>
            <a:ext cx="7304222" cy="6561091"/>
          </a:xfrm>
          <a:prstGeom prst="rect">
            <a:avLst/>
          </a:prstGeom>
        </p:spPr>
      </p:pic>
    </p:spTree>
    <p:extLst>
      <p:ext uri="{BB962C8B-B14F-4D97-AF65-F5344CB8AC3E}">
        <p14:creationId xmlns:p14="http://schemas.microsoft.com/office/powerpoint/2010/main" val="94859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8C811BE-18D5-82B4-0B5F-56386A73767C}"/>
              </a:ext>
            </a:extLst>
          </p:cNvPr>
          <p:cNvPicPr>
            <a:picLocks noChangeAspect="1"/>
          </p:cNvPicPr>
          <p:nvPr/>
        </p:nvPicPr>
        <p:blipFill rotWithShape="1">
          <a:blip r:embed="rId2"/>
          <a:srcRect r="263" b="79413"/>
          <a:stretch/>
        </p:blipFill>
        <p:spPr>
          <a:xfrm>
            <a:off x="1243741" y="2029217"/>
            <a:ext cx="9678956" cy="751562"/>
          </a:xfrm>
          <a:prstGeom prst="rect">
            <a:avLst/>
          </a:prstGeom>
        </p:spPr>
      </p:pic>
      <p:pic>
        <p:nvPicPr>
          <p:cNvPr id="5" name="Imagen 4">
            <a:extLst>
              <a:ext uri="{FF2B5EF4-FFF2-40B4-BE49-F238E27FC236}">
                <a16:creationId xmlns:a16="http://schemas.microsoft.com/office/drawing/2014/main" id="{25A5299A-3BD0-AC63-CC83-0C5BCB2F38E9}"/>
              </a:ext>
            </a:extLst>
          </p:cNvPr>
          <p:cNvPicPr>
            <a:picLocks noChangeAspect="1"/>
          </p:cNvPicPr>
          <p:nvPr/>
        </p:nvPicPr>
        <p:blipFill rotWithShape="1">
          <a:blip r:embed="rId3"/>
          <a:srcRect t="39065"/>
          <a:stretch/>
        </p:blipFill>
        <p:spPr>
          <a:xfrm>
            <a:off x="1243741" y="2780779"/>
            <a:ext cx="9678956" cy="589018"/>
          </a:xfrm>
          <a:prstGeom prst="rect">
            <a:avLst/>
          </a:prstGeom>
        </p:spPr>
      </p:pic>
      <p:sp>
        <p:nvSpPr>
          <p:cNvPr id="6" name="Rectángulo 5">
            <a:extLst>
              <a:ext uri="{FF2B5EF4-FFF2-40B4-BE49-F238E27FC236}">
                <a16:creationId xmlns:a16="http://schemas.microsoft.com/office/drawing/2014/main" id="{27DC349E-58C2-B771-1561-2AE4738A17DB}"/>
              </a:ext>
            </a:extLst>
          </p:cNvPr>
          <p:cNvSpPr/>
          <p:nvPr/>
        </p:nvSpPr>
        <p:spPr>
          <a:xfrm>
            <a:off x="321657" y="1178589"/>
            <a:ext cx="11548686" cy="523220"/>
          </a:xfrm>
          <a:prstGeom prst="rect">
            <a:avLst/>
          </a:prstGeom>
        </p:spPr>
        <p:txBody>
          <a:bodyPr wrap="square">
            <a:spAutoFit/>
          </a:bodyPr>
          <a:lstStyle/>
          <a:p>
            <a:r>
              <a:rPr lang="es-MX" sz="2800" b="1" dirty="0">
                <a:solidFill>
                  <a:srgbClr val="002060"/>
                </a:solidFill>
              </a:rPr>
              <a:t>CORRECCIONES POR ALTITUD PARA DETERMINAR LOS MACROBIOCLIMAS</a:t>
            </a:r>
            <a:endParaRPr lang="es-AR" sz="2800" b="1" dirty="0">
              <a:solidFill>
                <a:srgbClr val="002060"/>
              </a:solidFill>
            </a:endParaRPr>
          </a:p>
        </p:txBody>
      </p:sp>
    </p:spTree>
    <p:extLst>
      <p:ext uri="{BB962C8B-B14F-4D97-AF65-F5344CB8AC3E}">
        <p14:creationId xmlns:p14="http://schemas.microsoft.com/office/powerpoint/2010/main" val="64662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B5F73-2ADD-E289-C778-2C3C075AB7CF}"/>
              </a:ext>
            </a:extLst>
          </p:cNvPr>
          <p:cNvSpPr>
            <a:spLocks noGrp="1"/>
          </p:cNvSpPr>
          <p:nvPr>
            <p:ph type="title"/>
          </p:nvPr>
        </p:nvSpPr>
        <p:spPr>
          <a:xfrm>
            <a:off x="2714478" y="133594"/>
            <a:ext cx="7114784" cy="536760"/>
          </a:xfrm>
        </p:spPr>
        <p:txBody>
          <a:bodyPr>
            <a:normAutofit/>
          </a:bodyPr>
          <a:lstStyle/>
          <a:p>
            <a:r>
              <a:rPr lang="es-MX" sz="2000" b="1" dirty="0">
                <a:latin typeface="+mn-lt"/>
              </a:rPr>
              <a:t>DISTRIBUCIÓN GENERAL DE LOS MACROBIOCLIMAS EN LA TIERRA</a:t>
            </a:r>
            <a:endParaRPr lang="es-AR" sz="2000" b="1" dirty="0">
              <a:latin typeface="+mn-lt"/>
            </a:endParaRPr>
          </a:p>
        </p:txBody>
      </p:sp>
      <p:pic>
        <p:nvPicPr>
          <p:cNvPr id="3" name="Imagen 2">
            <a:extLst>
              <a:ext uri="{FF2B5EF4-FFF2-40B4-BE49-F238E27FC236}">
                <a16:creationId xmlns:a16="http://schemas.microsoft.com/office/drawing/2014/main" id="{F7F8A92F-A59A-8728-9681-A2C6C7956ADA}"/>
              </a:ext>
            </a:extLst>
          </p:cNvPr>
          <p:cNvPicPr>
            <a:picLocks noChangeAspect="1"/>
          </p:cNvPicPr>
          <p:nvPr/>
        </p:nvPicPr>
        <p:blipFill>
          <a:blip r:embed="rId2"/>
          <a:stretch>
            <a:fillRect/>
          </a:stretch>
        </p:blipFill>
        <p:spPr>
          <a:xfrm>
            <a:off x="1048516" y="680809"/>
            <a:ext cx="10446707" cy="5854748"/>
          </a:xfrm>
          <a:prstGeom prst="rect">
            <a:avLst/>
          </a:prstGeom>
        </p:spPr>
      </p:pic>
      <p:sp>
        <p:nvSpPr>
          <p:cNvPr id="4" name="CuadroTexto 3">
            <a:extLst>
              <a:ext uri="{FF2B5EF4-FFF2-40B4-BE49-F238E27FC236}">
                <a16:creationId xmlns:a16="http://schemas.microsoft.com/office/drawing/2014/main" id="{B25DA1FF-DE9F-643C-528A-0154E31D9E7D}"/>
              </a:ext>
            </a:extLst>
          </p:cNvPr>
          <p:cNvSpPr txBox="1"/>
          <p:nvPr/>
        </p:nvSpPr>
        <p:spPr>
          <a:xfrm>
            <a:off x="4391329" y="3381909"/>
            <a:ext cx="3181610" cy="369332"/>
          </a:xfrm>
          <a:prstGeom prst="rect">
            <a:avLst/>
          </a:prstGeom>
          <a:noFill/>
        </p:spPr>
        <p:txBody>
          <a:bodyPr wrap="square" rtlCol="0">
            <a:spAutoFit/>
          </a:bodyPr>
          <a:lstStyle/>
          <a:p>
            <a:r>
              <a:rPr lang="es-MX" b="1" dirty="0">
                <a:solidFill>
                  <a:srgbClr val="FFFF00"/>
                </a:solidFill>
              </a:rPr>
              <a:t>MACROBIOCLIMA TROPICAL</a:t>
            </a:r>
            <a:endParaRPr lang="es-AR" b="1" dirty="0">
              <a:solidFill>
                <a:srgbClr val="FFFF00"/>
              </a:solidFill>
            </a:endParaRPr>
          </a:p>
        </p:txBody>
      </p:sp>
      <p:cxnSp>
        <p:nvCxnSpPr>
          <p:cNvPr id="8" name="Conector recto 7">
            <a:extLst>
              <a:ext uri="{FF2B5EF4-FFF2-40B4-BE49-F238E27FC236}">
                <a16:creationId xmlns:a16="http://schemas.microsoft.com/office/drawing/2014/main" id="{4BDDAA56-4CE4-5236-148F-405F8DDAB76A}"/>
              </a:ext>
            </a:extLst>
          </p:cNvPr>
          <p:cNvCxnSpPr>
            <a:cxnSpLocks/>
          </p:cNvCxnSpPr>
          <p:nvPr/>
        </p:nvCxnSpPr>
        <p:spPr>
          <a:xfrm>
            <a:off x="1048515" y="2477918"/>
            <a:ext cx="1044670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EB90DD8-6572-9F04-46AC-781EAB2F6BFA}"/>
              </a:ext>
            </a:extLst>
          </p:cNvPr>
          <p:cNvCxnSpPr>
            <a:cxnSpLocks/>
          </p:cNvCxnSpPr>
          <p:nvPr/>
        </p:nvCxnSpPr>
        <p:spPr>
          <a:xfrm>
            <a:off x="1066712" y="4245279"/>
            <a:ext cx="1044670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4B0AB052-B9BB-023D-0C8F-4B810C196B68}"/>
              </a:ext>
            </a:extLst>
          </p:cNvPr>
          <p:cNvCxnSpPr>
            <a:cxnSpLocks/>
          </p:cNvCxnSpPr>
          <p:nvPr/>
        </p:nvCxnSpPr>
        <p:spPr>
          <a:xfrm>
            <a:off x="1030320" y="2907721"/>
            <a:ext cx="10446707" cy="2414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CAB4DA9-DE84-983C-1488-1AB0E7310D62}"/>
              </a:ext>
            </a:extLst>
          </p:cNvPr>
          <p:cNvCxnSpPr>
            <a:cxnSpLocks/>
          </p:cNvCxnSpPr>
          <p:nvPr/>
        </p:nvCxnSpPr>
        <p:spPr>
          <a:xfrm flipV="1">
            <a:off x="1050693" y="4631498"/>
            <a:ext cx="10480402" cy="932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2E8A8902-37F3-1FAF-4252-71FB17ADC258}"/>
              </a:ext>
            </a:extLst>
          </p:cNvPr>
          <p:cNvSpPr txBox="1"/>
          <p:nvPr/>
        </p:nvSpPr>
        <p:spPr>
          <a:xfrm>
            <a:off x="1173304" y="2577745"/>
            <a:ext cx="5357141" cy="307777"/>
          </a:xfrm>
          <a:prstGeom prst="rect">
            <a:avLst/>
          </a:prstGeom>
          <a:noFill/>
        </p:spPr>
        <p:txBody>
          <a:bodyPr wrap="square" rtlCol="0">
            <a:spAutoFit/>
          </a:bodyPr>
          <a:lstStyle/>
          <a:p>
            <a:r>
              <a:rPr lang="es-MX" sz="1400" b="1" dirty="0">
                <a:solidFill>
                  <a:srgbClr val="FFFF00"/>
                </a:solidFill>
              </a:rPr>
              <a:t>MACROBIOCLIMAS TROPICAL, TEMPLADO Y MEDITERRÁNEO</a:t>
            </a:r>
            <a:endParaRPr lang="es-AR" sz="1400" b="1" dirty="0">
              <a:solidFill>
                <a:srgbClr val="FFFF00"/>
              </a:solidFill>
            </a:endParaRPr>
          </a:p>
        </p:txBody>
      </p:sp>
      <p:sp>
        <p:nvSpPr>
          <p:cNvPr id="13" name="CuadroTexto 12">
            <a:extLst>
              <a:ext uri="{FF2B5EF4-FFF2-40B4-BE49-F238E27FC236}">
                <a16:creationId xmlns:a16="http://schemas.microsoft.com/office/drawing/2014/main" id="{BC7E22F9-F967-2B7F-4443-6AA0295647C9}"/>
              </a:ext>
            </a:extLst>
          </p:cNvPr>
          <p:cNvSpPr txBox="1"/>
          <p:nvPr/>
        </p:nvSpPr>
        <p:spPr>
          <a:xfrm>
            <a:off x="5982134" y="4370268"/>
            <a:ext cx="5357141" cy="307777"/>
          </a:xfrm>
          <a:prstGeom prst="rect">
            <a:avLst/>
          </a:prstGeom>
          <a:noFill/>
        </p:spPr>
        <p:txBody>
          <a:bodyPr wrap="square" rtlCol="0">
            <a:spAutoFit/>
          </a:bodyPr>
          <a:lstStyle/>
          <a:p>
            <a:r>
              <a:rPr lang="es-MX" sz="1400" b="1" dirty="0">
                <a:solidFill>
                  <a:srgbClr val="FFFF00"/>
                </a:solidFill>
              </a:rPr>
              <a:t>MACROBIOCLIMAS TROPICAL, </a:t>
            </a:r>
            <a:r>
              <a:rPr lang="es-MX" sz="1200" b="1" dirty="0">
                <a:solidFill>
                  <a:srgbClr val="FFFF00"/>
                </a:solidFill>
              </a:rPr>
              <a:t>TEMPLADO</a:t>
            </a:r>
            <a:r>
              <a:rPr lang="es-MX" sz="1400" b="1" dirty="0">
                <a:solidFill>
                  <a:srgbClr val="FFFF00"/>
                </a:solidFill>
              </a:rPr>
              <a:t> Y MEDITERRÁNEO</a:t>
            </a:r>
            <a:endParaRPr lang="es-AR" sz="1400" b="1" dirty="0">
              <a:solidFill>
                <a:srgbClr val="FFFF00"/>
              </a:solidFill>
            </a:endParaRPr>
          </a:p>
        </p:txBody>
      </p:sp>
      <p:cxnSp>
        <p:nvCxnSpPr>
          <p:cNvPr id="17" name="Conector recto 16">
            <a:extLst>
              <a:ext uri="{FF2B5EF4-FFF2-40B4-BE49-F238E27FC236}">
                <a16:creationId xmlns:a16="http://schemas.microsoft.com/office/drawing/2014/main" id="{1C55977D-AE5E-1B77-56C7-6EC8C4F4DE96}"/>
              </a:ext>
            </a:extLst>
          </p:cNvPr>
          <p:cNvCxnSpPr>
            <a:cxnSpLocks/>
          </p:cNvCxnSpPr>
          <p:nvPr/>
        </p:nvCxnSpPr>
        <p:spPr>
          <a:xfrm>
            <a:off x="1066711" y="5164006"/>
            <a:ext cx="1044670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0FE3EAE5-26F3-8B6D-30A4-7346B816BA1E}"/>
              </a:ext>
            </a:extLst>
          </p:cNvPr>
          <p:cNvCxnSpPr>
            <a:cxnSpLocks/>
          </p:cNvCxnSpPr>
          <p:nvPr/>
        </p:nvCxnSpPr>
        <p:spPr>
          <a:xfrm>
            <a:off x="1038442" y="1957546"/>
            <a:ext cx="10446707" cy="1967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307CB73A-D903-D56D-9A68-8CD35A4FB92F}"/>
              </a:ext>
            </a:extLst>
          </p:cNvPr>
          <p:cNvSpPr txBox="1"/>
          <p:nvPr/>
        </p:nvSpPr>
        <p:spPr>
          <a:xfrm>
            <a:off x="3340275" y="2074949"/>
            <a:ext cx="4518764" cy="307777"/>
          </a:xfrm>
          <a:prstGeom prst="rect">
            <a:avLst/>
          </a:prstGeom>
          <a:noFill/>
        </p:spPr>
        <p:txBody>
          <a:bodyPr wrap="square" rtlCol="0">
            <a:spAutoFit/>
          </a:bodyPr>
          <a:lstStyle/>
          <a:p>
            <a:r>
              <a:rPr lang="es-MX" sz="1400" b="1" dirty="0">
                <a:solidFill>
                  <a:srgbClr val="FFFF00"/>
                </a:solidFill>
              </a:rPr>
              <a:t>MACROBIOCLIMA TEMPLADO, MEDITERRÁNEO Y BOREAL</a:t>
            </a:r>
            <a:endParaRPr lang="es-AR" sz="1400" b="1" dirty="0">
              <a:solidFill>
                <a:srgbClr val="FFFF00"/>
              </a:solidFill>
            </a:endParaRPr>
          </a:p>
        </p:txBody>
      </p:sp>
      <p:sp>
        <p:nvSpPr>
          <p:cNvPr id="20" name="CuadroTexto 19">
            <a:extLst>
              <a:ext uri="{FF2B5EF4-FFF2-40B4-BE49-F238E27FC236}">
                <a16:creationId xmlns:a16="http://schemas.microsoft.com/office/drawing/2014/main" id="{7A7D2F5F-91DD-7765-B497-7827B158B411}"/>
              </a:ext>
            </a:extLst>
          </p:cNvPr>
          <p:cNvSpPr txBox="1"/>
          <p:nvPr/>
        </p:nvSpPr>
        <p:spPr>
          <a:xfrm>
            <a:off x="3722752" y="4767087"/>
            <a:ext cx="4518764" cy="307777"/>
          </a:xfrm>
          <a:prstGeom prst="rect">
            <a:avLst/>
          </a:prstGeom>
          <a:noFill/>
        </p:spPr>
        <p:txBody>
          <a:bodyPr wrap="square" rtlCol="0">
            <a:spAutoFit/>
          </a:bodyPr>
          <a:lstStyle/>
          <a:p>
            <a:r>
              <a:rPr lang="es-MX" sz="1400" b="1" dirty="0">
                <a:solidFill>
                  <a:srgbClr val="FFFF00"/>
                </a:solidFill>
              </a:rPr>
              <a:t>MACROBIOCLIMA TEMPLADO, MEDITERRÁNEO Y BOREAL</a:t>
            </a:r>
            <a:endParaRPr lang="es-AR" sz="1400" b="1" dirty="0">
              <a:solidFill>
                <a:srgbClr val="FFFF00"/>
              </a:solidFill>
            </a:endParaRPr>
          </a:p>
        </p:txBody>
      </p:sp>
      <p:cxnSp>
        <p:nvCxnSpPr>
          <p:cNvPr id="21" name="Conector recto 20">
            <a:extLst>
              <a:ext uri="{FF2B5EF4-FFF2-40B4-BE49-F238E27FC236}">
                <a16:creationId xmlns:a16="http://schemas.microsoft.com/office/drawing/2014/main" id="{4DD7F4C7-50ED-A77E-FD59-AF2C10278B8A}"/>
              </a:ext>
            </a:extLst>
          </p:cNvPr>
          <p:cNvCxnSpPr>
            <a:cxnSpLocks/>
          </p:cNvCxnSpPr>
          <p:nvPr/>
        </p:nvCxnSpPr>
        <p:spPr>
          <a:xfrm flipV="1">
            <a:off x="1012644" y="5409697"/>
            <a:ext cx="10500774" cy="1392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D6EDBDD9-5EF7-D5E3-64C5-30F45B77346C}"/>
              </a:ext>
            </a:extLst>
          </p:cNvPr>
          <p:cNvCxnSpPr>
            <a:cxnSpLocks/>
          </p:cNvCxnSpPr>
          <p:nvPr/>
        </p:nvCxnSpPr>
        <p:spPr>
          <a:xfrm flipV="1">
            <a:off x="1038441" y="1469236"/>
            <a:ext cx="10446707" cy="2243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E5787AF7-A3A1-693E-4782-FF539D118C18}"/>
              </a:ext>
            </a:extLst>
          </p:cNvPr>
          <p:cNvSpPr txBox="1"/>
          <p:nvPr/>
        </p:nvSpPr>
        <p:spPr>
          <a:xfrm>
            <a:off x="4951297" y="5163906"/>
            <a:ext cx="4527083" cy="307777"/>
          </a:xfrm>
          <a:prstGeom prst="rect">
            <a:avLst/>
          </a:prstGeom>
          <a:noFill/>
        </p:spPr>
        <p:txBody>
          <a:bodyPr wrap="square" rtlCol="0">
            <a:spAutoFit/>
          </a:bodyPr>
          <a:lstStyle/>
          <a:p>
            <a:r>
              <a:rPr lang="es-MX" sz="1400" b="1" dirty="0">
                <a:solidFill>
                  <a:srgbClr val="FFFF00"/>
                </a:solidFill>
              </a:rPr>
              <a:t>MACROBIOCLIMA TEMPLADO y BOREAL</a:t>
            </a:r>
            <a:endParaRPr lang="es-AR" sz="1400" b="1" dirty="0">
              <a:solidFill>
                <a:srgbClr val="FFFF00"/>
              </a:solidFill>
            </a:endParaRPr>
          </a:p>
        </p:txBody>
      </p:sp>
      <p:sp>
        <p:nvSpPr>
          <p:cNvPr id="24" name="CuadroTexto 23">
            <a:extLst>
              <a:ext uri="{FF2B5EF4-FFF2-40B4-BE49-F238E27FC236}">
                <a16:creationId xmlns:a16="http://schemas.microsoft.com/office/drawing/2014/main" id="{DE0C9EEB-BF47-D475-E261-6CC4514986B0}"/>
              </a:ext>
            </a:extLst>
          </p:cNvPr>
          <p:cNvSpPr txBox="1"/>
          <p:nvPr/>
        </p:nvSpPr>
        <p:spPr>
          <a:xfrm>
            <a:off x="4046117" y="1625882"/>
            <a:ext cx="4518764" cy="307777"/>
          </a:xfrm>
          <a:prstGeom prst="rect">
            <a:avLst/>
          </a:prstGeom>
          <a:noFill/>
        </p:spPr>
        <p:txBody>
          <a:bodyPr wrap="square" rtlCol="0">
            <a:spAutoFit/>
          </a:bodyPr>
          <a:lstStyle/>
          <a:p>
            <a:r>
              <a:rPr lang="es-MX" sz="1400" b="1" dirty="0">
                <a:solidFill>
                  <a:srgbClr val="FFFF00"/>
                </a:solidFill>
              </a:rPr>
              <a:t>MACROBIOCLIMA TEMPLADO, BOREAL (POLAR)</a:t>
            </a:r>
            <a:endParaRPr lang="es-AR" sz="1400" b="1" dirty="0">
              <a:solidFill>
                <a:srgbClr val="FFFF00"/>
              </a:solidFill>
            </a:endParaRPr>
          </a:p>
        </p:txBody>
      </p:sp>
      <p:cxnSp>
        <p:nvCxnSpPr>
          <p:cNvPr id="25" name="Conector recto 24">
            <a:extLst>
              <a:ext uri="{FF2B5EF4-FFF2-40B4-BE49-F238E27FC236}">
                <a16:creationId xmlns:a16="http://schemas.microsoft.com/office/drawing/2014/main" id="{0866A39D-6B67-3551-CEDB-2A7313D9F643}"/>
              </a:ext>
            </a:extLst>
          </p:cNvPr>
          <p:cNvCxnSpPr>
            <a:cxnSpLocks/>
          </p:cNvCxnSpPr>
          <p:nvPr/>
        </p:nvCxnSpPr>
        <p:spPr>
          <a:xfrm>
            <a:off x="1048515" y="1279778"/>
            <a:ext cx="1044670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FA8E1453-5C5D-9639-313E-3AC20AE6A396}"/>
              </a:ext>
            </a:extLst>
          </p:cNvPr>
          <p:cNvSpPr txBox="1"/>
          <p:nvPr/>
        </p:nvSpPr>
        <p:spPr>
          <a:xfrm>
            <a:off x="4141941" y="1236354"/>
            <a:ext cx="3185022" cy="307777"/>
          </a:xfrm>
          <a:prstGeom prst="rect">
            <a:avLst/>
          </a:prstGeom>
          <a:noFill/>
        </p:spPr>
        <p:txBody>
          <a:bodyPr wrap="square" rtlCol="0">
            <a:spAutoFit/>
          </a:bodyPr>
          <a:lstStyle/>
          <a:p>
            <a:r>
              <a:rPr lang="es-MX" sz="1400" b="1" dirty="0">
                <a:solidFill>
                  <a:srgbClr val="FFFF00"/>
                </a:solidFill>
              </a:rPr>
              <a:t>MACROBIOCLIMAS BOREAL Y POLAR</a:t>
            </a:r>
            <a:endParaRPr lang="es-AR" sz="1400" b="1" dirty="0">
              <a:solidFill>
                <a:srgbClr val="FFFF00"/>
              </a:solidFill>
            </a:endParaRPr>
          </a:p>
        </p:txBody>
      </p:sp>
      <p:sp>
        <p:nvSpPr>
          <p:cNvPr id="30" name="CuadroTexto 29">
            <a:extLst>
              <a:ext uri="{FF2B5EF4-FFF2-40B4-BE49-F238E27FC236}">
                <a16:creationId xmlns:a16="http://schemas.microsoft.com/office/drawing/2014/main" id="{9BC2AC20-0F22-AA2A-9CD8-48F99F9C76CA}"/>
              </a:ext>
            </a:extLst>
          </p:cNvPr>
          <p:cNvSpPr txBox="1"/>
          <p:nvPr/>
        </p:nvSpPr>
        <p:spPr>
          <a:xfrm>
            <a:off x="5255300" y="660009"/>
            <a:ext cx="3181610" cy="307777"/>
          </a:xfrm>
          <a:prstGeom prst="rect">
            <a:avLst/>
          </a:prstGeom>
          <a:noFill/>
        </p:spPr>
        <p:txBody>
          <a:bodyPr wrap="square" rtlCol="0">
            <a:spAutoFit/>
          </a:bodyPr>
          <a:lstStyle/>
          <a:p>
            <a:r>
              <a:rPr lang="es-MX" sz="1400" b="1" dirty="0">
                <a:solidFill>
                  <a:srgbClr val="FFFF00"/>
                </a:solidFill>
              </a:rPr>
              <a:t>MACROBIOCLIMA POLAR</a:t>
            </a:r>
            <a:endParaRPr lang="es-AR" sz="1400" b="1" dirty="0">
              <a:solidFill>
                <a:srgbClr val="FFFF00"/>
              </a:solidFill>
            </a:endParaRPr>
          </a:p>
        </p:txBody>
      </p:sp>
      <p:sp>
        <p:nvSpPr>
          <p:cNvPr id="31" name="CuadroTexto 30">
            <a:extLst>
              <a:ext uri="{FF2B5EF4-FFF2-40B4-BE49-F238E27FC236}">
                <a16:creationId xmlns:a16="http://schemas.microsoft.com/office/drawing/2014/main" id="{184353A0-E499-75E1-4253-CB6CD7ED57F2}"/>
              </a:ext>
            </a:extLst>
          </p:cNvPr>
          <p:cNvSpPr txBox="1"/>
          <p:nvPr/>
        </p:nvSpPr>
        <p:spPr>
          <a:xfrm>
            <a:off x="5255300" y="6275376"/>
            <a:ext cx="3181610" cy="307777"/>
          </a:xfrm>
          <a:prstGeom prst="rect">
            <a:avLst/>
          </a:prstGeom>
          <a:noFill/>
        </p:spPr>
        <p:txBody>
          <a:bodyPr wrap="square" rtlCol="0">
            <a:spAutoFit/>
          </a:bodyPr>
          <a:lstStyle/>
          <a:p>
            <a:r>
              <a:rPr lang="es-MX" sz="1400" b="1" dirty="0"/>
              <a:t>MACROBIOCLIMA POLAR</a:t>
            </a:r>
            <a:endParaRPr lang="es-AR" sz="1400" b="1" dirty="0"/>
          </a:p>
        </p:txBody>
      </p:sp>
      <p:sp>
        <p:nvSpPr>
          <p:cNvPr id="51" name="CuadroTexto 50">
            <a:extLst>
              <a:ext uri="{FF2B5EF4-FFF2-40B4-BE49-F238E27FC236}">
                <a16:creationId xmlns:a16="http://schemas.microsoft.com/office/drawing/2014/main" id="{BBB5F16E-2754-98FD-5A40-748CC6BEE18F}"/>
              </a:ext>
            </a:extLst>
          </p:cNvPr>
          <p:cNvSpPr txBox="1"/>
          <p:nvPr/>
        </p:nvSpPr>
        <p:spPr>
          <a:xfrm>
            <a:off x="713983" y="3420162"/>
            <a:ext cx="447268" cy="307777"/>
          </a:xfrm>
          <a:prstGeom prst="rect">
            <a:avLst/>
          </a:prstGeom>
          <a:noFill/>
        </p:spPr>
        <p:txBody>
          <a:bodyPr wrap="square" rtlCol="0">
            <a:spAutoFit/>
          </a:bodyPr>
          <a:lstStyle/>
          <a:p>
            <a:r>
              <a:rPr lang="es-MX" sz="1400" b="1" dirty="0"/>
              <a:t>0°</a:t>
            </a:r>
            <a:endParaRPr lang="es-AR" sz="1400" b="1" dirty="0"/>
          </a:p>
        </p:txBody>
      </p:sp>
      <p:sp>
        <p:nvSpPr>
          <p:cNvPr id="53" name="CuadroTexto 52">
            <a:extLst>
              <a:ext uri="{FF2B5EF4-FFF2-40B4-BE49-F238E27FC236}">
                <a16:creationId xmlns:a16="http://schemas.microsoft.com/office/drawing/2014/main" id="{FAEE473D-E0CC-8B62-226E-C2D018ED375B}"/>
              </a:ext>
            </a:extLst>
          </p:cNvPr>
          <p:cNvSpPr txBox="1"/>
          <p:nvPr/>
        </p:nvSpPr>
        <p:spPr>
          <a:xfrm>
            <a:off x="678581" y="4030359"/>
            <a:ext cx="447268" cy="307777"/>
          </a:xfrm>
          <a:prstGeom prst="rect">
            <a:avLst/>
          </a:prstGeom>
          <a:noFill/>
        </p:spPr>
        <p:txBody>
          <a:bodyPr wrap="square" rtlCol="0">
            <a:spAutoFit/>
          </a:bodyPr>
          <a:lstStyle/>
          <a:p>
            <a:r>
              <a:rPr lang="es-MX" sz="1400" b="1" dirty="0"/>
              <a:t>23°</a:t>
            </a:r>
            <a:endParaRPr lang="es-AR" sz="1400" b="1" dirty="0"/>
          </a:p>
        </p:txBody>
      </p:sp>
      <p:sp>
        <p:nvSpPr>
          <p:cNvPr id="54" name="CuadroTexto 53">
            <a:extLst>
              <a:ext uri="{FF2B5EF4-FFF2-40B4-BE49-F238E27FC236}">
                <a16:creationId xmlns:a16="http://schemas.microsoft.com/office/drawing/2014/main" id="{B8D69566-3329-F702-9885-549F568D045A}"/>
              </a:ext>
            </a:extLst>
          </p:cNvPr>
          <p:cNvSpPr txBox="1"/>
          <p:nvPr/>
        </p:nvSpPr>
        <p:spPr>
          <a:xfrm>
            <a:off x="678581" y="4486932"/>
            <a:ext cx="447268" cy="307777"/>
          </a:xfrm>
          <a:prstGeom prst="rect">
            <a:avLst/>
          </a:prstGeom>
          <a:noFill/>
        </p:spPr>
        <p:txBody>
          <a:bodyPr wrap="square" rtlCol="0">
            <a:spAutoFit/>
          </a:bodyPr>
          <a:lstStyle/>
          <a:p>
            <a:r>
              <a:rPr lang="es-MX" sz="1400" b="1" dirty="0"/>
              <a:t>35°</a:t>
            </a:r>
            <a:endParaRPr lang="es-AR" sz="1400" b="1" dirty="0"/>
          </a:p>
        </p:txBody>
      </p:sp>
      <p:sp>
        <p:nvSpPr>
          <p:cNvPr id="55" name="CuadroTexto 54">
            <a:extLst>
              <a:ext uri="{FF2B5EF4-FFF2-40B4-BE49-F238E27FC236}">
                <a16:creationId xmlns:a16="http://schemas.microsoft.com/office/drawing/2014/main" id="{5BCB9267-3798-C7EF-05B0-E7B0D6620B16}"/>
              </a:ext>
            </a:extLst>
          </p:cNvPr>
          <p:cNvSpPr txBox="1"/>
          <p:nvPr/>
        </p:nvSpPr>
        <p:spPr>
          <a:xfrm>
            <a:off x="690019" y="4975654"/>
            <a:ext cx="447268" cy="307777"/>
          </a:xfrm>
          <a:prstGeom prst="rect">
            <a:avLst/>
          </a:prstGeom>
          <a:noFill/>
        </p:spPr>
        <p:txBody>
          <a:bodyPr wrap="square" rtlCol="0">
            <a:spAutoFit/>
          </a:bodyPr>
          <a:lstStyle/>
          <a:p>
            <a:r>
              <a:rPr lang="es-MX" sz="1400" b="1" dirty="0"/>
              <a:t>51°</a:t>
            </a:r>
            <a:endParaRPr lang="es-AR" sz="1400" b="1" dirty="0"/>
          </a:p>
        </p:txBody>
      </p:sp>
      <p:sp>
        <p:nvSpPr>
          <p:cNvPr id="56" name="CuadroTexto 55">
            <a:extLst>
              <a:ext uri="{FF2B5EF4-FFF2-40B4-BE49-F238E27FC236}">
                <a16:creationId xmlns:a16="http://schemas.microsoft.com/office/drawing/2014/main" id="{68F9CE46-2A27-AF13-49E1-D32379781B80}"/>
              </a:ext>
            </a:extLst>
          </p:cNvPr>
          <p:cNvSpPr txBox="1"/>
          <p:nvPr/>
        </p:nvSpPr>
        <p:spPr>
          <a:xfrm>
            <a:off x="677493" y="5280062"/>
            <a:ext cx="447268" cy="307777"/>
          </a:xfrm>
          <a:prstGeom prst="rect">
            <a:avLst/>
          </a:prstGeom>
          <a:noFill/>
        </p:spPr>
        <p:txBody>
          <a:bodyPr wrap="square" rtlCol="0">
            <a:spAutoFit/>
          </a:bodyPr>
          <a:lstStyle/>
          <a:p>
            <a:r>
              <a:rPr lang="es-MX" sz="1400" b="1" dirty="0"/>
              <a:t>55°</a:t>
            </a:r>
            <a:endParaRPr lang="es-AR" sz="1400" b="1" dirty="0"/>
          </a:p>
        </p:txBody>
      </p:sp>
      <p:sp>
        <p:nvSpPr>
          <p:cNvPr id="57" name="CuadroTexto 56">
            <a:extLst>
              <a:ext uri="{FF2B5EF4-FFF2-40B4-BE49-F238E27FC236}">
                <a16:creationId xmlns:a16="http://schemas.microsoft.com/office/drawing/2014/main" id="{5B1704E5-8E4C-3D28-4D64-7F08369D5BB7}"/>
              </a:ext>
            </a:extLst>
          </p:cNvPr>
          <p:cNvSpPr txBox="1"/>
          <p:nvPr/>
        </p:nvSpPr>
        <p:spPr>
          <a:xfrm>
            <a:off x="679684" y="2783973"/>
            <a:ext cx="447268" cy="307777"/>
          </a:xfrm>
          <a:prstGeom prst="rect">
            <a:avLst/>
          </a:prstGeom>
          <a:noFill/>
        </p:spPr>
        <p:txBody>
          <a:bodyPr wrap="square" rtlCol="0">
            <a:spAutoFit/>
          </a:bodyPr>
          <a:lstStyle/>
          <a:p>
            <a:r>
              <a:rPr lang="es-MX" sz="1400" b="1" dirty="0"/>
              <a:t>23°</a:t>
            </a:r>
            <a:endParaRPr lang="es-AR" sz="1400" b="1" dirty="0"/>
          </a:p>
        </p:txBody>
      </p:sp>
      <p:sp>
        <p:nvSpPr>
          <p:cNvPr id="58" name="CuadroTexto 57">
            <a:extLst>
              <a:ext uri="{FF2B5EF4-FFF2-40B4-BE49-F238E27FC236}">
                <a16:creationId xmlns:a16="http://schemas.microsoft.com/office/drawing/2014/main" id="{26D59CBC-C6A9-AA3E-FAD4-97C7FB9E9F6F}"/>
              </a:ext>
            </a:extLst>
          </p:cNvPr>
          <p:cNvSpPr txBox="1"/>
          <p:nvPr/>
        </p:nvSpPr>
        <p:spPr>
          <a:xfrm>
            <a:off x="690164" y="2324030"/>
            <a:ext cx="447268" cy="307777"/>
          </a:xfrm>
          <a:prstGeom prst="rect">
            <a:avLst/>
          </a:prstGeom>
          <a:noFill/>
        </p:spPr>
        <p:txBody>
          <a:bodyPr wrap="square" rtlCol="0">
            <a:spAutoFit/>
          </a:bodyPr>
          <a:lstStyle/>
          <a:p>
            <a:r>
              <a:rPr lang="es-MX" sz="1400" b="1" dirty="0"/>
              <a:t>35°</a:t>
            </a:r>
            <a:endParaRPr lang="es-AR" sz="1400" b="1" dirty="0"/>
          </a:p>
        </p:txBody>
      </p:sp>
      <p:sp>
        <p:nvSpPr>
          <p:cNvPr id="59" name="CuadroTexto 58">
            <a:extLst>
              <a:ext uri="{FF2B5EF4-FFF2-40B4-BE49-F238E27FC236}">
                <a16:creationId xmlns:a16="http://schemas.microsoft.com/office/drawing/2014/main" id="{02DC5B97-7258-4C62-2D76-147EAA1A7A91}"/>
              </a:ext>
            </a:extLst>
          </p:cNvPr>
          <p:cNvSpPr txBox="1"/>
          <p:nvPr/>
        </p:nvSpPr>
        <p:spPr>
          <a:xfrm>
            <a:off x="678581" y="1788771"/>
            <a:ext cx="447268" cy="307777"/>
          </a:xfrm>
          <a:prstGeom prst="rect">
            <a:avLst/>
          </a:prstGeom>
          <a:noFill/>
        </p:spPr>
        <p:txBody>
          <a:bodyPr wrap="square" rtlCol="0">
            <a:spAutoFit/>
          </a:bodyPr>
          <a:lstStyle/>
          <a:p>
            <a:r>
              <a:rPr lang="es-MX" sz="1400" b="1" dirty="0"/>
              <a:t>51°</a:t>
            </a:r>
            <a:endParaRPr lang="es-AR" sz="1400" b="1" dirty="0"/>
          </a:p>
        </p:txBody>
      </p:sp>
      <p:sp>
        <p:nvSpPr>
          <p:cNvPr id="60" name="CuadroTexto 59">
            <a:extLst>
              <a:ext uri="{FF2B5EF4-FFF2-40B4-BE49-F238E27FC236}">
                <a16:creationId xmlns:a16="http://schemas.microsoft.com/office/drawing/2014/main" id="{0E576260-7F26-A126-E3C8-B21EB6521FA6}"/>
              </a:ext>
            </a:extLst>
          </p:cNvPr>
          <p:cNvSpPr txBox="1"/>
          <p:nvPr/>
        </p:nvSpPr>
        <p:spPr>
          <a:xfrm>
            <a:off x="666330" y="1304830"/>
            <a:ext cx="447268" cy="307777"/>
          </a:xfrm>
          <a:prstGeom prst="rect">
            <a:avLst/>
          </a:prstGeom>
          <a:noFill/>
        </p:spPr>
        <p:txBody>
          <a:bodyPr wrap="square" rtlCol="0">
            <a:spAutoFit/>
          </a:bodyPr>
          <a:lstStyle/>
          <a:p>
            <a:r>
              <a:rPr lang="es-MX" sz="1400" b="1" dirty="0"/>
              <a:t>66°</a:t>
            </a:r>
            <a:endParaRPr lang="es-AR" sz="1400" b="1" dirty="0"/>
          </a:p>
        </p:txBody>
      </p:sp>
      <p:sp>
        <p:nvSpPr>
          <p:cNvPr id="61" name="CuadroTexto 60">
            <a:extLst>
              <a:ext uri="{FF2B5EF4-FFF2-40B4-BE49-F238E27FC236}">
                <a16:creationId xmlns:a16="http://schemas.microsoft.com/office/drawing/2014/main" id="{1B25A755-C6F4-835E-C12C-1D85A1E16BA4}"/>
              </a:ext>
            </a:extLst>
          </p:cNvPr>
          <p:cNvSpPr txBox="1"/>
          <p:nvPr/>
        </p:nvSpPr>
        <p:spPr>
          <a:xfrm>
            <a:off x="690569" y="1061893"/>
            <a:ext cx="486487" cy="307777"/>
          </a:xfrm>
          <a:prstGeom prst="rect">
            <a:avLst/>
          </a:prstGeom>
          <a:noFill/>
        </p:spPr>
        <p:txBody>
          <a:bodyPr wrap="square" rtlCol="0">
            <a:spAutoFit/>
          </a:bodyPr>
          <a:lstStyle/>
          <a:p>
            <a:r>
              <a:rPr lang="es-MX" sz="1400" b="1" dirty="0"/>
              <a:t>71°</a:t>
            </a:r>
            <a:endParaRPr lang="es-AR" sz="1400" b="1" dirty="0"/>
          </a:p>
        </p:txBody>
      </p:sp>
      <p:sp>
        <p:nvSpPr>
          <p:cNvPr id="64" name="CuadroTexto 63">
            <a:extLst>
              <a:ext uri="{FF2B5EF4-FFF2-40B4-BE49-F238E27FC236}">
                <a16:creationId xmlns:a16="http://schemas.microsoft.com/office/drawing/2014/main" id="{A6D7CD73-6359-8816-0FDF-CC5FC933DBC3}"/>
              </a:ext>
            </a:extLst>
          </p:cNvPr>
          <p:cNvSpPr txBox="1"/>
          <p:nvPr/>
        </p:nvSpPr>
        <p:spPr>
          <a:xfrm>
            <a:off x="639362" y="487247"/>
            <a:ext cx="486487" cy="307777"/>
          </a:xfrm>
          <a:prstGeom prst="rect">
            <a:avLst/>
          </a:prstGeom>
          <a:noFill/>
        </p:spPr>
        <p:txBody>
          <a:bodyPr wrap="square" rtlCol="0">
            <a:spAutoFit/>
          </a:bodyPr>
          <a:lstStyle/>
          <a:p>
            <a:r>
              <a:rPr lang="es-MX" sz="1400" b="1" dirty="0"/>
              <a:t>90°</a:t>
            </a:r>
            <a:endParaRPr lang="es-AR" sz="1400" b="1" dirty="0"/>
          </a:p>
        </p:txBody>
      </p:sp>
      <p:sp>
        <p:nvSpPr>
          <p:cNvPr id="65" name="CuadroTexto 64">
            <a:extLst>
              <a:ext uri="{FF2B5EF4-FFF2-40B4-BE49-F238E27FC236}">
                <a16:creationId xmlns:a16="http://schemas.microsoft.com/office/drawing/2014/main" id="{A1C0F2CA-D84A-735C-0934-C47CE2861582}"/>
              </a:ext>
            </a:extLst>
          </p:cNvPr>
          <p:cNvSpPr txBox="1"/>
          <p:nvPr/>
        </p:nvSpPr>
        <p:spPr>
          <a:xfrm>
            <a:off x="650800" y="6348606"/>
            <a:ext cx="486487" cy="307777"/>
          </a:xfrm>
          <a:prstGeom prst="rect">
            <a:avLst/>
          </a:prstGeom>
          <a:noFill/>
        </p:spPr>
        <p:txBody>
          <a:bodyPr wrap="square" rtlCol="0">
            <a:spAutoFit/>
          </a:bodyPr>
          <a:lstStyle/>
          <a:p>
            <a:r>
              <a:rPr lang="es-MX" sz="1400" b="1" dirty="0"/>
              <a:t>90°</a:t>
            </a:r>
            <a:endParaRPr lang="es-AR" sz="1400" b="1" dirty="0"/>
          </a:p>
        </p:txBody>
      </p:sp>
    </p:spTree>
    <p:extLst>
      <p:ext uri="{BB962C8B-B14F-4D97-AF65-F5344CB8AC3E}">
        <p14:creationId xmlns:p14="http://schemas.microsoft.com/office/powerpoint/2010/main" val="2285853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2477" y="1771650"/>
            <a:ext cx="10610850" cy="3323987"/>
          </a:xfrm>
          <a:prstGeom prst="rect">
            <a:avLst/>
          </a:prstGeom>
        </p:spPr>
        <p:txBody>
          <a:bodyPr wrap="square">
            <a:spAutoFit/>
          </a:bodyPr>
          <a:lstStyle/>
          <a:p>
            <a:pPr algn="just">
              <a:lnSpc>
                <a:spcPct val="150000"/>
              </a:lnSpc>
            </a:pPr>
            <a:r>
              <a:rPr lang="es-AR" sz="2800" dirty="0"/>
              <a:t>-Son espacios biofísicos delimitados por determinados tipos de vegetación y sus correspondientes valores climáticos. </a:t>
            </a:r>
          </a:p>
          <a:p>
            <a:pPr algn="just">
              <a:lnSpc>
                <a:spcPct val="150000"/>
              </a:lnSpc>
            </a:pPr>
            <a:endParaRPr lang="es-AR" sz="2800" dirty="0"/>
          </a:p>
          <a:p>
            <a:pPr algn="just">
              <a:lnSpc>
                <a:spcPct val="150000"/>
              </a:lnSpc>
            </a:pPr>
            <a:r>
              <a:rPr lang="es-AR" sz="2800" dirty="0"/>
              <a:t>-Se han reconocido en la Tierra 27 tipos de </a:t>
            </a:r>
            <a:r>
              <a:rPr lang="es-AR" sz="2800" dirty="0" err="1"/>
              <a:t>bioclimas</a:t>
            </a:r>
            <a:r>
              <a:rPr lang="es-AR" sz="2800" dirty="0"/>
              <a:t> en el seno de los cinco </a:t>
            </a:r>
            <a:r>
              <a:rPr lang="es-AR" sz="2800" dirty="0" err="1"/>
              <a:t>macrobioclimas</a:t>
            </a:r>
            <a:r>
              <a:rPr lang="es-AR" sz="2800" dirty="0"/>
              <a:t>. </a:t>
            </a:r>
          </a:p>
        </p:txBody>
      </p:sp>
      <p:sp>
        <p:nvSpPr>
          <p:cNvPr id="3" name="Rectángulo 2"/>
          <p:cNvSpPr/>
          <p:nvPr/>
        </p:nvSpPr>
        <p:spPr>
          <a:xfrm>
            <a:off x="3811266" y="753501"/>
            <a:ext cx="4693272" cy="584775"/>
          </a:xfrm>
          <a:prstGeom prst="rect">
            <a:avLst/>
          </a:prstGeom>
        </p:spPr>
        <p:txBody>
          <a:bodyPr wrap="square">
            <a:spAutoFit/>
          </a:bodyPr>
          <a:lstStyle/>
          <a:p>
            <a:r>
              <a:rPr lang="es-ES" sz="3200" b="1" dirty="0">
                <a:solidFill>
                  <a:srgbClr val="002060"/>
                </a:solidFill>
              </a:rPr>
              <a:t>BIOCLIMAS DE LA TIERRA</a:t>
            </a:r>
            <a:endParaRPr lang="es-AR" sz="3200" b="1" dirty="0">
              <a:solidFill>
                <a:srgbClr val="002060"/>
              </a:solidFill>
            </a:endParaRPr>
          </a:p>
        </p:txBody>
      </p:sp>
    </p:spTree>
    <p:extLst>
      <p:ext uri="{BB962C8B-B14F-4D97-AF65-F5344CB8AC3E}">
        <p14:creationId xmlns:p14="http://schemas.microsoft.com/office/powerpoint/2010/main" val="3082744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3836" t="12239" r="12079" b="15105"/>
          <a:stretch/>
        </p:blipFill>
        <p:spPr>
          <a:xfrm>
            <a:off x="1774519" y="561323"/>
            <a:ext cx="9639301" cy="5314950"/>
          </a:xfrm>
          <a:prstGeom prst="rect">
            <a:avLst/>
          </a:prstGeom>
        </p:spPr>
      </p:pic>
      <p:sp>
        <p:nvSpPr>
          <p:cNvPr id="3" name="Rectángulo 2"/>
          <p:cNvSpPr/>
          <p:nvPr/>
        </p:nvSpPr>
        <p:spPr>
          <a:xfrm>
            <a:off x="2631389" y="35230"/>
            <a:ext cx="7851974" cy="461665"/>
          </a:xfrm>
          <a:prstGeom prst="rect">
            <a:avLst/>
          </a:prstGeom>
        </p:spPr>
        <p:txBody>
          <a:bodyPr wrap="square">
            <a:spAutoFit/>
          </a:bodyPr>
          <a:lstStyle/>
          <a:p>
            <a:r>
              <a:rPr lang="es-ES" sz="2400" b="1" dirty="0">
                <a:solidFill>
                  <a:schemeClr val="folHlink"/>
                </a:solidFill>
              </a:rPr>
              <a:t>CLAVE PARA DETERMINAR LOS BIOCLIMAS DE LA TIERRA</a:t>
            </a:r>
            <a:endParaRPr lang="es-AR" sz="2400" b="1" dirty="0"/>
          </a:p>
        </p:txBody>
      </p:sp>
      <p:sp>
        <p:nvSpPr>
          <p:cNvPr id="5" name="CuadroTexto 4">
            <a:extLst>
              <a:ext uri="{FF2B5EF4-FFF2-40B4-BE49-F238E27FC236}">
                <a16:creationId xmlns:a16="http://schemas.microsoft.com/office/drawing/2014/main" id="{A53F3AA4-BDFB-E733-42DA-8277AB398DCF}"/>
              </a:ext>
            </a:extLst>
          </p:cNvPr>
          <p:cNvSpPr txBox="1"/>
          <p:nvPr/>
        </p:nvSpPr>
        <p:spPr>
          <a:xfrm>
            <a:off x="5887233" y="1240077"/>
            <a:ext cx="1340286" cy="369332"/>
          </a:xfrm>
          <a:prstGeom prst="rect">
            <a:avLst/>
          </a:prstGeom>
          <a:noFill/>
        </p:spPr>
        <p:txBody>
          <a:bodyPr wrap="square" rtlCol="0">
            <a:spAutoFit/>
          </a:bodyPr>
          <a:lstStyle/>
          <a:p>
            <a:r>
              <a:rPr lang="es-MX" dirty="0">
                <a:solidFill>
                  <a:srgbClr val="FF0000"/>
                </a:solidFill>
                <a:latin typeface="Times New Roman" panose="02020603050405020304" pitchFamily="18" charset="0"/>
                <a:cs typeface="Times New Roman" panose="02020603050405020304" pitchFamily="18" charset="0"/>
              </a:rPr>
              <a:t>(</a:t>
            </a:r>
            <a:r>
              <a:rPr lang="es-MX" dirty="0" err="1">
                <a:solidFill>
                  <a:srgbClr val="FF0000"/>
                </a:solidFill>
                <a:latin typeface="Times New Roman" panose="02020603050405020304" pitchFamily="18" charset="0"/>
                <a:cs typeface="Times New Roman" panose="02020603050405020304" pitchFamily="18" charset="0"/>
              </a:rPr>
              <a:t>ó</a:t>
            </a:r>
            <a:r>
              <a:rPr lang="es-MX" dirty="0">
                <a:solidFill>
                  <a:srgbClr val="FF0000"/>
                </a:solidFill>
                <a:latin typeface="Times New Roman" panose="02020603050405020304" pitchFamily="18" charset="0"/>
                <a:cs typeface="Times New Roman" panose="02020603050405020304" pitchFamily="18" charset="0"/>
              </a:rPr>
              <a:t> ≥ 3.4)</a:t>
            </a:r>
            <a:endParaRPr lang="es-AR" dirty="0">
              <a:solidFill>
                <a:srgbClr val="FF0000"/>
              </a:solidFill>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168B01C9-153E-2972-A477-EF0C3A7D6C9A}"/>
              </a:ext>
            </a:extLst>
          </p:cNvPr>
          <p:cNvSpPr txBox="1"/>
          <p:nvPr/>
        </p:nvSpPr>
        <p:spPr>
          <a:xfrm>
            <a:off x="6049286" y="1693806"/>
            <a:ext cx="1340286" cy="369332"/>
          </a:xfrm>
          <a:prstGeom prst="rect">
            <a:avLst/>
          </a:prstGeom>
          <a:noFill/>
        </p:spPr>
        <p:txBody>
          <a:bodyPr wrap="square" rtlCol="0">
            <a:spAutoFit/>
          </a:bodyPr>
          <a:lstStyle/>
          <a:p>
            <a:r>
              <a:rPr lang="es-MX" dirty="0">
                <a:solidFill>
                  <a:srgbClr val="FF0000"/>
                </a:solidFill>
                <a:latin typeface="Times New Roman" panose="02020603050405020304" pitchFamily="18" charset="0"/>
                <a:cs typeface="Times New Roman" panose="02020603050405020304" pitchFamily="18" charset="0"/>
              </a:rPr>
              <a:t>(</a:t>
            </a:r>
            <a:r>
              <a:rPr lang="es-MX" dirty="0" err="1">
                <a:solidFill>
                  <a:srgbClr val="FF0000"/>
                </a:solidFill>
                <a:latin typeface="Times New Roman" panose="02020603050405020304" pitchFamily="18" charset="0"/>
                <a:cs typeface="Times New Roman" panose="02020603050405020304" pitchFamily="18" charset="0"/>
              </a:rPr>
              <a:t>ó</a:t>
            </a:r>
            <a:r>
              <a:rPr lang="es-MX" dirty="0">
                <a:solidFill>
                  <a:srgbClr val="FF0000"/>
                </a:solidFill>
                <a:latin typeface="Times New Roman" panose="02020603050405020304" pitchFamily="18" charset="0"/>
                <a:cs typeface="Times New Roman" panose="02020603050405020304" pitchFamily="18" charset="0"/>
              </a:rPr>
              <a:t> ≤ 3.4) </a:t>
            </a:r>
            <a:endParaRPr lang="es-AR" dirty="0">
              <a:solidFill>
                <a:srgbClr val="FF0000"/>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BEE7A8FD-7768-DA2A-E15D-9A3B5BDA53AB}"/>
              </a:ext>
            </a:extLst>
          </p:cNvPr>
          <p:cNvSpPr txBox="1"/>
          <p:nvPr/>
        </p:nvSpPr>
        <p:spPr>
          <a:xfrm>
            <a:off x="4231189" y="2457189"/>
            <a:ext cx="1340286" cy="369332"/>
          </a:xfrm>
          <a:prstGeom prst="rect">
            <a:avLst/>
          </a:prstGeom>
          <a:noFill/>
        </p:spPr>
        <p:txBody>
          <a:bodyPr wrap="square" rtlCol="0">
            <a:spAutoFit/>
          </a:bodyPr>
          <a:lstStyle/>
          <a:p>
            <a:r>
              <a:rPr lang="es-MX" dirty="0">
                <a:solidFill>
                  <a:srgbClr val="FF0000"/>
                </a:solidFill>
                <a:latin typeface="Times New Roman" panose="02020603050405020304" pitchFamily="18" charset="0"/>
                <a:cs typeface="Times New Roman" panose="02020603050405020304" pitchFamily="18" charset="0"/>
              </a:rPr>
              <a:t>(</a:t>
            </a:r>
            <a:r>
              <a:rPr lang="es-MX" dirty="0" err="1">
                <a:solidFill>
                  <a:srgbClr val="FF0000"/>
                </a:solidFill>
                <a:latin typeface="Times New Roman" panose="02020603050405020304" pitchFamily="18" charset="0"/>
                <a:cs typeface="Times New Roman" panose="02020603050405020304" pitchFamily="18" charset="0"/>
              </a:rPr>
              <a:t>ó</a:t>
            </a:r>
            <a:r>
              <a:rPr lang="es-MX" dirty="0">
                <a:solidFill>
                  <a:srgbClr val="FF0000"/>
                </a:solidFill>
                <a:latin typeface="Times New Roman" panose="02020603050405020304" pitchFamily="18" charset="0"/>
                <a:cs typeface="Times New Roman" panose="02020603050405020304" pitchFamily="18" charset="0"/>
              </a:rPr>
              <a:t> Ios2)</a:t>
            </a:r>
            <a:endParaRPr lang="es-AR" dirty="0">
              <a:solidFill>
                <a:srgbClr val="FF0000"/>
              </a:solidFill>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60B67BFA-A214-68BD-D004-3E0A385A65DB}"/>
              </a:ext>
            </a:extLst>
          </p:cNvPr>
          <p:cNvSpPr txBox="1"/>
          <p:nvPr/>
        </p:nvSpPr>
        <p:spPr>
          <a:xfrm>
            <a:off x="4358537" y="3156168"/>
            <a:ext cx="1340286" cy="369332"/>
          </a:xfrm>
          <a:prstGeom prst="rect">
            <a:avLst/>
          </a:prstGeom>
          <a:noFill/>
        </p:spPr>
        <p:txBody>
          <a:bodyPr wrap="square" rtlCol="0">
            <a:spAutoFit/>
          </a:bodyPr>
          <a:lstStyle/>
          <a:p>
            <a:r>
              <a:rPr lang="es-MX" dirty="0">
                <a:solidFill>
                  <a:srgbClr val="FF0000"/>
                </a:solidFill>
                <a:latin typeface="Times New Roman" panose="02020603050405020304" pitchFamily="18" charset="0"/>
                <a:cs typeface="Times New Roman" panose="02020603050405020304" pitchFamily="18" charset="0"/>
              </a:rPr>
              <a:t>(</a:t>
            </a:r>
            <a:r>
              <a:rPr lang="es-MX" dirty="0" err="1">
                <a:solidFill>
                  <a:srgbClr val="FF0000"/>
                </a:solidFill>
                <a:latin typeface="Times New Roman" panose="02020603050405020304" pitchFamily="18" charset="0"/>
                <a:cs typeface="Times New Roman" panose="02020603050405020304" pitchFamily="18" charset="0"/>
              </a:rPr>
              <a:t>ó</a:t>
            </a:r>
            <a:r>
              <a:rPr lang="es-MX" dirty="0">
                <a:solidFill>
                  <a:srgbClr val="FF0000"/>
                </a:solidFill>
                <a:latin typeface="Times New Roman" panose="02020603050405020304" pitchFamily="18" charset="0"/>
                <a:cs typeface="Times New Roman" panose="02020603050405020304" pitchFamily="18" charset="0"/>
              </a:rPr>
              <a:t> Ios2)</a:t>
            </a:r>
            <a:endParaRPr lang="es-A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286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524" t="11718" r="22877" b="10416"/>
          <a:stretch/>
        </p:blipFill>
        <p:spPr>
          <a:xfrm>
            <a:off x="2441781" y="584775"/>
            <a:ext cx="7308437" cy="6082725"/>
          </a:xfrm>
          <a:prstGeom prst="rect">
            <a:avLst/>
          </a:prstGeom>
        </p:spPr>
      </p:pic>
      <p:sp>
        <p:nvSpPr>
          <p:cNvPr id="3" name="Rectángulo 2">
            <a:extLst>
              <a:ext uri="{FF2B5EF4-FFF2-40B4-BE49-F238E27FC236}">
                <a16:creationId xmlns:a16="http://schemas.microsoft.com/office/drawing/2014/main" id="{23257653-4B36-EC30-A021-F6E7E1E871EC}"/>
              </a:ext>
            </a:extLst>
          </p:cNvPr>
          <p:cNvSpPr/>
          <p:nvPr/>
        </p:nvSpPr>
        <p:spPr>
          <a:xfrm>
            <a:off x="2170012" y="123110"/>
            <a:ext cx="7851974" cy="461665"/>
          </a:xfrm>
          <a:prstGeom prst="rect">
            <a:avLst/>
          </a:prstGeom>
        </p:spPr>
        <p:txBody>
          <a:bodyPr wrap="square">
            <a:spAutoFit/>
          </a:bodyPr>
          <a:lstStyle/>
          <a:p>
            <a:r>
              <a:rPr lang="es-ES" sz="2400" b="1" dirty="0">
                <a:solidFill>
                  <a:schemeClr val="folHlink"/>
                </a:solidFill>
              </a:rPr>
              <a:t>CLAVE PARA DETERMINAR LOS BIOCLIMAS DE LA TIERRA</a:t>
            </a:r>
            <a:endParaRPr lang="es-AR" sz="2400" b="1" dirty="0"/>
          </a:p>
        </p:txBody>
      </p:sp>
    </p:spTree>
    <p:extLst>
      <p:ext uri="{BB962C8B-B14F-4D97-AF65-F5344CB8AC3E}">
        <p14:creationId xmlns:p14="http://schemas.microsoft.com/office/powerpoint/2010/main" val="324281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964" t="61023" r="23318" b="9115"/>
          <a:stretch/>
        </p:blipFill>
        <p:spPr>
          <a:xfrm>
            <a:off x="842049" y="2536038"/>
            <a:ext cx="10507900" cy="3411256"/>
          </a:xfrm>
          <a:prstGeom prst="rect">
            <a:avLst/>
          </a:prstGeom>
        </p:spPr>
      </p:pic>
      <p:pic>
        <p:nvPicPr>
          <p:cNvPr id="5" name="Imagen 4"/>
          <p:cNvPicPr>
            <a:picLocks noChangeAspect="1"/>
          </p:cNvPicPr>
          <p:nvPr/>
        </p:nvPicPr>
        <p:blipFill rotWithShape="1">
          <a:blip r:embed="rId3"/>
          <a:srcRect l="24378" t="33594" r="19882" b="58627"/>
          <a:stretch/>
        </p:blipFill>
        <p:spPr>
          <a:xfrm>
            <a:off x="842049" y="1825823"/>
            <a:ext cx="10507900" cy="710194"/>
          </a:xfrm>
          <a:prstGeom prst="rect">
            <a:avLst/>
          </a:prstGeom>
        </p:spPr>
      </p:pic>
      <p:sp>
        <p:nvSpPr>
          <p:cNvPr id="3" name="CuadroTexto 2">
            <a:extLst>
              <a:ext uri="{FF2B5EF4-FFF2-40B4-BE49-F238E27FC236}">
                <a16:creationId xmlns:a16="http://schemas.microsoft.com/office/drawing/2014/main" id="{17925048-35C1-7830-B2B4-6CBE6FD0992A}"/>
              </a:ext>
            </a:extLst>
          </p:cNvPr>
          <p:cNvSpPr txBox="1"/>
          <p:nvPr/>
        </p:nvSpPr>
        <p:spPr>
          <a:xfrm>
            <a:off x="4972832" y="3378854"/>
            <a:ext cx="375781" cy="369332"/>
          </a:xfrm>
          <a:prstGeom prst="rect">
            <a:avLst/>
          </a:prstGeom>
          <a:noFill/>
        </p:spPr>
        <p:txBody>
          <a:bodyPr wrap="square" rtlCol="0">
            <a:spAutoFit/>
          </a:bodyPr>
          <a:lstStyle/>
          <a:p>
            <a:r>
              <a:rPr lang="es-MX" dirty="0"/>
              <a:t>.</a:t>
            </a:r>
            <a:endParaRPr lang="es-AR" dirty="0"/>
          </a:p>
        </p:txBody>
      </p:sp>
      <p:sp>
        <p:nvSpPr>
          <p:cNvPr id="6" name="Rectángulo 5">
            <a:extLst>
              <a:ext uri="{FF2B5EF4-FFF2-40B4-BE49-F238E27FC236}">
                <a16:creationId xmlns:a16="http://schemas.microsoft.com/office/drawing/2014/main" id="{008326FD-8CB3-6DBB-4E9E-5CE8F94935E5}"/>
              </a:ext>
            </a:extLst>
          </p:cNvPr>
          <p:cNvSpPr/>
          <p:nvPr/>
        </p:nvSpPr>
        <p:spPr>
          <a:xfrm>
            <a:off x="2170012" y="1133315"/>
            <a:ext cx="7851974" cy="461665"/>
          </a:xfrm>
          <a:prstGeom prst="rect">
            <a:avLst/>
          </a:prstGeom>
        </p:spPr>
        <p:txBody>
          <a:bodyPr wrap="square">
            <a:spAutoFit/>
          </a:bodyPr>
          <a:lstStyle/>
          <a:p>
            <a:r>
              <a:rPr lang="es-ES" sz="2400" b="1" dirty="0">
                <a:solidFill>
                  <a:schemeClr val="folHlink"/>
                </a:solidFill>
              </a:rPr>
              <a:t>CLAVE PARA DETERMINAR LOS BIOCLIMAS DE LA TIERRA</a:t>
            </a:r>
            <a:endParaRPr lang="es-AR" sz="2400" b="1" dirty="0"/>
          </a:p>
        </p:txBody>
      </p:sp>
    </p:spTree>
    <p:extLst>
      <p:ext uri="{BB962C8B-B14F-4D97-AF65-F5344CB8AC3E}">
        <p14:creationId xmlns:p14="http://schemas.microsoft.com/office/powerpoint/2010/main" val="2963088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110" t="33333" r="23206" b="17187"/>
          <a:stretch/>
        </p:blipFill>
        <p:spPr>
          <a:xfrm>
            <a:off x="1132110" y="1009650"/>
            <a:ext cx="10051584" cy="5410200"/>
          </a:xfrm>
          <a:prstGeom prst="rect">
            <a:avLst/>
          </a:prstGeom>
        </p:spPr>
      </p:pic>
      <p:sp>
        <p:nvSpPr>
          <p:cNvPr id="4" name="Rectángulo 3">
            <a:extLst>
              <a:ext uri="{FF2B5EF4-FFF2-40B4-BE49-F238E27FC236}">
                <a16:creationId xmlns:a16="http://schemas.microsoft.com/office/drawing/2014/main" id="{F7B0D7CF-87ED-F03F-EFC7-B6ABF194E1E3}"/>
              </a:ext>
            </a:extLst>
          </p:cNvPr>
          <p:cNvSpPr/>
          <p:nvPr/>
        </p:nvSpPr>
        <p:spPr>
          <a:xfrm>
            <a:off x="2170013" y="438150"/>
            <a:ext cx="7851974" cy="461665"/>
          </a:xfrm>
          <a:prstGeom prst="rect">
            <a:avLst/>
          </a:prstGeom>
        </p:spPr>
        <p:txBody>
          <a:bodyPr wrap="square">
            <a:spAutoFit/>
          </a:bodyPr>
          <a:lstStyle/>
          <a:p>
            <a:r>
              <a:rPr lang="es-ES" sz="2400" b="1" dirty="0">
                <a:solidFill>
                  <a:schemeClr val="folHlink"/>
                </a:solidFill>
              </a:rPr>
              <a:t>CLAVE PARA DETERMINAR LOS BIOCLIMAS DE LA TIERRA</a:t>
            </a:r>
            <a:endParaRPr lang="es-AR" sz="2400" b="1" dirty="0"/>
          </a:p>
        </p:txBody>
      </p:sp>
    </p:spTree>
    <p:extLst>
      <p:ext uri="{BB962C8B-B14F-4D97-AF65-F5344CB8AC3E}">
        <p14:creationId xmlns:p14="http://schemas.microsoft.com/office/powerpoint/2010/main" val="2916066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4524" t="38280" r="22621" b="17188"/>
          <a:stretch/>
        </p:blipFill>
        <p:spPr>
          <a:xfrm>
            <a:off x="592934" y="1071576"/>
            <a:ext cx="11129936" cy="5272074"/>
          </a:xfrm>
          <a:prstGeom prst="rect">
            <a:avLst/>
          </a:prstGeom>
        </p:spPr>
      </p:pic>
      <p:sp>
        <p:nvSpPr>
          <p:cNvPr id="4" name="Rectángulo 3">
            <a:extLst>
              <a:ext uri="{FF2B5EF4-FFF2-40B4-BE49-F238E27FC236}">
                <a16:creationId xmlns:a16="http://schemas.microsoft.com/office/drawing/2014/main" id="{11DDEECF-0477-5BF5-0D1A-1AD73F60D6D9}"/>
              </a:ext>
            </a:extLst>
          </p:cNvPr>
          <p:cNvSpPr/>
          <p:nvPr/>
        </p:nvSpPr>
        <p:spPr>
          <a:xfrm>
            <a:off x="2170013" y="423537"/>
            <a:ext cx="7851974" cy="461665"/>
          </a:xfrm>
          <a:prstGeom prst="rect">
            <a:avLst/>
          </a:prstGeom>
        </p:spPr>
        <p:txBody>
          <a:bodyPr wrap="square">
            <a:spAutoFit/>
          </a:bodyPr>
          <a:lstStyle/>
          <a:p>
            <a:r>
              <a:rPr lang="es-ES" sz="2400" b="1" dirty="0">
                <a:solidFill>
                  <a:schemeClr val="folHlink"/>
                </a:solidFill>
              </a:rPr>
              <a:t>CLAVE PARA DETERMINAR LOS BIOCLIMAS DE LA TIERRA</a:t>
            </a:r>
            <a:endParaRPr lang="es-AR" sz="2400" b="1" dirty="0"/>
          </a:p>
        </p:txBody>
      </p:sp>
    </p:spTree>
    <p:extLst>
      <p:ext uri="{BB962C8B-B14F-4D97-AF65-F5344CB8AC3E}">
        <p14:creationId xmlns:p14="http://schemas.microsoft.com/office/powerpoint/2010/main" val="2600352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38250" y="609601"/>
            <a:ext cx="10658475" cy="584775"/>
          </a:xfrm>
          <a:prstGeom prst="rect">
            <a:avLst/>
          </a:prstGeom>
        </p:spPr>
        <p:txBody>
          <a:bodyPr wrap="square">
            <a:spAutoFit/>
          </a:bodyPr>
          <a:lstStyle/>
          <a:p>
            <a:r>
              <a:rPr lang="es-AR" sz="3200" b="1" dirty="0"/>
              <a:t>PISOS BIOCLIMÁTICOS: TERMOTIPOS Y OMBROTIPOS</a:t>
            </a:r>
          </a:p>
        </p:txBody>
      </p:sp>
      <p:sp>
        <p:nvSpPr>
          <p:cNvPr id="4" name="Rectángulo 3"/>
          <p:cNvSpPr/>
          <p:nvPr/>
        </p:nvSpPr>
        <p:spPr>
          <a:xfrm>
            <a:off x="514350" y="2120890"/>
            <a:ext cx="11163300" cy="3108543"/>
          </a:xfrm>
          <a:prstGeom prst="rect">
            <a:avLst/>
          </a:prstGeom>
        </p:spPr>
        <p:txBody>
          <a:bodyPr wrap="square">
            <a:spAutoFit/>
          </a:bodyPr>
          <a:lstStyle/>
          <a:p>
            <a:pPr algn="just"/>
            <a:r>
              <a:rPr lang="es-AR" sz="2800" dirty="0"/>
              <a:t>Los pisos bioclimáticos se suceden en un gradiente altitudinal o latitudinal. </a:t>
            </a:r>
          </a:p>
          <a:p>
            <a:pPr algn="just"/>
            <a:endParaRPr lang="es-AR" sz="2800" dirty="0"/>
          </a:p>
          <a:p>
            <a:pPr algn="just"/>
            <a:r>
              <a:rPr lang="es-AR" sz="2800" dirty="0"/>
              <a:t>-Se delimitan en función de los factores </a:t>
            </a:r>
            <a:r>
              <a:rPr lang="es-AR" sz="2800" dirty="0" err="1"/>
              <a:t>termoclimáticos</a:t>
            </a:r>
            <a:r>
              <a:rPr lang="es-AR" sz="2800" dirty="0"/>
              <a:t> (</a:t>
            </a:r>
            <a:r>
              <a:rPr lang="es-AR" sz="2800" dirty="0" err="1"/>
              <a:t>termotipos</a:t>
            </a:r>
            <a:r>
              <a:rPr lang="es-AR" sz="2800" dirty="0"/>
              <a:t>, </a:t>
            </a:r>
            <a:r>
              <a:rPr lang="es-AR" sz="2800" dirty="0" err="1"/>
              <a:t>It</a:t>
            </a:r>
            <a:r>
              <a:rPr lang="es-AR" sz="2800" dirty="0"/>
              <a:t>, </a:t>
            </a:r>
            <a:r>
              <a:rPr lang="es-AR" sz="2800" dirty="0" err="1"/>
              <a:t>Itc</a:t>
            </a:r>
            <a:r>
              <a:rPr lang="es-AR" sz="2800" dirty="0"/>
              <a:t>,</a:t>
            </a:r>
          </a:p>
          <a:p>
            <a:pPr algn="just"/>
            <a:r>
              <a:rPr lang="es-AR" sz="2800" dirty="0" err="1"/>
              <a:t>Tp</a:t>
            </a:r>
            <a:r>
              <a:rPr lang="es-AR" sz="2800" dirty="0"/>
              <a:t>) y </a:t>
            </a:r>
            <a:r>
              <a:rPr lang="es-AR" sz="2800" dirty="0" err="1"/>
              <a:t>ombroclimáticos</a:t>
            </a:r>
            <a:r>
              <a:rPr lang="es-AR" sz="2800" dirty="0"/>
              <a:t> (</a:t>
            </a:r>
            <a:r>
              <a:rPr lang="es-AR" sz="2800" dirty="0" err="1"/>
              <a:t>ombrotipos</a:t>
            </a:r>
            <a:r>
              <a:rPr lang="es-AR" sz="2800" dirty="0"/>
              <a:t>, </a:t>
            </a:r>
            <a:r>
              <a:rPr lang="es-AR" sz="2800" dirty="0" err="1"/>
              <a:t>Io</a:t>
            </a:r>
            <a:r>
              <a:rPr lang="es-AR" sz="2800" dirty="0"/>
              <a:t>). </a:t>
            </a:r>
          </a:p>
          <a:p>
            <a:pPr algn="just"/>
            <a:endParaRPr lang="es-AR" sz="2800" dirty="0"/>
          </a:p>
          <a:p>
            <a:pPr algn="just"/>
            <a:r>
              <a:rPr lang="es-AR" sz="2800" dirty="0"/>
              <a:t>-Cada piso bioclimático posee unas determinadas formaciones y comunidades vegetales. </a:t>
            </a:r>
          </a:p>
        </p:txBody>
      </p:sp>
    </p:spTree>
    <p:extLst>
      <p:ext uri="{BB962C8B-B14F-4D97-AF65-F5344CB8AC3E}">
        <p14:creationId xmlns:p14="http://schemas.microsoft.com/office/powerpoint/2010/main" val="2791613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67075" y="353451"/>
            <a:ext cx="6410325" cy="523220"/>
          </a:xfrm>
          <a:prstGeom prst="rect">
            <a:avLst/>
          </a:prstGeom>
        </p:spPr>
        <p:txBody>
          <a:bodyPr wrap="square">
            <a:spAutoFit/>
          </a:bodyPr>
          <a:lstStyle/>
          <a:p>
            <a:r>
              <a:rPr lang="es-AR" sz="2800" b="1" dirty="0"/>
              <a:t>PISOS BIOCLIMÁTICOS: TERMOTIPOS</a:t>
            </a:r>
          </a:p>
        </p:txBody>
      </p:sp>
      <p:sp>
        <p:nvSpPr>
          <p:cNvPr id="3" name="Rectángulo 2"/>
          <p:cNvSpPr/>
          <p:nvPr/>
        </p:nvSpPr>
        <p:spPr>
          <a:xfrm>
            <a:off x="742950" y="1105271"/>
            <a:ext cx="10877550" cy="5262979"/>
          </a:xfrm>
          <a:prstGeom prst="rect">
            <a:avLst/>
          </a:prstGeom>
        </p:spPr>
        <p:txBody>
          <a:bodyPr wrap="square">
            <a:spAutoFit/>
          </a:bodyPr>
          <a:lstStyle/>
          <a:p>
            <a:pPr algn="just">
              <a:lnSpc>
                <a:spcPct val="150000"/>
              </a:lnSpc>
            </a:pPr>
            <a:r>
              <a:rPr lang="es-AR" sz="2800" dirty="0"/>
              <a:t>-Son unidades que expresan sumatorios de temperaturas máximas, medias o mínimas mensuales o anuales. </a:t>
            </a:r>
          </a:p>
          <a:p>
            <a:pPr algn="just">
              <a:lnSpc>
                <a:spcPct val="150000"/>
              </a:lnSpc>
            </a:pPr>
            <a:endParaRPr lang="es-AR" sz="2800" dirty="0"/>
          </a:p>
          <a:p>
            <a:pPr algn="just">
              <a:lnSpc>
                <a:spcPct val="150000"/>
              </a:lnSpc>
            </a:pPr>
            <a:r>
              <a:rPr lang="es-AR" sz="2800" dirty="0"/>
              <a:t>-Se reconoce una secuencia altitudinal o latitudinal de </a:t>
            </a:r>
            <a:r>
              <a:rPr lang="es-AR" sz="2800" dirty="0" err="1"/>
              <a:t>termotipos</a:t>
            </a:r>
            <a:endParaRPr lang="es-AR" sz="2800" dirty="0"/>
          </a:p>
          <a:p>
            <a:pPr algn="just">
              <a:lnSpc>
                <a:spcPct val="150000"/>
              </a:lnSpc>
            </a:pPr>
            <a:r>
              <a:rPr lang="es-AR" sz="2800" dirty="0"/>
              <a:t>(</a:t>
            </a:r>
            <a:r>
              <a:rPr lang="es-AR" sz="2800" dirty="0" err="1"/>
              <a:t>termopisos</a:t>
            </a:r>
            <a:r>
              <a:rPr lang="es-AR" sz="2800" dirty="0"/>
              <a:t>) en cada uno de los </a:t>
            </a:r>
            <a:r>
              <a:rPr lang="es-AR" sz="2800" dirty="0" err="1"/>
              <a:t>macrobioclimas</a:t>
            </a:r>
            <a:r>
              <a:rPr lang="es-AR" sz="2800" dirty="0"/>
              <a:t> de la Tierra.</a:t>
            </a:r>
          </a:p>
          <a:p>
            <a:pPr algn="just">
              <a:lnSpc>
                <a:spcPct val="150000"/>
              </a:lnSpc>
            </a:pPr>
            <a:endParaRPr lang="es-AR" sz="2800" dirty="0"/>
          </a:p>
          <a:p>
            <a:pPr algn="just">
              <a:lnSpc>
                <a:spcPct val="150000"/>
              </a:lnSpc>
            </a:pPr>
            <a:r>
              <a:rPr lang="es-AR" sz="2800" dirty="0"/>
              <a:t>-Para determinar el </a:t>
            </a:r>
            <a:r>
              <a:rPr lang="es-AR" sz="2800" dirty="0" err="1"/>
              <a:t>termotipo</a:t>
            </a:r>
            <a:r>
              <a:rPr lang="es-AR" sz="2800" dirty="0"/>
              <a:t> se utiliza el </a:t>
            </a:r>
            <a:r>
              <a:rPr lang="es-AR" sz="2800" b="1" dirty="0"/>
              <a:t>Índice de </a:t>
            </a:r>
            <a:r>
              <a:rPr lang="es-AR" sz="2800" b="1" dirty="0" err="1"/>
              <a:t>termicidad</a:t>
            </a:r>
            <a:r>
              <a:rPr lang="es-AR" sz="2800" b="1" dirty="0"/>
              <a:t> anual (</a:t>
            </a:r>
            <a:r>
              <a:rPr lang="es-AR" sz="2800" b="1" dirty="0" err="1"/>
              <a:t>It</a:t>
            </a:r>
            <a:r>
              <a:rPr lang="es-AR" sz="2800" b="1" dirty="0"/>
              <a:t>) o la temperatura positiva anual (</a:t>
            </a:r>
            <a:r>
              <a:rPr lang="es-AR" sz="2800" b="1" dirty="0" err="1"/>
              <a:t>Tp</a:t>
            </a:r>
            <a:r>
              <a:rPr lang="es-AR" sz="2800" b="1" dirty="0"/>
              <a:t>).</a:t>
            </a:r>
          </a:p>
        </p:txBody>
      </p:sp>
    </p:spTree>
    <p:extLst>
      <p:ext uri="{BB962C8B-B14F-4D97-AF65-F5344CB8AC3E}">
        <p14:creationId xmlns:p14="http://schemas.microsoft.com/office/powerpoint/2010/main" val="1415826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721" t="24219" r="24817" b="14843"/>
          <a:stretch/>
        </p:blipFill>
        <p:spPr>
          <a:xfrm>
            <a:off x="2320007" y="1010021"/>
            <a:ext cx="7894887" cy="5581279"/>
          </a:xfrm>
          <a:prstGeom prst="rect">
            <a:avLst/>
          </a:prstGeom>
        </p:spPr>
      </p:pic>
      <p:sp>
        <p:nvSpPr>
          <p:cNvPr id="3" name="Rectángulo 2"/>
          <p:cNvSpPr/>
          <p:nvPr/>
        </p:nvSpPr>
        <p:spPr>
          <a:xfrm>
            <a:off x="2533650" y="266700"/>
            <a:ext cx="7124699" cy="523220"/>
          </a:xfrm>
          <a:prstGeom prst="rect">
            <a:avLst/>
          </a:prstGeom>
        </p:spPr>
        <p:txBody>
          <a:bodyPr wrap="square">
            <a:spAutoFit/>
          </a:bodyPr>
          <a:lstStyle/>
          <a:p>
            <a:r>
              <a:rPr lang="es-AR" sz="2800" b="1" dirty="0"/>
              <a:t> TERMOTIPOS DE LOS BIOCLIMAS TROPICALES</a:t>
            </a:r>
          </a:p>
        </p:txBody>
      </p:sp>
    </p:spTree>
    <p:extLst>
      <p:ext uri="{BB962C8B-B14F-4D97-AF65-F5344CB8AC3E}">
        <p14:creationId xmlns:p14="http://schemas.microsoft.com/office/powerpoint/2010/main" val="830713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5026" y="173105"/>
            <a:ext cx="7806425" cy="523220"/>
          </a:xfrm>
          <a:prstGeom prst="rect">
            <a:avLst/>
          </a:prstGeom>
        </p:spPr>
        <p:txBody>
          <a:bodyPr wrap="square">
            <a:spAutoFit/>
          </a:bodyPr>
          <a:lstStyle/>
          <a:p>
            <a:r>
              <a:rPr lang="es-AR" sz="2800" b="1" dirty="0"/>
              <a:t> TERMOTIPOS DE LOS BIOCLIMAS MEDITERRÁNEOS</a:t>
            </a:r>
          </a:p>
        </p:txBody>
      </p:sp>
      <p:pic>
        <p:nvPicPr>
          <p:cNvPr id="3" name="Imagen 2"/>
          <p:cNvPicPr>
            <a:picLocks noChangeAspect="1"/>
          </p:cNvPicPr>
          <p:nvPr/>
        </p:nvPicPr>
        <p:blipFill rotWithShape="1">
          <a:blip r:embed="rId2"/>
          <a:srcRect l="26427" t="23437" r="24817" b="21614"/>
          <a:stretch/>
        </p:blipFill>
        <p:spPr>
          <a:xfrm>
            <a:off x="1654279" y="820601"/>
            <a:ext cx="8327921" cy="5276850"/>
          </a:xfrm>
          <a:prstGeom prst="rect">
            <a:avLst/>
          </a:prstGeom>
        </p:spPr>
      </p:pic>
      <p:pic>
        <p:nvPicPr>
          <p:cNvPr id="4" name="Imagen 3"/>
          <p:cNvPicPr>
            <a:picLocks noChangeAspect="1"/>
          </p:cNvPicPr>
          <p:nvPr/>
        </p:nvPicPr>
        <p:blipFill rotWithShape="1">
          <a:blip r:embed="rId3"/>
          <a:srcRect l="24670" t="72656" r="24817" b="23958"/>
          <a:stretch/>
        </p:blipFill>
        <p:spPr>
          <a:xfrm>
            <a:off x="1371600" y="6098828"/>
            <a:ext cx="8610600" cy="324457"/>
          </a:xfrm>
          <a:prstGeom prst="rect">
            <a:avLst/>
          </a:prstGeom>
        </p:spPr>
      </p:pic>
    </p:spTree>
    <p:extLst>
      <p:ext uri="{BB962C8B-B14F-4D97-AF65-F5344CB8AC3E}">
        <p14:creationId xmlns:p14="http://schemas.microsoft.com/office/powerpoint/2010/main" val="419373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D3B42-1BB0-2773-A59B-DFB8CF4F1180}"/>
              </a:ext>
            </a:extLst>
          </p:cNvPr>
          <p:cNvSpPr>
            <a:spLocks noGrp="1"/>
          </p:cNvSpPr>
          <p:nvPr>
            <p:ph type="title"/>
          </p:nvPr>
        </p:nvSpPr>
        <p:spPr>
          <a:xfrm>
            <a:off x="1377339" y="820455"/>
            <a:ext cx="9771345" cy="662781"/>
          </a:xfrm>
        </p:spPr>
        <p:txBody>
          <a:bodyPr>
            <a:normAutofit/>
          </a:bodyPr>
          <a:lstStyle/>
          <a:p>
            <a:r>
              <a:rPr lang="es-MX" sz="2000" b="1" dirty="0">
                <a:solidFill>
                  <a:srgbClr val="002060"/>
                </a:solidFill>
                <a:latin typeface="+mn-lt"/>
              </a:rPr>
              <a:t>AMPLITUD DE LAS ZONAS Y CINTURAS LATITUDINALES QUE SE RECONOCEN EN LA TIERRA </a:t>
            </a:r>
            <a:endParaRPr lang="es-AR" sz="2000" b="1" dirty="0">
              <a:solidFill>
                <a:srgbClr val="002060"/>
              </a:solidFill>
              <a:latin typeface="+mn-lt"/>
            </a:endParaRPr>
          </a:p>
        </p:txBody>
      </p:sp>
      <p:pic>
        <p:nvPicPr>
          <p:cNvPr id="4" name="Imagen 3">
            <a:extLst>
              <a:ext uri="{FF2B5EF4-FFF2-40B4-BE49-F238E27FC236}">
                <a16:creationId xmlns:a16="http://schemas.microsoft.com/office/drawing/2014/main" id="{917CE040-0037-3B47-DF1C-44587CAFEFF6}"/>
              </a:ext>
            </a:extLst>
          </p:cNvPr>
          <p:cNvPicPr>
            <a:picLocks noChangeAspect="1"/>
          </p:cNvPicPr>
          <p:nvPr/>
        </p:nvPicPr>
        <p:blipFill rotWithShape="1">
          <a:blip r:embed="rId2"/>
          <a:srcRect l="552" r="1179" b="59312"/>
          <a:stretch/>
        </p:blipFill>
        <p:spPr>
          <a:xfrm>
            <a:off x="1803744" y="1853851"/>
            <a:ext cx="8918536" cy="2830883"/>
          </a:xfrm>
          <a:prstGeom prst="rect">
            <a:avLst/>
          </a:prstGeom>
        </p:spPr>
      </p:pic>
      <p:pic>
        <p:nvPicPr>
          <p:cNvPr id="6" name="Imagen 5">
            <a:extLst>
              <a:ext uri="{FF2B5EF4-FFF2-40B4-BE49-F238E27FC236}">
                <a16:creationId xmlns:a16="http://schemas.microsoft.com/office/drawing/2014/main" id="{E06A4E45-4815-43C5-CBE9-25098EE44064}"/>
              </a:ext>
            </a:extLst>
          </p:cNvPr>
          <p:cNvPicPr>
            <a:picLocks noChangeAspect="1"/>
          </p:cNvPicPr>
          <p:nvPr/>
        </p:nvPicPr>
        <p:blipFill rotWithShape="1">
          <a:blip r:embed="rId3"/>
          <a:srcRect t="78170" r="594"/>
          <a:stretch/>
        </p:blipFill>
        <p:spPr>
          <a:xfrm>
            <a:off x="1803744" y="4622104"/>
            <a:ext cx="8918536" cy="1415441"/>
          </a:xfrm>
          <a:prstGeom prst="rect">
            <a:avLst/>
          </a:prstGeom>
        </p:spPr>
      </p:pic>
    </p:spTree>
    <p:extLst>
      <p:ext uri="{BB962C8B-B14F-4D97-AF65-F5344CB8AC3E}">
        <p14:creationId xmlns:p14="http://schemas.microsoft.com/office/powerpoint/2010/main" val="2654343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62984" y="5090"/>
            <a:ext cx="7019012" cy="523220"/>
          </a:xfrm>
          <a:prstGeom prst="rect">
            <a:avLst/>
          </a:prstGeom>
        </p:spPr>
        <p:txBody>
          <a:bodyPr wrap="square">
            <a:spAutoFit/>
          </a:bodyPr>
          <a:lstStyle/>
          <a:p>
            <a:r>
              <a:rPr lang="es-AR" sz="2800" b="1" dirty="0"/>
              <a:t> TERMOTIPOS DE LOS BIOCLIMAS TEMPLADOS</a:t>
            </a:r>
          </a:p>
        </p:txBody>
      </p:sp>
      <p:pic>
        <p:nvPicPr>
          <p:cNvPr id="3" name="Imagen 2"/>
          <p:cNvPicPr>
            <a:picLocks noChangeAspect="1"/>
          </p:cNvPicPr>
          <p:nvPr/>
        </p:nvPicPr>
        <p:blipFill rotWithShape="1">
          <a:blip r:embed="rId2"/>
          <a:srcRect l="26574" t="14063" r="24817" b="7552"/>
          <a:stretch/>
        </p:blipFill>
        <p:spPr>
          <a:xfrm>
            <a:off x="2784653" y="704850"/>
            <a:ext cx="6492697" cy="5886450"/>
          </a:xfrm>
          <a:prstGeom prst="rect">
            <a:avLst/>
          </a:prstGeom>
        </p:spPr>
      </p:pic>
    </p:spTree>
    <p:extLst>
      <p:ext uri="{BB962C8B-B14F-4D97-AF65-F5344CB8AC3E}">
        <p14:creationId xmlns:p14="http://schemas.microsoft.com/office/powerpoint/2010/main" val="3742673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427" t="22917" r="24817" b="20052"/>
          <a:stretch/>
        </p:blipFill>
        <p:spPr>
          <a:xfrm>
            <a:off x="1733550" y="959022"/>
            <a:ext cx="8477251" cy="5575128"/>
          </a:xfrm>
          <a:prstGeom prst="rect">
            <a:avLst/>
          </a:prstGeom>
        </p:spPr>
      </p:pic>
      <p:sp>
        <p:nvSpPr>
          <p:cNvPr id="3" name="Rectángulo 2"/>
          <p:cNvSpPr/>
          <p:nvPr/>
        </p:nvSpPr>
        <p:spPr>
          <a:xfrm>
            <a:off x="2605283" y="323850"/>
            <a:ext cx="6733784" cy="523220"/>
          </a:xfrm>
          <a:prstGeom prst="rect">
            <a:avLst/>
          </a:prstGeom>
        </p:spPr>
        <p:txBody>
          <a:bodyPr wrap="square">
            <a:spAutoFit/>
          </a:bodyPr>
          <a:lstStyle/>
          <a:p>
            <a:r>
              <a:rPr lang="es-AR" sz="2800" b="1" dirty="0"/>
              <a:t> TERMOTIPOS DE LOS BIOCLIMAS BOREALES</a:t>
            </a:r>
          </a:p>
        </p:txBody>
      </p:sp>
    </p:spTree>
    <p:extLst>
      <p:ext uri="{BB962C8B-B14F-4D97-AF65-F5344CB8AC3E}">
        <p14:creationId xmlns:p14="http://schemas.microsoft.com/office/powerpoint/2010/main" val="2319606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80571" y="444748"/>
            <a:ext cx="6573816" cy="523220"/>
          </a:xfrm>
          <a:prstGeom prst="rect">
            <a:avLst/>
          </a:prstGeom>
        </p:spPr>
        <p:txBody>
          <a:bodyPr wrap="square">
            <a:spAutoFit/>
          </a:bodyPr>
          <a:lstStyle/>
          <a:p>
            <a:r>
              <a:rPr lang="es-AR" sz="2800" b="1" dirty="0"/>
              <a:t> TERMOTIPOS DE LOS BIOCLIMAS POLARES</a:t>
            </a:r>
          </a:p>
        </p:txBody>
      </p:sp>
      <p:pic>
        <p:nvPicPr>
          <p:cNvPr id="4" name="Imagen 3"/>
          <p:cNvPicPr>
            <a:picLocks noChangeAspect="1"/>
          </p:cNvPicPr>
          <p:nvPr/>
        </p:nvPicPr>
        <p:blipFill rotWithShape="1">
          <a:blip r:embed="rId2"/>
          <a:srcRect l="27014" t="80208" r="25403" b="14323"/>
          <a:stretch/>
        </p:blipFill>
        <p:spPr>
          <a:xfrm>
            <a:off x="1104899" y="1142004"/>
            <a:ext cx="10125161" cy="648696"/>
          </a:xfrm>
          <a:prstGeom prst="rect">
            <a:avLst/>
          </a:prstGeom>
        </p:spPr>
      </p:pic>
      <p:pic>
        <p:nvPicPr>
          <p:cNvPr id="6" name="Imagen 5"/>
          <p:cNvPicPr>
            <a:picLocks noChangeAspect="1"/>
          </p:cNvPicPr>
          <p:nvPr/>
        </p:nvPicPr>
        <p:blipFill rotWithShape="1">
          <a:blip r:embed="rId3"/>
          <a:srcRect l="26721" t="39062" r="24963" b="31510"/>
          <a:stretch/>
        </p:blipFill>
        <p:spPr>
          <a:xfrm>
            <a:off x="1104900" y="1790700"/>
            <a:ext cx="10125161" cy="3467100"/>
          </a:xfrm>
          <a:prstGeom prst="rect">
            <a:avLst/>
          </a:prstGeom>
        </p:spPr>
      </p:pic>
    </p:spTree>
    <p:extLst>
      <p:ext uri="{BB962C8B-B14F-4D97-AF65-F5344CB8AC3E}">
        <p14:creationId xmlns:p14="http://schemas.microsoft.com/office/powerpoint/2010/main" val="2455716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57499" y="361951"/>
            <a:ext cx="6534151" cy="584775"/>
          </a:xfrm>
          <a:prstGeom prst="rect">
            <a:avLst/>
          </a:prstGeom>
        </p:spPr>
        <p:txBody>
          <a:bodyPr wrap="square">
            <a:spAutoFit/>
          </a:bodyPr>
          <a:lstStyle/>
          <a:p>
            <a:r>
              <a:rPr lang="es-AR" sz="3200" b="1" dirty="0"/>
              <a:t>PISOS BIOCLIMÁTICOS: OMBROTIPOS</a:t>
            </a:r>
          </a:p>
        </p:txBody>
      </p:sp>
      <p:sp>
        <p:nvSpPr>
          <p:cNvPr id="3" name="Rectángulo 2"/>
          <p:cNvSpPr/>
          <p:nvPr/>
        </p:nvSpPr>
        <p:spPr>
          <a:xfrm>
            <a:off x="676276" y="1615440"/>
            <a:ext cx="10801350" cy="3970318"/>
          </a:xfrm>
          <a:prstGeom prst="rect">
            <a:avLst/>
          </a:prstGeom>
        </p:spPr>
        <p:txBody>
          <a:bodyPr wrap="square">
            <a:spAutoFit/>
          </a:bodyPr>
          <a:lstStyle/>
          <a:p>
            <a:pPr algn="just">
              <a:lnSpc>
                <a:spcPct val="150000"/>
              </a:lnSpc>
            </a:pPr>
            <a:r>
              <a:rPr lang="es-AR" sz="2800" dirty="0"/>
              <a:t>Son valores que expresan los cocientes entre las precipitaciones medias en milímetros y la suma (en grados centígrados) de aquellos meses cuya temperatura media es superior a cero grados centígrados. </a:t>
            </a:r>
          </a:p>
          <a:p>
            <a:pPr algn="just">
              <a:lnSpc>
                <a:spcPct val="150000"/>
              </a:lnSpc>
            </a:pPr>
            <a:endParaRPr lang="es-AR" sz="2800" dirty="0"/>
          </a:p>
          <a:p>
            <a:pPr algn="just">
              <a:lnSpc>
                <a:spcPct val="150000"/>
              </a:lnSpc>
            </a:pPr>
            <a:r>
              <a:rPr lang="es-AR" sz="2800" dirty="0"/>
              <a:t>Para determinar el </a:t>
            </a:r>
            <a:r>
              <a:rPr lang="es-AR" sz="2800" dirty="0" err="1"/>
              <a:t>ombrotipo</a:t>
            </a:r>
            <a:r>
              <a:rPr lang="es-AR" sz="2800" dirty="0"/>
              <a:t> se utiliza el </a:t>
            </a:r>
            <a:r>
              <a:rPr lang="es-AR" sz="2800" b="1" dirty="0" err="1"/>
              <a:t>Indice</a:t>
            </a:r>
            <a:r>
              <a:rPr lang="es-AR" sz="2800" b="1" dirty="0"/>
              <a:t> </a:t>
            </a:r>
            <a:r>
              <a:rPr lang="es-AR" sz="2800" b="1" dirty="0" err="1"/>
              <a:t>ombrotérmico</a:t>
            </a:r>
            <a:r>
              <a:rPr lang="es-AR" sz="2800" b="1" dirty="0"/>
              <a:t> anual (</a:t>
            </a:r>
            <a:r>
              <a:rPr lang="es-AR" sz="2800" b="1" dirty="0" err="1"/>
              <a:t>Io</a:t>
            </a:r>
            <a:r>
              <a:rPr lang="es-AR" sz="2800" dirty="0"/>
              <a:t>). </a:t>
            </a:r>
          </a:p>
        </p:txBody>
      </p:sp>
    </p:spTree>
    <p:extLst>
      <p:ext uri="{BB962C8B-B14F-4D97-AF65-F5344CB8AC3E}">
        <p14:creationId xmlns:p14="http://schemas.microsoft.com/office/powerpoint/2010/main" val="1972039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0351" y="171451"/>
            <a:ext cx="6477000" cy="584775"/>
          </a:xfrm>
          <a:prstGeom prst="rect">
            <a:avLst/>
          </a:prstGeom>
        </p:spPr>
        <p:txBody>
          <a:bodyPr wrap="square">
            <a:spAutoFit/>
          </a:bodyPr>
          <a:lstStyle/>
          <a:p>
            <a:r>
              <a:rPr lang="es-AR" sz="3200" b="1" dirty="0"/>
              <a:t>PISOS BIOCLIMÁTICOS: OMBROTIPOS</a:t>
            </a:r>
          </a:p>
        </p:txBody>
      </p:sp>
      <p:pic>
        <p:nvPicPr>
          <p:cNvPr id="3" name="Imagen 2"/>
          <p:cNvPicPr>
            <a:picLocks noChangeAspect="1"/>
          </p:cNvPicPr>
          <p:nvPr/>
        </p:nvPicPr>
        <p:blipFill rotWithShape="1">
          <a:blip r:embed="rId2"/>
          <a:srcRect l="24524" t="12760" r="22767" b="7813"/>
          <a:stretch/>
        </p:blipFill>
        <p:spPr>
          <a:xfrm>
            <a:off x="2609851" y="756226"/>
            <a:ext cx="6858001" cy="5810250"/>
          </a:xfrm>
          <a:prstGeom prst="rect">
            <a:avLst/>
          </a:prstGeom>
        </p:spPr>
      </p:pic>
      <p:sp>
        <p:nvSpPr>
          <p:cNvPr id="5" name="CuadroTexto 4">
            <a:extLst>
              <a:ext uri="{FF2B5EF4-FFF2-40B4-BE49-F238E27FC236}">
                <a16:creationId xmlns:a16="http://schemas.microsoft.com/office/drawing/2014/main" id="{DC59736D-1921-DD67-1E28-8F1B5BA2F234}"/>
              </a:ext>
            </a:extLst>
          </p:cNvPr>
          <p:cNvSpPr txBox="1"/>
          <p:nvPr/>
        </p:nvSpPr>
        <p:spPr>
          <a:xfrm>
            <a:off x="8782849" y="3876991"/>
            <a:ext cx="559769" cy="261610"/>
          </a:xfrm>
          <a:prstGeom prst="rect">
            <a:avLst/>
          </a:prstGeom>
          <a:noFill/>
        </p:spPr>
        <p:txBody>
          <a:bodyPr wrap="none" rtlCol="0">
            <a:spAutoFit/>
          </a:bodyPr>
          <a:lstStyle/>
          <a:p>
            <a:r>
              <a:rPr lang="es-MX" sz="1100" b="1" dirty="0">
                <a:solidFill>
                  <a:srgbClr val="FF0000"/>
                </a:solidFill>
                <a:latin typeface="Times New Roman" panose="02020603050405020304" pitchFamily="18" charset="0"/>
                <a:cs typeface="Times New Roman" panose="02020603050405020304" pitchFamily="18" charset="0"/>
              </a:rPr>
              <a:t>(</a:t>
            </a:r>
            <a:r>
              <a:rPr lang="es-MX" sz="1100" b="1" dirty="0" err="1">
                <a:solidFill>
                  <a:srgbClr val="FF0000"/>
                </a:solidFill>
                <a:latin typeface="Times New Roman" panose="02020603050405020304" pitchFamily="18" charset="0"/>
                <a:cs typeface="Times New Roman" panose="02020603050405020304" pitchFamily="18" charset="0"/>
              </a:rPr>
              <a:t>ó</a:t>
            </a:r>
            <a:r>
              <a:rPr lang="es-MX" sz="1100" b="1" dirty="0">
                <a:solidFill>
                  <a:srgbClr val="FF0000"/>
                </a:solidFill>
                <a:latin typeface="Times New Roman" panose="02020603050405020304" pitchFamily="18" charset="0"/>
                <a:cs typeface="Times New Roman" panose="02020603050405020304" pitchFamily="18" charset="0"/>
              </a:rPr>
              <a:t> 3.4)</a:t>
            </a:r>
            <a:endParaRPr lang="es-AR" sz="1100" b="1" dirty="0">
              <a:solidFill>
                <a:srgbClr val="FF0000"/>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F35D3B52-2F90-B705-AB6E-DFA530029086}"/>
              </a:ext>
            </a:extLst>
          </p:cNvPr>
          <p:cNvSpPr txBox="1"/>
          <p:nvPr/>
        </p:nvSpPr>
        <p:spPr>
          <a:xfrm>
            <a:off x="8787591" y="4204094"/>
            <a:ext cx="559769" cy="261610"/>
          </a:xfrm>
          <a:prstGeom prst="rect">
            <a:avLst/>
          </a:prstGeom>
          <a:noFill/>
        </p:spPr>
        <p:txBody>
          <a:bodyPr wrap="none" rtlCol="0">
            <a:spAutoFit/>
          </a:bodyPr>
          <a:lstStyle/>
          <a:p>
            <a:r>
              <a:rPr lang="es-MX" sz="1100" b="1" dirty="0">
                <a:solidFill>
                  <a:srgbClr val="FF0000"/>
                </a:solidFill>
                <a:latin typeface="Times New Roman" panose="02020603050405020304" pitchFamily="18" charset="0"/>
                <a:cs typeface="Times New Roman" panose="02020603050405020304" pitchFamily="18" charset="0"/>
              </a:rPr>
              <a:t>(</a:t>
            </a:r>
            <a:r>
              <a:rPr lang="es-MX" sz="1100" b="1" dirty="0" err="1">
                <a:solidFill>
                  <a:srgbClr val="FF0000"/>
                </a:solidFill>
                <a:latin typeface="Times New Roman" panose="02020603050405020304" pitchFamily="18" charset="0"/>
                <a:cs typeface="Times New Roman" panose="02020603050405020304" pitchFamily="18" charset="0"/>
              </a:rPr>
              <a:t>ó</a:t>
            </a:r>
            <a:r>
              <a:rPr lang="es-MX" sz="1100" b="1" dirty="0">
                <a:solidFill>
                  <a:srgbClr val="FF0000"/>
                </a:solidFill>
                <a:latin typeface="Times New Roman" panose="02020603050405020304" pitchFamily="18" charset="0"/>
                <a:cs typeface="Times New Roman" panose="02020603050405020304" pitchFamily="18" charset="0"/>
              </a:rPr>
              <a:t> 3.4)</a:t>
            </a:r>
            <a:endParaRPr lang="es-AR" sz="1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572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b="33684"/>
          <a:stretch/>
        </p:blipFill>
        <p:spPr>
          <a:xfrm>
            <a:off x="4523874" y="95816"/>
            <a:ext cx="7086600" cy="6642994"/>
          </a:xfrm>
          <a:prstGeom prst="rect">
            <a:avLst/>
          </a:prstGeom>
        </p:spPr>
      </p:pic>
      <p:sp>
        <p:nvSpPr>
          <p:cNvPr id="3" name="Rectángulo 2"/>
          <p:cNvSpPr/>
          <p:nvPr/>
        </p:nvSpPr>
        <p:spPr>
          <a:xfrm>
            <a:off x="581527" y="1336508"/>
            <a:ext cx="3605464" cy="2251065"/>
          </a:xfrm>
          <a:prstGeom prst="rect">
            <a:avLst/>
          </a:prstGeom>
        </p:spPr>
        <p:txBody>
          <a:bodyPr wrap="square">
            <a:spAutoFit/>
          </a:bodyPr>
          <a:lstStyle/>
          <a:p>
            <a:pPr algn="ctr">
              <a:lnSpc>
                <a:spcPct val="150000"/>
              </a:lnSpc>
            </a:pPr>
            <a:r>
              <a:rPr lang="es-AR" sz="2400" b="1" dirty="0"/>
              <a:t>CARACTERZACIÓN BIOCLIMÁTICA DE SAN SALVADOR DE JUJUY: </a:t>
            </a:r>
          </a:p>
          <a:p>
            <a:pPr algn="ctr">
              <a:lnSpc>
                <a:spcPct val="150000"/>
              </a:lnSpc>
            </a:pPr>
            <a:r>
              <a:rPr lang="es-AR" sz="2400" b="1" dirty="0"/>
              <a:t>ESTADÍSTICAS CLIMÁTICAS</a:t>
            </a:r>
          </a:p>
        </p:txBody>
      </p:sp>
      <p:sp>
        <p:nvSpPr>
          <p:cNvPr id="5" name="Rectángulo 4"/>
          <p:cNvSpPr/>
          <p:nvPr/>
        </p:nvSpPr>
        <p:spPr>
          <a:xfrm>
            <a:off x="5522495" y="1130968"/>
            <a:ext cx="2225842" cy="2237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9240252" y="1130968"/>
            <a:ext cx="1359569" cy="2237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Elipse 3">
            <a:extLst>
              <a:ext uri="{FF2B5EF4-FFF2-40B4-BE49-F238E27FC236}">
                <a16:creationId xmlns:a16="http://schemas.microsoft.com/office/drawing/2014/main" id="{869C15B1-DDED-2FAF-45EE-62724F46F948}"/>
              </a:ext>
            </a:extLst>
          </p:cNvPr>
          <p:cNvSpPr/>
          <p:nvPr/>
        </p:nvSpPr>
        <p:spPr>
          <a:xfrm>
            <a:off x="5678906" y="3073142"/>
            <a:ext cx="363255" cy="355858"/>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a:extLst>
              <a:ext uri="{FF2B5EF4-FFF2-40B4-BE49-F238E27FC236}">
                <a16:creationId xmlns:a16="http://schemas.microsoft.com/office/drawing/2014/main" id="{89D2DDF7-FD79-017D-EA60-8BF1A4E089A1}"/>
              </a:ext>
            </a:extLst>
          </p:cNvPr>
          <p:cNvSpPr/>
          <p:nvPr/>
        </p:nvSpPr>
        <p:spPr>
          <a:xfrm>
            <a:off x="9401223" y="3085666"/>
            <a:ext cx="363255" cy="283175"/>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a:extLst>
              <a:ext uri="{FF2B5EF4-FFF2-40B4-BE49-F238E27FC236}">
                <a16:creationId xmlns:a16="http://schemas.microsoft.com/office/drawing/2014/main" id="{8898A6B7-EC30-152F-7DB5-7B8DB6B1EFA5}"/>
              </a:ext>
            </a:extLst>
          </p:cNvPr>
          <p:cNvSpPr/>
          <p:nvPr/>
        </p:nvSpPr>
        <p:spPr>
          <a:xfrm>
            <a:off x="10000522" y="3085665"/>
            <a:ext cx="363255" cy="290099"/>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a:extLst>
              <a:ext uri="{FF2B5EF4-FFF2-40B4-BE49-F238E27FC236}">
                <a16:creationId xmlns:a16="http://schemas.microsoft.com/office/drawing/2014/main" id="{F8CE571F-9954-C3CC-74F0-835B1A45A91D}"/>
              </a:ext>
            </a:extLst>
          </p:cNvPr>
          <p:cNvSpPr/>
          <p:nvPr/>
        </p:nvSpPr>
        <p:spPr>
          <a:xfrm>
            <a:off x="5010411" y="3677523"/>
            <a:ext cx="4390812" cy="355858"/>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a:extLst>
              <a:ext uri="{FF2B5EF4-FFF2-40B4-BE49-F238E27FC236}">
                <a16:creationId xmlns:a16="http://schemas.microsoft.com/office/drawing/2014/main" id="{9A98FE7D-27E1-03DF-FD60-D7175821B8C8}"/>
              </a:ext>
            </a:extLst>
          </p:cNvPr>
          <p:cNvSpPr/>
          <p:nvPr/>
        </p:nvSpPr>
        <p:spPr>
          <a:xfrm>
            <a:off x="5010411" y="4164133"/>
            <a:ext cx="4390812" cy="355858"/>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ABC2702-F336-F8A9-7030-E4EC6CE2AD84}"/>
              </a:ext>
            </a:extLst>
          </p:cNvPr>
          <p:cNvSpPr/>
          <p:nvPr/>
        </p:nvSpPr>
        <p:spPr>
          <a:xfrm>
            <a:off x="5010411" y="4790432"/>
            <a:ext cx="4390812" cy="35776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E20BA0C8-5EED-E3B9-B37C-87E6DDCDFF10}"/>
              </a:ext>
            </a:extLst>
          </p:cNvPr>
          <p:cNvSpPr/>
          <p:nvPr/>
        </p:nvSpPr>
        <p:spPr>
          <a:xfrm>
            <a:off x="5010411" y="5308544"/>
            <a:ext cx="4390812" cy="152804"/>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a:extLst>
              <a:ext uri="{FF2B5EF4-FFF2-40B4-BE49-F238E27FC236}">
                <a16:creationId xmlns:a16="http://schemas.microsoft.com/office/drawing/2014/main" id="{2D85896D-B3AA-E06C-21ED-82AF98B13871}"/>
              </a:ext>
            </a:extLst>
          </p:cNvPr>
          <p:cNvSpPr/>
          <p:nvPr/>
        </p:nvSpPr>
        <p:spPr>
          <a:xfrm>
            <a:off x="7261293" y="2907841"/>
            <a:ext cx="297836" cy="202879"/>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a:extLst>
              <a:ext uri="{FF2B5EF4-FFF2-40B4-BE49-F238E27FC236}">
                <a16:creationId xmlns:a16="http://schemas.microsoft.com/office/drawing/2014/main" id="{5D2E4E81-1300-F05F-BC27-E5181068ECE7}"/>
              </a:ext>
            </a:extLst>
          </p:cNvPr>
          <p:cNvSpPr/>
          <p:nvPr/>
        </p:nvSpPr>
        <p:spPr>
          <a:xfrm>
            <a:off x="6424235" y="2882788"/>
            <a:ext cx="378196" cy="202879"/>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a:extLst>
              <a:ext uri="{FF2B5EF4-FFF2-40B4-BE49-F238E27FC236}">
                <a16:creationId xmlns:a16="http://schemas.microsoft.com/office/drawing/2014/main" id="{F23F6A2B-9964-E15A-1A5F-13C6B69464BC}"/>
              </a:ext>
            </a:extLst>
          </p:cNvPr>
          <p:cNvSpPr/>
          <p:nvPr/>
        </p:nvSpPr>
        <p:spPr>
          <a:xfrm>
            <a:off x="4824162" y="1491629"/>
            <a:ext cx="424244" cy="355858"/>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Elipse 15">
            <a:extLst>
              <a:ext uri="{FF2B5EF4-FFF2-40B4-BE49-F238E27FC236}">
                <a16:creationId xmlns:a16="http://schemas.microsoft.com/office/drawing/2014/main" id="{2E03F4F2-23D5-7B44-84A6-BDF401766457}"/>
              </a:ext>
            </a:extLst>
          </p:cNvPr>
          <p:cNvSpPr/>
          <p:nvPr/>
        </p:nvSpPr>
        <p:spPr>
          <a:xfrm>
            <a:off x="5678906" y="1466679"/>
            <a:ext cx="473104" cy="355858"/>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Elipse 16">
            <a:extLst>
              <a:ext uri="{FF2B5EF4-FFF2-40B4-BE49-F238E27FC236}">
                <a16:creationId xmlns:a16="http://schemas.microsoft.com/office/drawing/2014/main" id="{E68E801C-054F-0F48-5BB0-DE95E866A027}"/>
              </a:ext>
            </a:extLst>
          </p:cNvPr>
          <p:cNvSpPr/>
          <p:nvPr/>
        </p:nvSpPr>
        <p:spPr>
          <a:xfrm>
            <a:off x="9484510" y="1441627"/>
            <a:ext cx="363255" cy="355858"/>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Elipse 17">
            <a:extLst>
              <a:ext uri="{FF2B5EF4-FFF2-40B4-BE49-F238E27FC236}">
                <a16:creationId xmlns:a16="http://schemas.microsoft.com/office/drawing/2014/main" id="{D6F38499-C223-0D7B-E57C-47CE8F47073E}"/>
              </a:ext>
            </a:extLst>
          </p:cNvPr>
          <p:cNvSpPr/>
          <p:nvPr/>
        </p:nvSpPr>
        <p:spPr>
          <a:xfrm>
            <a:off x="4807825" y="2904709"/>
            <a:ext cx="369713" cy="206011"/>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0895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5010" y="636697"/>
            <a:ext cx="11421979" cy="558460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000" b="1" dirty="0"/>
              <a:t>En la cintura latitudinal subtropical (</a:t>
            </a:r>
            <a:r>
              <a:rPr lang="es-AR" sz="2000" b="1" dirty="0">
                <a:solidFill>
                  <a:srgbClr val="FF0000"/>
                </a:solidFill>
              </a:rPr>
              <a:t>23º a 35º N y S</a:t>
            </a:r>
            <a:r>
              <a:rPr lang="es-AR" sz="2000" b="1" dirty="0"/>
              <a:t>), en función de la temperatura y del ritmo </a:t>
            </a:r>
            <a:r>
              <a:rPr lang="es-AR" sz="2000" b="1" dirty="0" err="1"/>
              <a:t>ómbrico</a:t>
            </a:r>
            <a:r>
              <a:rPr lang="es-AR" sz="2000" b="1" dirty="0"/>
              <a:t> (de precipitaciones), se reparten el territorio los </a:t>
            </a:r>
            <a:r>
              <a:rPr lang="es-AR" sz="2000" b="1" dirty="0" err="1">
                <a:solidFill>
                  <a:srgbClr val="FF0000"/>
                </a:solidFill>
              </a:rPr>
              <a:t>macrobioclimas</a:t>
            </a:r>
            <a:r>
              <a:rPr lang="es-AR" sz="2000" b="1" dirty="0">
                <a:solidFill>
                  <a:srgbClr val="FF0000"/>
                </a:solidFill>
              </a:rPr>
              <a:t> Tropical, Templado y Mediterráneo. </a:t>
            </a:r>
          </a:p>
          <a:p>
            <a:pPr marL="342900" indent="-342900" algn="just">
              <a:lnSpc>
                <a:spcPct val="150000"/>
              </a:lnSpc>
              <a:buFont typeface="Wingdings" panose="05000000000000000000" pitchFamily="2" charset="2"/>
              <a:buChar char="Ø"/>
            </a:pPr>
            <a:endParaRPr lang="es-AR" sz="2000" b="1" dirty="0">
              <a:solidFill>
                <a:srgbClr val="FF0000"/>
              </a:solidFill>
            </a:endParaRPr>
          </a:p>
          <a:p>
            <a:pPr marL="342900" indent="-342900" algn="just">
              <a:lnSpc>
                <a:spcPct val="150000"/>
              </a:lnSpc>
              <a:buFont typeface="Wingdings" panose="05000000000000000000" pitchFamily="2" charset="2"/>
              <a:buChar char="Ø"/>
            </a:pPr>
            <a:r>
              <a:rPr lang="es-AR" sz="2000" b="1" dirty="0"/>
              <a:t>Los fotoperíodos estacionales limitados por los paralelos </a:t>
            </a:r>
            <a:r>
              <a:rPr lang="es-AR" sz="2000" b="1" dirty="0">
                <a:solidFill>
                  <a:srgbClr val="FF0000"/>
                </a:solidFill>
              </a:rPr>
              <a:t>35° y 51° N y S</a:t>
            </a:r>
            <a:r>
              <a:rPr lang="es-AR" sz="2000" b="1" dirty="0"/>
              <a:t>, representan una frontera severa para muchas especies y comunidades vegetales, por lo tanto en estas latitudes </a:t>
            </a:r>
            <a:r>
              <a:rPr lang="es-AR" sz="2000" b="1" dirty="0">
                <a:solidFill>
                  <a:srgbClr val="FF0000"/>
                </a:solidFill>
              </a:rPr>
              <a:t>no existen </a:t>
            </a:r>
            <a:r>
              <a:rPr lang="es-AR" sz="2000" b="1" dirty="0"/>
              <a:t>los  </a:t>
            </a:r>
            <a:r>
              <a:rPr lang="es-AR" sz="2000" b="1" dirty="0" err="1"/>
              <a:t>macrobioclimas</a:t>
            </a:r>
            <a:r>
              <a:rPr lang="es-AR" sz="2000" b="1" dirty="0"/>
              <a:t> </a:t>
            </a:r>
            <a:r>
              <a:rPr lang="es-AR" sz="2000" b="1" dirty="0">
                <a:solidFill>
                  <a:srgbClr val="FF0000"/>
                </a:solidFill>
              </a:rPr>
              <a:t>tropical y polar, </a:t>
            </a:r>
            <a:r>
              <a:rPr lang="es-AR" sz="2000" b="1" dirty="0"/>
              <a:t>y si existen los </a:t>
            </a:r>
            <a:r>
              <a:rPr lang="es-AR" sz="2000" b="1" dirty="0" err="1">
                <a:solidFill>
                  <a:srgbClr val="FF0000"/>
                </a:solidFill>
              </a:rPr>
              <a:t>macrobioclimas</a:t>
            </a:r>
            <a:r>
              <a:rPr lang="es-AR" sz="2000" b="1" dirty="0">
                <a:solidFill>
                  <a:srgbClr val="FF0000"/>
                </a:solidFill>
              </a:rPr>
              <a:t> Templado, Mediterráneo y Boreal. </a:t>
            </a:r>
          </a:p>
          <a:p>
            <a:pPr marL="342900" indent="-342900" algn="just">
              <a:lnSpc>
                <a:spcPct val="150000"/>
              </a:lnSpc>
              <a:buFont typeface="Wingdings" panose="05000000000000000000" pitchFamily="2" charset="2"/>
              <a:buChar char="Ø"/>
            </a:pPr>
            <a:endParaRPr lang="es-AR" sz="2000" b="1" dirty="0">
              <a:solidFill>
                <a:srgbClr val="FF0000"/>
              </a:solidFill>
            </a:endParaRPr>
          </a:p>
          <a:p>
            <a:pPr marL="342900" indent="-342900" algn="just">
              <a:lnSpc>
                <a:spcPct val="150000"/>
              </a:lnSpc>
              <a:buFont typeface="Wingdings" panose="05000000000000000000" pitchFamily="2" charset="2"/>
              <a:buChar char="Ø"/>
            </a:pPr>
            <a:r>
              <a:rPr lang="es-AR" sz="2000" b="1" dirty="0"/>
              <a:t>Entre 51° y hasta 66° N y S solo comparten territorio los </a:t>
            </a:r>
            <a:r>
              <a:rPr lang="es-AR" sz="2000" b="1" dirty="0" err="1"/>
              <a:t>macrobioclimas</a:t>
            </a:r>
            <a:r>
              <a:rPr lang="es-AR" sz="2000" b="1" dirty="0"/>
              <a:t> </a:t>
            </a:r>
            <a:r>
              <a:rPr lang="es-AR" sz="2000" b="1" dirty="0">
                <a:solidFill>
                  <a:srgbClr val="FF0000"/>
                </a:solidFill>
              </a:rPr>
              <a:t>Templado, Boreal y Polar</a:t>
            </a:r>
            <a:r>
              <a:rPr lang="es-AR" sz="2000" b="1" dirty="0"/>
              <a:t>. </a:t>
            </a:r>
          </a:p>
          <a:p>
            <a:pPr algn="just">
              <a:lnSpc>
                <a:spcPct val="150000"/>
              </a:lnSpc>
            </a:pPr>
            <a:endParaRPr lang="es-AR" sz="2000" b="1" dirty="0"/>
          </a:p>
          <a:p>
            <a:pPr marL="342900" indent="-342900" algn="just">
              <a:lnSpc>
                <a:spcPct val="150000"/>
              </a:lnSpc>
              <a:buFont typeface="Wingdings" panose="05000000000000000000" pitchFamily="2" charset="2"/>
              <a:buChar char="Ø"/>
            </a:pPr>
            <a:r>
              <a:rPr lang="es-AR" sz="2000" b="1" dirty="0"/>
              <a:t>Más allá de los paralelos 66° N y S, en razón de la gran diferencia existente en la duración del día y la noche, la vegetación, a cualquier altitud, se considera boreal o polar y, consecuentemente, sus </a:t>
            </a:r>
            <a:r>
              <a:rPr lang="es-AR" sz="2000" b="1" dirty="0" err="1">
                <a:solidFill>
                  <a:srgbClr val="FF0000"/>
                </a:solidFill>
              </a:rPr>
              <a:t>macrobioclimas</a:t>
            </a:r>
            <a:r>
              <a:rPr lang="es-AR" sz="2000" b="1" dirty="0">
                <a:solidFill>
                  <a:srgbClr val="FF0000"/>
                </a:solidFill>
              </a:rPr>
              <a:t> Boreal (hasta 71° N y 55° S) y Polar</a:t>
            </a:r>
            <a:r>
              <a:rPr lang="es-AR" sz="2000" b="1" dirty="0"/>
              <a:t>.</a:t>
            </a:r>
          </a:p>
        </p:txBody>
      </p:sp>
    </p:spTree>
    <p:extLst>
      <p:ext uri="{BB962C8B-B14F-4D97-AF65-F5344CB8AC3E}">
        <p14:creationId xmlns:p14="http://schemas.microsoft.com/office/powerpoint/2010/main" val="14172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9178" y="566678"/>
            <a:ext cx="11197390"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400" b="1" dirty="0">
                <a:solidFill>
                  <a:srgbClr val="FF0000"/>
                </a:solidFill>
              </a:rPr>
              <a:t>De la </a:t>
            </a:r>
            <a:r>
              <a:rPr lang="es-AR" sz="2400" b="1" dirty="0" err="1">
                <a:solidFill>
                  <a:srgbClr val="FF0000"/>
                </a:solidFill>
              </a:rPr>
              <a:t>Continentalidad</a:t>
            </a:r>
            <a:r>
              <a:rPr lang="es-AR" sz="2400" b="1" dirty="0"/>
              <a:t>: la amplitud entre las temperaturas medias mensuales de los meses más extremos del año (valor que expresado en grados centígrados corresponde al índice de </a:t>
            </a:r>
            <a:r>
              <a:rPr lang="es-AR" sz="2400" b="1" dirty="0" err="1"/>
              <a:t>continentalidad</a:t>
            </a:r>
            <a:r>
              <a:rPr lang="es-AR" sz="2400" b="1" dirty="0"/>
              <a:t> simple </a:t>
            </a:r>
            <a:r>
              <a:rPr lang="es-AR" sz="2400" b="1" dirty="0" err="1">
                <a:solidFill>
                  <a:srgbClr val="FF0000"/>
                </a:solidFill>
              </a:rPr>
              <a:t>Ic</a:t>
            </a:r>
            <a:r>
              <a:rPr lang="es-AR" sz="2400" b="1" dirty="0"/>
              <a:t>) tiene una influencia de primera magnitud en la distribución de la vegetación y, en consecuencia, en las fronteras de muchos </a:t>
            </a:r>
            <a:r>
              <a:rPr lang="es-AR" sz="2400" b="1" dirty="0" err="1"/>
              <a:t>bioclimas</a:t>
            </a:r>
            <a:r>
              <a:rPr lang="es-AR" sz="2400" b="1" dirty="0"/>
              <a:t>. </a:t>
            </a:r>
          </a:p>
        </p:txBody>
      </p:sp>
      <p:sp>
        <p:nvSpPr>
          <p:cNvPr id="3" name="Rectángulo 2"/>
          <p:cNvSpPr/>
          <p:nvPr/>
        </p:nvSpPr>
        <p:spPr>
          <a:xfrm>
            <a:off x="449178" y="3982998"/>
            <a:ext cx="11197390" cy="230832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400" b="1" dirty="0">
                <a:solidFill>
                  <a:srgbClr val="FF0000"/>
                </a:solidFill>
              </a:rPr>
              <a:t>De la Estacionalidad de las precipitaciones</a:t>
            </a:r>
            <a:r>
              <a:rPr lang="es-AR" sz="2400" b="1" dirty="0"/>
              <a:t>: El ritmo anual o variación de las precipitaciones a lo largo del año tiene tanta o más trascendencia en la composición y distribución de las comunidades vegetales que la cuantía de las mismas.  Importa más en algunos casos:  “</a:t>
            </a:r>
            <a:r>
              <a:rPr lang="es-AR" sz="2400" b="1" dirty="0">
                <a:solidFill>
                  <a:srgbClr val="FF0000"/>
                </a:solidFill>
              </a:rPr>
              <a:t>CUÁNDO LLUEVE</a:t>
            </a:r>
            <a:r>
              <a:rPr lang="es-AR" sz="2400" b="1" dirty="0"/>
              <a:t>” que” </a:t>
            </a:r>
            <a:r>
              <a:rPr lang="es-AR" sz="2400" b="1" dirty="0">
                <a:solidFill>
                  <a:srgbClr val="FF0000"/>
                </a:solidFill>
              </a:rPr>
              <a:t>CUÁNTO LLUEVE</a:t>
            </a:r>
            <a:r>
              <a:rPr lang="es-AR" sz="2400" b="1" dirty="0"/>
              <a:t>”.</a:t>
            </a:r>
          </a:p>
        </p:txBody>
      </p:sp>
    </p:spTree>
    <p:extLst>
      <p:ext uri="{BB962C8B-B14F-4D97-AF65-F5344CB8AC3E}">
        <p14:creationId xmlns:p14="http://schemas.microsoft.com/office/powerpoint/2010/main" val="2651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1474" y="541705"/>
            <a:ext cx="11181347" cy="612905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400" b="1" dirty="0">
                <a:solidFill>
                  <a:srgbClr val="FF0000"/>
                </a:solidFill>
              </a:rPr>
              <a:t>De los </a:t>
            </a:r>
            <a:r>
              <a:rPr lang="es-AR" sz="2400" b="1" dirty="0" err="1">
                <a:solidFill>
                  <a:srgbClr val="FF0000"/>
                </a:solidFill>
              </a:rPr>
              <a:t>Oroclimas</a:t>
            </a:r>
            <a:r>
              <a:rPr lang="es-AR" sz="2400" b="1" dirty="0"/>
              <a:t>: las montañas situadas entre los </a:t>
            </a:r>
            <a:r>
              <a:rPr lang="es-AR" sz="2400" b="1" dirty="0">
                <a:solidFill>
                  <a:srgbClr val="FF0000"/>
                </a:solidFill>
              </a:rPr>
              <a:t>trópicos</a:t>
            </a:r>
            <a:r>
              <a:rPr lang="es-AR" sz="2400" b="1" dirty="0"/>
              <a:t> poseen un ritmo solar anual equinoccial, en tanto que, en las zonas latitudinales </a:t>
            </a:r>
            <a:r>
              <a:rPr lang="es-AR" sz="2400" b="1" dirty="0">
                <a:solidFill>
                  <a:srgbClr val="FF0000"/>
                </a:solidFill>
              </a:rPr>
              <a:t>templadas</a:t>
            </a:r>
            <a:r>
              <a:rPr lang="es-AR" sz="2400" b="1" dirty="0"/>
              <a:t> (</a:t>
            </a:r>
            <a:r>
              <a:rPr lang="es-AR" sz="2400" b="1" dirty="0" err="1">
                <a:solidFill>
                  <a:srgbClr val="FF0000"/>
                </a:solidFill>
              </a:rPr>
              <a:t>eutempladas</a:t>
            </a:r>
            <a:r>
              <a:rPr lang="es-AR" sz="2400" b="1" dirty="0">
                <a:solidFill>
                  <a:srgbClr val="FF0000"/>
                </a:solidFill>
              </a:rPr>
              <a:t> y </a:t>
            </a:r>
            <a:r>
              <a:rPr lang="es-AR" sz="2400" b="1" dirty="0" err="1">
                <a:solidFill>
                  <a:srgbClr val="FF0000"/>
                </a:solidFill>
              </a:rPr>
              <a:t>subtempladas</a:t>
            </a:r>
            <a:r>
              <a:rPr lang="es-AR" sz="2400" b="1" dirty="0">
                <a:solidFill>
                  <a:srgbClr val="FF0000"/>
                </a:solidFill>
              </a:rPr>
              <a:t>) </a:t>
            </a:r>
            <a:r>
              <a:rPr lang="es-AR" sz="2400" b="1" dirty="0"/>
              <a:t>la duración del día varía de forma muy apreciable a lo largo del año. </a:t>
            </a:r>
          </a:p>
          <a:p>
            <a:pPr marL="342900" indent="-342900" algn="just">
              <a:lnSpc>
                <a:spcPct val="150000"/>
              </a:lnSpc>
              <a:buFont typeface="Wingdings" panose="05000000000000000000" pitchFamily="2" charset="2"/>
              <a:buChar char="Ø"/>
            </a:pPr>
            <a:r>
              <a:rPr lang="es-AR" sz="2400" b="1" dirty="0"/>
              <a:t>En consecuencia, el ritmo diario de temperaturas en las </a:t>
            </a:r>
            <a:r>
              <a:rPr lang="es-AR" sz="2400" b="1" dirty="0">
                <a:solidFill>
                  <a:srgbClr val="FF0000"/>
                </a:solidFill>
              </a:rPr>
              <a:t>altas montañas tropicales </a:t>
            </a:r>
            <a:r>
              <a:rPr lang="es-AR" sz="2400" b="1" dirty="0"/>
              <a:t>se caracteriza por fuertes heladas nocturnas y elevadas temperaturas diurnas, lo que conlleva a una alternancia diaria de hielo/deshielo (crioturbación). </a:t>
            </a:r>
          </a:p>
          <a:p>
            <a:pPr marL="342900" indent="-342900" algn="just">
              <a:lnSpc>
                <a:spcPct val="150000"/>
              </a:lnSpc>
              <a:buFont typeface="Wingdings" panose="05000000000000000000" pitchFamily="2" charset="2"/>
              <a:buChar char="Ø"/>
            </a:pPr>
            <a:endParaRPr lang="es-AR" sz="2400" b="1" dirty="0"/>
          </a:p>
          <a:p>
            <a:pPr marL="342900" indent="-342900" algn="just">
              <a:lnSpc>
                <a:spcPct val="150000"/>
              </a:lnSpc>
              <a:buFont typeface="Wingdings" panose="05000000000000000000" pitchFamily="2" charset="2"/>
              <a:buChar char="Ø"/>
            </a:pPr>
            <a:r>
              <a:rPr lang="es-AR" sz="2400" b="1" dirty="0"/>
              <a:t>Por el contrario, en las montañas ubicadas </a:t>
            </a:r>
            <a:r>
              <a:rPr lang="es-AR" sz="2400" b="1" dirty="0">
                <a:solidFill>
                  <a:srgbClr val="FF0000"/>
                </a:solidFill>
              </a:rPr>
              <a:t>a mayores latitudes </a:t>
            </a:r>
            <a:r>
              <a:rPr lang="es-AR" sz="2400" b="1" dirty="0"/>
              <a:t>existe un largo invierno helado, carente de deshielo y, hasta ciertas altitudes, un corto y fresco verano, carente de heladas. </a:t>
            </a:r>
          </a:p>
        </p:txBody>
      </p:sp>
    </p:spTree>
    <p:extLst>
      <p:ext uri="{BB962C8B-B14F-4D97-AF65-F5344CB8AC3E}">
        <p14:creationId xmlns:p14="http://schemas.microsoft.com/office/powerpoint/2010/main" val="39239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7725" y="1235242"/>
            <a:ext cx="11020927" cy="3913059"/>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AR" sz="2400" b="1" dirty="0">
                <a:ea typeface="Tahoma" panose="020B0604030504040204" pitchFamily="34" charset="0"/>
                <a:cs typeface="Tahoma" panose="020B0604030504040204" pitchFamily="34" charset="0"/>
              </a:rPr>
              <a:t>Por lo tanto, se considera que las montañas representan únicamente </a:t>
            </a:r>
            <a:r>
              <a:rPr lang="es-AR" sz="2400" b="1" dirty="0">
                <a:solidFill>
                  <a:srgbClr val="FF0000"/>
                </a:solidFill>
                <a:ea typeface="Tahoma" panose="020B0604030504040204" pitchFamily="34" charset="0"/>
                <a:cs typeface="Tahoma" panose="020B0604030504040204" pitchFamily="34" charset="0"/>
              </a:rPr>
              <a:t>variaciones térmicas altitudinale</a:t>
            </a:r>
            <a:r>
              <a:rPr lang="es-AR" sz="2400" b="1" dirty="0">
                <a:ea typeface="Tahoma" panose="020B0604030504040204" pitchFamily="34" charset="0"/>
                <a:cs typeface="Tahoma" panose="020B0604030504040204" pitchFamily="34" charset="0"/>
              </a:rPr>
              <a:t>s, en la mayoría de los casos expresables a través de la zonación de los pisos bioclimáticos de los </a:t>
            </a:r>
            <a:r>
              <a:rPr lang="es-AR" sz="2400" b="1" dirty="0" err="1">
                <a:ea typeface="Tahoma" panose="020B0604030504040204" pitchFamily="34" charset="0"/>
                <a:cs typeface="Tahoma" panose="020B0604030504040204" pitchFamily="34" charset="0"/>
              </a:rPr>
              <a:t>macrobioclimas</a:t>
            </a:r>
            <a:r>
              <a:rPr lang="es-AR" sz="2400" b="1" dirty="0">
                <a:ea typeface="Tahoma" panose="020B0604030504040204" pitchFamily="34" charset="0"/>
                <a:cs typeface="Tahoma" panose="020B0604030504040204" pitchFamily="34" charset="0"/>
              </a:rPr>
              <a:t> que reinan en los valles y llanuras adyacentes. </a:t>
            </a:r>
          </a:p>
          <a:p>
            <a:pPr algn="just">
              <a:lnSpc>
                <a:spcPct val="150000"/>
              </a:lnSpc>
            </a:pPr>
            <a:endParaRPr lang="es-AR" sz="2400" b="1" dirty="0">
              <a:ea typeface="Tahoma" panose="020B0604030504040204" pitchFamily="34" charset="0"/>
              <a:cs typeface="Tahoma" panose="020B0604030504040204" pitchFamily="34" charset="0"/>
            </a:endParaRPr>
          </a:p>
          <a:p>
            <a:pPr marL="342900" indent="-342900" algn="just">
              <a:lnSpc>
                <a:spcPct val="150000"/>
              </a:lnSpc>
              <a:buFont typeface="Wingdings" panose="05000000000000000000" pitchFamily="2" charset="2"/>
              <a:buChar char="Ø"/>
            </a:pPr>
            <a:r>
              <a:rPr lang="es-AR" sz="2400" b="1" dirty="0">
                <a:ea typeface="Tahoma" panose="020B0604030504040204" pitchFamily="34" charset="0"/>
                <a:cs typeface="Tahoma" panose="020B0604030504040204" pitchFamily="34" charset="0"/>
              </a:rPr>
              <a:t>Y por ello, las montañas no constituirían un único modelo común bioclimático en la Tierra.</a:t>
            </a:r>
            <a:r>
              <a:rPr lang="es-AR" sz="2400" b="1" dirty="0">
                <a:solidFill>
                  <a:srgbClr val="FF0000"/>
                </a:solidFill>
                <a:ea typeface="Tahoma" panose="020B0604030504040204" pitchFamily="34" charset="0"/>
                <a:cs typeface="Tahoma" panose="020B0604030504040204" pitchFamily="34" charset="0"/>
              </a:rPr>
              <a:t> Es decir: </a:t>
            </a:r>
            <a:r>
              <a:rPr lang="es-AR" sz="2400" b="1" u="sng" dirty="0">
                <a:solidFill>
                  <a:srgbClr val="FF000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NO EXISTE UN SOLO CLIMA DE MONTAÑA</a:t>
            </a:r>
            <a:r>
              <a:rPr lang="es-AR" sz="2400" b="1" dirty="0">
                <a:solidFill>
                  <a:srgbClr val="FF0000"/>
                </a:solidFill>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649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1919</Words>
  <Application>Microsoft Office PowerPoint</Application>
  <PresentationFormat>Panorámica</PresentationFormat>
  <Paragraphs>164</Paragraphs>
  <Slides>55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Arial</vt:lpstr>
      <vt:lpstr>Book Antiqua</vt:lpstr>
      <vt:lpstr>Calibri</vt:lpstr>
      <vt:lpstr>Calibri Light</vt:lpstr>
      <vt:lpstr>Tahoma</vt:lpstr>
      <vt:lpstr>Times New Roman</vt:lpstr>
      <vt:lpstr>Wingdings</vt:lpstr>
      <vt:lpstr>Tema de Office</vt:lpstr>
      <vt:lpstr>Presentación de PowerPoint</vt:lpstr>
      <vt:lpstr>Presentación de PowerPoint</vt:lpstr>
      <vt:lpstr>Presentación de PowerPoint</vt:lpstr>
      <vt:lpstr>DISTRIBUCIÓN GENERAL DE LOS MACROBIOCLIMAS EN LA TIERRA</vt:lpstr>
      <vt:lpstr>AMPLITUD DE LAS ZONAS Y CINTURAS LATITUDINALES QUE SE RECONOCEN EN LA TIERRA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Gabi Entrocassi</cp:lastModifiedBy>
  <cp:revision>158</cp:revision>
  <dcterms:created xsi:type="dcterms:W3CDTF">2020-05-19T21:31:42Z</dcterms:created>
  <dcterms:modified xsi:type="dcterms:W3CDTF">2024-04-14T23:27:56Z</dcterms:modified>
</cp:coreProperties>
</file>