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9" r:id="rId21"/>
    <p:sldId id="280" r:id="rId22"/>
    <p:sldId id="281" r:id="rId23"/>
    <p:sldId id="282" r:id="rId24"/>
    <p:sldId id="283" r:id="rId25"/>
    <p:sldId id="284" r:id="rId26"/>
    <p:sldId id="286" r:id="rId27"/>
    <p:sldId id="288" r:id="rId28"/>
    <p:sldId id="285" r:id="rId29"/>
    <p:sldId id="287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50" d="100"/>
          <a:sy n="50" d="100"/>
        </p:scale>
        <p:origin x="-1734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2FC6647-EA00-45D3-A2B8-292DD6242AA1}" type="datetimeFigureOut">
              <a:rPr lang="es-AR" smtClean="0"/>
              <a:pPr/>
              <a:t>02/10/2015</a:t>
            </a:fld>
            <a:endParaRPr lang="es-AR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AR" dirty="0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AC10924-5AB8-46C2-9D62-0A2D408EB246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6647-EA00-45D3-A2B8-292DD6242AA1}" type="datetimeFigureOut">
              <a:rPr lang="es-AR" smtClean="0"/>
              <a:pPr/>
              <a:t>02/10/2015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0924-5AB8-46C2-9D62-0A2D408EB246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6647-EA00-45D3-A2B8-292DD6242AA1}" type="datetimeFigureOut">
              <a:rPr lang="es-AR" smtClean="0"/>
              <a:pPr/>
              <a:t>02/10/2015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0924-5AB8-46C2-9D62-0A2D408EB246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2FC6647-EA00-45D3-A2B8-292DD6242AA1}" type="datetimeFigureOut">
              <a:rPr lang="es-AR" smtClean="0"/>
              <a:pPr/>
              <a:t>02/10/2015</a:t>
            </a:fld>
            <a:endParaRPr lang="es-AR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AC10924-5AB8-46C2-9D62-0A2D408EB246}" type="slidenum">
              <a:rPr lang="es-AR" smtClean="0"/>
              <a:pPr/>
              <a:t>‹Nº›</a:t>
            </a:fld>
            <a:endParaRPr lang="es-AR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A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2FC6647-EA00-45D3-A2B8-292DD6242AA1}" type="datetimeFigureOut">
              <a:rPr lang="es-AR" smtClean="0"/>
              <a:pPr/>
              <a:t>02/10/2015</a:t>
            </a:fld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AR" dirty="0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AC10924-5AB8-46C2-9D62-0A2D408EB246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6647-EA00-45D3-A2B8-292DD6242AA1}" type="datetimeFigureOut">
              <a:rPr lang="es-AR" smtClean="0"/>
              <a:pPr/>
              <a:t>02/10/2015</a:t>
            </a:fld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0924-5AB8-46C2-9D62-0A2D408EB246}" type="slidenum">
              <a:rPr lang="es-AR" smtClean="0"/>
              <a:pPr/>
              <a:t>‹Nº›</a:t>
            </a:fld>
            <a:endParaRPr lang="es-AR" dirty="0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6647-EA00-45D3-A2B8-292DD6242AA1}" type="datetimeFigureOut">
              <a:rPr lang="es-AR" smtClean="0"/>
              <a:pPr/>
              <a:t>02/10/2015</a:t>
            </a:fld>
            <a:endParaRPr lang="es-AR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0924-5AB8-46C2-9D62-0A2D408EB246}" type="slidenum">
              <a:rPr lang="es-AR" smtClean="0"/>
              <a:pPr/>
              <a:t>‹Nº›</a:t>
            </a:fld>
            <a:endParaRPr lang="es-AR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2FC6647-EA00-45D3-A2B8-292DD6242AA1}" type="datetimeFigureOut">
              <a:rPr lang="es-AR" smtClean="0"/>
              <a:pPr/>
              <a:t>02/10/2015</a:t>
            </a:fld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AC10924-5AB8-46C2-9D62-0A2D408EB246}" type="slidenum">
              <a:rPr lang="es-AR" smtClean="0"/>
              <a:pPr/>
              <a:t>‹Nº›</a:t>
            </a:fld>
            <a:endParaRPr lang="es-AR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A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6647-EA00-45D3-A2B8-292DD6242AA1}" type="datetimeFigureOut">
              <a:rPr lang="es-AR" smtClean="0"/>
              <a:pPr/>
              <a:t>02/10/2015</a:t>
            </a:fld>
            <a:endParaRPr lang="es-AR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0924-5AB8-46C2-9D62-0A2D408EB246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2FC6647-EA00-45D3-A2B8-292DD6242AA1}" type="datetimeFigureOut">
              <a:rPr lang="es-AR" smtClean="0"/>
              <a:pPr/>
              <a:t>02/10/2015</a:t>
            </a:fld>
            <a:endParaRPr lang="es-AR" dirty="0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AC10924-5AB8-46C2-9D62-0A2D408EB246}" type="slidenum">
              <a:rPr lang="es-AR" smtClean="0"/>
              <a:pPr/>
              <a:t>‹Nº›</a:t>
            </a:fld>
            <a:endParaRPr lang="es-AR" dirty="0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A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2FC6647-EA00-45D3-A2B8-292DD6242AA1}" type="datetimeFigureOut">
              <a:rPr lang="es-AR" smtClean="0"/>
              <a:pPr/>
              <a:t>02/10/2015</a:t>
            </a:fld>
            <a:endParaRPr lang="es-AR" dirty="0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AC10924-5AB8-46C2-9D62-0A2D408EB246}" type="slidenum">
              <a:rPr lang="es-AR" smtClean="0"/>
              <a:pPr/>
              <a:t>‹Nº›</a:t>
            </a:fld>
            <a:endParaRPr lang="es-AR" dirty="0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A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2FC6647-EA00-45D3-A2B8-292DD6242AA1}" type="datetimeFigureOut">
              <a:rPr lang="es-AR" smtClean="0"/>
              <a:pPr/>
              <a:t>02/10/2015</a:t>
            </a:fld>
            <a:endParaRPr lang="es-AR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AR" dirty="0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AC10924-5AB8-46C2-9D62-0A2D408EB246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2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6.bin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38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43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42910" y="2214554"/>
            <a:ext cx="7786742" cy="2252666"/>
          </a:xfrm>
        </p:spPr>
        <p:txBody>
          <a:bodyPr/>
          <a:lstStyle/>
          <a:p>
            <a:r>
              <a:rPr lang="es-AR" dirty="0" smtClean="0"/>
              <a:t>                                 </a:t>
            </a:r>
            <a:r>
              <a:rPr lang="es-AR" sz="5400" dirty="0" smtClean="0">
                <a:latin typeface="Arial Black" pitchFamily="34" charset="0"/>
                <a:cs typeface="Arial" pitchFamily="34" charset="0"/>
              </a:rPr>
              <a:t>FLUJO DE</a:t>
            </a:r>
          </a:p>
          <a:p>
            <a:r>
              <a:rPr lang="es-AR" sz="5400" dirty="0" smtClean="0">
                <a:latin typeface="Arial Black" pitchFamily="34" charset="0"/>
                <a:cs typeface="Arial" pitchFamily="34" charset="0"/>
              </a:rPr>
              <a:t>          FLUIDOS</a:t>
            </a:r>
            <a:endParaRPr lang="es-AR" sz="5400" dirty="0"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latin typeface="Arial Black" pitchFamily="34" charset="0"/>
              </a:rPr>
              <a:t>PERFIL DE VELOCIDAD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s-AR" dirty="0" smtClean="0"/>
              <a:t>Nos sirve para determinar el esfuerzo cortante turbulento</a:t>
            </a:r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Prandtl supone que Vx’≈ </a:t>
            </a:r>
            <a:r>
              <a:rPr lang="es-AR" dirty="0" err="1" smtClean="0"/>
              <a:t>Vy</a:t>
            </a:r>
            <a:r>
              <a:rPr lang="es-AR" dirty="0" smtClean="0"/>
              <a:t>’ y expresa</a:t>
            </a:r>
          </a:p>
          <a:p>
            <a:pPr>
              <a:buFont typeface="Arial" pitchFamily="34" charset="0"/>
              <a:buChar char="•"/>
            </a:pPr>
            <a:endParaRPr lang="es-AR" dirty="0" smtClean="0"/>
          </a:p>
          <a:p>
            <a:pPr>
              <a:buFont typeface="Arial" pitchFamily="34" charset="0"/>
              <a:buChar char="•"/>
            </a:pPr>
            <a:endParaRPr lang="es-AR" dirty="0" smtClean="0"/>
          </a:p>
          <a:p>
            <a:pPr>
              <a:buFont typeface="Arial" pitchFamily="34" charset="0"/>
              <a:buChar char="•"/>
            </a:pPr>
            <a:endParaRPr lang="es-AR" dirty="0" smtClean="0"/>
          </a:p>
          <a:p>
            <a:pPr>
              <a:buFont typeface="Arial" pitchFamily="34" charset="0"/>
              <a:buChar char="•"/>
            </a:pPr>
            <a:r>
              <a:rPr lang="es-AR" dirty="0" smtClean="0"/>
              <a:t>Al comparar con la expresión de Boussinesq para la difusividad turbulenta</a:t>
            </a:r>
          </a:p>
          <a:p>
            <a:pPr>
              <a:buFont typeface="Arial" pitchFamily="34" charset="0"/>
              <a:buChar char="•"/>
            </a:pPr>
            <a:endParaRPr lang="es-AR" dirty="0"/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/>
        </p:nvGraphicFramePr>
        <p:xfrm>
          <a:off x="2214546" y="3071810"/>
          <a:ext cx="2643206" cy="928694"/>
        </p:xfrm>
        <a:graphic>
          <a:graphicData uri="http://schemas.openxmlformats.org/presentationml/2006/ole">
            <p:oleObj spid="_x0000_s7170" name="Ecuación" r:id="rId3" imgW="1384200" imgH="457200" progId="Equation.3">
              <p:embed/>
            </p:oleObj>
          </a:graphicData>
        </a:graphic>
      </p:graphicFrame>
      <p:graphicFrame>
        <p:nvGraphicFramePr>
          <p:cNvPr id="5" name="4 Objeto"/>
          <p:cNvGraphicFramePr>
            <a:graphicFrameLocks noChangeAspect="1"/>
          </p:cNvGraphicFramePr>
          <p:nvPr/>
        </p:nvGraphicFramePr>
        <p:xfrm>
          <a:off x="2214546" y="5143512"/>
          <a:ext cx="2071702" cy="857256"/>
        </p:xfrm>
        <a:graphic>
          <a:graphicData uri="http://schemas.openxmlformats.org/presentationml/2006/ole">
            <p:oleObj spid="_x0000_s7171" name="Ecuación" r:id="rId4" imgW="761760" imgH="457200" progId="Equation.3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latin typeface="Arial Black" pitchFamily="34" charset="0"/>
              </a:rPr>
              <a:t>PERFIL DE VELOCIDAD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28596" y="1428736"/>
            <a:ext cx="7858180" cy="487375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s-AR" dirty="0" smtClean="0">
                <a:latin typeface="Arial" pitchFamily="34" charset="0"/>
                <a:cs typeface="Arial" pitchFamily="34" charset="0"/>
              </a:rPr>
              <a:t>Distribución de velocidad a partir de la teoría de la longitud de mezclado</a:t>
            </a:r>
          </a:p>
          <a:p>
            <a:pPr>
              <a:buFont typeface="Arial" pitchFamily="34" charset="0"/>
              <a:buChar char="•"/>
            </a:pPr>
            <a:r>
              <a:rPr lang="es-AR" dirty="0" smtClean="0">
                <a:latin typeface="Arial" pitchFamily="34" charset="0"/>
                <a:cs typeface="Arial" pitchFamily="34" charset="0"/>
              </a:rPr>
              <a:t>En un flujo turbulento se supone que en la vecindad de la pared la longitud de mezclado varia directamente con y, entonces      L=</a:t>
            </a:r>
            <a:r>
              <a:rPr lang="es-AR" dirty="0" err="1" smtClean="0">
                <a:latin typeface="Arial" pitchFamily="34" charset="0"/>
                <a:cs typeface="Arial" pitchFamily="34" charset="0"/>
              </a:rPr>
              <a:t>Ky</a:t>
            </a:r>
            <a:endParaRPr lang="es-A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AR" dirty="0" smtClean="0">
                <a:latin typeface="Arial" pitchFamily="34" charset="0"/>
                <a:cs typeface="Arial" pitchFamily="34" charset="0"/>
              </a:rPr>
              <a:t>Suponiendo que el esfuerzo cortante se debe por completo a la turbulencia y permanece constante en toda la región de interés que Vx aumenta en la dirección y se llega a </a:t>
            </a:r>
          </a:p>
          <a:p>
            <a:pPr>
              <a:buFont typeface="Arial" pitchFamily="34" charset="0"/>
              <a:buChar char="•"/>
            </a:pPr>
            <a:endParaRPr lang="es-AR" dirty="0" smtClean="0"/>
          </a:p>
          <a:p>
            <a:pPr>
              <a:buNone/>
            </a:pPr>
            <a:r>
              <a:rPr lang="es-AR" dirty="0" smtClean="0"/>
              <a:t>                                                   o</a:t>
            </a:r>
            <a:endParaRPr lang="es-AR" dirty="0"/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/>
        </p:nvGraphicFramePr>
        <p:xfrm>
          <a:off x="857224" y="5000636"/>
          <a:ext cx="3286148" cy="1214446"/>
        </p:xfrm>
        <a:graphic>
          <a:graphicData uri="http://schemas.openxmlformats.org/presentationml/2006/ole">
            <p:oleObj spid="_x0000_s8194" name="Ecuación" r:id="rId3" imgW="1523880" imgH="495000" progId="Equation.3">
              <p:embed/>
            </p:oleObj>
          </a:graphicData>
        </a:graphic>
      </p:graphicFrame>
      <p:graphicFrame>
        <p:nvGraphicFramePr>
          <p:cNvPr id="5" name="4 Objeto"/>
          <p:cNvGraphicFramePr>
            <a:graphicFrameLocks noChangeAspect="1"/>
          </p:cNvGraphicFramePr>
          <p:nvPr/>
        </p:nvGraphicFramePr>
        <p:xfrm>
          <a:off x="5572132" y="5072074"/>
          <a:ext cx="2071702" cy="969966"/>
        </p:xfrm>
        <a:graphic>
          <a:graphicData uri="http://schemas.openxmlformats.org/presentationml/2006/ole">
            <p:oleObj spid="_x0000_s8195" name="Ecuación" r:id="rId4" imgW="901440" imgH="469800" progId="Equation.3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428604"/>
            <a:ext cx="7467600" cy="631844"/>
          </a:xfrm>
        </p:spPr>
        <p:txBody>
          <a:bodyPr/>
          <a:lstStyle/>
          <a:p>
            <a:r>
              <a:rPr lang="es-AR" dirty="0" smtClean="0">
                <a:latin typeface="Arial Black" pitchFamily="34" charset="0"/>
              </a:rPr>
              <a:t>PERFIL DE VELOCIDAD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258204" cy="511665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AR" sz="2600" dirty="0" smtClean="0">
                <a:latin typeface="Arial" pitchFamily="34" charset="0"/>
                <a:cs typeface="Arial" pitchFamily="34" charset="0"/>
              </a:rPr>
              <a:t>Al integrar y evaluar en Vx=</a:t>
            </a:r>
            <a:r>
              <a:rPr lang="es-AR" sz="2600" dirty="0" err="1" smtClean="0">
                <a:latin typeface="Arial" pitchFamily="34" charset="0"/>
                <a:cs typeface="Arial" pitchFamily="34" charset="0"/>
              </a:rPr>
              <a:t>Vxmax</a:t>
            </a:r>
            <a:r>
              <a:rPr lang="es-AR" sz="2600" dirty="0" smtClean="0">
                <a:latin typeface="Arial" pitchFamily="34" charset="0"/>
                <a:cs typeface="Arial" pitchFamily="34" charset="0"/>
              </a:rPr>
              <a:t> y en y=h</a:t>
            </a:r>
          </a:p>
          <a:p>
            <a:pPr>
              <a:buNone/>
            </a:pPr>
            <a:endParaRPr lang="es-AR" sz="2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AR" sz="2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AR" sz="2600" dirty="0" smtClean="0">
                <a:latin typeface="Arial" pitchFamily="34" charset="0"/>
                <a:cs typeface="Arial" pitchFamily="34" charset="0"/>
              </a:rPr>
              <a:t>Para tubos lisos</a:t>
            </a:r>
          </a:p>
          <a:p>
            <a:pPr>
              <a:buFont typeface="Wingdings" pitchFamily="2" charset="2"/>
              <a:buChar char="§"/>
            </a:pPr>
            <a:r>
              <a:rPr lang="es-AR" sz="2600" dirty="0" smtClean="0">
                <a:latin typeface="Arial" pitchFamily="34" charset="0"/>
                <a:cs typeface="Arial" pitchFamily="34" charset="0"/>
              </a:rPr>
              <a:t>Distribución de velocidad universal</a:t>
            </a:r>
          </a:p>
          <a:p>
            <a:pPr>
              <a:buNone/>
            </a:pPr>
            <a:r>
              <a:rPr lang="es-AR" sz="2600" dirty="0" smtClean="0">
                <a:latin typeface="Arial" pitchFamily="34" charset="0"/>
                <a:cs typeface="Arial" pitchFamily="34" charset="0"/>
              </a:rPr>
              <a:t> se define</a:t>
            </a:r>
          </a:p>
          <a:p>
            <a:pPr>
              <a:buNone/>
            </a:pPr>
            <a:r>
              <a:rPr lang="es-AR" dirty="0" smtClean="0"/>
              <a:t>                                          y</a:t>
            </a:r>
          </a:p>
          <a:p>
            <a:pPr>
              <a:buNone/>
            </a:pPr>
            <a:r>
              <a:rPr lang="es-AR" dirty="0" smtClean="0"/>
              <a:t>                                        </a:t>
            </a:r>
          </a:p>
          <a:p>
            <a:pPr>
              <a:buNone/>
            </a:pPr>
            <a:r>
              <a:rPr lang="es-AR" dirty="0" smtClean="0"/>
              <a:t>         </a:t>
            </a:r>
          </a:p>
          <a:p>
            <a:pPr>
              <a:buNone/>
            </a:pPr>
            <a:r>
              <a:rPr lang="es-AR" dirty="0" smtClean="0"/>
              <a:t>  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Y a partir de una grafica de v+ respecto de </a:t>
            </a:r>
            <a:r>
              <a:rPr lang="es-AR" dirty="0" err="1" smtClean="0">
                <a:latin typeface="Arial" pitchFamily="34" charset="0"/>
                <a:cs typeface="Arial" pitchFamily="34" charset="0"/>
              </a:rPr>
              <a:t>lny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+ se definen la</a:t>
            </a:r>
          </a:p>
          <a:p>
            <a:pPr>
              <a:buNone/>
            </a:pPr>
            <a:r>
              <a:rPr lang="es-AR" dirty="0" smtClean="0">
                <a:latin typeface="Arial" pitchFamily="34" charset="0"/>
                <a:cs typeface="Arial" pitchFamily="34" charset="0"/>
              </a:rPr>
              <a:t> distribución de velocidad universal para tubos lisos</a:t>
            </a:r>
          </a:p>
          <a:p>
            <a:pPr>
              <a:buNone/>
            </a:pPr>
            <a:r>
              <a:rPr lang="es-AR" dirty="0" smtClean="0"/>
              <a:t>        </a:t>
            </a:r>
            <a:endParaRPr lang="es-AR" dirty="0"/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/>
        </p:nvGraphicFramePr>
        <p:xfrm>
          <a:off x="1785918" y="1714488"/>
          <a:ext cx="3571900" cy="928694"/>
        </p:xfrm>
        <a:graphic>
          <a:graphicData uri="http://schemas.openxmlformats.org/presentationml/2006/ole">
            <p:oleObj spid="_x0000_s9218" name="Ecuación" r:id="rId3" imgW="1562040" imgH="457200" progId="Equation.3">
              <p:embed/>
            </p:oleObj>
          </a:graphicData>
        </a:graphic>
      </p:graphicFrame>
      <p:graphicFrame>
        <p:nvGraphicFramePr>
          <p:cNvPr id="5" name="4 Objeto"/>
          <p:cNvGraphicFramePr>
            <a:graphicFrameLocks noChangeAspect="1"/>
          </p:cNvGraphicFramePr>
          <p:nvPr/>
        </p:nvGraphicFramePr>
        <p:xfrm>
          <a:off x="1357290" y="3857628"/>
          <a:ext cx="2000264" cy="1000132"/>
        </p:xfrm>
        <a:graphic>
          <a:graphicData uri="http://schemas.openxmlformats.org/presentationml/2006/ole">
            <p:oleObj spid="_x0000_s9219" name="Ecuación" r:id="rId4" imgW="799920" imgH="457200" progId="Equation.3">
              <p:embed/>
            </p:oleObj>
          </a:graphicData>
        </a:graphic>
      </p:graphicFrame>
      <p:graphicFrame>
        <p:nvGraphicFramePr>
          <p:cNvPr id="6" name="5 Objeto"/>
          <p:cNvGraphicFramePr>
            <a:graphicFrameLocks noChangeAspect="1"/>
          </p:cNvGraphicFramePr>
          <p:nvPr/>
        </p:nvGraphicFramePr>
        <p:xfrm>
          <a:off x="4357686" y="3786190"/>
          <a:ext cx="1857388" cy="1000132"/>
        </p:xfrm>
        <a:graphic>
          <a:graphicData uri="http://schemas.openxmlformats.org/presentationml/2006/ole">
            <p:oleObj spid="_x0000_s9220" name="Ecuación" r:id="rId5" imgW="1015920" imgH="444240" progId="Equation.3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500042"/>
            <a:ext cx="7467600" cy="631844"/>
          </a:xfrm>
        </p:spPr>
        <p:txBody>
          <a:bodyPr/>
          <a:lstStyle/>
          <a:p>
            <a:r>
              <a:rPr lang="es-AR" dirty="0" smtClean="0">
                <a:latin typeface="Arial Black" pitchFamily="34" charset="0"/>
              </a:rPr>
              <a:t>PERFIL DE VELOCIDAD</a:t>
            </a:r>
            <a:endParaRPr lang="es-AR" dirty="0"/>
          </a:p>
        </p:txBody>
      </p:sp>
      <p:pic>
        <p:nvPicPr>
          <p:cNvPr id="4" name="3 Marcador de contenido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214414" y="1500174"/>
            <a:ext cx="6500858" cy="4643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latin typeface="Arial Black" pitchFamily="34" charset="0"/>
              </a:rPr>
              <a:t>PERFIL DE VELOCIDAD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s-AR" dirty="0" smtClean="0">
                <a:latin typeface="Arial" pitchFamily="34" charset="0"/>
                <a:cs typeface="Arial" pitchFamily="34" charset="0"/>
              </a:rPr>
              <a:t>Puede verse que hay tres regiones de interés</a:t>
            </a:r>
          </a:p>
          <a:p>
            <a:pPr>
              <a:buFont typeface="Wingdings" pitchFamily="2" charset="2"/>
              <a:buChar char="Ø"/>
            </a:pPr>
            <a:r>
              <a:rPr lang="es-AR" dirty="0" smtClean="0">
                <a:latin typeface="Arial" pitchFamily="34" charset="0"/>
                <a:cs typeface="Arial" pitchFamily="34" charset="0"/>
              </a:rPr>
              <a:t>Centro turbulento y+ &gt; 30</a:t>
            </a:r>
          </a:p>
          <a:p>
            <a:pPr>
              <a:buFont typeface="Wingdings" pitchFamily="2" charset="2"/>
              <a:buChar char="Ø"/>
            </a:pPr>
            <a:endParaRPr lang="es-A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es-A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s-AR" dirty="0" smtClean="0">
                <a:latin typeface="Arial" pitchFamily="34" charset="0"/>
                <a:cs typeface="Arial" pitchFamily="34" charset="0"/>
              </a:rPr>
              <a:t>Capa amortiguadora  5 &lt; y+ &lt;0</a:t>
            </a:r>
          </a:p>
          <a:p>
            <a:pPr>
              <a:buFont typeface="Wingdings" pitchFamily="2" charset="2"/>
              <a:buChar char="Ø"/>
            </a:pPr>
            <a:endParaRPr lang="es-A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es-A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s-AR" dirty="0" err="1" smtClean="0">
                <a:latin typeface="Arial" pitchFamily="34" charset="0"/>
                <a:cs typeface="Arial" pitchFamily="34" charset="0"/>
              </a:rPr>
              <a:t>Supcapa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laminar    </a:t>
            </a:r>
            <a:r>
              <a:rPr lang="es-AR" dirty="0" smtClean="0"/>
              <a:t>0 &lt; y+ &lt; 5</a:t>
            </a:r>
            <a:endParaRPr lang="es-AR" dirty="0"/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/>
        </p:nvGraphicFramePr>
        <p:xfrm>
          <a:off x="2500298" y="2571744"/>
          <a:ext cx="3357586" cy="571504"/>
        </p:xfrm>
        <a:graphic>
          <a:graphicData uri="http://schemas.openxmlformats.org/presentationml/2006/ole">
            <p:oleObj spid="_x0000_s10242" name="Ecuación" r:id="rId3" imgW="1143000" imgH="228600" progId="Equation.3">
              <p:embed/>
            </p:oleObj>
          </a:graphicData>
        </a:graphic>
      </p:graphicFrame>
      <p:graphicFrame>
        <p:nvGraphicFramePr>
          <p:cNvPr id="5" name="4 Objeto"/>
          <p:cNvGraphicFramePr>
            <a:graphicFrameLocks noChangeAspect="1"/>
          </p:cNvGraphicFramePr>
          <p:nvPr/>
        </p:nvGraphicFramePr>
        <p:xfrm>
          <a:off x="2571736" y="3857628"/>
          <a:ext cx="3071834" cy="500066"/>
        </p:xfrm>
        <a:graphic>
          <a:graphicData uri="http://schemas.openxmlformats.org/presentationml/2006/ole">
            <p:oleObj spid="_x0000_s10243" name="Ecuación" r:id="rId4" imgW="1193760" imgH="228600" progId="Equation.3">
              <p:embed/>
            </p:oleObj>
          </a:graphicData>
        </a:graphic>
      </p:graphicFrame>
      <p:graphicFrame>
        <p:nvGraphicFramePr>
          <p:cNvPr id="6" name="5 Objeto"/>
          <p:cNvGraphicFramePr>
            <a:graphicFrameLocks noChangeAspect="1"/>
          </p:cNvGraphicFramePr>
          <p:nvPr/>
        </p:nvGraphicFramePr>
        <p:xfrm>
          <a:off x="2571736" y="5214950"/>
          <a:ext cx="2214578" cy="500066"/>
        </p:xfrm>
        <a:graphic>
          <a:graphicData uri="http://schemas.openxmlformats.org/presentationml/2006/ole">
            <p:oleObj spid="_x0000_s10244" name="Ecuación" r:id="rId5" imgW="495000" imgH="228600" progId="Equation.3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latin typeface="Arial Black" pitchFamily="34" charset="0"/>
              </a:rPr>
              <a:t>PERFIL DE VELOCIDAD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00034" y="1428736"/>
            <a:ext cx="8043890" cy="4873752"/>
          </a:xfrm>
        </p:spPr>
        <p:txBody>
          <a:bodyPr/>
          <a:lstStyle/>
          <a:p>
            <a:r>
              <a:rPr lang="es-AR" dirty="0" smtClean="0">
                <a:latin typeface="Arial" pitchFamily="34" charset="0"/>
                <a:cs typeface="Arial" pitchFamily="34" charset="0"/>
              </a:rPr>
              <a:t>Fluidos no Newtonianos (Régimen laminar)</a:t>
            </a:r>
          </a:p>
          <a:p>
            <a:pPr>
              <a:buFont typeface="Arial" pitchFamily="34" charset="0"/>
              <a:buChar char="•"/>
            </a:pPr>
            <a:r>
              <a:rPr lang="es-AR" dirty="0" smtClean="0">
                <a:latin typeface="Arial" pitchFamily="34" charset="0"/>
                <a:cs typeface="Arial" pitchFamily="34" charset="0"/>
              </a:rPr>
              <a:t>Fluidos Pseudoplasticos y </a:t>
            </a:r>
            <a:r>
              <a:rPr lang="es-AR" dirty="0" err="1" smtClean="0">
                <a:latin typeface="Arial" pitchFamily="34" charset="0"/>
                <a:cs typeface="Arial" pitchFamily="34" charset="0"/>
              </a:rPr>
              <a:t>dilatantes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(ley de la potencia)</a:t>
            </a:r>
          </a:p>
          <a:p>
            <a:pPr>
              <a:buFont typeface="Arial" pitchFamily="34" charset="0"/>
              <a:buChar char="•"/>
            </a:pPr>
            <a:endParaRPr lang="es-AR" dirty="0" smtClean="0"/>
          </a:p>
          <a:p>
            <a:pPr>
              <a:buFont typeface="Arial" pitchFamily="34" charset="0"/>
              <a:buChar char="•"/>
            </a:pPr>
            <a:endParaRPr lang="es-AR" dirty="0" smtClean="0"/>
          </a:p>
          <a:p>
            <a:pPr>
              <a:buFont typeface="Arial" pitchFamily="34" charset="0"/>
              <a:buChar char="•"/>
            </a:pPr>
            <a:r>
              <a:rPr lang="es-AR" dirty="0" smtClean="0">
                <a:latin typeface="Arial" pitchFamily="34" charset="0"/>
                <a:cs typeface="Arial" pitchFamily="34" charset="0"/>
              </a:rPr>
              <a:t>Fluidos Plásticos de Bingham(modelo de Bingham)</a:t>
            </a:r>
          </a:p>
          <a:p>
            <a:pPr>
              <a:buFont typeface="Arial" pitchFamily="34" charset="0"/>
              <a:buChar char="•"/>
            </a:pPr>
            <a:endParaRPr lang="es-AR" dirty="0" smtClean="0"/>
          </a:p>
          <a:p>
            <a:pPr>
              <a:buFont typeface="Arial" pitchFamily="34" charset="0"/>
              <a:buChar char="•"/>
            </a:pPr>
            <a:endParaRPr lang="es-AR" dirty="0" smtClean="0"/>
          </a:p>
          <a:p>
            <a:pPr>
              <a:buFont typeface="Arial" pitchFamily="34" charset="0"/>
              <a:buChar char="•"/>
            </a:pPr>
            <a:r>
              <a:rPr lang="es-AR" dirty="0" smtClean="0">
                <a:latin typeface="Arial" pitchFamily="34" charset="0"/>
                <a:cs typeface="Arial" pitchFamily="34" charset="0"/>
              </a:rPr>
              <a:t>Fluidos Plásticos reales(modelo de Herschel-Bulkley</a:t>
            </a:r>
            <a:r>
              <a:rPr lang="es-AR" dirty="0" smtClean="0"/>
              <a:t>)</a:t>
            </a:r>
            <a:endParaRPr lang="es-AR" dirty="0"/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/>
        </p:nvGraphicFramePr>
        <p:xfrm>
          <a:off x="1214414" y="2285992"/>
          <a:ext cx="4786346" cy="1000132"/>
        </p:xfrm>
        <a:graphic>
          <a:graphicData uri="http://schemas.openxmlformats.org/presentationml/2006/ole">
            <p:oleObj spid="_x0000_s29698" name="Ecuación" r:id="rId3" imgW="2273040" imgH="545760" progId="Equation.3">
              <p:embed/>
            </p:oleObj>
          </a:graphicData>
        </a:graphic>
      </p:graphicFrame>
      <p:graphicFrame>
        <p:nvGraphicFramePr>
          <p:cNvPr id="5" name="4 Objeto"/>
          <p:cNvGraphicFramePr>
            <a:graphicFrameLocks noChangeAspect="1"/>
          </p:cNvGraphicFramePr>
          <p:nvPr/>
        </p:nvGraphicFramePr>
        <p:xfrm>
          <a:off x="1142976" y="3714752"/>
          <a:ext cx="5000660" cy="785818"/>
        </p:xfrm>
        <a:graphic>
          <a:graphicData uri="http://schemas.openxmlformats.org/presentationml/2006/ole">
            <p:oleObj spid="_x0000_s29699" name="Ecuación" r:id="rId4" imgW="2006280" imgH="431640" progId="Equation.3">
              <p:embed/>
            </p:oleObj>
          </a:graphicData>
        </a:graphic>
      </p:graphicFrame>
      <p:graphicFrame>
        <p:nvGraphicFramePr>
          <p:cNvPr id="6" name="5 Objeto"/>
          <p:cNvGraphicFramePr>
            <a:graphicFrameLocks noChangeAspect="1"/>
          </p:cNvGraphicFramePr>
          <p:nvPr/>
        </p:nvGraphicFramePr>
        <p:xfrm>
          <a:off x="1214414" y="5000636"/>
          <a:ext cx="5214974" cy="1285884"/>
        </p:xfrm>
        <a:graphic>
          <a:graphicData uri="http://schemas.openxmlformats.org/presentationml/2006/ole">
            <p:oleObj spid="_x0000_s29700" name="Ecuación" r:id="rId5" imgW="3225600" imgH="723600" progId="Equation.3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143000"/>
          </a:xfrm>
        </p:spPr>
        <p:txBody>
          <a:bodyPr>
            <a:normAutofit/>
          </a:bodyPr>
          <a:lstStyle/>
          <a:p>
            <a:r>
              <a:rPr lang="es-AR" sz="2800" dirty="0" smtClean="0">
                <a:latin typeface="Arial Black" pitchFamily="34" charset="0"/>
              </a:rPr>
              <a:t>RELACIONES EMPIRICAS PARA EL FLUJO TURBULENTO</a:t>
            </a:r>
            <a:endParaRPr lang="es-AR" sz="2800" dirty="0"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28596" y="1428736"/>
            <a:ext cx="8215370" cy="4873752"/>
          </a:xfrm>
        </p:spPr>
        <p:txBody>
          <a:bodyPr/>
          <a:lstStyle/>
          <a:p>
            <a:r>
              <a:rPr lang="es-AR" dirty="0" smtClean="0">
                <a:latin typeface="Arial" pitchFamily="34" charset="0"/>
                <a:cs typeface="Arial" pitchFamily="34" charset="0"/>
              </a:rPr>
              <a:t>Relación de la ley de potencia para perfiles de rapidez</a:t>
            </a:r>
          </a:p>
          <a:p>
            <a:pPr>
              <a:buNone/>
            </a:pPr>
            <a:r>
              <a:rPr lang="es-AR" dirty="0" smtClean="0">
                <a:latin typeface="Arial" pitchFamily="34" charset="0"/>
                <a:cs typeface="Arial" pitchFamily="34" charset="0"/>
              </a:rPr>
              <a:t>   Para flujos en tubos lisos circulares el perfil de rapidez puede correlacionarse </a:t>
            </a:r>
          </a:p>
          <a:p>
            <a:pPr>
              <a:buNone/>
            </a:pPr>
            <a:endParaRPr lang="es-A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A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AR" dirty="0" smtClean="0">
                <a:latin typeface="Arial" pitchFamily="34" charset="0"/>
                <a:cs typeface="Arial" pitchFamily="34" charset="0"/>
              </a:rPr>
              <a:t>R=radio del tubo y n es función del Re</a:t>
            </a:r>
          </a:p>
          <a:p>
            <a:pPr>
              <a:buNone/>
            </a:pPr>
            <a:r>
              <a:rPr lang="es-AR" dirty="0" smtClean="0">
                <a:latin typeface="Arial" pitchFamily="34" charset="0"/>
                <a:cs typeface="Arial" pitchFamily="34" charset="0"/>
              </a:rPr>
              <a:t> Re=4000         n=6</a:t>
            </a:r>
          </a:p>
          <a:p>
            <a:pPr>
              <a:buNone/>
            </a:pPr>
            <a:r>
              <a:rPr lang="es-AR" dirty="0" smtClean="0">
                <a:latin typeface="Arial" pitchFamily="34" charset="0"/>
                <a:cs typeface="Arial" pitchFamily="34" charset="0"/>
              </a:rPr>
              <a:t> Re=3200000   n=10</a:t>
            </a:r>
          </a:p>
          <a:p>
            <a:pPr>
              <a:buNone/>
            </a:pPr>
            <a:r>
              <a:rPr lang="es-AR" dirty="0" smtClean="0">
                <a:latin typeface="Arial" pitchFamily="34" charset="0"/>
                <a:cs typeface="Arial" pitchFamily="34" charset="0"/>
              </a:rPr>
              <a:t> Re=100000     n=7            Ley de potencia de un séptimo</a:t>
            </a:r>
          </a:p>
          <a:p>
            <a:pPr>
              <a:buNone/>
            </a:pPr>
            <a:endParaRPr lang="es-AR" dirty="0"/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/>
        </p:nvGraphicFramePr>
        <p:xfrm>
          <a:off x="2357422" y="2357430"/>
          <a:ext cx="2714644" cy="1214446"/>
        </p:xfrm>
        <a:graphic>
          <a:graphicData uri="http://schemas.openxmlformats.org/presentationml/2006/ole">
            <p:oleObj spid="_x0000_s30722" name="Ecuación" r:id="rId3" imgW="863280" imgH="533160" progId="Equation.3">
              <p:embed/>
            </p:oleObj>
          </a:graphicData>
        </a:graphic>
      </p:graphicFrame>
      <p:graphicFrame>
        <p:nvGraphicFramePr>
          <p:cNvPr id="5" name="4 Objeto"/>
          <p:cNvGraphicFramePr>
            <a:graphicFrameLocks noChangeAspect="1"/>
          </p:cNvGraphicFramePr>
          <p:nvPr/>
        </p:nvGraphicFramePr>
        <p:xfrm>
          <a:off x="2643174" y="5357826"/>
          <a:ext cx="2714644" cy="1071570"/>
        </p:xfrm>
        <a:graphic>
          <a:graphicData uri="http://schemas.openxmlformats.org/presentationml/2006/ole">
            <p:oleObj spid="_x0000_s30723" name="Ecuación" r:id="rId4" imgW="850680" imgH="533160" progId="Equation.3">
              <p:embed/>
            </p:oleObj>
          </a:graphicData>
        </a:graphic>
      </p:graphicFrame>
      <p:sp>
        <p:nvSpPr>
          <p:cNvPr id="6" name="5 Flecha derecha"/>
          <p:cNvSpPr/>
          <p:nvPr/>
        </p:nvSpPr>
        <p:spPr>
          <a:xfrm>
            <a:off x="3428992" y="5143512"/>
            <a:ext cx="571504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3200" dirty="0" smtClean="0">
                <a:latin typeface="Arial Black" pitchFamily="34" charset="0"/>
              </a:rPr>
              <a:t>RELACIONES EMPIRICAS PARA EL FLUJO TURBULENTO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AR" dirty="0" smtClean="0">
                <a:latin typeface="Arial" pitchFamily="34" charset="0"/>
                <a:cs typeface="Arial" pitchFamily="34" charset="0"/>
              </a:rPr>
              <a:t>Correlación de Blasius para el esfuerzo cortante en la pared en un flujo turbulento</a:t>
            </a:r>
          </a:p>
          <a:p>
            <a:pPr>
              <a:buNone/>
            </a:pPr>
            <a:endParaRPr lang="es-A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AR" dirty="0" smtClean="0">
                <a:latin typeface="Arial" pitchFamily="34" charset="0"/>
                <a:cs typeface="Arial" pitchFamily="34" charset="0"/>
              </a:rPr>
              <a:t>Para flujos en tuberías con Re &lt; 100000</a:t>
            </a:r>
          </a:p>
          <a:p>
            <a:pPr>
              <a:buNone/>
            </a:pPr>
            <a:r>
              <a:rPr lang="es-AR" dirty="0" smtClean="0">
                <a:latin typeface="Arial" pitchFamily="34" charset="0"/>
                <a:cs typeface="Arial" pitchFamily="34" charset="0"/>
              </a:rPr>
              <a:t>Para placa planas   con Re &lt; 10000000</a:t>
            </a:r>
          </a:p>
          <a:p>
            <a:pPr>
              <a:buNone/>
            </a:pPr>
            <a:endParaRPr lang="es-AR" dirty="0"/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/>
        </p:nvGraphicFramePr>
        <p:xfrm>
          <a:off x="2071670" y="3929066"/>
          <a:ext cx="4214842" cy="1214446"/>
        </p:xfrm>
        <a:graphic>
          <a:graphicData uri="http://schemas.openxmlformats.org/presentationml/2006/ole">
            <p:oleObj spid="_x0000_s31746" name="Ecuación" r:id="rId3" imgW="1930320" imgH="571320" progId="Equation.3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86700" cy="1143000"/>
          </a:xfrm>
        </p:spPr>
        <p:txBody>
          <a:bodyPr>
            <a:normAutofit fontScale="90000"/>
          </a:bodyPr>
          <a:lstStyle/>
          <a:p>
            <a:r>
              <a:rPr lang="es-AR" dirty="0" smtClean="0">
                <a:latin typeface="Arial Black" pitchFamily="34" charset="0"/>
              </a:rPr>
              <a:t>CAPA LIMITE DE FUJO TURBULENTO SOBRE UNA PLACA PLANA</a:t>
            </a:r>
            <a:endParaRPr lang="es-AR" dirty="0"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AR" dirty="0" smtClean="0">
                <a:latin typeface="Arial" pitchFamily="34" charset="0"/>
                <a:cs typeface="Arial" pitchFamily="34" charset="0"/>
              </a:rPr>
              <a:t>La variación del espesor de la capa limite se obtiene a partir de la integral de momento de Von Karman</a:t>
            </a:r>
          </a:p>
          <a:p>
            <a:r>
              <a:rPr lang="es-AR" dirty="0" smtClean="0">
                <a:latin typeface="Arial" pitchFamily="34" charset="0"/>
                <a:cs typeface="Arial" pitchFamily="34" charset="0"/>
              </a:rPr>
              <a:t>En el flujo turbulento el perfil de rapidez depende del esfuerzo cortante en la pared</a:t>
            </a:r>
          </a:p>
          <a:p>
            <a:r>
              <a:rPr lang="es-AR" dirty="0" smtClean="0">
                <a:latin typeface="Arial" pitchFamily="34" charset="0"/>
                <a:cs typeface="Arial" pitchFamily="34" charset="0"/>
              </a:rPr>
              <a:t>Suponiendo que la capa limite es turbulenta desde el extremo principal x=0 se obtiene</a:t>
            </a:r>
          </a:p>
          <a:p>
            <a:endParaRPr lang="es-AR" dirty="0" smtClean="0">
              <a:latin typeface="Arial" pitchFamily="34" charset="0"/>
              <a:cs typeface="Arial" pitchFamily="34" charset="0"/>
            </a:endParaRPr>
          </a:p>
          <a:p>
            <a:endParaRPr lang="es-AR" dirty="0" smtClean="0">
              <a:latin typeface="Arial" pitchFamily="34" charset="0"/>
              <a:cs typeface="Arial" pitchFamily="34" charset="0"/>
            </a:endParaRPr>
          </a:p>
          <a:p>
            <a:endParaRPr lang="es-A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A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AR" dirty="0"/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/>
        </p:nvGraphicFramePr>
        <p:xfrm>
          <a:off x="2571736" y="4429132"/>
          <a:ext cx="2286016" cy="1143008"/>
        </p:xfrm>
        <a:graphic>
          <a:graphicData uri="http://schemas.openxmlformats.org/presentationml/2006/ole">
            <p:oleObj spid="_x0000_s32770" name="Ecuación" r:id="rId3" imgW="672840" imgH="495000" progId="Equation.3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>
                <a:latin typeface="Arial Black" pitchFamily="34" charset="0"/>
              </a:rPr>
              <a:t>CAPA LIMITE DE FUJO TURBULENTO SOBRE UNA PLACA PLANA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28596" y="1500174"/>
            <a:ext cx="8072494" cy="5072098"/>
          </a:xfrm>
        </p:spPr>
        <p:txBody>
          <a:bodyPr>
            <a:normAutofit fontScale="92500" lnSpcReduction="20000"/>
          </a:bodyPr>
          <a:lstStyle/>
          <a:p>
            <a:r>
              <a:rPr lang="es-AR" sz="2600" dirty="0" smtClean="0">
                <a:latin typeface="Arial" pitchFamily="34" charset="0"/>
                <a:cs typeface="Arial" pitchFamily="34" charset="0"/>
              </a:rPr>
              <a:t>Con la relación de Blasius para el esfuerzo cortante se calcula el coeficiente de fricción superficial</a:t>
            </a:r>
          </a:p>
          <a:p>
            <a:pPr>
              <a:buNone/>
            </a:pPr>
            <a:endParaRPr lang="es-AR" dirty="0" smtClean="0">
              <a:latin typeface="Arial" pitchFamily="34" charset="0"/>
              <a:cs typeface="Arial" pitchFamily="34" charset="0"/>
            </a:endParaRPr>
          </a:p>
          <a:p>
            <a:endParaRPr lang="es-A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AR" dirty="0" smtClean="0">
              <a:latin typeface="Arial" pitchFamily="34" charset="0"/>
              <a:cs typeface="Arial" pitchFamily="34" charset="0"/>
            </a:endParaRPr>
          </a:p>
          <a:p>
            <a:r>
              <a:rPr lang="es-AR" sz="2600" dirty="0" smtClean="0">
                <a:latin typeface="Arial" pitchFamily="34" charset="0"/>
                <a:cs typeface="Arial" pitchFamily="34" charset="0"/>
              </a:rPr>
              <a:t>Ecuaciones validas para Rex &lt; 10000000 y para placas planas lisas</a:t>
            </a:r>
          </a:p>
          <a:p>
            <a:endParaRPr lang="es-AR" sz="2600" dirty="0" smtClean="0">
              <a:latin typeface="Arial" pitchFamily="34" charset="0"/>
              <a:cs typeface="Arial" pitchFamily="34" charset="0"/>
            </a:endParaRPr>
          </a:p>
          <a:p>
            <a:r>
              <a:rPr lang="es-AR" sz="2600" dirty="0" smtClean="0">
                <a:latin typeface="Arial" pitchFamily="34" charset="0"/>
                <a:cs typeface="Arial" pitchFamily="34" charset="0"/>
              </a:rPr>
              <a:t>A un mismo Re la capa limite turbulenta es mas gruesa que la laminar y esta asociada a un coeficiente de fricción superficial mas alto</a:t>
            </a:r>
          </a:p>
          <a:p>
            <a:endParaRPr lang="es-AR" sz="2600" dirty="0" smtClean="0">
              <a:latin typeface="Arial" pitchFamily="34" charset="0"/>
              <a:cs typeface="Arial" pitchFamily="34" charset="0"/>
            </a:endParaRPr>
          </a:p>
          <a:p>
            <a:r>
              <a:rPr lang="es-AR" sz="2600" dirty="0" smtClean="0">
                <a:latin typeface="Arial" pitchFamily="34" charset="0"/>
                <a:cs typeface="Arial" pitchFamily="34" charset="0"/>
              </a:rPr>
              <a:t>Se prefiere la capa limite turbulenta porque resiste mejor a la separación que una laminar</a:t>
            </a:r>
            <a:endParaRPr lang="es-AR" sz="2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/>
        </p:nvGraphicFramePr>
        <p:xfrm>
          <a:off x="1571604" y="2071678"/>
          <a:ext cx="2714644" cy="1143008"/>
        </p:xfrm>
        <a:graphic>
          <a:graphicData uri="http://schemas.openxmlformats.org/presentationml/2006/ole">
            <p:oleObj spid="_x0000_s33794" name="Ecuación" r:id="rId3" imgW="838080" imgH="495000" progId="Equation.3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285728"/>
            <a:ext cx="7467600" cy="939784"/>
          </a:xfrm>
        </p:spPr>
        <p:txBody>
          <a:bodyPr/>
          <a:lstStyle/>
          <a:p>
            <a:r>
              <a:rPr lang="es-AR" dirty="0" smtClean="0">
                <a:latin typeface="Arial Black" pitchFamily="34" charset="0"/>
              </a:rPr>
              <a:t>           </a:t>
            </a:r>
            <a:r>
              <a:rPr lang="es-AR" b="1" dirty="0" smtClean="0">
                <a:latin typeface="Arial Black" pitchFamily="34" charset="0"/>
              </a:rPr>
              <a:t> INTRODUCCION</a:t>
            </a:r>
            <a:endParaRPr lang="es-AR" b="1" dirty="0"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28596" y="1428736"/>
            <a:ext cx="7715304" cy="4873752"/>
          </a:xfrm>
        </p:spPr>
        <p:txBody>
          <a:bodyPr>
            <a:normAutofit fontScale="92500" lnSpcReduction="20000"/>
          </a:bodyPr>
          <a:lstStyle/>
          <a:p>
            <a:r>
              <a:rPr lang="es-AR" sz="2600" dirty="0" smtClean="0">
                <a:latin typeface="Arial" pitchFamily="34" charset="0"/>
                <a:cs typeface="Arial" pitchFamily="34" charset="0"/>
              </a:rPr>
              <a:t>En todas las plantas industriales de producción es necesario el manejo, transporte y almacenamiento de diferentes líquidos y gases</a:t>
            </a:r>
          </a:p>
          <a:p>
            <a:endParaRPr lang="es-AR" dirty="0" smtClean="0"/>
          </a:p>
          <a:p>
            <a:r>
              <a:rPr lang="es-AR" sz="2600" dirty="0" smtClean="0">
                <a:latin typeface="Arial" pitchFamily="34" charset="0"/>
                <a:cs typeface="Arial" pitchFamily="34" charset="0"/>
              </a:rPr>
              <a:t>Fluidos como el agua liquida, el vapor de agua, el aire y alimentos líquidos o semilíquidos se transportan de un punto a otro de las instalaciones mediante redes de tuberías o circulan atravez de distintos equipos y aparatos en funcionamiento</a:t>
            </a:r>
          </a:p>
          <a:p>
            <a:endParaRPr lang="es-AR" dirty="0" smtClean="0"/>
          </a:p>
          <a:p>
            <a:r>
              <a:rPr lang="es-AR" sz="2600" dirty="0" smtClean="0">
                <a:latin typeface="Arial" pitchFamily="34" charset="0"/>
                <a:cs typeface="Arial" pitchFamily="34" charset="0"/>
              </a:rPr>
              <a:t>Las perdidas de energía mecánica que se producen durante el desplazamiento del fluido, como consecuencia del rozamiento, están relacionas con la viscosidad y en general con las propiedades reologicas del mismo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>
                <a:latin typeface="Arial Black" pitchFamily="34" charset="0"/>
                <a:cs typeface="Arial" pitchFamily="34" charset="0"/>
              </a:rPr>
              <a:t>PERDIDAS DE ENERGIA POR ROZAMIENTO</a:t>
            </a:r>
            <a:endParaRPr lang="es-AR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AR" dirty="0" smtClean="0">
                <a:latin typeface="Arial" pitchFamily="34" charset="0"/>
                <a:cs typeface="Arial" pitchFamily="34" charset="0"/>
              </a:rPr>
              <a:t>La energía mecánica que se disipa debido al rozamiento que experimenta el fluido durante su desplazamiento en conductos cerrados ,depende de:</a:t>
            </a:r>
          </a:p>
          <a:p>
            <a:pPr>
              <a:buFont typeface="Wingdings" pitchFamily="2" charset="2"/>
              <a:buChar char="v"/>
            </a:pPr>
            <a:r>
              <a:rPr lang="es-AR" dirty="0" smtClean="0">
                <a:latin typeface="Arial" pitchFamily="34" charset="0"/>
                <a:cs typeface="Arial" pitchFamily="34" charset="0"/>
              </a:rPr>
              <a:t>Características geométricas de la conducción</a:t>
            </a:r>
          </a:p>
          <a:p>
            <a:pPr>
              <a:buFont typeface="Wingdings" pitchFamily="2" charset="2"/>
              <a:buChar char="v"/>
            </a:pPr>
            <a:r>
              <a:rPr lang="es-AR" dirty="0" smtClean="0">
                <a:latin typeface="Arial" pitchFamily="34" charset="0"/>
                <a:cs typeface="Arial" pitchFamily="34" charset="0"/>
              </a:rPr>
              <a:t>Propiedades físicas</a:t>
            </a:r>
          </a:p>
          <a:p>
            <a:pPr>
              <a:buFont typeface="Wingdings" pitchFamily="2" charset="2"/>
              <a:buChar char="v"/>
            </a:pPr>
            <a:r>
              <a:rPr lang="es-AR" dirty="0" smtClean="0">
                <a:latin typeface="Arial" pitchFamily="34" charset="0"/>
                <a:cs typeface="Arial" pitchFamily="34" charset="0"/>
              </a:rPr>
              <a:t>Comportamiento reologico del fluido</a:t>
            </a:r>
          </a:p>
          <a:p>
            <a:pPr>
              <a:buFont typeface="Wingdings" pitchFamily="2" charset="2"/>
              <a:buChar char="v"/>
            </a:pPr>
            <a:r>
              <a:rPr lang="es-AR" dirty="0" smtClean="0">
                <a:latin typeface="Arial" pitchFamily="34" charset="0"/>
                <a:cs typeface="Arial" pitchFamily="34" charset="0"/>
              </a:rPr>
              <a:t>Régimen de circulación</a:t>
            </a:r>
          </a:p>
          <a:p>
            <a:pPr>
              <a:buFont typeface="Wingdings" pitchFamily="2" charset="2"/>
              <a:buChar char="v"/>
            </a:pPr>
            <a:r>
              <a:rPr lang="es-AR" dirty="0" smtClean="0">
                <a:latin typeface="Arial" pitchFamily="34" charset="0"/>
                <a:cs typeface="Arial" pitchFamily="34" charset="0"/>
              </a:rPr>
              <a:t>Características superficiales de la pared de la tuberia,etc</a:t>
            </a:r>
            <a:endParaRPr lang="es-A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214290"/>
            <a:ext cx="8186766" cy="642958"/>
          </a:xfrm>
        </p:spPr>
        <p:txBody>
          <a:bodyPr/>
          <a:lstStyle/>
          <a:p>
            <a:r>
              <a:rPr lang="es-AR" dirty="0" smtClean="0">
                <a:latin typeface="Arial Black" pitchFamily="34" charset="0"/>
              </a:rPr>
              <a:t>Calculo de perdidas por rozamiento</a:t>
            </a:r>
            <a:endParaRPr lang="es-AR" dirty="0"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57158" y="928670"/>
            <a:ext cx="8572560" cy="5286412"/>
          </a:xfrm>
        </p:spPr>
        <p:txBody>
          <a:bodyPr>
            <a:noAutofit/>
          </a:bodyPr>
          <a:lstStyle/>
          <a:p>
            <a:r>
              <a:rPr lang="es-AR" dirty="0" smtClean="0">
                <a:latin typeface="Arial" pitchFamily="34" charset="0"/>
                <a:cs typeface="Arial" pitchFamily="34" charset="0"/>
              </a:rPr>
              <a:t>Fluidos Newtonianos</a:t>
            </a:r>
          </a:p>
          <a:p>
            <a:pPr>
              <a:buFont typeface="Wingdings" pitchFamily="2" charset="2"/>
              <a:buChar char="§"/>
            </a:pPr>
            <a:r>
              <a:rPr lang="es-AR" dirty="0" smtClean="0">
                <a:latin typeface="Arial" pitchFamily="34" charset="0"/>
                <a:cs typeface="Arial" pitchFamily="34" charset="0"/>
              </a:rPr>
              <a:t>Con  un análisis dimensional se obtienen los parámetros significativos del flujo de un fluido incompresible en una tubería recta,horizontal,circular y de sección transversal constante</a:t>
            </a:r>
          </a:p>
          <a:p>
            <a:pPr>
              <a:buFont typeface="Wingdings" pitchFamily="2" charset="2"/>
              <a:buChar char="§"/>
            </a:pPr>
            <a:r>
              <a:rPr lang="es-AR" dirty="0" smtClean="0">
                <a:latin typeface="Arial" pitchFamily="34" charset="0"/>
                <a:cs typeface="Arial" pitchFamily="34" charset="0"/>
              </a:rPr>
              <a:t>Se llega a expresar la perdida de carga como</a:t>
            </a:r>
          </a:p>
          <a:p>
            <a:pPr>
              <a:buNone/>
            </a:pPr>
            <a:r>
              <a:rPr lang="es-AR" dirty="0" smtClean="0">
                <a:latin typeface="Arial" pitchFamily="34" charset="0"/>
                <a:cs typeface="Arial" pitchFamily="34" charset="0"/>
              </a:rPr>
              <a:t>                                        donde </a:t>
            </a:r>
            <a:r>
              <a:rPr lang="az-Cyrl-AZ" dirty="0" smtClean="0">
                <a:latin typeface="Arial" pitchFamily="34" charset="0"/>
                <a:cs typeface="Arial" pitchFamily="34" charset="0"/>
              </a:rPr>
              <a:t>Ф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2 varia con el Re y con la</a:t>
            </a:r>
          </a:p>
          <a:p>
            <a:pPr>
              <a:buNone/>
            </a:pPr>
            <a:r>
              <a:rPr lang="es-AR" dirty="0" smtClean="0">
                <a:latin typeface="Arial" pitchFamily="34" charset="0"/>
                <a:cs typeface="Arial" pitchFamily="34" charset="0"/>
              </a:rPr>
              <a:t>                                        rugosidad relativa y se representa</a:t>
            </a:r>
          </a:p>
          <a:p>
            <a:pPr>
              <a:buNone/>
            </a:pPr>
            <a:r>
              <a:rPr lang="es-AR" dirty="0" smtClean="0">
                <a:latin typeface="Arial" pitchFamily="34" charset="0"/>
                <a:cs typeface="Arial" pitchFamily="34" charset="0"/>
              </a:rPr>
              <a:t> como el factor de fricción</a:t>
            </a:r>
          </a:p>
          <a:p>
            <a:pPr>
              <a:buNone/>
            </a:pPr>
            <a:r>
              <a:rPr lang="es-AR" dirty="0" smtClean="0">
                <a:latin typeface="Arial" pitchFamily="34" charset="0"/>
                <a:cs typeface="Arial" pitchFamily="34" charset="0"/>
              </a:rPr>
              <a:t>De Fanning  </a:t>
            </a:r>
          </a:p>
          <a:p>
            <a:pPr>
              <a:buNone/>
            </a:pPr>
            <a:endParaRPr lang="es-A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AR" dirty="0" smtClean="0">
                <a:latin typeface="Arial" pitchFamily="34" charset="0"/>
                <a:cs typeface="Arial" pitchFamily="34" charset="0"/>
              </a:rPr>
              <a:t>De Darcy                   </a:t>
            </a:r>
            <a:endParaRPr lang="es-AR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4 Objeto"/>
          <p:cNvGraphicFramePr>
            <a:graphicFrameLocks noChangeAspect="1"/>
          </p:cNvGraphicFramePr>
          <p:nvPr/>
        </p:nvGraphicFramePr>
        <p:xfrm>
          <a:off x="2357422" y="4714884"/>
          <a:ext cx="1857388" cy="785818"/>
        </p:xfrm>
        <a:graphic>
          <a:graphicData uri="http://schemas.openxmlformats.org/presentationml/2006/ole">
            <p:oleObj spid="_x0000_s37891" name="Ecuación" r:id="rId3" imgW="927000" imgH="444240" progId="Equation.3">
              <p:embed/>
            </p:oleObj>
          </a:graphicData>
        </a:graphic>
      </p:graphicFrame>
      <p:graphicFrame>
        <p:nvGraphicFramePr>
          <p:cNvPr id="6" name="5 Objeto"/>
          <p:cNvGraphicFramePr>
            <a:graphicFrameLocks noChangeAspect="1"/>
          </p:cNvGraphicFramePr>
          <p:nvPr/>
        </p:nvGraphicFramePr>
        <p:xfrm>
          <a:off x="2285984" y="5643578"/>
          <a:ext cx="1928826" cy="785818"/>
        </p:xfrm>
        <a:graphic>
          <a:graphicData uri="http://schemas.openxmlformats.org/presentationml/2006/ole">
            <p:oleObj spid="_x0000_s37892" name="Ecuación" r:id="rId4" imgW="888840" imgH="444240" progId="Equation.3">
              <p:embed/>
            </p:oleObj>
          </a:graphicData>
        </a:graphic>
      </p:graphicFrame>
      <p:graphicFrame>
        <p:nvGraphicFramePr>
          <p:cNvPr id="7" name="6 Objeto"/>
          <p:cNvGraphicFramePr>
            <a:graphicFrameLocks noChangeAspect="1"/>
          </p:cNvGraphicFramePr>
          <p:nvPr/>
        </p:nvGraphicFramePr>
        <p:xfrm>
          <a:off x="5000628" y="5500702"/>
          <a:ext cx="1214446" cy="500066"/>
        </p:xfrm>
        <a:graphic>
          <a:graphicData uri="http://schemas.openxmlformats.org/presentationml/2006/ole">
            <p:oleObj spid="_x0000_s37893" name="Ecuación" r:id="rId5" imgW="571320" imgH="241200" progId="Equation.3">
              <p:embed/>
            </p:oleObj>
          </a:graphicData>
        </a:graphic>
      </p:graphicFrame>
      <p:graphicFrame>
        <p:nvGraphicFramePr>
          <p:cNvPr id="8" name="7 Objeto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7894" name="Ecuación" r:id="rId6" imgW="114120" imgH="215640" progId="Equation.3">
              <p:embed/>
            </p:oleObj>
          </a:graphicData>
        </a:graphic>
      </p:graphicFrame>
      <p:graphicFrame>
        <p:nvGraphicFramePr>
          <p:cNvPr id="9" name="8 Objeto"/>
          <p:cNvGraphicFramePr>
            <a:graphicFrameLocks noChangeAspect="1"/>
          </p:cNvGraphicFramePr>
          <p:nvPr/>
        </p:nvGraphicFramePr>
        <p:xfrm>
          <a:off x="928662" y="3429000"/>
          <a:ext cx="2714644" cy="857256"/>
        </p:xfrm>
        <a:graphic>
          <a:graphicData uri="http://schemas.openxmlformats.org/presentationml/2006/ole">
            <p:oleObj spid="_x0000_s37895" name="Ecuación" r:id="rId7" imgW="1371600" imgH="431640" progId="Equation.3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67600" cy="785818"/>
          </a:xfrm>
        </p:spPr>
        <p:txBody>
          <a:bodyPr/>
          <a:lstStyle/>
          <a:p>
            <a:r>
              <a:rPr lang="es-ES" b="1" dirty="0" smtClean="0">
                <a:latin typeface="Arial Black"/>
              </a:rPr>
              <a:t>FRACTORES DE FRICCION</a:t>
            </a:r>
            <a:endParaRPr lang="es-ES" b="1" dirty="0">
              <a:latin typeface="Arial Black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28596" y="1071546"/>
            <a:ext cx="8215370" cy="5143536"/>
          </a:xfrm>
        </p:spPr>
        <p:txBody>
          <a:bodyPr>
            <a:normAutofit fontScale="92500" lnSpcReduction="20000"/>
          </a:bodyPr>
          <a:lstStyle/>
          <a:p>
            <a:r>
              <a:rPr lang="es-ES" sz="2600" dirty="0" smtClean="0">
                <a:latin typeface="Arial" pitchFamily="34" charset="0"/>
                <a:cs typeface="Arial" pitchFamily="34" charset="0"/>
              </a:rPr>
              <a:t>Flujo laminar incompresible</a:t>
            </a:r>
          </a:p>
          <a:p>
            <a:pPr>
              <a:buNone/>
            </a:pPr>
            <a:r>
              <a:rPr lang="es-ES" sz="2600" dirty="0" smtClean="0">
                <a:latin typeface="Arial" pitchFamily="34" charset="0"/>
                <a:cs typeface="Arial" pitchFamily="34" charset="0"/>
              </a:rPr>
              <a:t>  Hagen-Poiseuille(valida para flujo totalmente desarrollado)</a:t>
            </a:r>
          </a:p>
          <a:p>
            <a:pPr>
              <a:buNone/>
            </a:pPr>
            <a:endParaRPr lang="es-ES" sz="2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2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sz="2600" dirty="0" smtClean="0">
                <a:latin typeface="Arial" pitchFamily="34" charset="0"/>
                <a:cs typeface="Arial" pitchFamily="34" charset="0"/>
              </a:rPr>
              <a:t>   Integrando y formando una expresión para la perdida friccional de carga</a:t>
            </a:r>
          </a:p>
          <a:p>
            <a:pPr>
              <a:buNone/>
            </a:pPr>
            <a:endParaRPr lang="es-ES" sz="2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2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2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sz="2600" dirty="0" smtClean="0">
                <a:latin typeface="Arial" pitchFamily="34" charset="0"/>
                <a:cs typeface="Arial" pitchFamily="34" charset="0"/>
              </a:rPr>
              <a:t>   Combinando las ecuaciones</a:t>
            </a:r>
          </a:p>
          <a:p>
            <a:pPr>
              <a:buNone/>
            </a:pPr>
            <a:r>
              <a:rPr lang="es-ES" sz="26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>
              <a:buNone/>
            </a:pPr>
            <a:endParaRPr lang="es-ES" sz="2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sz="2600" dirty="0" smtClean="0">
                <a:latin typeface="Arial" pitchFamily="34" charset="0"/>
                <a:cs typeface="Arial" pitchFamily="34" charset="0"/>
              </a:rPr>
              <a:t>  </a:t>
            </a:r>
            <a:endParaRPr lang="es-ES" sz="2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/>
        </p:nvGraphicFramePr>
        <p:xfrm>
          <a:off x="2857488" y="1928802"/>
          <a:ext cx="2214578" cy="857256"/>
        </p:xfrm>
        <a:graphic>
          <a:graphicData uri="http://schemas.openxmlformats.org/presentationml/2006/ole">
            <p:oleObj spid="_x0000_s39938" name="Ecuación" r:id="rId3" imgW="1002960" imgH="419040" progId="Equation.3">
              <p:embed/>
            </p:oleObj>
          </a:graphicData>
        </a:graphic>
      </p:graphicFrame>
      <p:graphicFrame>
        <p:nvGraphicFramePr>
          <p:cNvPr id="5" name="4 Objeto"/>
          <p:cNvGraphicFramePr>
            <a:graphicFrameLocks noChangeAspect="1"/>
          </p:cNvGraphicFramePr>
          <p:nvPr/>
        </p:nvGraphicFramePr>
        <p:xfrm>
          <a:off x="2357422" y="5000636"/>
          <a:ext cx="3714776" cy="857256"/>
        </p:xfrm>
        <a:graphic>
          <a:graphicData uri="http://schemas.openxmlformats.org/presentationml/2006/ole">
            <p:oleObj spid="_x0000_s39939" name="Ecuación" r:id="rId4" imgW="1663560" imgH="444240" progId="Equation.3">
              <p:embed/>
            </p:oleObj>
          </a:graphicData>
        </a:graphic>
      </p:graphicFrame>
      <p:graphicFrame>
        <p:nvGraphicFramePr>
          <p:cNvPr id="9" name="8 Objeto"/>
          <p:cNvGraphicFramePr>
            <a:graphicFrameLocks noChangeAspect="1"/>
          </p:cNvGraphicFramePr>
          <p:nvPr/>
        </p:nvGraphicFramePr>
        <p:xfrm>
          <a:off x="2357422" y="3500438"/>
          <a:ext cx="2714644" cy="857256"/>
        </p:xfrm>
        <a:graphic>
          <a:graphicData uri="http://schemas.openxmlformats.org/presentationml/2006/ole">
            <p:oleObj spid="_x0000_s39943" name="Ecuación" r:id="rId5" imgW="1295280" imgH="444240" progId="Equation.3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latin typeface="Arial Black"/>
              </a:rPr>
              <a:t>FRACTORES DE FRICCION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00034" y="1500174"/>
            <a:ext cx="7929618" cy="48737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   Despejando el factor de fricción</a:t>
            </a:r>
          </a:p>
          <a:p>
            <a:pPr>
              <a:buNone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   Independiente de la rugosidad de la tubería</a:t>
            </a:r>
          </a:p>
          <a:p>
            <a:pPr>
              <a:buNone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  ´¨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Los efectos viscosos en el fluido amortiguan</a:t>
            </a:r>
          </a:p>
          <a:p>
            <a:pPr>
              <a:buNone/>
            </a:pPr>
            <a:r>
              <a:rPr lang="es-ES" b="1" dirty="0" smtClean="0">
                <a:latin typeface="Arial" pitchFamily="34" charset="0"/>
                <a:cs typeface="Arial" pitchFamily="34" charset="0"/>
              </a:rPr>
              <a:t>    cualquier irregularidad en el flujo causada por las</a:t>
            </a:r>
          </a:p>
          <a:p>
            <a:pPr>
              <a:buNone/>
            </a:pPr>
            <a:r>
              <a:rPr lang="es-ES" b="1" dirty="0" smtClean="0">
                <a:latin typeface="Arial" pitchFamily="34" charset="0"/>
                <a:cs typeface="Arial" pitchFamily="34" charset="0"/>
              </a:rPr>
              <a:t>    protuberancias de una superficie rugosa¨</a:t>
            </a:r>
          </a:p>
          <a:p>
            <a:pPr>
              <a:buNone/>
            </a:pPr>
            <a:endParaRPr lang="es-ES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Flujo turbulento</a:t>
            </a:r>
          </a:p>
          <a:p>
            <a:pPr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Se hace uso de los perfiles de rapidez</a:t>
            </a:r>
          </a:p>
          <a:p>
            <a:pPr>
              <a:buNone/>
            </a:pPr>
            <a:endParaRPr lang="es-ES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b="1" dirty="0" smtClean="0"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/>
        </p:nvGraphicFramePr>
        <p:xfrm>
          <a:off x="2857488" y="1928802"/>
          <a:ext cx="3071834" cy="857256"/>
        </p:xfrm>
        <a:graphic>
          <a:graphicData uri="http://schemas.openxmlformats.org/presentationml/2006/ole">
            <p:oleObj spid="_x0000_s40964" name="Ecuación" r:id="rId3" imgW="1320480" imgH="444240" progId="Equation.3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142852"/>
            <a:ext cx="7467600" cy="725470"/>
          </a:xfrm>
        </p:spPr>
        <p:txBody>
          <a:bodyPr/>
          <a:lstStyle/>
          <a:p>
            <a:r>
              <a:rPr lang="es-ES" b="1" dirty="0" smtClean="0">
                <a:latin typeface="Arial Black"/>
              </a:rPr>
              <a:t>FRACTORES DE FRICCION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00034" y="928670"/>
            <a:ext cx="7467600" cy="487375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s-ES" sz="2600" dirty="0" smtClean="0">
                <a:latin typeface="Arial" pitchFamily="34" charset="0"/>
                <a:cs typeface="Arial" pitchFamily="34" charset="0"/>
              </a:rPr>
              <a:t>Tubos lisos</a:t>
            </a:r>
          </a:p>
          <a:p>
            <a:pPr>
              <a:buNone/>
            </a:pPr>
            <a:r>
              <a:rPr lang="es-ES" sz="2600" dirty="0" smtClean="0">
                <a:latin typeface="Arial" pitchFamily="34" charset="0"/>
                <a:cs typeface="Arial" pitchFamily="34" charset="0"/>
              </a:rPr>
              <a:t>Von </a:t>
            </a:r>
            <a:r>
              <a:rPr lang="es-ES" sz="2600" dirty="0" err="1" smtClean="0">
                <a:latin typeface="Arial" pitchFamily="34" charset="0"/>
                <a:cs typeface="Arial" pitchFamily="34" charset="0"/>
              </a:rPr>
              <a:t>Karman</a:t>
            </a:r>
            <a:endParaRPr lang="es-ES" sz="2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2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2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sz="2600" dirty="0" err="1" smtClean="0">
                <a:latin typeface="Arial" pitchFamily="34" charset="0"/>
                <a:cs typeface="Arial" pitchFamily="34" charset="0"/>
              </a:rPr>
              <a:t>Nikuradse</a:t>
            </a:r>
            <a:r>
              <a:rPr lang="es-ES" sz="2600" dirty="0" smtClean="0">
                <a:latin typeface="Arial" pitchFamily="34" charset="0"/>
                <a:cs typeface="Arial" pitchFamily="34" charset="0"/>
              </a:rPr>
              <a:t> (1)</a:t>
            </a:r>
          </a:p>
          <a:p>
            <a:pPr>
              <a:buNone/>
            </a:pPr>
            <a:endParaRPr lang="es-ES" sz="2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2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2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ES" sz="2600" dirty="0" smtClean="0">
                <a:latin typeface="Arial" pitchFamily="34" charset="0"/>
                <a:cs typeface="Arial" pitchFamily="34" charset="0"/>
              </a:rPr>
              <a:t>Tubos rugosos</a:t>
            </a:r>
          </a:p>
          <a:p>
            <a:pPr>
              <a:buNone/>
            </a:pPr>
            <a:r>
              <a:rPr lang="es-ES" sz="2600" dirty="0" smtClean="0">
                <a:latin typeface="Arial" pitchFamily="34" charset="0"/>
                <a:cs typeface="Arial" pitchFamily="34" charset="0"/>
              </a:rPr>
              <a:t>Von Karman</a:t>
            </a:r>
          </a:p>
          <a:p>
            <a:pPr>
              <a:buNone/>
            </a:pPr>
            <a:endParaRPr lang="es-ES" sz="2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2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sz="2600" dirty="0" err="1" smtClean="0">
                <a:latin typeface="Arial" pitchFamily="34" charset="0"/>
                <a:cs typeface="Arial" pitchFamily="34" charset="0"/>
              </a:rPr>
              <a:t>Nikuradse</a:t>
            </a:r>
            <a:r>
              <a:rPr lang="es-ES" sz="2600" dirty="0" smtClean="0">
                <a:latin typeface="Arial" pitchFamily="34" charset="0"/>
                <a:cs typeface="Arial" pitchFamily="34" charset="0"/>
              </a:rPr>
              <a:t>(2)</a:t>
            </a:r>
          </a:p>
          <a:p>
            <a:pPr>
              <a:buNone/>
            </a:pPr>
            <a:endParaRPr lang="es-ES" dirty="0"/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/>
        </p:nvGraphicFramePr>
        <p:xfrm>
          <a:off x="2928926" y="1500174"/>
          <a:ext cx="5072098" cy="1000132"/>
        </p:xfrm>
        <a:graphic>
          <a:graphicData uri="http://schemas.openxmlformats.org/presentationml/2006/ole">
            <p:oleObj spid="_x0000_s41986" name="Ecuación" r:id="rId3" imgW="2044440" imgH="469800" progId="Equation.3">
              <p:embed/>
            </p:oleObj>
          </a:graphicData>
        </a:graphic>
      </p:graphicFrame>
      <p:graphicFrame>
        <p:nvGraphicFramePr>
          <p:cNvPr id="5" name="4 Objeto"/>
          <p:cNvGraphicFramePr>
            <a:graphicFrameLocks noChangeAspect="1"/>
          </p:cNvGraphicFramePr>
          <p:nvPr/>
        </p:nvGraphicFramePr>
        <p:xfrm>
          <a:off x="2928926" y="2714620"/>
          <a:ext cx="5072098" cy="1000132"/>
        </p:xfrm>
        <a:graphic>
          <a:graphicData uri="http://schemas.openxmlformats.org/presentationml/2006/ole">
            <p:oleObj spid="_x0000_s41987" name="Ecuación" r:id="rId4" imgW="1968480" imgH="469800" progId="Equation.3">
              <p:embed/>
            </p:oleObj>
          </a:graphicData>
        </a:graphic>
      </p:graphicFrame>
      <p:graphicFrame>
        <p:nvGraphicFramePr>
          <p:cNvPr id="6" name="5 Objeto"/>
          <p:cNvGraphicFramePr>
            <a:graphicFrameLocks noChangeAspect="1"/>
          </p:cNvGraphicFramePr>
          <p:nvPr/>
        </p:nvGraphicFramePr>
        <p:xfrm>
          <a:off x="2857488" y="4000504"/>
          <a:ext cx="5143536" cy="1071570"/>
        </p:xfrm>
        <a:graphic>
          <a:graphicData uri="http://schemas.openxmlformats.org/presentationml/2006/ole">
            <p:oleObj spid="_x0000_s41988" name="Ecuación" r:id="rId5" imgW="1663560" imgH="469800" progId="Equation.3">
              <p:embed/>
            </p:oleObj>
          </a:graphicData>
        </a:graphic>
      </p:graphicFrame>
      <p:graphicFrame>
        <p:nvGraphicFramePr>
          <p:cNvPr id="7" name="6 Objeto"/>
          <p:cNvGraphicFramePr>
            <a:graphicFrameLocks noChangeAspect="1"/>
          </p:cNvGraphicFramePr>
          <p:nvPr/>
        </p:nvGraphicFramePr>
        <p:xfrm>
          <a:off x="2928926" y="5214950"/>
          <a:ext cx="5072098" cy="1000132"/>
        </p:xfrm>
        <a:graphic>
          <a:graphicData uri="http://schemas.openxmlformats.org/presentationml/2006/ole">
            <p:oleObj spid="_x0000_s41989" name="Ecuación" r:id="rId6" imgW="1676160" imgH="469800" progId="Equation.3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latin typeface="Arial Black"/>
              </a:rPr>
              <a:t>FRACTORES DE FRICCION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00034" y="1428736"/>
            <a:ext cx="8072494" cy="4873752"/>
          </a:xfrm>
        </p:spPr>
        <p:txBody>
          <a:bodyPr/>
          <a:lstStyle/>
          <a:p>
            <a:pPr marL="457200" indent="-457200">
              <a:buNone/>
            </a:pPr>
            <a:r>
              <a:rPr lang="es-ES" dirty="0" smtClean="0"/>
              <a:t>  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(1)Describe la variación del factor de fricción para un intervalo de valores de Re, incluso en tubos rugosos</a:t>
            </a:r>
          </a:p>
          <a:p>
            <a:pPr marL="457200" indent="-457200"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    Pasando cierto valor de Re, tal variación se desvía de la ecuación de los tubos lisos y alcanza un valor constante dictado por la rugosidad del tubo, esto se ve en (2)</a:t>
            </a:r>
          </a:p>
          <a:p>
            <a:pPr marL="457200" indent="-457200"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  La región donde el factor de fricción varia con Re y con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ε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/D se llama región de transición</a:t>
            </a:r>
          </a:p>
          <a:p>
            <a:pPr marL="457200" indent="-457200">
              <a:buNone/>
            </a:pPr>
            <a:r>
              <a:rPr lang="es-ES" b="1" dirty="0" smtClean="0">
                <a:latin typeface="Arial" pitchFamily="34" charset="0"/>
                <a:cs typeface="Arial" pitchFamily="34" charset="0"/>
              </a:rPr>
              <a:t>Colebrook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>
              <a:buNone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          si</a:t>
            </a: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/>
        </p:nvGraphicFramePr>
        <p:xfrm>
          <a:off x="2143108" y="4429132"/>
          <a:ext cx="6000792" cy="1000132"/>
        </p:xfrm>
        <a:graphic>
          <a:graphicData uri="http://schemas.openxmlformats.org/presentationml/2006/ole">
            <p:oleObj spid="_x0000_s43010" name="Ecuación" r:id="rId3" imgW="3162240" imgH="558720" progId="Equation.3">
              <p:embed/>
            </p:oleObj>
          </a:graphicData>
        </a:graphic>
      </p:graphicFrame>
      <p:graphicFrame>
        <p:nvGraphicFramePr>
          <p:cNvPr id="5" name="4 Objeto"/>
          <p:cNvGraphicFramePr>
            <a:graphicFrameLocks noChangeAspect="1"/>
          </p:cNvGraphicFramePr>
          <p:nvPr/>
        </p:nvGraphicFramePr>
        <p:xfrm>
          <a:off x="2143108" y="5643578"/>
          <a:ext cx="2357454" cy="500066"/>
        </p:xfrm>
        <a:graphic>
          <a:graphicData uri="http://schemas.openxmlformats.org/presentationml/2006/ole">
            <p:oleObj spid="_x0000_s43011" name="Ecuación" r:id="rId4" imgW="1473120" imgH="279360" progId="Equation.3">
              <p:embed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latin typeface="Arial Black"/>
              </a:rPr>
              <a:t>FRACTORES DE FRICCION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86700" cy="4873752"/>
          </a:xfrm>
        </p:spPr>
        <p:txBody>
          <a:bodyPr/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Moody presenta una grafica del factor de fricción de fanning en relación con el numero de Re para un intervalo de valores del parámetro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ε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/D </a:t>
            </a: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Se determina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ε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/D para un tamaño de tubo determinado de un material en particular (grafico de Moody)</a:t>
            </a: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La combinación de estas dos graficas permite calcular la perdida de carga por fricción en un tubo de largo L que tiene un diámetro D.Con </a:t>
            </a: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/>
        </p:nvGraphicFramePr>
        <p:xfrm>
          <a:off x="2928926" y="5214950"/>
          <a:ext cx="1928826" cy="785818"/>
        </p:xfrm>
        <a:graphic>
          <a:graphicData uri="http://schemas.openxmlformats.org/presentationml/2006/ole">
            <p:oleObj spid="_x0000_s44034" name="Ecuación" r:id="rId3" imgW="927000" imgH="444240" progId="Equation.3">
              <p:embed/>
            </p:oleObj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214290"/>
            <a:ext cx="7467600" cy="857248"/>
          </a:xfrm>
        </p:spPr>
        <p:txBody>
          <a:bodyPr/>
          <a:lstStyle/>
          <a:p>
            <a:r>
              <a:rPr lang="es-ES" b="1" dirty="0" smtClean="0">
                <a:latin typeface="Arial Black"/>
              </a:rPr>
              <a:t>FRACTORES DE FRICCION</a:t>
            </a:r>
            <a:endParaRPr lang="es-E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6070" y="1142984"/>
            <a:ext cx="4144756" cy="5330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357166"/>
            <a:ext cx="7467600" cy="774720"/>
          </a:xfrm>
        </p:spPr>
        <p:txBody>
          <a:bodyPr/>
          <a:lstStyle/>
          <a:p>
            <a:r>
              <a:rPr lang="es-ES" b="1" dirty="0" smtClean="0">
                <a:latin typeface="Arial Black"/>
              </a:rPr>
              <a:t>FRACTORES DE FRICCION</a:t>
            </a:r>
            <a:endParaRPr lang="es-ES" dirty="0"/>
          </a:p>
        </p:txBody>
      </p:sp>
      <p:pic>
        <p:nvPicPr>
          <p:cNvPr id="4096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142984"/>
            <a:ext cx="7358114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67600" cy="846158"/>
          </a:xfrm>
        </p:spPr>
        <p:txBody>
          <a:bodyPr/>
          <a:lstStyle/>
          <a:p>
            <a:r>
              <a:rPr lang="es-ES" b="1" dirty="0" smtClean="0">
                <a:latin typeface="Arial Black"/>
              </a:rPr>
              <a:t>FRACTORES DE FRICCION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"/>
          </p:nvPr>
        </p:nvSpPr>
        <p:spPr>
          <a:xfrm>
            <a:off x="785786" y="1214422"/>
            <a:ext cx="7467600" cy="4873752"/>
          </a:xfrm>
        </p:spPr>
        <p:txBody>
          <a:bodyPr/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La ecuación de Chen proporciona valores coincidentes con el grafico de Moody(correlación analítica)</a:t>
            </a:r>
          </a:p>
          <a:p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El grafico de Von Karman representa los mismos datos que el grafico de Moody y permite resolver problemas en los que la velocidad o el caudal del fluido son desconocidos</a:t>
            </a:r>
          </a:p>
          <a:p>
            <a:pPr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  La velocidad media no aparece en el eje de las abscisas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/>
        </p:nvGraphicFramePr>
        <p:xfrm>
          <a:off x="928662" y="2500306"/>
          <a:ext cx="7143800" cy="1000132"/>
        </p:xfrm>
        <a:graphic>
          <a:graphicData uri="http://schemas.openxmlformats.org/presentationml/2006/ole">
            <p:oleObj spid="_x0000_s45058" name="Ecuación" r:id="rId3" imgW="4381200" imgH="558720" progId="Equation.3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14290"/>
            <a:ext cx="7467600" cy="1143000"/>
          </a:xfrm>
        </p:spPr>
        <p:txBody>
          <a:bodyPr/>
          <a:lstStyle/>
          <a:p>
            <a:r>
              <a:rPr lang="es-AR" b="1" dirty="0" smtClean="0">
                <a:latin typeface="Arial Black" pitchFamily="34" charset="0"/>
              </a:rPr>
              <a:t>    TIPOS DE FLUJOS DE FLUIDO</a:t>
            </a:r>
            <a:endParaRPr lang="es-AR" b="1" dirty="0"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14282" y="1571612"/>
            <a:ext cx="8686800" cy="504351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s-AR" dirty="0" smtClean="0">
                <a:latin typeface="Arial" pitchFamily="34" charset="0"/>
                <a:cs typeface="Arial" pitchFamily="34" charset="0"/>
              </a:rPr>
              <a:t> </a:t>
            </a:r>
            <a:endParaRPr lang="es-AR" sz="96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AR" sz="9600" dirty="0" smtClean="0">
                <a:latin typeface="Arial" pitchFamily="34" charset="0"/>
                <a:cs typeface="Arial" pitchFamily="34" charset="0"/>
              </a:rPr>
              <a:t>                  Compresibles: la densidad varia con la presión</a:t>
            </a:r>
          </a:p>
          <a:p>
            <a:pPr>
              <a:buNone/>
            </a:pPr>
            <a:r>
              <a:rPr lang="es-AR" sz="9600" dirty="0" smtClean="0">
                <a:latin typeface="Arial" pitchFamily="34" charset="0"/>
                <a:cs typeface="Arial" pitchFamily="34" charset="0"/>
              </a:rPr>
              <a:t>Fluidos</a:t>
            </a:r>
          </a:p>
          <a:p>
            <a:pPr>
              <a:buNone/>
            </a:pPr>
            <a:r>
              <a:rPr lang="es-AR" sz="9600" dirty="0" smtClean="0">
                <a:latin typeface="Arial" pitchFamily="34" charset="0"/>
                <a:cs typeface="Arial" pitchFamily="34" charset="0"/>
              </a:rPr>
              <a:t>                  Incompresibles: la densidad se mantiene constante</a:t>
            </a:r>
          </a:p>
          <a:p>
            <a:pPr>
              <a:buNone/>
            </a:pPr>
            <a:endParaRPr lang="es-AR" sz="9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AR" sz="9600" dirty="0" smtClean="0">
                <a:latin typeface="Arial" pitchFamily="34" charset="0"/>
                <a:cs typeface="Arial" pitchFamily="34" charset="0"/>
              </a:rPr>
              <a:t>      Líquidos          flujo incompresible</a:t>
            </a:r>
          </a:p>
          <a:p>
            <a:pPr>
              <a:buNone/>
            </a:pPr>
            <a:r>
              <a:rPr lang="es-AR" sz="9600" dirty="0" smtClean="0">
                <a:latin typeface="Arial" pitchFamily="34" charset="0"/>
                <a:cs typeface="Arial" pitchFamily="34" charset="0"/>
              </a:rPr>
              <a:t>      Gases           Ma=V/C    si Ma&lt;0,3 flujo incompresible</a:t>
            </a:r>
          </a:p>
          <a:p>
            <a:pPr>
              <a:buNone/>
            </a:pPr>
            <a:endParaRPr lang="es-AR" sz="9600" dirty="0" smtClean="0">
              <a:latin typeface="Arial" pitchFamily="34" charset="0"/>
              <a:cs typeface="Arial" pitchFamily="34" charset="0"/>
            </a:endParaRPr>
          </a:p>
          <a:p>
            <a:r>
              <a:rPr lang="es-AR" sz="9600" dirty="0" smtClean="0">
                <a:latin typeface="Arial" pitchFamily="34" charset="0"/>
                <a:cs typeface="Arial" pitchFamily="34" charset="0"/>
              </a:rPr>
              <a:t>Flujo interno: fluido rodeado por una superficie solida</a:t>
            </a:r>
          </a:p>
          <a:p>
            <a:endParaRPr lang="es-AR" sz="9600" dirty="0" smtClean="0">
              <a:latin typeface="Arial" pitchFamily="34" charset="0"/>
              <a:cs typeface="Arial" pitchFamily="34" charset="0"/>
            </a:endParaRPr>
          </a:p>
          <a:p>
            <a:r>
              <a:rPr lang="es-AR" sz="9600" dirty="0" smtClean="0">
                <a:latin typeface="Arial" pitchFamily="34" charset="0"/>
                <a:cs typeface="Arial" pitchFamily="34" charset="0"/>
              </a:rPr>
              <a:t>Flujo externo: fluido circulando alrededor de un solido sumergido en su seno</a:t>
            </a:r>
          </a:p>
          <a:p>
            <a:endParaRPr lang="es-AR" sz="7400" dirty="0" smtClean="0">
              <a:latin typeface="Arial" pitchFamily="34" charset="0"/>
              <a:cs typeface="Arial" pitchFamily="34" charset="0"/>
            </a:endParaRPr>
          </a:p>
          <a:p>
            <a:endParaRPr lang="es-AR" sz="7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AR" sz="7400" dirty="0" smtClean="0">
                <a:latin typeface="Arial" pitchFamily="34" charset="0"/>
                <a:cs typeface="Arial" pitchFamily="34" charset="0"/>
              </a:rPr>
              <a:t>     </a:t>
            </a:r>
          </a:p>
          <a:p>
            <a:pPr>
              <a:buFont typeface="Courier New" pitchFamily="49" charset="0"/>
              <a:buChar char="o"/>
            </a:pPr>
            <a:endParaRPr lang="es-AR" sz="7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AR" sz="7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4 Conector recto de flecha"/>
          <p:cNvCxnSpPr/>
          <p:nvPr/>
        </p:nvCxnSpPr>
        <p:spPr>
          <a:xfrm>
            <a:off x="2071670" y="3357562"/>
            <a:ext cx="642942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>
            <a:off x="1785918" y="3786190"/>
            <a:ext cx="642942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angular"/>
          <p:cNvCxnSpPr/>
          <p:nvPr/>
        </p:nvCxnSpPr>
        <p:spPr>
          <a:xfrm flipV="1">
            <a:off x="1357290" y="1928802"/>
            <a:ext cx="428628" cy="35719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angular"/>
          <p:cNvCxnSpPr/>
          <p:nvPr/>
        </p:nvCxnSpPr>
        <p:spPr>
          <a:xfrm>
            <a:off x="1357290" y="2285992"/>
            <a:ext cx="428628" cy="357190"/>
          </a:xfrm>
          <a:prstGeom prst="bentConnector3">
            <a:avLst>
              <a:gd name="adj1" fmla="val 5004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142852"/>
            <a:ext cx="7467600" cy="714396"/>
          </a:xfrm>
        </p:spPr>
        <p:txBody>
          <a:bodyPr/>
          <a:lstStyle/>
          <a:p>
            <a:r>
              <a:rPr lang="es-ES" b="1" dirty="0" smtClean="0">
                <a:latin typeface="Arial Black"/>
              </a:rPr>
              <a:t>FRACTORES DE FRICCION</a:t>
            </a:r>
            <a:endParaRPr lang="es-ES" dirty="0"/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857232"/>
            <a:ext cx="528641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latin typeface="Arial Black"/>
              </a:rPr>
              <a:t>FRACTORES DE FRICCION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Fluidos no Newtonianos</a:t>
            </a:r>
          </a:p>
          <a:p>
            <a:pPr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  La perdida de carga por fricción se calcula con la ecuación de fanning pero con distintas correlaciones para estimar el factor de rozamiento</a:t>
            </a:r>
          </a:p>
          <a:p>
            <a:pPr>
              <a:buFont typeface="Wingdings" pitchFamily="2" charset="2"/>
              <a:buChar char="Ø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Pseudoplasticos y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dilatantes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Se define en Re generalizado</a:t>
            </a:r>
          </a:p>
          <a:p>
            <a:pPr>
              <a:buNone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Con Res y con el grafico de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Dodger-Metzner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se puede conocer el factor de rozamiento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/>
        </p:nvGraphicFramePr>
        <p:xfrm>
          <a:off x="2500298" y="4071942"/>
          <a:ext cx="3286148" cy="785818"/>
        </p:xfrm>
        <a:graphic>
          <a:graphicData uri="http://schemas.openxmlformats.org/presentationml/2006/ole">
            <p:oleObj spid="_x0000_s46082" name="Ecuación" r:id="rId3" imgW="1739880" imgH="444240" progId="Equation.3">
              <p:embed/>
            </p:oleObj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latin typeface="Arial Black"/>
              </a:rPr>
              <a:t>FRACTORES DE FRICCION</a:t>
            </a:r>
            <a:endParaRPr lang="es-ES" dirty="0"/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714488"/>
            <a:ext cx="614366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latin typeface="Arial Black"/>
              </a:rPr>
              <a:t>FRACTORES DE FRICCION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Plásticos de Bingham</a:t>
            </a:r>
          </a:p>
          <a:p>
            <a:pPr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  Con el numero de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Hedstron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  con </a:t>
            </a:r>
          </a:p>
          <a:p>
            <a:pPr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 Y con el grafico de Thomas se establece el factor de fricción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/>
        </p:nvGraphicFramePr>
        <p:xfrm>
          <a:off x="2071670" y="2500306"/>
          <a:ext cx="1785950" cy="857256"/>
        </p:xfrm>
        <a:graphic>
          <a:graphicData uri="http://schemas.openxmlformats.org/presentationml/2006/ole">
            <p:oleObj spid="_x0000_s47106" name="Ecuación" r:id="rId3" imgW="812520" imgH="444240" progId="Equation.3">
              <p:embed/>
            </p:oleObj>
          </a:graphicData>
        </a:graphic>
      </p:graphicFrame>
      <p:graphicFrame>
        <p:nvGraphicFramePr>
          <p:cNvPr id="5" name="4 Objeto"/>
          <p:cNvGraphicFramePr>
            <a:graphicFrameLocks noChangeAspect="1"/>
          </p:cNvGraphicFramePr>
          <p:nvPr/>
        </p:nvGraphicFramePr>
        <p:xfrm>
          <a:off x="2071670" y="3429000"/>
          <a:ext cx="1714512" cy="785818"/>
        </p:xfrm>
        <a:graphic>
          <a:graphicData uri="http://schemas.openxmlformats.org/presentationml/2006/ole">
            <p:oleObj spid="_x0000_s47108" name="Ecuación" r:id="rId4" imgW="672840" imgH="419040" progId="Equation.3">
              <p:embed/>
            </p:oleObj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latin typeface="Arial Black"/>
              </a:rPr>
              <a:t>FRACTORES DE FRICCION</a:t>
            </a:r>
            <a:endParaRPr lang="es-ES" dirty="0"/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2562" y="1785926"/>
            <a:ext cx="5976958" cy="4103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142852"/>
            <a:ext cx="7829576" cy="1143000"/>
          </a:xfrm>
        </p:spPr>
        <p:txBody>
          <a:bodyPr/>
          <a:lstStyle/>
          <a:p>
            <a:r>
              <a:rPr lang="es-ES" b="1" dirty="0" smtClean="0">
                <a:latin typeface="Arial Black"/>
              </a:rPr>
              <a:t>PERDIDA DE CARGA DEBIDA A LOS ACCESORIOS</a:t>
            </a:r>
            <a:endParaRPr lang="es-ES" b="1" dirty="0">
              <a:latin typeface="Arial Black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00034" y="1285860"/>
            <a:ext cx="8215370" cy="5357850"/>
          </a:xfrm>
        </p:spPr>
        <p:txBody>
          <a:bodyPr/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Se definen como la perdida de energía mecánica que experimenta el fluido por rozamiento al atravesar diferentes accesorios, presentes en las redes de flujo(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valvulas,codos,bifurcaciones,etc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Este valor se suma al que se produce durante la circulación en tramos rectos a fin de obtener las perdidas totales de energía mecánica</a:t>
            </a:r>
          </a:p>
          <a:p>
            <a:pPr>
              <a:buNone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                                 k=coeficiente que depende del</a:t>
            </a:r>
          </a:p>
          <a:p>
            <a:pPr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                                         accesorio</a:t>
            </a: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/>
        </p:nvGraphicFramePr>
        <p:xfrm>
          <a:off x="1428728" y="4786322"/>
          <a:ext cx="1785950" cy="857256"/>
        </p:xfrm>
        <a:graphic>
          <a:graphicData uri="http://schemas.openxmlformats.org/presentationml/2006/ole">
            <p:oleObj spid="_x0000_s48131" name="Ecuación" r:id="rId3" imgW="977760" imgH="444240" progId="Equation.3">
              <p:embed/>
            </p:oleObj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latin typeface="Arial Black"/>
              </a:rPr>
              <a:t>PERDIDA DE CARGA DEBIDA A LOS ACCESORIOS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sz="2600" dirty="0" smtClean="0">
                <a:latin typeface="Arial" pitchFamily="34" charset="0"/>
                <a:cs typeface="Arial" pitchFamily="34" charset="0"/>
              </a:rPr>
              <a:t> o se introduce una longitud equivalente Leq que produce una perdida de carga equivalente a la perdida de carga en un accesorio en particular</a:t>
            </a:r>
          </a:p>
          <a:p>
            <a:endParaRPr lang="es-ES" sz="2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sz="2600" dirty="0" smtClean="0">
              <a:latin typeface="Arial" pitchFamily="34" charset="0"/>
              <a:cs typeface="Arial" pitchFamily="34" charset="0"/>
            </a:endParaRPr>
          </a:p>
          <a:p>
            <a:endParaRPr lang="es-ES" sz="2600" dirty="0" smtClean="0">
              <a:latin typeface="Arial" pitchFamily="34" charset="0"/>
              <a:cs typeface="Arial" pitchFamily="34" charset="0"/>
            </a:endParaRPr>
          </a:p>
          <a:p>
            <a:r>
              <a:rPr lang="es-ES" sz="2600" dirty="0" smtClean="0">
                <a:latin typeface="Arial" pitchFamily="34" charset="0"/>
                <a:cs typeface="Arial" pitchFamily="34" charset="0"/>
              </a:rPr>
              <a:t>La perdida total de carga para un sistema de tuberías se determina sumando las longitudes equivalentes de los accesorios a lo largo de la tubería para obtener la longitud total efectiva de la misma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  </a:t>
            </a:r>
            <a:endParaRPr lang="es-ES" dirty="0"/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/>
        </p:nvGraphicFramePr>
        <p:xfrm>
          <a:off x="2285984" y="2571744"/>
          <a:ext cx="2286016" cy="857256"/>
        </p:xfrm>
        <a:graphic>
          <a:graphicData uri="http://schemas.openxmlformats.org/presentationml/2006/ole">
            <p:oleObj spid="_x0000_s49154" name="Ecuación" r:id="rId3" imgW="990360" imgH="444240" progId="Equation.3">
              <p:embed/>
            </p:oleObj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>
                <a:latin typeface="Arial Black" pitchFamily="34" charset="0"/>
              </a:rPr>
              <a:t>DIAMETRO EQUIVALENTE</a:t>
            </a:r>
            <a:endParaRPr lang="es-AR" b="1" dirty="0"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AR" dirty="0" smtClean="0">
                <a:latin typeface="Arial" pitchFamily="34" charset="0"/>
                <a:cs typeface="Arial" pitchFamily="34" charset="0"/>
              </a:rPr>
              <a:t>Para calcular la perdida de carga en un conducto cerrado de </a:t>
            </a:r>
            <a:r>
              <a:rPr lang="es-AR" smtClean="0">
                <a:latin typeface="Arial" pitchFamily="34" charset="0"/>
                <a:cs typeface="Arial" pitchFamily="34" charset="0"/>
              </a:rPr>
              <a:t>cualquier configuración</a:t>
            </a:r>
            <a:endParaRPr lang="es-AR" dirty="0" smtClean="0">
              <a:latin typeface="Arial" pitchFamily="34" charset="0"/>
              <a:cs typeface="Arial" pitchFamily="34" charset="0"/>
            </a:endParaRPr>
          </a:p>
          <a:p>
            <a:endParaRPr lang="es-AR" dirty="0" smtClean="0">
              <a:latin typeface="Arial" pitchFamily="34" charset="0"/>
              <a:cs typeface="Arial" pitchFamily="34" charset="0"/>
            </a:endParaRPr>
          </a:p>
          <a:p>
            <a:endParaRPr lang="es-AR" dirty="0" smtClean="0">
              <a:latin typeface="Arial" pitchFamily="34" charset="0"/>
              <a:cs typeface="Arial" pitchFamily="34" charset="0"/>
            </a:endParaRPr>
          </a:p>
          <a:p>
            <a:endParaRPr lang="es-AR" dirty="0" smtClean="0">
              <a:latin typeface="Arial" pitchFamily="34" charset="0"/>
              <a:cs typeface="Arial" pitchFamily="34" charset="0"/>
            </a:endParaRPr>
          </a:p>
          <a:p>
            <a:endParaRPr lang="es-AR" dirty="0" smtClean="0">
              <a:latin typeface="Arial" pitchFamily="34" charset="0"/>
              <a:cs typeface="Arial" pitchFamily="34" charset="0"/>
            </a:endParaRPr>
          </a:p>
          <a:p>
            <a:endParaRPr lang="es-AR" dirty="0" smtClean="0">
              <a:latin typeface="Arial" pitchFamily="34" charset="0"/>
              <a:cs typeface="Arial" pitchFamily="34" charset="0"/>
            </a:endParaRPr>
          </a:p>
          <a:p>
            <a:endParaRPr lang="es-A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AR" dirty="0" smtClean="0">
                <a:latin typeface="Arial" pitchFamily="34" charset="0"/>
                <a:cs typeface="Arial" pitchFamily="34" charset="0"/>
              </a:rPr>
              <a:t>                                 Radio hidráulico</a:t>
            </a:r>
            <a:endParaRPr lang="es-AR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/>
        </p:nvGraphicFramePr>
        <p:xfrm>
          <a:off x="1428728" y="2571744"/>
          <a:ext cx="5786478" cy="1071570"/>
        </p:xfrm>
        <a:graphic>
          <a:graphicData uri="http://schemas.openxmlformats.org/presentationml/2006/ole">
            <p:oleObj spid="_x0000_s50178" name="Ecuación" r:id="rId3" imgW="2260440" imgH="419040" progId="Equation.3">
              <p:embed/>
            </p:oleObj>
          </a:graphicData>
        </a:graphic>
      </p:graphicFrame>
      <p:sp>
        <p:nvSpPr>
          <p:cNvPr id="6" name="5 Flecha abajo"/>
          <p:cNvSpPr/>
          <p:nvPr/>
        </p:nvSpPr>
        <p:spPr>
          <a:xfrm>
            <a:off x="3929058" y="3786190"/>
            <a:ext cx="357190" cy="1143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>
                <a:latin typeface="Arial Black" pitchFamily="34" charset="0"/>
              </a:rPr>
              <a:t>TIPOS DE FLUJOS DE FLUIDO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58204" cy="497207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AR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pPr>
              <a:buNone/>
            </a:pPr>
            <a:r>
              <a:rPr lang="es-AR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s-AR" sz="2600" dirty="0" smtClean="0">
                <a:latin typeface="Arial" pitchFamily="34" charset="0"/>
                <a:cs typeface="Arial" pitchFamily="34" charset="0"/>
              </a:rPr>
              <a:t>Reynolds distingue, en función de cual sea mecanismo a nivel microscópico por el que se desarrolla el desplazamiento</a:t>
            </a:r>
          </a:p>
          <a:p>
            <a:pPr>
              <a:buNone/>
            </a:pPr>
            <a:endParaRPr lang="es-AR" sz="2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es-AR" sz="2600" b="1" dirty="0" smtClean="0">
                <a:latin typeface="Arial" pitchFamily="34" charset="0"/>
                <a:cs typeface="Arial" pitchFamily="34" charset="0"/>
              </a:rPr>
              <a:t>Flujo laminar: </a:t>
            </a:r>
            <a:r>
              <a:rPr lang="es-AR" sz="2600" dirty="0" smtClean="0">
                <a:latin typeface="Arial" pitchFamily="34" charset="0"/>
                <a:cs typeface="Arial" pitchFamily="34" charset="0"/>
              </a:rPr>
              <a:t>el fluido se mueve en forma de laminas. Sin transporte ni mezclado transversal</a:t>
            </a:r>
          </a:p>
          <a:p>
            <a:pPr>
              <a:buFont typeface="Courier New" pitchFamily="49" charset="0"/>
              <a:buChar char="o"/>
            </a:pPr>
            <a:endParaRPr lang="es-AR" sz="2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es-AR" sz="2600" b="1" dirty="0" smtClean="0">
                <a:latin typeface="Arial" pitchFamily="34" charset="0"/>
                <a:cs typeface="Arial" pitchFamily="34" charset="0"/>
              </a:rPr>
              <a:t>Flujo turbulento: </a:t>
            </a:r>
            <a:r>
              <a:rPr lang="es-AR" sz="2600" dirty="0" smtClean="0">
                <a:latin typeface="Arial" pitchFamily="34" charset="0"/>
                <a:cs typeface="Arial" pitchFamily="34" charset="0"/>
              </a:rPr>
              <a:t>existe mezclado transversal</a:t>
            </a:r>
          </a:p>
          <a:p>
            <a:pPr>
              <a:buFont typeface="Courier New" pitchFamily="49" charset="0"/>
              <a:buChar char="o"/>
            </a:pPr>
            <a:endParaRPr lang="es-A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AR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>
              <a:buNone/>
            </a:pPr>
            <a:endParaRPr lang="es-A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AR" dirty="0" smtClean="0">
                <a:latin typeface="Arial" pitchFamily="34" charset="0"/>
                <a:cs typeface="Arial" pitchFamily="34" charset="0"/>
              </a:rPr>
              <a:t>              </a:t>
            </a:r>
            <a:endParaRPr lang="es-A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 smtClean="0">
                <a:latin typeface="Arial Black" pitchFamily="34" charset="0"/>
              </a:rPr>
              <a:t>TIPOS DE FLUJOS DE FLUIDO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s-AR" dirty="0" smtClean="0">
                <a:latin typeface="Arial" pitchFamily="34" charset="0"/>
                <a:cs typeface="Arial" pitchFamily="34" charset="0"/>
              </a:rPr>
              <a:t>   El paso de régimen laminar a turbulento depende de D,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ρ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μ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 que se engloban en un numero adimensional</a:t>
            </a:r>
          </a:p>
          <a:p>
            <a:pPr>
              <a:buNone/>
            </a:pPr>
            <a:endParaRPr lang="es-A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AR" dirty="0" smtClean="0">
                <a:latin typeface="Arial" pitchFamily="34" charset="0"/>
                <a:cs typeface="Arial" pitchFamily="34" charset="0"/>
              </a:rPr>
              <a:t>              </a:t>
            </a:r>
          </a:p>
          <a:p>
            <a:pPr>
              <a:buNone/>
            </a:pPr>
            <a:r>
              <a:rPr lang="es-AR" dirty="0" smtClean="0">
                <a:latin typeface="Arial" pitchFamily="34" charset="0"/>
                <a:cs typeface="Arial" pitchFamily="34" charset="0"/>
              </a:rPr>
              <a:t> Re &lt; 2300                Régimen laminar</a:t>
            </a:r>
          </a:p>
          <a:p>
            <a:pPr>
              <a:buNone/>
            </a:pPr>
            <a:r>
              <a:rPr lang="es-AR" dirty="0" smtClean="0">
                <a:latin typeface="Arial" pitchFamily="34" charset="0"/>
                <a:cs typeface="Arial" pitchFamily="34" charset="0"/>
              </a:rPr>
              <a:t> 2300 &lt; Re &lt; 8000    Régimen de transición</a:t>
            </a:r>
          </a:p>
          <a:p>
            <a:pPr>
              <a:buNone/>
            </a:pPr>
            <a:r>
              <a:rPr lang="es-AR" dirty="0" smtClean="0">
                <a:latin typeface="Arial" pitchFamily="34" charset="0"/>
                <a:cs typeface="Arial" pitchFamily="34" charset="0"/>
              </a:rPr>
              <a:t> Re &gt; 8000                Régimen turbulento</a:t>
            </a:r>
          </a:p>
        </p:txBody>
      </p:sp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2857488" y="2643182"/>
          <a:ext cx="1500187" cy="862012"/>
        </p:xfrm>
        <a:graphic>
          <a:graphicData uri="http://schemas.openxmlformats.org/presentationml/2006/ole">
            <p:oleObj spid="_x0000_s2054" name="Ecuación" r:id="rId3" imgW="660240" imgH="419040" progId="Equation.3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latin typeface="Arial Black" pitchFamily="34" charset="0"/>
              </a:rPr>
              <a:t>PERFIL DE VELOCIDAD</a:t>
            </a:r>
            <a:endParaRPr lang="es-AR" dirty="0">
              <a:latin typeface="Arial Black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500174"/>
            <a:ext cx="7467600" cy="4973778"/>
          </a:xfrm>
        </p:spPr>
        <p:txBody>
          <a:bodyPr>
            <a:normAutofit/>
          </a:bodyPr>
          <a:lstStyle/>
          <a:p>
            <a:r>
              <a:rPr lang="es-AR" dirty="0" smtClean="0">
                <a:latin typeface="Arial" pitchFamily="34" charset="0"/>
                <a:cs typeface="Arial" pitchFamily="34" charset="0"/>
              </a:rPr>
              <a:t>El rozamiento que experimenta el fluido con las paredes de la conducción o el que se produce entre diferentes porciones de fluido provoca la existencia de un perfil de velocidad en cada sección transversal</a:t>
            </a:r>
          </a:p>
          <a:p>
            <a:r>
              <a:rPr lang="es-AR" dirty="0" smtClean="0">
                <a:latin typeface="Arial" pitchFamily="34" charset="0"/>
                <a:cs typeface="Arial" pitchFamily="34" charset="0"/>
              </a:rPr>
              <a:t>En tubos cilíndricos la velocidad de cada elemento  de fluido varia con la coordenada radial, siendo nula en los puntos de contacto con la superficie solida y máxima en el centro de la conducción</a:t>
            </a:r>
          </a:p>
          <a:p>
            <a:r>
              <a:rPr lang="es-AR" dirty="0" smtClean="0">
                <a:latin typeface="Arial" pitchFamily="34" charset="0"/>
                <a:cs typeface="Arial" pitchFamily="34" charset="0"/>
              </a:rPr>
              <a:t>La forma del perfil de velocidad depende del tipo de regimen,de la geometría de la conducción y de las propiedades reologicas del fluido</a:t>
            </a:r>
            <a:endParaRPr lang="es-A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latin typeface="Arial Black" pitchFamily="34" charset="0"/>
              </a:rPr>
              <a:t>PERFIL DE VELOCIDAD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s-AR" dirty="0" smtClean="0"/>
              <a:t>  </a:t>
            </a:r>
            <a:r>
              <a:rPr lang="es-AR" b="1" dirty="0" smtClean="0">
                <a:latin typeface="Arial" pitchFamily="34" charset="0"/>
                <a:cs typeface="Arial" pitchFamily="34" charset="0"/>
              </a:rPr>
              <a:t>Régimen turbulento</a:t>
            </a:r>
          </a:p>
          <a:p>
            <a:pPr>
              <a:buFont typeface="Wingdings" pitchFamily="2" charset="2"/>
              <a:buChar char="§"/>
            </a:pPr>
            <a:r>
              <a:rPr lang="es-AR" dirty="0" smtClean="0">
                <a:latin typeface="Arial" pitchFamily="34" charset="0"/>
                <a:cs typeface="Arial" pitchFamily="34" charset="0"/>
              </a:rPr>
              <a:t>  Esfuerzos cortantes turbulentos</a:t>
            </a:r>
          </a:p>
          <a:p>
            <a:pPr>
              <a:buNone/>
            </a:pPr>
            <a:endParaRPr lang="es-AR" dirty="0" smtClean="0"/>
          </a:p>
          <a:p>
            <a:pPr>
              <a:buFont typeface="Wingdings" pitchFamily="2" charset="2"/>
              <a:buChar char="§"/>
            </a:pPr>
            <a:endParaRPr lang="es-AR" dirty="0" smtClean="0"/>
          </a:p>
          <a:p>
            <a:pPr>
              <a:buFont typeface="Arial" pitchFamily="34" charset="0"/>
              <a:buChar char="•"/>
            </a:pPr>
            <a:r>
              <a:rPr lang="es-AR" dirty="0" smtClean="0">
                <a:latin typeface="Arial" pitchFamily="34" charset="0"/>
                <a:cs typeface="Arial" pitchFamily="34" charset="0"/>
              </a:rPr>
              <a:t>La contribución turbulenta al esfuerzo cortante se llama esfuerzo de Reynolds</a:t>
            </a:r>
          </a:p>
          <a:p>
            <a:pPr>
              <a:buFont typeface="Arial" pitchFamily="34" charset="0"/>
              <a:buChar char="•"/>
            </a:pPr>
            <a:r>
              <a:rPr lang="es-AR" dirty="0" smtClean="0">
                <a:latin typeface="Arial" pitchFamily="34" charset="0"/>
                <a:cs typeface="Arial" pitchFamily="34" charset="0"/>
              </a:rPr>
              <a:t>Se expresa en función de las propiedades fluctuantes del flujo</a:t>
            </a:r>
          </a:p>
          <a:p>
            <a:pPr>
              <a:buFont typeface="Arial" pitchFamily="34" charset="0"/>
              <a:buChar char="•"/>
            </a:pPr>
            <a:r>
              <a:rPr lang="es-AR" dirty="0" smtClean="0">
                <a:latin typeface="Arial" pitchFamily="34" charset="0"/>
                <a:cs typeface="Arial" pitchFamily="34" charset="0"/>
              </a:rPr>
              <a:t>No puede expresarse en términos analíticos sin ayuda de datos experimentales</a:t>
            </a:r>
            <a:endParaRPr lang="es-AR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/>
        </p:nvGraphicFramePr>
        <p:xfrm>
          <a:off x="2428860" y="2500306"/>
          <a:ext cx="2857520" cy="1071570"/>
        </p:xfrm>
        <a:graphic>
          <a:graphicData uri="http://schemas.openxmlformats.org/presentationml/2006/ole">
            <p:oleObj spid="_x0000_s4098" name="Ecuación" r:id="rId3" imgW="1282680" imgH="419040" progId="Equation.3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latin typeface="Arial Black" pitchFamily="34" charset="0"/>
              </a:rPr>
              <a:t>PERFIL DE VELOCIDAD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43890" cy="487375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s-AR" dirty="0" smtClean="0">
                <a:latin typeface="Arial" pitchFamily="34" charset="0"/>
                <a:cs typeface="Arial" pitchFamily="34" charset="0"/>
              </a:rPr>
              <a:t>Boussinesq introduce el concepto que relaciona el esfuerzo cortante turbulento con la rapidez de deformación cortante</a:t>
            </a:r>
          </a:p>
          <a:p>
            <a:pPr>
              <a:buNone/>
            </a:pPr>
            <a:r>
              <a:rPr lang="es-AR" dirty="0" smtClean="0"/>
              <a:t>                                               </a:t>
            </a:r>
          </a:p>
          <a:p>
            <a:pPr>
              <a:buNone/>
            </a:pPr>
            <a:r>
              <a:rPr lang="es-AR" dirty="0" smtClean="0"/>
              <a:t>                                           At=viscosidad turbulenta</a:t>
            </a:r>
          </a:p>
          <a:p>
            <a:pPr>
              <a:buNone/>
            </a:pPr>
            <a:endParaRPr lang="es-AR" dirty="0" smtClean="0"/>
          </a:p>
          <a:p>
            <a:pPr>
              <a:buNone/>
            </a:pPr>
            <a:r>
              <a:rPr lang="es-AR" dirty="0" smtClean="0"/>
              <a:t>                                           At=</a:t>
            </a:r>
            <a:r>
              <a:rPr lang="el-GR" dirty="0" smtClean="0"/>
              <a:t>ε</a:t>
            </a:r>
            <a:r>
              <a:rPr lang="es-AR" dirty="0" smtClean="0"/>
              <a:t>M*</a:t>
            </a:r>
            <a:r>
              <a:rPr lang="el-GR" dirty="0" smtClean="0"/>
              <a:t>ρ</a:t>
            </a:r>
            <a:endParaRPr lang="es-AR" dirty="0" smtClean="0"/>
          </a:p>
          <a:p>
            <a:pPr>
              <a:buNone/>
            </a:pPr>
            <a:endParaRPr lang="es-AR" dirty="0" smtClean="0"/>
          </a:p>
          <a:p>
            <a:pPr>
              <a:buNone/>
            </a:pPr>
            <a:r>
              <a:rPr lang="es-AR" dirty="0" smtClean="0"/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ε</a:t>
            </a:r>
            <a:r>
              <a:rPr lang="es-AR" dirty="0" smtClean="0">
                <a:latin typeface="Arial" pitchFamily="34" charset="0"/>
                <a:cs typeface="Arial" pitchFamily="34" charset="0"/>
              </a:rPr>
              <a:t>M = difusividad turbulenta del momento. Es una propiedad del flujo sus unidades son L2/t. Análoga  a la viscosidad cinemática en régimen laminar</a:t>
            </a:r>
            <a:endParaRPr lang="es-AR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/>
        </p:nvGraphicFramePr>
        <p:xfrm>
          <a:off x="1500166" y="2928934"/>
          <a:ext cx="2286016" cy="857256"/>
        </p:xfrm>
        <a:graphic>
          <a:graphicData uri="http://schemas.openxmlformats.org/presentationml/2006/ole">
            <p:oleObj spid="_x0000_s5122" name="Ecuación" r:id="rId3" imgW="1054080" imgH="419040" progId="Equation.3">
              <p:embed/>
            </p:oleObj>
          </a:graphicData>
        </a:graphic>
      </p:graphicFrame>
      <p:graphicFrame>
        <p:nvGraphicFramePr>
          <p:cNvPr id="5" name="4 Objeto"/>
          <p:cNvGraphicFramePr>
            <a:graphicFrameLocks noChangeAspect="1"/>
          </p:cNvGraphicFramePr>
          <p:nvPr/>
        </p:nvGraphicFramePr>
        <p:xfrm>
          <a:off x="1500166" y="4071942"/>
          <a:ext cx="2357454" cy="785818"/>
        </p:xfrm>
        <a:graphic>
          <a:graphicData uri="http://schemas.openxmlformats.org/presentationml/2006/ole">
            <p:oleObj spid="_x0000_s5123" name="Ecuación" r:id="rId4" imgW="1168200" imgH="419040" progId="Equation.3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>
                <a:latin typeface="Arial Black" pitchFamily="34" charset="0"/>
              </a:rPr>
              <a:t>PERFIL DE VELOCIDAD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500174"/>
            <a:ext cx="7901014" cy="497377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s-AR" dirty="0" smtClean="0">
                <a:latin typeface="Arial" pitchFamily="34" charset="0"/>
                <a:cs typeface="Arial" pitchFamily="34" charset="0"/>
              </a:rPr>
              <a:t>Hipótesis de la longitud de mezclado</a:t>
            </a:r>
          </a:p>
          <a:p>
            <a:pPr>
              <a:buNone/>
            </a:pPr>
            <a:r>
              <a:rPr lang="es-AR" dirty="0" smtClean="0">
                <a:latin typeface="Arial" pitchFamily="34" charset="0"/>
                <a:cs typeface="Arial" pitchFamily="34" charset="0"/>
              </a:rPr>
              <a:t>   La fluctuación de rapidez Vx´ se debe al movimiento en la dirección y de un conglomerado de fluido a través de una distancia L</a:t>
            </a:r>
          </a:p>
          <a:p>
            <a:pPr>
              <a:buNone/>
            </a:pPr>
            <a:r>
              <a:rPr lang="es-AR" dirty="0" smtClean="0">
                <a:latin typeface="Arial" pitchFamily="34" charset="0"/>
                <a:cs typeface="Arial" pitchFamily="34" charset="0"/>
              </a:rPr>
              <a:t>   Al trasladarse este conglomerado de fluido retiene la rapidez media desde su punto de origen y a una distancia L el conglomerado tendrá una rapidez distinta de la del fluido adyacente </a:t>
            </a:r>
          </a:p>
          <a:p>
            <a:pPr>
              <a:buNone/>
            </a:pPr>
            <a:endParaRPr lang="es-A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AR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AR" dirty="0" smtClean="0">
                <a:latin typeface="Arial" pitchFamily="34" charset="0"/>
                <a:cs typeface="Arial" pitchFamily="34" charset="0"/>
              </a:rPr>
              <a:t>Propuesta por Prandtl.Analoga a la trayectoria libre media en el intercambio de momento molecular</a:t>
            </a:r>
            <a:endParaRPr lang="es-AR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/>
        </p:nvGraphicFramePr>
        <p:xfrm>
          <a:off x="2857488" y="4643446"/>
          <a:ext cx="2143140" cy="847728"/>
        </p:xfrm>
        <a:graphic>
          <a:graphicData uri="http://schemas.openxmlformats.org/presentationml/2006/ole">
            <p:oleObj spid="_x0000_s6146" name="Ecuación" r:id="rId3" imgW="888840" imgH="419040" progId="Equation.3">
              <p:embed/>
            </p:oleObj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938</TotalTime>
  <Words>1659</Words>
  <Application>Microsoft Office PowerPoint</Application>
  <PresentationFormat>Presentación en pantalla (4:3)</PresentationFormat>
  <Paragraphs>266</Paragraphs>
  <Slides>37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39" baseType="lpstr">
      <vt:lpstr>Mirador</vt:lpstr>
      <vt:lpstr>Ecuación</vt:lpstr>
      <vt:lpstr>Diapositiva 1</vt:lpstr>
      <vt:lpstr>            INTRODUCCION</vt:lpstr>
      <vt:lpstr>    TIPOS DE FLUJOS DE FLUIDO</vt:lpstr>
      <vt:lpstr>TIPOS DE FLUJOS DE FLUIDO</vt:lpstr>
      <vt:lpstr>TIPOS DE FLUJOS DE FLUIDO</vt:lpstr>
      <vt:lpstr>PERFIL DE VELOCIDAD</vt:lpstr>
      <vt:lpstr>PERFIL DE VELOCIDAD</vt:lpstr>
      <vt:lpstr>PERFIL DE VELOCIDAD</vt:lpstr>
      <vt:lpstr>PERFIL DE VELOCIDAD</vt:lpstr>
      <vt:lpstr>PERFIL DE VELOCIDAD</vt:lpstr>
      <vt:lpstr>PERFIL DE VELOCIDAD</vt:lpstr>
      <vt:lpstr>PERFIL DE VELOCIDAD</vt:lpstr>
      <vt:lpstr>PERFIL DE VELOCIDAD</vt:lpstr>
      <vt:lpstr>PERFIL DE VELOCIDAD</vt:lpstr>
      <vt:lpstr>PERFIL DE VELOCIDAD</vt:lpstr>
      <vt:lpstr>RELACIONES EMPIRICAS PARA EL FLUJO TURBULENTO</vt:lpstr>
      <vt:lpstr>RELACIONES EMPIRICAS PARA EL FLUJO TURBULENTO</vt:lpstr>
      <vt:lpstr>CAPA LIMITE DE FUJO TURBULENTO SOBRE UNA PLACA PLANA</vt:lpstr>
      <vt:lpstr>CAPA LIMITE DE FUJO TURBULENTO SOBRE UNA PLACA PLANA</vt:lpstr>
      <vt:lpstr>PERDIDAS DE ENERGIA POR ROZAMIENTO</vt:lpstr>
      <vt:lpstr>Calculo de perdidas por rozamiento</vt:lpstr>
      <vt:lpstr>FRACTORES DE FRICCION</vt:lpstr>
      <vt:lpstr>FRACTORES DE FRICCION</vt:lpstr>
      <vt:lpstr>FRACTORES DE FRICCION</vt:lpstr>
      <vt:lpstr>FRACTORES DE FRICCION</vt:lpstr>
      <vt:lpstr>FRACTORES DE FRICCION</vt:lpstr>
      <vt:lpstr>FRACTORES DE FRICCION</vt:lpstr>
      <vt:lpstr>FRACTORES DE FRICCION</vt:lpstr>
      <vt:lpstr>FRACTORES DE FRICCION</vt:lpstr>
      <vt:lpstr>FRACTORES DE FRICCION</vt:lpstr>
      <vt:lpstr>FRACTORES DE FRICCION</vt:lpstr>
      <vt:lpstr>FRACTORES DE FRICCION</vt:lpstr>
      <vt:lpstr>FRACTORES DE FRICCION</vt:lpstr>
      <vt:lpstr>FRACTORES DE FRICCION</vt:lpstr>
      <vt:lpstr>PERDIDA DE CARGA DEBIDA A LOS ACCESORIOS</vt:lpstr>
      <vt:lpstr>PERDIDA DE CARGA DEBIDA A LOS ACCESORIOS</vt:lpstr>
      <vt:lpstr>DIAMETRO EQUIVALENTE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Lautaro</dc:creator>
  <cp:lastModifiedBy>alumno</cp:lastModifiedBy>
  <cp:revision>64</cp:revision>
  <dcterms:created xsi:type="dcterms:W3CDTF">2015-07-27T01:36:08Z</dcterms:created>
  <dcterms:modified xsi:type="dcterms:W3CDTF">2015-10-02T21:48:26Z</dcterms:modified>
</cp:coreProperties>
</file>