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83" r:id="rId2"/>
    <p:sldId id="282" r:id="rId3"/>
    <p:sldId id="284" r:id="rId4"/>
    <p:sldId id="285" r:id="rId5"/>
    <p:sldId id="286" r:id="rId6"/>
    <p:sldId id="287" r:id="rId7"/>
    <p:sldId id="288" r:id="rId8"/>
    <p:sldId id="307" r:id="rId9"/>
    <p:sldId id="289" r:id="rId10"/>
    <p:sldId id="290" r:id="rId11"/>
    <p:sldId id="306"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Lst>
  <p:sldSz cx="9144000" cy="6858000" type="screen4x3"/>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72" y="60"/>
      </p:cViewPr>
      <p:guideLst>
        <p:guide orient="horz" pos="2880"/>
        <p:guide pos="2160"/>
      </p:guideLst>
    </p:cSldViewPr>
  </p:slideViewPr>
  <p:notesTextViewPr>
    <p:cViewPr>
      <p:scale>
        <a:sx n="125" d="100"/>
        <a:sy n="12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4/10/2017</a:t>
            </a:fld>
            <a:endParaRPr lang="en-U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‹Nº›</a:t>
            </a:fld>
            <a:endParaRPr kumimoji="0"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6F9B8CD-342D-4579-98EC-A8FD6B7370E1}" type="datetimeFigureOut">
              <a:rPr lang="en-US" smtClean="0"/>
              <a:pPr/>
              <a:t>4/10/2017</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6F9B8CD-342D-4579-98EC-A8FD6B7370E1}" type="datetimeFigureOut">
              <a:rPr lang="en-US" smtClean="0"/>
              <a:pPr/>
              <a:t>4/10/2017</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4/10/2017</a:t>
            </a:fld>
            <a:endParaRPr lang="en-US"/>
          </a:p>
        </p:txBody>
      </p:sp>
      <p:sp>
        <p:nvSpPr>
          <p:cNvPr id="9" name="8 Marcador de número de diapositiva"/>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10" name="9 Marcador de pie de página"/>
          <p:cNvSpPr>
            <a:spLocks noGrp="1"/>
          </p:cNvSpPr>
          <p:nvPr>
            <p:ph type="ftr" sz="quarter" idx="16"/>
          </p:nvPr>
        </p:nvSpPr>
        <p:spPr/>
        <p:txBody>
          <a:bodyPr rtlCol="0"/>
          <a:lstStyle/>
          <a:p>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4/10/2017</a:t>
            </a:fld>
            <a:endParaRPr lang="en-U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kumimoji="0" lang="en-U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‹Nº›</a:t>
            </a:fld>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6F9B8CD-342D-4579-98EC-A8FD6B7370E1}" type="datetimeFigureOut">
              <a:rPr lang="en-US" smtClean="0"/>
              <a:pPr/>
              <a:t>4/10/2017</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6F9B8CD-342D-4579-98EC-A8FD6B7370E1}" type="datetimeFigureOut">
              <a:rPr lang="en-US" smtClean="0"/>
              <a:pPr/>
              <a:t>4/10/2017</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4/10/2017</a:t>
            </a:fld>
            <a:endParaRPr lang="en-US"/>
          </a:p>
        </p:txBody>
      </p:sp>
      <p:sp>
        <p:nvSpPr>
          <p:cNvPr id="7" name="6 Marcador de número de diapositiva"/>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8" name="7 Marcador de pie de página"/>
          <p:cNvSpPr>
            <a:spLocks noGrp="1"/>
          </p:cNvSpPr>
          <p:nvPr>
            <p:ph type="ftr" sz="quarter" idx="12"/>
          </p:nvPr>
        </p:nvSpPr>
        <p:spPr/>
        <p:txBody>
          <a:bodyPr rtlCol="0"/>
          <a:lstStyle/>
          <a:p>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6F9B8CD-342D-4579-98EC-A8FD6B7370E1}" type="datetimeFigureOut">
              <a:rPr lang="en-US" smtClean="0"/>
              <a:pPr/>
              <a:t>4/10/2017</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fld id="{2BBB5E19-F10A-4C2F-BF6F-11C513378A2E}" type="slidenum">
              <a:rPr kumimoji="0" lang="en-US" smtClean="0"/>
              <a:pPr/>
              <a:t>‹Nº›</a:t>
            </a:fld>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4/10/2017</a:t>
            </a:fld>
            <a:endParaRPr lang="en-US" dirty="0"/>
          </a:p>
        </p:txBody>
      </p:sp>
      <p:sp>
        <p:nvSpPr>
          <p:cNvPr id="22" name="21 Marcador de número de diapositiva"/>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23" name="22 Marcador de pie de página"/>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4/10/2017</a:t>
            </a:fld>
            <a:endParaRPr lang="en-US"/>
          </a:p>
        </p:txBody>
      </p:sp>
      <p:sp>
        <p:nvSpPr>
          <p:cNvPr id="18" name="17 Marcador de número de diapositiva"/>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‹Nº›</a:t>
            </a:fld>
            <a:endParaRPr kumimoji="0" lang="en-US"/>
          </a:p>
        </p:txBody>
      </p:sp>
      <p:sp>
        <p:nvSpPr>
          <p:cNvPr id="21" name="20 Marcador de pie de página"/>
          <p:cNvSpPr>
            <a:spLocks noGrp="1"/>
          </p:cNvSpPr>
          <p:nvPr>
            <p:ph type="ftr" sz="quarter" idx="12"/>
          </p:nvPr>
        </p:nvSpPr>
        <p:spPr/>
        <p:txBody>
          <a:bodyPr rtlCol="0"/>
          <a:lstStyle/>
          <a:p>
            <a:endParaRPr kumimoji="0"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4/10/2017</a:t>
            </a:fld>
            <a:endParaRPr lang="en-US" dirty="0">
              <a:solidFill>
                <a:schemeClr val="tx2"/>
              </a:solidFill>
            </a:endParaRP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‹Nº›</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00232" y="1285860"/>
            <a:ext cx="6143668" cy="4857784"/>
          </a:xfrm>
        </p:spPr>
        <p:txBody>
          <a:bodyPr>
            <a:noAutofit/>
          </a:bodyPr>
          <a:lstStyle/>
          <a:p>
            <a:r>
              <a:rPr lang="es-ES" sz="6000" dirty="0" smtClean="0">
                <a:latin typeface="Corbel" pitchFamily="34" charset="0"/>
              </a:rPr>
              <a:t>Fenómenos de transporte</a:t>
            </a:r>
            <a:br>
              <a:rPr lang="es-ES" sz="6000" dirty="0" smtClean="0">
                <a:latin typeface="Corbel" pitchFamily="34" charset="0"/>
              </a:rPr>
            </a:br>
            <a:r>
              <a:rPr lang="es-ES" sz="6000" dirty="0" smtClean="0">
                <a:latin typeface="Corbel" pitchFamily="34" charset="0"/>
              </a:rPr>
              <a:t>Tema: Reologia</a:t>
            </a:r>
            <a:r>
              <a:rPr lang="es-ES" sz="6000" dirty="0" smtClean="0"/>
              <a:t/>
            </a:r>
            <a:br>
              <a:rPr lang="es-ES" sz="6000" dirty="0" smtClean="0"/>
            </a:br>
            <a:r>
              <a:rPr lang="es-ES" sz="6000" dirty="0" smtClean="0">
                <a:latin typeface="Corbel" pitchFamily="34" charset="0"/>
              </a:rPr>
              <a:t/>
            </a:r>
            <a:br>
              <a:rPr lang="es-ES" sz="6000" dirty="0" smtClean="0">
                <a:latin typeface="Corbel" pitchFamily="34" charset="0"/>
              </a:rPr>
            </a:br>
            <a:r>
              <a:rPr lang="es-ES" sz="6000" dirty="0" smtClean="0">
                <a:latin typeface="Corbel" pitchFamily="34" charset="0"/>
              </a:rPr>
              <a:t> </a:t>
            </a:r>
            <a:endParaRPr lang="es-ES" sz="6000" dirty="0">
              <a:latin typeface="Corbe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381000"/>
            <a:ext cx="7467600" cy="6092952"/>
          </a:xfrm>
        </p:spPr>
        <p:txBody>
          <a:bodyPr>
            <a:normAutofit/>
          </a:bodyPr>
          <a:lstStyle/>
          <a:p>
            <a:r>
              <a:rPr lang="es-AR" dirty="0" smtClean="0"/>
              <a:t>El gradiente de velocidad</a:t>
            </a:r>
            <a:r>
              <a:rPr lang="es-ES" dirty="0" smtClean="0"/>
              <a:t> </a:t>
            </a:r>
            <a:r>
              <a:rPr lang="es-AR" dirty="0" smtClean="0"/>
              <a:t>se puede determinar como la pendiente del perfil de velocidad:</a:t>
            </a:r>
          </a:p>
          <a:p>
            <a:endParaRPr lang="es-ES" dirty="0" smtClean="0"/>
          </a:p>
          <a:p>
            <a:pPr>
              <a:buNone/>
            </a:pPr>
            <a:endParaRPr lang="es-ES" dirty="0" smtClean="0"/>
          </a:p>
          <a:p>
            <a:r>
              <a:rPr lang="es-AR" dirty="0" smtClean="0"/>
              <a:t>Dado que la tensión tangencial aplicada provoca la formación del gradiente de velocidad, ambas variables han de estar relacionadas:</a:t>
            </a:r>
          </a:p>
          <a:p>
            <a:endParaRPr lang="es-AR" dirty="0" smtClean="0"/>
          </a:p>
          <a:p>
            <a:pPr>
              <a:buNone/>
            </a:pPr>
            <a:endParaRPr lang="es-AR" dirty="0" smtClean="0"/>
          </a:p>
          <a:p>
            <a:pPr>
              <a:buNone/>
            </a:pPr>
            <a:r>
              <a:rPr lang="es-AR" dirty="0" smtClean="0"/>
              <a:t>Esta última representa la ecuación reologica de un fluido</a:t>
            </a:r>
          </a:p>
          <a:p>
            <a:r>
              <a:rPr lang="es-AR" dirty="0" smtClean="0"/>
              <a:t>El gradiente  de velocidad se suele denominar también velocidad de deformación, representándose por  </a:t>
            </a:r>
            <a:r>
              <a:rPr lang="es-AR" dirty="0" smtClean="0">
                <a:sym typeface="Symbol"/>
              </a:rPr>
              <a:t></a:t>
            </a:r>
          </a:p>
          <a:p>
            <a:pPr>
              <a:buNone/>
            </a:pPr>
            <a:endParaRPr lang="es-AR" dirty="0" smtClean="0"/>
          </a:p>
          <a:p>
            <a:endParaRPr lang="es-ES" dirty="0" smtClean="0"/>
          </a:p>
          <a:p>
            <a:endParaRPr lang="es-ES" dirty="0"/>
          </a:p>
        </p:txBody>
      </p:sp>
      <p:pic>
        <p:nvPicPr>
          <p:cNvPr id="4" name="3 Imagen"/>
          <p:cNvPicPr/>
          <p:nvPr/>
        </p:nvPicPr>
        <p:blipFill>
          <a:blip r:embed="rId2" cstate="print"/>
          <a:srcRect/>
          <a:stretch>
            <a:fillRect/>
          </a:stretch>
        </p:blipFill>
        <p:spPr bwMode="auto">
          <a:xfrm>
            <a:off x="2786050" y="1142984"/>
            <a:ext cx="2143140" cy="785818"/>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2786050" y="3357562"/>
            <a:ext cx="1500198" cy="838200"/>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4357686" y="5857892"/>
            <a:ext cx="1500198" cy="5286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401080" cy="1143000"/>
          </a:xfrm>
        </p:spPr>
        <p:txBody>
          <a:bodyPr>
            <a:noAutofit/>
          </a:bodyPr>
          <a:lstStyle/>
          <a:p>
            <a:r>
              <a:rPr lang="es-ES" sz="4000" b="1" dirty="0" smtClean="0"/>
              <a:t>Clasificación reologica de fluidos</a:t>
            </a:r>
            <a:endParaRPr lang="es-ES" sz="4000" b="1" dirty="0"/>
          </a:p>
        </p:txBody>
      </p:sp>
      <p:pic>
        <p:nvPicPr>
          <p:cNvPr id="11266" name="Picture 2"/>
          <p:cNvPicPr>
            <a:picLocks noChangeAspect="1" noChangeArrowheads="1"/>
          </p:cNvPicPr>
          <p:nvPr/>
        </p:nvPicPr>
        <p:blipFill>
          <a:blip r:embed="rId2" cstate="print"/>
          <a:srcRect/>
          <a:stretch>
            <a:fillRect/>
          </a:stretch>
        </p:blipFill>
        <p:spPr bwMode="auto">
          <a:xfrm>
            <a:off x="1066800" y="1676400"/>
            <a:ext cx="6448425" cy="450192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000" b="1" dirty="0" smtClean="0"/>
              <a:t>Clasificación Reologica de fluidos</a:t>
            </a:r>
            <a:endParaRPr lang="es-ES" sz="4000" b="1" dirty="0"/>
          </a:p>
        </p:txBody>
      </p:sp>
      <p:sp>
        <p:nvSpPr>
          <p:cNvPr id="3" name="2 Marcador de contenido"/>
          <p:cNvSpPr>
            <a:spLocks noGrp="1"/>
          </p:cNvSpPr>
          <p:nvPr>
            <p:ph sz="quarter" idx="1"/>
          </p:nvPr>
        </p:nvSpPr>
        <p:spPr>
          <a:xfrm>
            <a:off x="457200" y="2133600"/>
            <a:ext cx="7467600" cy="4340352"/>
          </a:xfrm>
        </p:spPr>
        <p:txBody>
          <a:bodyPr/>
          <a:lstStyle/>
          <a:p>
            <a:r>
              <a:rPr lang="es-ES" dirty="0" smtClean="0"/>
              <a:t>Fluidos Newtonianos: </a:t>
            </a:r>
            <a:r>
              <a:rPr lang="es-AR" dirty="0" smtClean="0"/>
              <a:t>son aquellos en los que la tensión tangencial es directamente proporcional a la velocidad de deformación, cumpliéndose la ley de Newton de la viscosidad.</a:t>
            </a:r>
          </a:p>
          <a:p>
            <a:pPr>
              <a:buNone/>
            </a:pPr>
            <a:endParaRPr lang="es-ES" dirty="0" smtClean="0"/>
          </a:p>
          <a:p>
            <a:endParaRPr lang="es-ES" b="1" dirty="0" smtClean="0"/>
          </a:p>
          <a:p>
            <a:r>
              <a:rPr lang="es-ES" dirty="0" smtClean="0"/>
              <a:t>Ejemplo: Agua, aire</a:t>
            </a:r>
            <a:endParaRPr lang="es-ES" dirty="0"/>
          </a:p>
        </p:txBody>
      </p:sp>
      <p:pic>
        <p:nvPicPr>
          <p:cNvPr id="5123" name="Picture 3"/>
          <p:cNvPicPr>
            <a:picLocks noChangeAspect="1" noChangeArrowheads="1"/>
          </p:cNvPicPr>
          <p:nvPr/>
        </p:nvPicPr>
        <p:blipFill>
          <a:blip r:embed="rId2" cstate="print"/>
          <a:srcRect/>
          <a:stretch>
            <a:fillRect/>
          </a:stretch>
        </p:blipFill>
        <p:spPr bwMode="auto">
          <a:xfrm>
            <a:off x="3276600" y="4038600"/>
            <a:ext cx="1524000" cy="381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000" b="1" dirty="0" smtClean="0"/>
              <a:t>Clasificación reologica de fluidos</a:t>
            </a:r>
            <a:endParaRPr lang="es-ES" sz="4000" b="1" dirty="0"/>
          </a:p>
        </p:txBody>
      </p:sp>
      <p:sp>
        <p:nvSpPr>
          <p:cNvPr id="3" name="2 Marcador de contenido"/>
          <p:cNvSpPr>
            <a:spLocks noGrp="1"/>
          </p:cNvSpPr>
          <p:nvPr>
            <p:ph sz="quarter" idx="1"/>
          </p:nvPr>
        </p:nvSpPr>
        <p:spPr>
          <a:xfrm>
            <a:off x="457200" y="1600200"/>
            <a:ext cx="7924800" cy="4873752"/>
          </a:xfrm>
        </p:spPr>
        <p:txBody>
          <a:bodyPr/>
          <a:lstStyle/>
          <a:p>
            <a:r>
              <a:rPr lang="es-ES" dirty="0" smtClean="0"/>
              <a:t>Fluidos no Newtonianos:</a:t>
            </a:r>
            <a:r>
              <a:rPr lang="es-AR" dirty="0" smtClean="0"/>
              <a:t> Son fluidos en los que la relación </a:t>
            </a:r>
            <a:r>
              <a:rPr lang="es-AR" dirty="0" smtClean="0">
                <a:sym typeface="Symbol"/>
              </a:rPr>
              <a:t></a:t>
            </a:r>
            <a:r>
              <a:rPr lang="es-AR" dirty="0" smtClean="0"/>
              <a:t> vs </a:t>
            </a:r>
            <a:r>
              <a:rPr lang="es-AR" dirty="0" smtClean="0">
                <a:sym typeface="Symbol"/>
              </a:rPr>
              <a:t></a:t>
            </a:r>
            <a:r>
              <a:rPr lang="es-AR" dirty="0" smtClean="0"/>
              <a:t> no se ajusta a la ley de viscosidad de newton. Los mismos tienen un comportamiento reologico anómalo</a:t>
            </a:r>
            <a:r>
              <a:rPr lang="es-ES" dirty="0" smtClean="0"/>
              <a:t> </a:t>
            </a:r>
          </a:p>
          <a:p>
            <a:endParaRPr lang="es-ES" dirty="0" smtClean="0"/>
          </a:p>
          <a:p>
            <a:r>
              <a:rPr lang="es-ES" dirty="0" smtClean="0"/>
              <a:t> </a:t>
            </a:r>
            <a:r>
              <a:rPr lang="es-AR" dirty="0" smtClean="0"/>
              <a:t>En los fluidos no newtonianos la viscosidad no es una propiedad física, denominándose viscosidad aparente al cociente entre la tensión tangencial y la velocidad de deformación:</a:t>
            </a:r>
            <a:endParaRPr lang="es-ES" dirty="0" smtClean="0"/>
          </a:p>
          <a:p>
            <a:endParaRPr lang="es-ES" dirty="0"/>
          </a:p>
        </p:txBody>
      </p:sp>
      <p:pic>
        <p:nvPicPr>
          <p:cNvPr id="4" name="3 Imagen"/>
          <p:cNvPicPr/>
          <p:nvPr/>
        </p:nvPicPr>
        <p:blipFill>
          <a:blip r:embed="rId2" cstate="print"/>
          <a:srcRect/>
          <a:stretch>
            <a:fillRect/>
          </a:stretch>
        </p:blipFill>
        <p:spPr bwMode="auto">
          <a:xfrm>
            <a:off x="3357554" y="5357826"/>
            <a:ext cx="1143008" cy="9048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000" b="1" dirty="0" smtClean="0"/>
              <a:t>Clasificación reologica de fluidos</a:t>
            </a:r>
            <a:endParaRPr lang="es-ES" sz="4000" b="1" dirty="0"/>
          </a:p>
        </p:txBody>
      </p:sp>
      <p:sp>
        <p:nvSpPr>
          <p:cNvPr id="3" name="2 Marcador de contenido"/>
          <p:cNvSpPr>
            <a:spLocks noGrp="1"/>
          </p:cNvSpPr>
          <p:nvPr>
            <p:ph sz="quarter" idx="1"/>
          </p:nvPr>
        </p:nvSpPr>
        <p:spPr/>
        <p:txBody>
          <a:bodyPr/>
          <a:lstStyle/>
          <a:p>
            <a:pPr>
              <a:buNone/>
            </a:pPr>
            <a:r>
              <a:rPr lang="es-AR" dirty="0" smtClean="0"/>
              <a:t>Los fluidos no newtonianos se clasifican en 3 grandes grupos:</a:t>
            </a:r>
          </a:p>
          <a:p>
            <a:pPr>
              <a:buNone/>
            </a:pPr>
            <a:endParaRPr lang="es-AR" dirty="0" smtClean="0"/>
          </a:p>
          <a:p>
            <a:pPr>
              <a:buNone/>
            </a:pPr>
            <a:endParaRPr lang="es-ES" dirty="0" smtClean="0"/>
          </a:p>
          <a:p>
            <a:pPr lvl="0"/>
            <a:r>
              <a:rPr lang="es-AR" dirty="0" smtClean="0"/>
              <a:t>Fluidos independientes de tiempo</a:t>
            </a:r>
            <a:endParaRPr lang="es-ES" dirty="0" smtClean="0"/>
          </a:p>
          <a:p>
            <a:pPr lvl="0"/>
            <a:r>
              <a:rPr lang="es-AR" dirty="0" smtClean="0"/>
              <a:t>Fluidos dependientes del tiempo</a:t>
            </a:r>
            <a:endParaRPr lang="es-ES" dirty="0" smtClean="0"/>
          </a:p>
          <a:p>
            <a:pPr lvl="0"/>
            <a:r>
              <a:rPr lang="es-AR" dirty="0" smtClean="0"/>
              <a:t>Fluidos viscoelasticos</a:t>
            </a:r>
            <a:endParaRPr lang="es-ES" dirty="0" smtClean="0"/>
          </a:p>
          <a:p>
            <a:pPr>
              <a:buNone/>
            </a:pPr>
            <a:endParaRPr lang="es-E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846" y="357166"/>
            <a:ext cx="8501154" cy="703282"/>
          </a:xfrm>
        </p:spPr>
        <p:txBody>
          <a:bodyPr>
            <a:noAutofit/>
          </a:bodyPr>
          <a:lstStyle/>
          <a:p>
            <a:r>
              <a:rPr lang="es-ES" sz="3200" b="1" dirty="0" smtClean="0"/>
              <a:t>Fluidos independientes del tiempo</a:t>
            </a:r>
            <a:endParaRPr lang="es-ES" sz="3200" b="1" dirty="0"/>
          </a:p>
        </p:txBody>
      </p:sp>
      <p:sp>
        <p:nvSpPr>
          <p:cNvPr id="3" name="2 Marcador de contenido"/>
          <p:cNvSpPr>
            <a:spLocks noGrp="1"/>
          </p:cNvSpPr>
          <p:nvPr>
            <p:ph sz="quarter" idx="1"/>
          </p:nvPr>
        </p:nvSpPr>
        <p:spPr>
          <a:xfrm>
            <a:off x="457200" y="1285860"/>
            <a:ext cx="8186766" cy="5188092"/>
          </a:xfrm>
        </p:spPr>
        <p:txBody>
          <a:bodyPr>
            <a:normAutofit/>
          </a:bodyPr>
          <a:lstStyle/>
          <a:p>
            <a:r>
              <a:rPr lang="es-ES" sz="2800" b="1" dirty="0" smtClean="0"/>
              <a:t>Pseudoplasticos y Dilatantes</a:t>
            </a:r>
          </a:p>
          <a:p>
            <a:pPr>
              <a:buNone/>
            </a:pPr>
            <a:r>
              <a:rPr lang="es-ES" dirty="0" smtClean="0"/>
              <a:t>   Ley de Potencia de Ostwald: esta ecuación relaciona el esfuerzo cortante con la velocidad de deformación según la expresión :</a:t>
            </a:r>
          </a:p>
          <a:p>
            <a:endParaRPr lang="es-ES" dirty="0" smtClean="0"/>
          </a:p>
          <a:p>
            <a:endParaRPr lang="es-ES" dirty="0" smtClean="0"/>
          </a:p>
          <a:p>
            <a:endParaRPr lang="es-ES" dirty="0" smtClean="0"/>
          </a:p>
          <a:p>
            <a:pPr>
              <a:buNone/>
            </a:pPr>
            <a:r>
              <a:rPr lang="es-ES" dirty="0" smtClean="0"/>
              <a:t>Tenemos </a:t>
            </a:r>
          </a:p>
          <a:p>
            <a:pPr>
              <a:buFont typeface="Wingdings" pitchFamily="2" charset="2"/>
              <a:buChar char="ü"/>
            </a:pPr>
            <a:r>
              <a:rPr lang="es-AR" dirty="0" smtClean="0"/>
              <a:t> Pseudoplasticos n &lt;1,   Ej.: champú, salsas</a:t>
            </a:r>
          </a:p>
          <a:p>
            <a:pPr>
              <a:buFont typeface="Wingdings" pitchFamily="2" charset="2"/>
              <a:buChar char="ü"/>
            </a:pPr>
            <a:r>
              <a:rPr lang="es-AR" dirty="0" smtClean="0"/>
              <a:t> Dilatantes          n &gt;1             Ej.: suspensiones     concentradas de almidón y de arena húmeda</a:t>
            </a:r>
          </a:p>
          <a:p>
            <a:pPr>
              <a:buFont typeface="Wingdings" pitchFamily="2" charset="2"/>
              <a:buChar char="ü"/>
            </a:pPr>
            <a:r>
              <a:rPr lang="es-AR" dirty="0" smtClean="0"/>
              <a:t> Fluido newtoniano n= 1</a:t>
            </a:r>
            <a:endParaRPr lang="es-ES" dirty="0" smtClean="0"/>
          </a:p>
          <a:p>
            <a:pPr>
              <a:buNone/>
            </a:pPr>
            <a:endParaRPr lang="es-ES" dirty="0"/>
          </a:p>
        </p:txBody>
      </p:sp>
      <p:pic>
        <p:nvPicPr>
          <p:cNvPr id="6147" name="Picture 3"/>
          <p:cNvPicPr>
            <a:picLocks noChangeAspect="1" noChangeArrowheads="1"/>
          </p:cNvPicPr>
          <p:nvPr/>
        </p:nvPicPr>
        <p:blipFill>
          <a:blip r:embed="rId2" cstate="print"/>
          <a:srcRect/>
          <a:stretch>
            <a:fillRect/>
          </a:stretch>
        </p:blipFill>
        <p:spPr bwMode="auto">
          <a:xfrm>
            <a:off x="2971800" y="2895600"/>
            <a:ext cx="2133600" cy="635194"/>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457200" y="3429000"/>
            <a:ext cx="8153400" cy="6858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15370" cy="703282"/>
          </a:xfrm>
        </p:spPr>
        <p:txBody>
          <a:bodyPr>
            <a:noAutofit/>
          </a:bodyPr>
          <a:lstStyle/>
          <a:p>
            <a:r>
              <a:rPr lang="es-ES" sz="3200" b="1" dirty="0" smtClean="0"/>
              <a:t>Fluidos independientes del tiempo</a:t>
            </a:r>
            <a:endParaRPr lang="es-ES" sz="3200" dirty="0"/>
          </a:p>
        </p:txBody>
      </p:sp>
      <p:sp>
        <p:nvSpPr>
          <p:cNvPr id="5" name="4 Marcador de contenido"/>
          <p:cNvSpPr>
            <a:spLocks noGrp="1"/>
          </p:cNvSpPr>
          <p:nvPr>
            <p:ph sz="quarter" idx="1"/>
          </p:nvPr>
        </p:nvSpPr>
        <p:spPr>
          <a:xfrm>
            <a:off x="500034" y="1214422"/>
            <a:ext cx="7643866" cy="4759464"/>
          </a:xfrm>
        </p:spPr>
        <p:txBody>
          <a:bodyPr>
            <a:normAutofit lnSpcReduction="10000"/>
          </a:bodyPr>
          <a:lstStyle/>
          <a:p>
            <a:pPr>
              <a:buNone/>
            </a:pPr>
            <a:endParaRPr lang="es-AR" dirty="0" smtClean="0"/>
          </a:p>
          <a:p>
            <a:r>
              <a:rPr lang="es-AR" dirty="0" smtClean="0"/>
              <a:t> </a:t>
            </a:r>
            <a:r>
              <a:rPr lang="es-ES" sz="2800" b="1" dirty="0" smtClean="0"/>
              <a:t>Fluidos Plásticos de </a:t>
            </a:r>
            <a:r>
              <a:rPr lang="es-ES" sz="2800" b="1" dirty="0" err="1" smtClean="0"/>
              <a:t>Bingham</a:t>
            </a:r>
            <a:endParaRPr lang="es-AR" sz="2800" b="1" dirty="0" smtClean="0"/>
          </a:p>
          <a:p>
            <a:pPr>
              <a:buNone/>
            </a:pPr>
            <a:r>
              <a:rPr lang="es-AR" dirty="0" smtClean="0"/>
              <a:t>    En estos fluidos existe un valor crítico </a:t>
            </a:r>
            <a:r>
              <a:rPr lang="es-AR" dirty="0" smtClean="0">
                <a:sym typeface="Symbol"/>
              </a:rPr>
              <a:t></a:t>
            </a:r>
            <a:r>
              <a:rPr lang="es-AR" dirty="0" smtClean="0"/>
              <a:t> , denominado también tensión de fluencia</a:t>
            </a:r>
          </a:p>
          <a:p>
            <a:endParaRPr lang="es-AR" dirty="0" smtClean="0"/>
          </a:p>
          <a:p>
            <a:pPr>
              <a:buNone/>
            </a:pPr>
            <a:endParaRPr lang="es-ES" dirty="0" smtClean="0"/>
          </a:p>
          <a:p>
            <a:pPr>
              <a:buNone/>
            </a:pPr>
            <a:r>
              <a:rPr lang="es-ES" dirty="0" smtClean="0"/>
              <a:t>Donde:</a:t>
            </a:r>
          </a:p>
          <a:p>
            <a:pPr>
              <a:buNone/>
            </a:pPr>
            <a:r>
              <a:rPr lang="es-ES" dirty="0" smtClean="0"/>
              <a:t>             es el umbral de fluencia </a:t>
            </a:r>
          </a:p>
          <a:p>
            <a:pPr>
              <a:buNone/>
            </a:pPr>
            <a:r>
              <a:rPr lang="es-ES" dirty="0" smtClean="0"/>
              <a:t>             es la viscosidad plástica  </a:t>
            </a:r>
          </a:p>
          <a:p>
            <a:pPr>
              <a:buNone/>
            </a:pPr>
            <a:endParaRPr lang="es-ES" dirty="0" smtClean="0"/>
          </a:p>
          <a:p>
            <a:pPr>
              <a:buNone/>
            </a:pPr>
            <a:r>
              <a:rPr lang="es-ES" dirty="0" smtClean="0"/>
              <a:t>Ej.: Kétchup, pasta dental, chocolate</a:t>
            </a:r>
            <a:endParaRPr lang="es-ES" dirty="0"/>
          </a:p>
        </p:txBody>
      </p:sp>
      <p:pic>
        <p:nvPicPr>
          <p:cNvPr id="7174" name="Picture 6"/>
          <p:cNvPicPr>
            <a:picLocks noChangeAspect="1" noChangeArrowheads="1"/>
          </p:cNvPicPr>
          <p:nvPr/>
        </p:nvPicPr>
        <p:blipFill>
          <a:blip r:embed="rId2" cstate="print"/>
          <a:srcRect/>
          <a:stretch>
            <a:fillRect/>
          </a:stretch>
        </p:blipFill>
        <p:spPr bwMode="auto">
          <a:xfrm>
            <a:off x="2571736" y="2928934"/>
            <a:ext cx="2209799" cy="538975"/>
          </a:xfrm>
          <a:prstGeom prst="rect">
            <a:avLst/>
          </a:prstGeom>
          <a:noFill/>
          <a:ln w="9525">
            <a:noFill/>
            <a:miter lim="800000"/>
            <a:headEnd/>
            <a:tailEnd/>
          </a:ln>
          <a:effectLst/>
        </p:spPr>
      </p:pic>
      <p:pic>
        <p:nvPicPr>
          <p:cNvPr id="7176" name="Picture 8"/>
          <p:cNvPicPr>
            <a:picLocks noChangeAspect="1" noChangeArrowheads="1"/>
          </p:cNvPicPr>
          <p:nvPr/>
        </p:nvPicPr>
        <p:blipFill>
          <a:blip r:embed="rId3" cstate="print"/>
          <a:srcRect/>
          <a:stretch>
            <a:fillRect/>
          </a:stretch>
        </p:blipFill>
        <p:spPr bwMode="auto">
          <a:xfrm>
            <a:off x="928662" y="4000504"/>
            <a:ext cx="457200" cy="421481"/>
          </a:xfrm>
          <a:prstGeom prst="rect">
            <a:avLst/>
          </a:prstGeom>
          <a:noFill/>
          <a:ln w="9525">
            <a:noFill/>
            <a:miter lim="800000"/>
            <a:headEnd/>
            <a:tailEnd/>
          </a:ln>
          <a:effectLst/>
        </p:spPr>
      </p:pic>
      <p:pic>
        <p:nvPicPr>
          <p:cNvPr id="7178" name="Picture 10"/>
          <p:cNvPicPr>
            <a:picLocks noChangeAspect="1" noChangeArrowheads="1"/>
          </p:cNvPicPr>
          <p:nvPr/>
        </p:nvPicPr>
        <p:blipFill>
          <a:blip r:embed="rId4" cstate="print"/>
          <a:srcRect/>
          <a:stretch>
            <a:fillRect/>
          </a:stretch>
        </p:blipFill>
        <p:spPr bwMode="auto">
          <a:xfrm>
            <a:off x="1000100" y="4500570"/>
            <a:ext cx="293077" cy="381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43890" cy="1143000"/>
          </a:xfrm>
        </p:spPr>
        <p:txBody>
          <a:bodyPr>
            <a:normAutofit/>
          </a:bodyPr>
          <a:lstStyle/>
          <a:p>
            <a:r>
              <a:rPr lang="es-ES" sz="3200" b="1" dirty="0" smtClean="0"/>
              <a:t>Fluidos independientes del tiempo</a:t>
            </a:r>
            <a:endParaRPr lang="es-ES" sz="3200" dirty="0"/>
          </a:p>
        </p:txBody>
      </p:sp>
      <p:sp>
        <p:nvSpPr>
          <p:cNvPr id="3" name="2 Marcador de contenido"/>
          <p:cNvSpPr>
            <a:spLocks noGrp="1"/>
          </p:cNvSpPr>
          <p:nvPr>
            <p:ph sz="quarter" idx="1"/>
          </p:nvPr>
        </p:nvSpPr>
        <p:spPr/>
        <p:txBody>
          <a:bodyPr>
            <a:normAutofit lnSpcReduction="10000"/>
          </a:bodyPr>
          <a:lstStyle/>
          <a:p>
            <a:r>
              <a:rPr lang="es-AR" sz="2800" b="1" dirty="0" smtClean="0"/>
              <a:t>Fluidos plásticos reales o mixtos</a:t>
            </a:r>
          </a:p>
          <a:p>
            <a:pPr>
              <a:buFont typeface="Wingdings" pitchFamily="2" charset="2"/>
              <a:buChar char="ü"/>
            </a:pPr>
            <a:r>
              <a:rPr lang="es-AR" dirty="0" smtClean="0"/>
              <a:t>   Se diferencian de los anteriores en que una vez superado el valor de </a:t>
            </a:r>
            <a:r>
              <a:rPr lang="es-AR" dirty="0" smtClean="0">
                <a:sym typeface="Symbol"/>
              </a:rPr>
              <a:t>o</a:t>
            </a:r>
            <a:r>
              <a:rPr lang="es-AR" dirty="0" smtClean="0"/>
              <a:t> la variación </a:t>
            </a:r>
            <a:r>
              <a:rPr lang="es-AR" dirty="0" smtClean="0">
                <a:sym typeface="Symbol"/>
              </a:rPr>
              <a:t></a:t>
            </a:r>
            <a:r>
              <a:rPr lang="es-AR" dirty="0" smtClean="0"/>
              <a:t> vs </a:t>
            </a:r>
            <a:r>
              <a:rPr lang="es-AR" dirty="0" smtClean="0">
                <a:sym typeface="Symbol"/>
              </a:rPr>
              <a:t></a:t>
            </a:r>
            <a:r>
              <a:rPr lang="es-AR" dirty="0" smtClean="0"/>
              <a:t> es similar a la de un fluido </a:t>
            </a:r>
            <a:r>
              <a:rPr lang="es-AR" dirty="0" err="1" smtClean="0"/>
              <a:t>pseudoplastico</a:t>
            </a:r>
            <a:r>
              <a:rPr lang="es-AR" dirty="0" smtClean="0"/>
              <a:t>.</a:t>
            </a:r>
          </a:p>
          <a:p>
            <a:pPr>
              <a:buNone/>
            </a:pPr>
            <a:endParaRPr lang="es-AR" dirty="0" smtClean="0"/>
          </a:p>
          <a:p>
            <a:pPr>
              <a:buFont typeface="Wingdings" pitchFamily="2" charset="2"/>
              <a:buChar char="ü"/>
            </a:pPr>
            <a:r>
              <a:rPr lang="es-AR" dirty="0" smtClean="0"/>
              <a:t> El modelo reologico más usado para describir los fluidos plásticos reales es el de Herschel-Bulkley</a:t>
            </a:r>
          </a:p>
          <a:p>
            <a:endParaRPr lang="es-AR" dirty="0" smtClean="0"/>
          </a:p>
          <a:p>
            <a:pPr>
              <a:buNone/>
            </a:pPr>
            <a:endParaRPr lang="es-AR" dirty="0" smtClean="0"/>
          </a:p>
          <a:p>
            <a:pPr>
              <a:buNone/>
            </a:pPr>
            <a:r>
              <a:rPr lang="es-AR" dirty="0" smtClean="0"/>
              <a:t>Donde </a:t>
            </a:r>
            <a:r>
              <a:rPr lang="es-AR" i="1" dirty="0" smtClean="0"/>
              <a:t>K</a:t>
            </a:r>
            <a:r>
              <a:rPr lang="es-AR" dirty="0" smtClean="0"/>
              <a:t> es el índice de consistencia</a:t>
            </a:r>
          </a:p>
          <a:p>
            <a:pPr>
              <a:buNone/>
            </a:pPr>
            <a:r>
              <a:rPr lang="es-AR" dirty="0" smtClean="0">
                <a:sym typeface="Symbol"/>
              </a:rPr>
              <a:t>o es la tensión umbral</a:t>
            </a:r>
          </a:p>
          <a:p>
            <a:pPr>
              <a:buNone/>
            </a:pPr>
            <a:r>
              <a:rPr lang="es-AR" dirty="0" smtClean="0">
                <a:sym typeface="Symbol"/>
              </a:rPr>
              <a:t>y </a:t>
            </a:r>
            <a:r>
              <a:rPr lang="es-AR" i="1" dirty="0" smtClean="0">
                <a:sym typeface="Symbol"/>
              </a:rPr>
              <a:t>n</a:t>
            </a:r>
            <a:r>
              <a:rPr lang="es-AR" dirty="0" smtClean="0">
                <a:sym typeface="Symbol"/>
              </a:rPr>
              <a:t> es el índice de comportamiento del flujo</a:t>
            </a:r>
            <a:endParaRPr lang="es-AR" dirty="0" smtClean="0"/>
          </a:p>
          <a:p>
            <a:pPr>
              <a:buNone/>
            </a:pPr>
            <a:endParaRPr lang="es-ES" dirty="0"/>
          </a:p>
        </p:txBody>
      </p:sp>
      <p:pic>
        <p:nvPicPr>
          <p:cNvPr id="8195" name="Picture 3"/>
          <p:cNvPicPr>
            <a:picLocks noChangeAspect="1" noChangeArrowheads="1"/>
          </p:cNvPicPr>
          <p:nvPr/>
        </p:nvPicPr>
        <p:blipFill>
          <a:blip r:embed="rId2" cstate="print"/>
          <a:srcRect/>
          <a:stretch>
            <a:fillRect/>
          </a:stretch>
        </p:blipFill>
        <p:spPr bwMode="auto">
          <a:xfrm>
            <a:off x="2643174" y="4429132"/>
            <a:ext cx="2295525" cy="609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3600" b="1" dirty="0" smtClean="0"/>
              <a:t>Representación gráfica </a:t>
            </a:r>
            <a:r>
              <a:rPr lang="es-ES" sz="3600" b="1" dirty="0" smtClean="0">
                <a:sym typeface="Symbol"/>
              </a:rPr>
              <a:t> </a:t>
            </a:r>
            <a:r>
              <a:rPr lang="es-AR" sz="3600" b="1" dirty="0" smtClean="0"/>
              <a:t>vs </a:t>
            </a:r>
            <a:r>
              <a:rPr lang="es-ES" sz="3600" b="1" dirty="0" smtClean="0">
                <a:sym typeface="Symbol"/>
              </a:rPr>
              <a:t></a:t>
            </a:r>
            <a:endParaRPr lang="es-ES" sz="3600" b="1" dirty="0"/>
          </a:p>
        </p:txBody>
      </p:sp>
      <p:sp>
        <p:nvSpPr>
          <p:cNvPr id="3" name="2 Marcador de contenido"/>
          <p:cNvSpPr>
            <a:spLocks noGrp="1"/>
          </p:cNvSpPr>
          <p:nvPr>
            <p:ph sz="quarter" idx="1"/>
          </p:nvPr>
        </p:nvSpPr>
        <p:spPr>
          <a:xfrm>
            <a:off x="457200" y="1600200"/>
            <a:ext cx="7924800" cy="4873752"/>
          </a:xfrm>
        </p:spPr>
        <p:txBody>
          <a:bodyPr>
            <a:normAutofit/>
          </a:bodyPr>
          <a:lstStyle/>
          <a:p>
            <a:pPr>
              <a:buNone/>
            </a:pPr>
            <a:r>
              <a:rPr lang="es-ES" sz="3200" dirty="0" smtClean="0"/>
              <a:t>Fluidos Newtonianos y no Newtoniano independientes del tiempo.</a:t>
            </a:r>
            <a:endParaRPr lang="es-ES" sz="3200" dirty="0"/>
          </a:p>
        </p:txBody>
      </p:sp>
      <p:pic>
        <p:nvPicPr>
          <p:cNvPr id="9218" name="Picture 2"/>
          <p:cNvPicPr>
            <a:picLocks noChangeAspect="1" noChangeArrowheads="1"/>
          </p:cNvPicPr>
          <p:nvPr/>
        </p:nvPicPr>
        <p:blipFill>
          <a:blip r:embed="rId2" cstate="print"/>
          <a:srcRect/>
          <a:stretch>
            <a:fillRect/>
          </a:stretch>
        </p:blipFill>
        <p:spPr bwMode="auto">
          <a:xfrm>
            <a:off x="3286116" y="2857496"/>
            <a:ext cx="3124200" cy="3579592"/>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428596" y="2857496"/>
            <a:ext cx="2928958" cy="164307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b="1" dirty="0" smtClean="0"/>
              <a:t>Fluidos dependientes del tiempo</a:t>
            </a:r>
            <a:endParaRPr lang="es-ES" sz="3200" b="1" dirty="0"/>
          </a:p>
        </p:txBody>
      </p:sp>
      <p:sp>
        <p:nvSpPr>
          <p:cNvPr id="3" name="2 Marcador de contenido"/>
          <p:cNvSpPr>
            <a:spLocks noGrp="1"/>
          </p:cNvSpPr>
          <p:nvPr>
            <p:ph sz="quarter" idx="1"/>
          </p:nvPr>
        </p:nvSpPr>
        <p:spPr/>
        <p:txBody>
          <a:bodyPr/>
          <a:lstStyle/>
          <a:p>
            <a:r>
              <a:rPr lang="es-AR" dirty="0" smtClean="0"/>
              <a:t>Se clasifican en fluidos tixotrópicos (Ej.: yogur, mayonesa, margarina) y reopecticos según que la viscosidad aparente disminuya o aumente con el tiempo, respectivamente</a:t>
            </a:r>
          </a:p>
          <a:p>
            <a:r>
              <a:rPr lang="es-AR" dirty="0" smtClean="0"/>
              <a:t>no se dispone de un modelo generalizado</a:t>
            </a:r>
          </a:p>
          <a:p>
            <a:r>
              <a:rPr lang="es-AR" dirty="0" smtClean="0"/>
              <a:t>Una simplificación habitual </a:t>
            </a:r>
            <a:r>
              <a:rPr lang="es-ES" dirty="0" smtClean="0"/>
              <a:t>resulta :</a:t>
            </a:r>
          </a:p>
          <a:p>
            <a:endParaRPr lang="es-ES" dirty="0"/>
          </a:p>
        </p:txBody>
      </p:sp>
      <p:pic>
        <p:nvPicPr>
          <p:cNvPr id="4" name="3 Imagen"/>
          <p:cNvPicPr/>
          <p:nvPr/>
        </p:nvPicPr>
        <p:blipFill>
          <a:blip r:embed="rId2" cstate="print"/>
          <a:srcRect/>
          <a:stretch>
            <a:fillRect/>
          </a:stretch>
        </p:blipFill>
        <p:spPr bwMode="auto">
          <a:xfrm>
            <a:off x="1981200" y="4495800"/>
            <a:ext cx="4038600" cy="38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4000" b="1" dirty="0" smtClean="0"/>
              <a:t>Reologia</a:t>
            </a:r>
            <a:endParaRPr lang="es-ES" sz="4000" b="1" dirty="0"/>
          </a:p>
        </p:txBody>
      </p:sp>
      <p:sp>
        <p:nvSpPr>
          <p:cNvPr id="5" name="4 Marcador de contenido"/>
          <p:cNvSpPr>
            <a:spLocks noGrp="1"/>
          </p:cNvSpPr>
          <p:nvPr>
            <p:ph sz="quarter" idx="1"/>
          </p:nvPr>
        </p:nvSpPr>
        <p:spPr/>
        <p:txBody>
          <a:bodyPr/>
          <a:lstStyle/>
          <a:p>
            <a:endParaRPr lang="es-AR" dirty="0" smtClean="0"/>
          </a:p>
          <a:p>
            <a:r>
              <a:rPr lang="es-AR" dirty="0" smtClean="0"/>
              <a:t>La Reologia se define como la ciencia que estudia el flujo y la deformación de la materia en general</a:t>
            </a:r>
          </a:p>
          <a:p>
            <a:pPr>
              <a:buNone/>
            </a:pPr>
            <a:endParaRPr lang="es-AR" dirty="0" smtClean="0"/>
          </a:p>
          <a:p>
            <a:r>
              <a:rPr lang="es-AR" dirty="0" smtClean="0"/>
              <a:t>En la práctica la mayor parte de los estudios reologicos se suelen aplicar a sustancias más o menos fluidas. </a:t>
            </a:r>
            <a:endParaRPr lang="es-ES" dirty="0" smtClean="0"/>
          </a:p>
          <a:p>
            <a:pPr>
              <a:buNone/>
            </a:pPr>
            <a:endParaRPr lang="es-E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15962"/>
          </a:xfrm>
        </p:spPr>
        <p:txBody>
          <a:bodyPr>
            <a:normAutofit/>
          </a:bodyPr>
          <a:lstStyle/>
          <a:p>
            <a:r>
              <a:rPr lang="es-ES" sz="3200" b="1" dirty="0" smtClean="0"/>
              <a:t>Fluidos viscoelasticos</a:t>
            </a:r>
            <a:endParaRPr lang="es-ES" sz="3200" b="1" dirty="0"/>
          </a:p>
        </p:txBody>
      </p:sp>
      <p:sp>
        <p:nvSpPr>
          <p:cNvPr id="3" name="2 Marcador de contenido"/>
          <p:cNvSpPr>
            <a:spLocks noGrp="1"/>
          </p:cNvSpPr>
          <p:nvPr>
            <p:ph sz="quarter" idx="1"/>
          </p:nvPr>
        </p:nvSpPr>
        <p:spPr>
          <a:xfrm>
            <a:off x="381000" y="990600"/>
            <a:ext cx="7543800" cy="5483352"/>
          </a:xfrm>
        </p:spPr>
        <p:txBody>
          <a:bodyPr/>
          <a:lstStyle/>
          <a:p>
            <a:r>
              <a:rPr lang="es-AR" dirty="0" smtClean="0"/>
              <a:t>Se trata de un caso especial de fluidos con propiedades intermedias entre el comportamiento elástico y plástico (Ej.: polímeros fundidos, soluciones de polímeros)</a:t>
            </a:r>
          </a:p>
          <a:p>
            <a:r>
              <a:rPr lang="es-AR" dirty="0" smtClean="0"/>
              <a:t>En la siguiente figura se muestra un elemento plano de un fluido viscoelastico sobre el que se aplica una determinada tensión tangencial t en la dirección x.</a:t>
            </a:r>
          </a:p>
          <a:p>
            <a:endParaRPr lang="es-AR" dirty="0"/>
          </a:p>
          <a:p>
            <a:endParaRPr lang="es-AR" dirty="0" smtClean="0"/>
          </a:p>
          <a:p>
            <a:endParaRPr lang="es-AR" dirty="0" smtClean="0"/>
          </a:p>
          <a:p>
            <a:r>
              <a:rPr lang="es-AR" dirty="0" smtClean="0"/>
              <a:t> </a:t>
            </a:r>
            <a:r>
              <a:rPr lang="es-AR" dirty="0"/>
              <a:t>la diferencia entre ambas tensiones se toma para cuantificar </a:t>
            </a:r>
            <a:r>
              <a:rPr lang="es-AR" dirty="0" smtClean="0"/>
              <a:t>reologicamente estos fluidos</a:t>
            </a:r>
          </a:p>
          <a:p>
            <a:endParaRPr lang="es-ES" dirty="0"/>
          </a:p>
        </p:txBody>
      </p:sp>
      <p:pic>
        <p:nvPicPr>
          <p:cNvPr id="4" name="3 Imagen"/>
          <p:cNvPicPr/>
          <p:nvPr/>
        </p:nvPicPr>
        <p:blipFill>
          <a:blip r:embed="rId2" cstate="print"/>
          <a:srcRect/>
          <a:stretch>
            <a:fillRect/>
          </a:stretch>
        </p:blipFill>
        <p:spPr bwMode="auto">
          <a:xfrm>
            <a:off x="2743200" y="3733800"/>
            <a:ext cx="2819400" cy="175260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3517841" y="6248400"/>
            <a:ext cx="2273359" cy="533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381000"/>
            <a:ext cx="7467600" cy="6092952"/>
          </a:xfrm>
        </p:spPr>
        <p:txBody>
          <a:bodyPr/>
          <a:lstStyle/>
          <a:p>
            <a:r>
              <a:rPr lang="es-AR" b="1" i="1" u="sng" dirty="0" smtClean="0"/>
              <a:t>Efecto Weissenberg:</a:t>
            </a:r>
            <a:r>
              <a:rPr lang="es-AR" dirty="0" smtClean="0"/>
              <a:t>  Se observa al agitar un liquido viscoelastico en el interior de un recipiente.</a:t>
            </a:r>
          </a:p>
          <a:p>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AR" dirty="0" smtClean="0"/>
          </a:p>
          <a:p>
            <a:pPr>
              <a:buNone/>
            </a:pPr>
            <a:r>
              <a:rPr lang="es-AR" i="1" dirty="0" smtClean="0"/>
              <a:t>a) fluido viscoso puro          b) fluido viscoelastico</a:t>
            </a:r>
            <a:endParaRPr lang="es-ES" dirty="0" smtClean="0"/>
          </a:p>
          <a:p>
            <a:endParaRPr lang="es-AR" dirty="0" smtClean="0"/>
          </a:p>
          <a:p>
            <a:endParaRPr lang="es-ES" dirty="0"/>
          </a:p>
        </p:txBody>
      </p:sp>
      <p:pic>
        <p:nvPicPr>
          <p:cNvPr id="4" name="3 Imagen"/>
          <p:cNvPicPr/>
          <p:nvPr/>
        </p:nvPicPr>
        <p:blipFill>
          <a:blip r:embed="rId2" cstate="print"/>
          <a:srcRect/>
          <a:stretch>
            <a:fillRect/>
          </a:stretch>
        </p:blipFill>
        <p:spPr bwMode="auto">
          <a:xfrm>
            <a:off x="2209800" y="1600200"/>
            <a:ext cx="3962400" cy="3124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33400"/>
            <a:ext cx="7467600" cy="5940552"/>
          </a:xfrm>
        </p:spPr>
        <p:txBody>
          <a:bodyPr/>
          <a:lstStyle/>
          <a:p>
            <a:r>
              <a:rPr lang="es-AR" dirty="0" smtClean="0"/>
              <a:t>Cuando un fluido viscoelastico circula por el interior de una conducción, la tensión tangencial debida al rozamiento con las paredes de la misma provoca la aparición de tensiones normales en dirección radial</a:t>
            </a:r>
          </a:p>
          <a:p>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AR" dirty="0" smtClean="0"/>
          </a:p>
          <a:p>
            <a:pPr>
              <a:buNone/>
            </a:pPr>
            <a:r>
              <a:rPr lang="es-AR" i="1" dirty="0" smtClean="0"/>
              <a:t>a) fluido viscoso puro       b) fluido viscoelastico</a:t>
            </a:r>
            <a:endParaRPr lang="es-AR" dirty="0" smtClean="0"/>
          </a:p>
          <a:p>
            <a:endParaRPr lang="es-ES" dirty="0"/>
          </a:p>
        </p:txBody>
      </p:sp>
      <p:pic>
        <p:nvPicPr>
          <p:cNvPr id="4" name="3 Imagen"/>
          <p:cNvPicPr/>
          <p:nvPr/>
        </p:nvPicPr>
        <p:blipFill>
          <a:blip r:embed="rId2" cstate="print"/>
          <a:srcRect/>
          <a:stretch>
            <a:fillRect/>
          </a:stretch>
        </p:blipFill>
        <p:spPr bwMode="auto">
          <a:xfrm>
            <a:off x="1828800" y="2514600"/>
            <a:ext cx="4800600" cy="3276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228600"/>
            <a:ext cx="7467600" cy="6629400"/>
          </a:xfrm>
        </p:spPr>
        <p:txBody>
          <a:bodyPr>
            <a:normAutofit/>
          </a:bodyPr>
          <a:lstStyle/>
          <a:p>
            <a:r>
              <a:rPr lang="es-AR" dirty="0" smtClean="0"/>
              <a:t>El análisis de los fluidos viscoelasticos se complica más todavía ya que la reacción elástica no es inmediata, sino que se desarrolla paulatinamente a lo largo del tiempo</a:t>
            </a:r>
          </a:p>
          <a:p>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AR" dirty="0" smtClean="0"/>
          </a:p>
          <a:p>
            <a:r>
              <a:rPr lang="es-AR" dirty="0" smtClean="0"/>
              <a:t>Se observa un aumento inicial de la tensión tangencial que soporta el fluido seguido de una disminución paulatina hasta alcanzar un valor de equilibrio</a:t>
            </a:r>
            <a:endParaRPr lang="es-ES" dirty="0"/>
          </a:p>
        </p:txBody>
      </p:sp>
      <p:pic>
        <p:nvPicPr>
          <p:cNvPr id="4" name="3 Imagen"/>
          <p:cNvPicPr/>
          <p:nvPr/>
        </p:nvPicPr>
        <p:blipFill>
          <a:blip r:embed="rId2" cstate="print"/>
          <a:srcRect/>
          <a:stretch>
            <a:fillRect/>
          </a:stretch>
        </p:blipFill>
        <p:spPr bwMode="auto">
          <a:xfrm>
            <a:off x="1752600" y="1905000"/>
            <a:ext cx="3886200" cy="2895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3200" b="1" dirty="0" smtClean="0"/>
              <a:t>Factores que influyen sobre la consistencia de los fluidos</a:t>
            </a:r>
            <a:endParaRPr lang="es-ES" sz="3200" b="1" dirty="0"/>
          </a:p>
        </p:txBody>
      </p:sp>
      <p:sp>
        <p:nvSpPr>
          <p:cNvPr id="3" name="2 Marcador de contenido"/>
          <p:cNvSpPr>
            <a:spLocks noGrp="1"/>
          </p:cNvSpPr>
          <p:nvPr>
            <p:ph sz="quarter" idx="1"/>
          </p:nvPr>
        </p:nvSpPr>
        <p:spPr/>
        <p:txBody>
          <a:bodyPr/>
          <a:lstStyle/>
          <a:p>
            <a:r>
              <a:rPr lang="es-AR" dirty="0" smtClean="0"/>
              <a:t>La temperatura es uno de los factores que mayor efecto tiene sobre las propiedades reologicas de los fluidos</a:t>
            </a:r>
          </a:p>
          <a:p>
            <a:r>
              <a:rPr lang="es-AR" dirty="0" smtClean="0"/>
              <a:t>Para líquidos newtonianos:</a:t>
            </a:r>
          </a:p>
          <a:p>
            <a:endParaRPr lang="es-AR" dirty="0" smtClean="0"/>
          </a:p>
          <a:p>
            <a:endParaRPr lang="es-AR" dirty="0" smtClean="0"/>
          </a:p>
          <a:p>
            <a:pPr>
              <a:buNone/>
            </a:pPr>
            <a:r>
              <a:rPr lang="es-AR" dirty="0" smtClean="0"/>
              <a:t>Siendo </a:t>
            </a:r>
            <a:r>
              <a:rPr lang="es-AR" dirty="0" smtClean="0">
                <a:sym typeface="Symbol"/>
              </a:rPr>
              <a:t></a:t>
            </a:r>
            <a:r>
              <a:rPr lang="es-AR" baseline="-25000" dirty="0" smtClean="0"/>
              <a:t>o</a:t>
            </a:r>
            <a:r>
              <a:rPr lang="es-AR" dirty="0" smtClean="0"/>
              <a:t> el factor pre exponencial y </a:t>
            </a:r>
            <a:r>
              <a:rPr lang="es-AR" i="1" dirty="0" smtClean="0"/>
              <a:t>Ea </a:t>
            </a:r>
            <a:r>
              <a:rPr lang="es-AR" dirty="0" smtClean="0"/>
              <a:t>la energía</a:t>
            </a:r>
          </a:p>
          <a:p>
            <a:pPr>
              <a:buNone/>
            </a:pPr>
            <a:r>
              <a:rPr lang="es-AR" dirty="0" smtClean="0"/>
              <a:t>de activación</a:t>
            </a:r>
          </a:p>
          <a:p>
            <a:pPr>
              <a:buNone/>
            </a:pPr>
            <a:endParaRPr lang="es-AR" dirty="0" smtClean="0"/>
          </a:p>
          <a:p>
            <a:pPr>
              <a:buNone/>
            </a:pPr>
            <a:endParaRPr lang="es-ES" dirty="0"/>
          </a:p>
        </p:txBody>
      </p:sp>
      <p:pic>
        <p:nvPicPr>
          <p:cNvPr id="10243" name="Picture 3"/>
          <p:cNvPicPr>
            <a:picLocks noChangeAspect="1" noChangeArrowheads="1"/>
          </p:cNvPicPr>
          <p:nvPr/>
        </p:nvPicPr>
        <p:blipFill>
          <a:blip r:embed="rId2" cstate="print"/>
          <a:srcRect/>
          <a:stretch>
            <a:fillRect/>
          </a:stretch>
        </p:blipFill>
        <p:spPr bwMode="auto">
          <a:xfrm>
            <a:off x="3048000" y="3276600"/>
            <a:ext cx="2306877" cy="762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09600"/>
            <a:ext cx="8229600" cy="5864352"/>
          </a:xfrm>
        </p:spPr>
        <p:txBody>
          <a:bodyPr>
            <a:normAutofit lnSpcReduction="10000"/>
          </a:bodyPr>
          <a:lstStyle/>
          <a:p>
            <a:r>
              <a:rPr lang="es-AR" dirty="0" smtClean="0"/>
              <a:t>En los fluidos no newtonianos es frecuente relacionar la temperatura con la viscosidad aparente, mediante ecuaciones semejantes a la de fluidos newtonianos:</a:t>
            </a:r>
          </a:p>
          <a:p>
            <a:endParaRPr lang="es-AR" dirty="0" smtClean="0"/>
          </a:p>
          <a:p>
            <a:pPr>
              <a:buNone/>
            </a:pPr>
            <a:endParaRPr lang="es-AR" dirty="0" smtClean="0"/>
          </a:p>
          <a:p>
            <a:endParaRPr lang="es-AR" dirty="0" smtClean="0"/>
          </a:p>
          <a:p>
            <a:pPr>
              <a:buNone/>
            </a:pPr>
            <a:endParaRPr lang="es-AR" dirty="0" smtClean="0"/>
          </a:p>
          <a:p>
            <a:r>
              <a:rPr lang="es-AR" dirty="0" smtClean="0"/>
              <a:t>Cuando el fluido está constituido por un disolvente con sólidos en suspensión, la consistencia aumenta notablemente con la concentración de sólidos (C).</a:t>
            </a:r>
          </a:p>
          <a:p>
            <a:pPr>
              <a:buNone/>
            </a:pPr>
            <a:endParaRPr lang="es-AR" dirty="0" smtClean="0"/>
          </a:p>
          <a:p>
            <a:pPr>
              <a:buNone/>
            </a:pPr>
            <a:endParaRPr lang="es-AR" dirty="0" smtClean="0"/>
          </a:p>
          <a:p>
            <a:pPr>
              <a:buNone/>
            </a:pPr>
            <a:endParaRPr lang="es-AR" dirty="0" smtClean="0"/>
          </a:p>
          <a:p>
            <a:pPr>
              <a:buNone/>
            </a:pPr>
            <a:r>
              <a:rPr lang="es-AR" dirty="0" smtClean="0">
                <a:sym typeface="Symbol"/>
              </a:rPr>
              <a:t> es </a:t>
            </a:r>
            <a:r>
              <a:rPr lang="es-AR" dirty="0" smtClean="0"/>
              <a:t>un parámetro experimental (</a:t>
            </a:r>
            <a:r>
              <a:rPr lang="es-AR" dirty="0" smtClean="0">
                <a:sym typeface="Symbol"/>
              </a:rPr>
              <a:t> </a:t>
            </a:r>
            <a:r>
              <a:rPr lang="es-AR" dirty="0" smtClean="0"/>
              <a:t>&gt;1)</a:t>
            </a:r>
          </a:p>
          <a:p>
            <a:endParaRPr lang="es-AR" dirty="0" smtClean="0"/>
          </a:p>
          <a:p>
            <a:pPr>
              <a:buNone/>
            </a:pPr>
            <a:endParaRPr lang="es-AR" dirty="0" smtClean="0"/>
          </a:p>
          <a:p>
            <a:endParaRPr lang="es-AR" dirty="0" smtClean="0"/>
          </a:p>
          <a:p>
            <a:endParaRPr lang="es-ES" dirty="0" smtClean="0"/>
          </a:p>
          <a:p>
            <a:pPr>
              <a:buNone/>
            </a:pPr>
            <a:endParaRPr lang="es-ES" dirty="0"/>
          </a:p>
        </p:txBody>
      </p:sp>
      <p:pic>
        <p:nvPicPr>
          <p:cNvPr id="4" name="3 Imagen"/>
          <p:cNvPicPr/>
          <p:nvPr/>
        </p:nvPicPr>
        <p:blipFill>
          <a:blip r:embed="rId2" cstate="print"/>
          <a:srcRect/>
          <a:stretch>
            <a:fillRect/>
          </a:stretch>
        </p:blipFill>
        <p:spPr bwMode="auto">
          <a:xfrm>
            <a:off x="2895600" y="1828800"/>
            <a:ext cx="2209800" cy="83820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3505200" y="4648200"/>
            <a:ext cx="1371600" cy="45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dirty="0" smtClean="0"/>
              <a:t>Reologia</a:t>
            </a:r>
            <a:endParaRPr lang="es-ES" sz="4000" b="1" dirty="0"/>
          </a:p>
        </p:txBody>
      </p:sp>
      <p:sp>
        <p:nvSpPr>
          <p:cNvPr id="3" name="2 Marcador de contenido"/>
          <p:cNvSpPr>
            <a:spLocks noGrp="1"/>
          </p:cNvSpPr>
          <p:nvPr>
            <p:ph sz="quarter" idx="1"/>
          </p:nvPr>
        </p:nvSpPr>
        <p:spPr/>
        <p:txBody>
          <a:bodyPr/>
          <a:lstStyle/>
          <a:p>
            <a:r>
              <a:rPr lang="es-ES" dirty="0" smtClean="0">
                <a:latin typeface="Century Schoolbook" pitchFamily="18" charset="0"/>
                <a:cs typeface="Times New Roman"/>
              </a:rPr>
              <a:t>Las </a:t>
            </a:r>
            <a:r>
              <a:rPr lang="es-ES" spc="109" dirty="0" smtClean="0">
                <a:latin typeface="Century Schoolbook" pitchFamily="18" charset="0"/>
                <a:cs typeface="Times New Roman"/>
              </a:rPr>
              <a:t> </a:t>
            </a:r>
            <a:r>
              <a:rPr lang="es-ES" dirty="0" smtClean="0">
                <a:latin typeface="Century Schoolbook" pitchFamily="18" charset="0"/>
                <a:cs typeface="Times New Roman"/>
              </a:rPr>
              <a:t>pro</a:t>
            </a:r>
            <a:r>
              <a:rPr lang="es-ES" spc="-12" dirty="0" smtClean="0">
                <a:latin typeface="Century Schoolbook" pitchFamily="18" charset="0"/>
                <a:cs typeface="Times New Roman"/>
              </a:rPr>
              <a:t>p</a:t>
            </a:r>
            <a:r>
              <a:rPr lang="es-ES" dirty="0" smtClean="0">
                <a:latin typeface="Century Schoolbook" pitchFamily="18" charset="0"/>
                <a:cs typeface="Times New Roman"/>
              </a:rPr>
              <a:t>ieda</a:t>
            </a:r>
            <a:r>
              <a:rPr lang="es-ES" spc="-12" dirty="0" smtClean="0">
                <a:latin typeface="Century Schoolbook" pitchFamily="18" charset="0"/>
                <a:cs typeface="Times New Roman"/>
              </a:rPr>
              <a:t>d</a:t>
            </a:r>
            <a:r>
              <a:rPr lang="es-ES" dirty="0" smtClean="0">
                <a:latin typeface="Century Schoolbook" pitchFamily="18" charset="0"/>
                <a:cs typeface="Times New Roman"/>
              </a:rPr>
              <a:t>es</a:t>
            </a:r>
            <a:r>
              <a:rPr lang="es-ES" spc="-105" dirty="0" smtClean="0">
                <a:latin typeface="Century Schoolbook" pitchFamily="18" charset="0"/>
                <a:cs typeface="Times New Roman"/>
              </a:rPr>
              <a:t> </a:t>
            </a:r>
            <a:r>
              <a:rPr lang="es-ES" dirty="0" smtClean="0">
                <a:latin typeface="Century Schoolbook" pitchFamily="18" charset="0"/>
                <a:cs typeface="Times New Roman"/>
              </a:rPr>
              <a:t>reologicas</a:t>
            </a:r>
            <a:r>
              <a:rPr lang="es-ES" spc="58" dirty="0" smtClean="0">
                <a:latin typeface="Century Schoolbook" pitchFamily="18" charset="0"/>
                <a:cs typeface="Times New Roman"/>
              </a:rPr>
              <a:t> </a:t>
            </a:r>
            <a:r>
              <a:rPr lang="es-ES" dirty="0" smtClean="0">
                <a:latin typeface="Century Schoolbook" pitchFamily="18" charset="0"/>
                <a:cs typeface="Times New Roman"/>
              </a:rPr>
              <a:t>de </a:t>
            </a:r>
            <a:r>
              <a:rPr lang="es-ES" spc="65" dirty="0" smtClean="0">
                <a:latin typeface="Century Schoolbook" pitchFamily="18" charset="0"/>
                <a:cs typeface="Times New Roman"/>
              </a:rPr>
              <a:t> </a:t>
            </a:r>
            <a:r>
              <a:rPr lang="es-ES" dirty="0" smtClean="0">
                <a:latin typeface="Century Schoolbook" pitchFamily="18" charset="0"/>
                <a:cs typeface="Times New Roman"/>
              </a:rPr>
              <a:t>un </a:t>
            </a:r>
            <a:r>
              <a:rPr lang="es-ES" spc="113" dirty="0" smtClean="0">
                <a:latin typeface="Century Schoolbook" pitchFamily="18" charset="0"/>
                <a:cs typeface="Times New Roman"/>
              </a:rPr>
              <a:t> </a:t>
            </a:r>
            <a:r>
              <a:rPr lang="es-ES" dirty="0" smtClean="0">
                <a:latin typeface="Century Schoolbook" pitchFamily="18" charset="0"/>
                <a:cs typeface="Times New Roman"/>
              </a:rPr>
              <a:t>material se de</a:t>
            </a:r>
            <a:r>
              <a:rPr lang="es-ES" spc="-12" dirty="0" smtClean="0">
                <a:latin typeface="Century Schoolbook" pitchFamily="18" charset="0"/>
                <a:cs typeface="Times New Roman"/>
              </a:rPr>
              <a:t>t</a:t>
            </a:r>
            <a:r>
              <a:rPr lang="es-ES" dirty="0" smtClean="0">
                <a:latin typeface="Century Schoolbook" pitchFamily="18" charset="0"/>
                <a:cs typeface="Times New Roman"/>
              </a:rPr>
              <a:t>erminan </a:t>
            </a:r>
            <a:r>
              <a:rPr lang="es-ES" spc="-317" dirty="0" smtClean="0">
                <a:latin typeface="Century Schoolbook" pitchFamily="18" charset="0"/>
                <a:cs typeface="Times New Roman"/>
              </a:rPr>
              <a:t> </a:t>
            </a:r>
            <a:r>
              <a:rPr lang="es-ES" dirty="0" smtClean="0">
                <a:latin typeface="Century Schoolbook" pitchFamily="18" charset="0"/>
                <a:cs typeface="Times New Roman"/>
              </a:rPr>
              <a:t>por </a:t>
            </a:r>
            <a:r>
              <a:rPr lang="es-ES" spc="163" dirty="0" smtClean="0">
                <a:latin typeface="Century Schoolbook" pitchFamily="18" charset="0"/>
                <a:cs typeface="Times New Roman"/>
              </a:rPr>
              <a:t>la </a:t>
            </a:r>
            <a:r>
              <a:rPr lang="es-ES" dirty="0" smtClean="0">
                <a:latin typeface="Century Schoolbook" pitchFamily="18" charset="0"/>
                <a:cs typeface="Times New Roman"/>
              </a:rPr>
              <a:t>a</a:t>
            </a:r>
            <a:r>
              <a:rPr lang="es-ES" spc="-12" dirty="0" smtClean="0">
                <a:latin typeface="Century Schoolbook" pitchFamily="18" charset="0"/>
                <a:cs typeface="Times New Roman"/>
              </a:rPr>
              <a:t>p</a:t>
            </a:r>
            <a:r>
              <a:rPr lang="es-ES" dirty="0" smtClean="0">
                <a:latin typeface="Century Schoolbook" pitchFamily="18" charset="0"/>
                <a:cs typeface="Times New Roman"/>
              </a:rPr>
              <a:t>li</a:t>
            </a:r>
            <a:r>
              <a:rPr lang="es-ES" spc="-12" dirty="0" smtClean="0">
                <a:latin typeface="Century Schoolbook" pitchFamily="18" charset="0"/>
                <a:cs typeface="Times New Roman"/>
              </a:rPr>
              <a:t>c</a:t>
            </a:r>
            <a:r>
              <a:rPr lang="es-ES" dirty="0" smtClean="0">
                <a:latin typeface="Century Schoolbook" pitchFamily="18" charset="0"/>
                <a:cs typeface="Times New Roman"/>
              </a:rPr>
              <a:t>a</a:t>
            </a:r>
            <a:r>
              <a:rPr lang="es-ES" spc="-6" dirty="0" smtClean="0">
                <a:latin typeface="Century Schoolbook" pitchFamily="18" charset="0"/>
                <a:cs typeface="Times New Roman"/>
              </a:rPr>
              <a:t>c</a:t>
            </a:r>
            <a:r>
              <a:rPr lang="es-ES" dirty="0" smtClean="0">
                <a:latin typeface="Century Schoolbook" pitchFamily="18" charset="0"/>
                <a:cs typeface="Times New Roman"/>
              </a:rPr>
              <a:t>ión de </a:t>
            </a:r>
            <a:r>
              <a:rPr lang="es-ES" spc="50" dirty="0" smtClean="0">
                <a:latin typeface="Century Schoolbook" pitchFamily="18" charset="0"/>
                <a:cs typeface="Times New Roman"/>
              </a:rPr>
              <a:t> </a:t>
            </a:r>
            <a:r>
              <a:rPr lang="es-ES" dirty="0" smtClean="0">
                <a:latin typeface="Century Schoolbook" pitchFamily="18" charset="0"/>
                <a:cs typeface="Times New Roman"/>
              </a:rPr>
              <a:t>l</a:t>
            </a:r>
            <a:r>
              <a:rPr lang="es-ES" spc="-12" dirty="0" smtClean="0">
                <a:latin typeface="Century Schoolbook" pitchFamily="18" charset="0"/>
                <a:cs typeface="Times New Roman"/>
              </a:rPr>
              <a:t>a</a:t>
            </a:r>
            <a:r>
              <a:rPr lang="es-ES" dirty="0" smtClean="0">
                <a:latin typeface="Century Schoolbook" pitchFamily="18" charset="0"/>
                <a:cs typeface="Times New Roman"/>
              </a:rPr>
              <a:t>s</a:t>
            </a:r>
            <a:r>
              <a:rPr lang="es-ES" spc="-115" dirty="0" smtClean="0">
                <a:latin typeface="Century Schoolbook" pitchFamily="18" charset="0"/>
                <a:cs typeface="Times New Roman"/>
              </a:rPr>
              <a:t> </a:t>
            </a:r>
            <a:r>
              <a:rPr lang="es-ES" dirty="0" smtClean="0">
                <a:latin typeface="Century Schoolbook" pitchFamily="18" charset="0"/>
                <a:cs typeface="Times New Roman"/>
              </a:rPr>
              <a:t>leyes básicas</a:t>
            </a:r>
            <a:r>
              <a:rPr lang="es-ES" spc="-74" dirty="0" smtClean="0">
                <a:latin typeface="Century Schoolbook" pitchFamily="18" charset="0"/>
                <a:cs typeface="Times New Roman"/>
              </a:rPr>
              <a:t> </a:t>
            </a:r>
            <a:r>
              <a:rPr lang="es-ES" dirty="0" smtClean="0">
                <a:latin typeface="Century Schoolbook" pitchFamily="18" charset="0"/>
                <a:cs typeface="Times New Roman"/>
              </a:rPr>
              <a:t>de </a:t>
            </a:r>
            <a:r>
              <a:rPr lang="es-ES" spc="65" dirty="0" smtClean="0">
                <a:latin typeface="Century Schoolbook" pitchFamily="18" charset="0"/>
                <a:cs typeface="Times New Roman"/>
              </a:rPr>
              <a:t> </a:t>
            </a:r>
            <a:r>
              <a:rPr lang="es-ES" spc="-12" dirty="0" smtClean="0">
                <a:latin typeface="Century Schoolbook" pitchFamily="18" charset="0"/>
                <a:cs typeface="Times New Roman"/>
              </a:rPr>
              <a:t>l</a:t>
            </a:r>
            <a:r>
              <a:rPr lang="es-ES" dirty="0" smtClean="0">
                <a:latin typeface="Century Schoolbook" pitchFamily="18" charset="0"/>
                <a:cs typeface="Times New Roman"/>
              </a:rPr>
              <a:t>a</a:t>
            </a:r>
            <a:r>
              <a:rPr lang="es-ES" spc="17" dirty="0" smtClean="0">
                <a:latin typeface="Century Schoolbook" pitchFamily="18" charset="0"/>
                <a:cs typeface="Times New Roman"/>
              </a:rPr>
              <a:t> </a:t>
            </a:r>
            <a:r>
              <a:rPr lang="es-ES" dirty="0" smtClean="0">
                <a:latin typeface="Century Schoolbook" pitchFamily="18" charset="0"/>
                <a:cs typeface="Times New Roman"/>
              </a:rPr>
              <a:t>Mecánica</a:t>
            </a:r>
          </a:p>
          <a:p>
            <a:endParaRPr lang="es-ES" dirty="0"/>
          </a:p>
        </p:txBody>
      </p:sp>
      <p:pic>
        <p:nvPicPr>
          <p:cNvPr id="1027" name="Picture 3"/>
          <p:cNvPicPr>
            <a:picLocks noChangeAspect="1" noChangeArrowheads="1"/>
          </p:cNvPicPr>
          <p:nvPr/>
        </p:nvPicPr>
        <p:blipFill>
          <a:blip r:embed="rId2" cstate="print"/>
          <a:srcRect/>
          <a:stretch>
            <a:fillRect/>
          </a:stretch>
        </p:blipFill>
        <p:spPr bwMode="auto">
          <a:xfrm>
            <a:off x="533400" y="3276600"/>
            <a:ext cx="7562850" cy="20288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dirty="0" smtClean="0"/>
              <a:t>Reologia</a:t>
            </a:r>
            <a:endParaRPr lang="es-ES" sz="4000" b="1"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838200" y="2514600"/>
            <a:ext cx="6797040" cy="182118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186766" cy="1143000"/>
          </a:xfrm>
        </p:spPr>
        <p:txBody>
          <a:bodyPr>
            <a:noAutofit/>
          </a:bodyPr>
          <a:lstStyle/>
          <a:p>
            <a:r>
              <a:rPr lang="es-ES" sz="4000" b="1" dirty="0" smtClean="0"/>
              <a:t>Ley de viscosidad de newton</a:t>
            </a:r>
            <a:endParaRPr lang="es-ES" sz="4000" b="1" dirty="0"/>
          </a:p>
        </p:txBody>
      </p:sp>
      <p:sp>
        <p:nvSpPr>
          <p:cNvPr id="3" name="2 Marcador de contenido"/>
          <p:cNvSpPr>
            <a:spLocks noGrp="1"/>
          </p:cNvSpPr>
          <p:nvPr>
            <p:ph sz="quarter" idx="1"/>
          </p:nvPr>
        </p:nvSpPr>
        <p:spPr/>
        <p:txBody>
          <a:bodyPr/>
          <a:lstStyle/>
          <a:p>
            <a:r>
              <a:rPr lang="es-AR" dirty="0" smtClean="0"/>
              <a:t>El modulo de corte de un sólido elástico esta dado por:</a:t>
            </a:r>
          </a:p>
          <a:p>
            <a:endParaRPr lang="es-AR" dirty="0" smtClean="0"/>
          </a:p>
          <a:p>
            <a:pPr>
              <a:buNone/>
            </a:pPr>
            <a:endParaRPr lang="es-AR" dirty="0" smtClean="0"/>
          </a:p>
          <a:p>
            <a:endParaRPr lang="es-ES" dirty="0" smtClean="0"/>
          </a:p>
          <a:p>
            <a:r>
              <a:rPr lang="es-AR" dirty="0" smtClean="0"/>
              <a:t>Existe una relación similar que relaciona el esfuerzo cortante en un flujo paralelo laminar, con una propiedad del fluido</a:t>
            </a:r>
          </a:p>
          <a:p>
            <a:pPr>
              <a:buNone/>
            </a:pPr>
            <a:r>
              <a:rPr lang="es-AR" dirty="0" smtClean="0"/>
              <a:t>                           </a:t>
            </a:r>
          </a:p>
          <a:p>
            <a:pPr>
              <a:buNone/>
            </a:pPr>
            <a:r>
              <a:rPr lang="es-AR" dirty="0" smtClean="0"/>
              <a:t>                                                                         (1)</a:t>
            </a:r>
            <a:endParaRPr lang="es-ES" dirty="0"/>
          </a:p>
        </p:txBody>
      </p:sp>
      <p:pic>
        <p:nvPicPr>
          <p:cNvPr id="3075" name="Picture 3"/>
          <p:cNvPicPr>
            <a:picLocks noChangeAspect="1" noChangeArrowheads="1"/>
          </p:cNvPicPr>
          <p:nvPr/>
        </p:nvPicPr>
        <p:blipFill>
          <a:blip r:embed="rId2" cstate="print"/>
          <a:srcRect/>
          <a:stretch>
            <a:fillRect/>
          </a:stretch>
        </p:blipFill>
        <p:spPr bwMode="auto">
          <a:xfrm>
            <a:off x="1447801" y="2438400"/>
            <a:ext cx="4953000" cy="745733"/>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990600" y="5105400"/>
            <a:ext cx="5364480" cy="609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901014" cy="639762"/>
          </a:xfrm>
        </p:spPr>
        <p:txBody>
          <a:bodyPr>
            <a:noAutofit/>
          </a:bodyPr>
          <a:lstStyle/>
          <a:p>
            <a:r>
              <a:rPr lang="es-ES" sz="4000" b="1" dirty="0" smtClean="0"/>
              <a:t>Ley de viscosidad de newton</a:t>
            </a:r>
            <a:endParaRPr lang="es-ES" sz="4000" b="1" dirty="0"/>
          </a:p>
        </p:txBody>
      </p:sp>
      <p:sp>
        <p:nvSpPr>
          <p:cNvPr id="3" name="2 Marcador de contenido"/>
          <p:cNvSpPr>
            <a:spLocks noGrp="1"/>
          </p:cNvSpPr>
          <p:nvPr>
            <p:ph sz="quarter" idx="1"/>
          </p:nvPr>
        </p:nvSpPr>
        <p:spPr>
          <a:xfrm>
            <a:off x="457200" y="990600"/>
            <a:ext cx="7467600" cy="5483352"/>
          </a:xfrm>
        </p:spPr>
        <p:txBody>
          <a:bodyPr/>
          <a:lstStyle/>
          <a:p>
            <a:pPr>
              <a:buNone/>
            </a:pPr>
            <a:r>
              <a:rPr lang="es-AR" dirty="0"/>
              <a:t>R</a:t>
            </a:r>
            <a:r>
              <a:rPr lang="es-AR" dirty="0" smtClean="0"/>
              <a:t>apidez </a:t>
            </a:r>
            <a:r>
              <a:rPr lang="es-AR" dirty="0"/>
              <a:t>de deformación en un  flujo simple</a:t>
            </a:r>
            <a:endParaRPr lang="es-AR" dirty="0" smtClean="0"/>
          </a:p>
          <a:p>
            <a:endParaRPr lang="es-AR" dirty="0" smtClean="0"/>
          </a:p>
          <a:p>
            <a:endParaRPr lang="es-AR" dirty="0" smtClean="0"/>
          </a:p>
          <a:p>
            <a:endParaRPr lang="es-AR" dirty="0" smtClean="0"/>
          </a:p>
          <a:p>
            <a:pPr>
              <a:buNone/>
            </a:pPr>
            <a:endParaRPr lang="es-AR" dirty="0" smtClean="0"/>
          </a:p>
          <a:p>
            <a:pPr>
              <a:buNone/>
            </a:pPr>
            <a:endParaRPr lang="es-AR" dirty="0" smtClean="0"/>
          </a:p>
          <a:p>
            <a:r>
              <a:rPr lang="es-AR" dirty="0" smtClean="0"/>
              <a:t>La rapidez de velocidad cortante en un punto puede definirse como       de la figura podemos observar que: </a:t>
            </a:r>
          </a:p>
          <a:p>
            <a:pPr>
              <a:buNone/>
            </a:pPr>
            <a:endParaRPr lang="es-ES" dirty="0" smtClean="0"/>
          </a:p>
          <a:p>
            <a:pPr>
              <a:buNone/>
            </a:pPr>
            <a:endParaRPr lang="es-ES" dirty="0" smtClean="0"/>
          </a:p>
          <a:p>
            <a:r>
              <a:rPr lang="es-AR" dirty="0" smtClean="0"/>
              <a:t>En el limite :                                      (2)</a:t>
            </a:r>
          </a:p>
          <a:p>
            <a:endParaRPr lang="es-ES" dirty="0"/>
          </a:p>
        </p:txBody>
      </p:sp>
      <p:pic>
        <p:nvPicPr>
          <p:cNvPr id="4" name="3 Imagen"/>
          <p:cNvPicPr/>
          <p:nvPr/>
        </p:nvPicPr>
        <p:blipFill>
          <a:blip r:embed="rId2" cstate="print"/>
          <a:srcRect/>
          <a:stretch>
            <a:fillRect/>
          </a:stretch>
        </p:blipFill>
        <p:spPr bwMode="auto">
          <a:xfrm>
            <a:off x="1866900" y="1524000"/>
            <a:ext cx="3886200" cy="213360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3810000" y="4114800"/>
            <a:ext cx="457200" cy="457200"/>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2971800" y="4800600"/>
            <a:ext cx="2133600" cy="609600"/>
          </a:xfrm>
          <a:prstGeom prst="rect">
            <a:avLst/>
          </a:prstGeom>
          <a:noFill/>
          <a:ln w="9525">
            <a:noFill/>
            <a:miter lim="800000"/>
            <a:headEnd/>
            <a:tailEnd/>
          </a:ln>
        </p:spPr>
      </p:pic>
      <p:pic>
        <p:nvPicPr>
          <p:cNvPr id="7" name="6 Imagen"/>
          <p:cNvPicPr/>
          <p:nvPr/>
        </p:nvPicPr>
        <p:blipFill>
          <a:blip r:embed="rId5" cstate="print"/>
          <a:srcRect/>
          <a:stretch>
            <a:fillRect/>
          </a:stretch>
        </p:blipFill>
        <p:spPr bwMode="auto">
          <a:xfrm>
            <a:off x="3162300" y="5794664"/>
            <a:ext cx="1752600" cy="38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15328" cy="1143000"/>
          </a:xfrm>
        </p:spPr>
        <p:txBody>
          <a:bodyPr>
            <a:noAutofit/>
          </a:bodyPr>
          <a:lstStyle/>
          <a:p>
            <a:r>
              <a:rPr lang="es-ES" sz="4000" b="1" dirty="0" smtClean="0"/>
              <a:t>Ley de viscosidad de newton</a:t>
            </a:r>
            <a:endParaRPr lang="es-ES" sz="4000" b="1" dirty="0"/>
          </a:p>
        </p:txBody>
      </p:sp>
      <p:sp>
        <p:nvSpPr>
          <p:cNvPr id="3" name="2 Marcador de contenido"/>
          <p:cNvSpPr>
            <a:spLocks noGrp="1"/>
          </p:cNvSpPr>
          <p:nvPr>
            <p:ph sz="quarter" idx="1"/>
          </p:nvPr>
        </p:nvSpPr>
        <p:spPr>
          <a:xfrm>
            <a:off x="533400" y="1981200"/>
            <a:ext cx="7391400" cy="4492752"/>
          </a:xfrm>
        </p:spPr>
        <p:txBody>
          <a:bodyPr/>
          <a:lstStyle/>
          <a:p>
            <a:r>
              <a:rPr lang="es-AR" dirty="0" smtClean="0"/>
              <a:t>Combinado las ecuaciones (1) y (2) y representando la viscosidad por  </a:t>
            </a:r>
            <a:r>
              <a:rPr lang="es-AR" b="1" i="1" dirty="0" smtClean="0"/>
              <a:t>µ</a:t>
            </a:r>
            <a:r>
              <a:rPr lang="es-AR" dirty="0" smtClean="0"/>
              <a:t>, la ley de viscosidad de Newton puede escribirse como:</a:t>
            </a:r>
            <a:endParaRPr lang="es-ES" dirty="0" smtClean="0"/>
          </a:p>
          <a:p>
            <a:pPr>
              <a:buNone/>
            </a:pPr>
            <a:endParaRPr lang="es-ES" dirty="0"/>
          </a:p>
        </p:txBody>
      </p:sp>
      <p:pic>
        <p:nvPicPr>
          <p:cNvPr id="4" name="3 Imagen"/>
          <p:cNvPicPr/>
          <p:nvPr/>
        </p:nvPicPr>
        <p:blipFill>
          <a:blip r:embed="rId2" cstate="print"/>
          <a:srcRect/>
          <a:stretch>
            <a:fillRect/>
          </a:stretch>
        </p:blipFill>
        <p:spPr bwMode="auto">
          <a:xfrm>
            <a:off x="3429000" y="3733800"/>
            <a:ext cx="1295400" cy="990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000" b="1" dirty="0" smtClean="0"/>
              <a:t>Unidades de viscosidad</a:t>
            </a:r>
            <a:endParaRPr lang="es-AR" sz="4000" b="1" dirty="0"/>
          </a:p>
        </p:txBody>
      </p:sp>
      <p:sp>
        <p:nvSpPr>
          <p:cNvPr id="3" name="2 Marcador de contenido"/>
          <p:cNvSpPr>
            <a:spLocks noGrp="1"/>
          </p:cNvSpPr>
          <p:nvPr>
            <p:ph sz="quarter" idx="1"/>
          </p:nvPr>
        </p:nvSpPr>
        <p:spPr/>
        <p:txBody>
          <a:bodyPr/>
          <a:lstStyle/>
          <a:p>
            <a:r>
              <a:rPr lang="es-AR" dirty="0"/>
              <a:t>P</a:t>
            </a:r>
            <a:r>
              <a:rPr lang="es-AR" dirty="0" smtClean="0"/>
              <a:t>ueden </a:t>
            </a:r>
            <a:r>
              <a:rPr lang="es-AR" dirty="0"/>
              <a:t>obtenerse a partir de la relación de </a:t>
            </a:r>
            <a:r>
              <a:rPr lang="es-AR" dirty="0" smtClean="0"/>
              <a:t>Newton de la viscosidad:</a:t>
            </a:r>
          </a:p>
          <a:p>
            <a:endParaRPr lang="es-AR" dirty="0" smtClean="0"/>
          </a:p>
          <a:p>
            <a:pPr marL="0" indent="0">
              <a:buNone/>
            </a:pPr>
            <a:endParaRPr lang="es-AR" dirty="0" smtClean="0"/>
          </a:p>
          <a:p>
            <a:r>
              <a:rPr lang="es-AR" dirty="0"/>
              <a:t>O bien, en forma dimensional</a:t>
            </a:r>
            <a:r>
              <a:rPr lang="es-AR" dirty="0" smtClean="0"/>
              <a:t>:</a:t>
            </a:r>
          </a:p>
          <a:p>
            <a:pPr>
              <a:buNone/>
            </a:pPr>
            <a:endParaRPr lang="es-AR" dirty="0" smtClean="0"/>
          </a:p>
          <a:p>
            <a:pPr marL="0" indent="0">
              <a:buNone/>
            </a:pPr>
            <a:r>
              <a:rPr lang="es-AR" dirty="0" smtClean="0"/>
              <a:t>                                                           (N.s/m2)</a:t>
            </a:r>
            <a:endParaRPr lang="es-AR" dirty="0"/>
          </a:p>
          <a:p>
            <a:pPr marL="0" indent="0">
              <a:buNone/>
            </a:pPr>
            <a:r>
              <a:rPr lang="es-AR" i="1" dirty="0" smtClean="0"/>
              <a:t>F=Fuerza</a:t>
            </a:r>
            <a:r>
              <a:rPr lang="es-AR" i="1" dirty="0"/>
              <a:t>; L=Longitud; </a:t>
            </a:r>
            <a:r>
              <a:rPr lang="es-AR" i="1" dirty="0" smtClean="0"/>
              <a:t>t=tiempo</a:t>
            </a:r>
          </a:p>
          <a:p>
            <a:pPr marL="0" indent="0">
              <a:buNone/>
            </a:pPr>
            <a:r>
              <a:rPr lang="es-AR" i="1" dirty="0" smtClean="0"/>
              <a:t>La viscosidad cinemática es una relación </a:t>
            </a:r>
            <a:r>
              <a:rPr lang="es-AR" b="1" i="1" dirty="0"/>
              <a:t>µ/</a:t>
            </a:r>
            <a:r>
              <a:rPr lang="es-AR" i="1" dirty="0"/>
              <a:t>ρ </a:t>
            </a:r>
            <a:endParaRPr lang="es-AR" i="1" dirty="0" smtClean="0"/>
          </a:p>
          <a:p>
            <a:pPr marL="0" indent="0">
              <a:buNone/>
            </a:pPr>
            <a:endParaRPr lang="es-AR" dirty="0"/>
          </a:p>
          <a:p>
            <a:pPr marL="0" indent="0">
              <a:buNone/>
            </a:pPr>
            <a:r>
              <a:rPr lang="es-AR" dirty="0" smtClean="0"/>
              <a:t>                                                             (m2/s)</a:t>
            </a:r>
          </a:p>
          <a:p>
            <a:pPr marL="0" indent="0">
              <a:buNone/>
            </a:pPr>
            <a:endParaRPr lang="es-AR" dirty="0"/>
          </a:p>
        </p:txBody>
      </p:sp>
      <p:pic>
        <p:nvPicPr>
          <p:cNvPr id="4" name="3 Imagen"/>
          <p:cNvPicPr/>
          <p:nvPr/>
        </p:nvPicPr>
        <p:blipFill>
          <a:blip r:embed="rId2" cstate="print"/>
          <a:srcRect/>
          <a:stretch>
            <a:fillRect/>
          </a:stretch>
        </p:blipFill>
        <p:spPr bwMode="auto">
          <a:xfrm>
            <a:off x="3276600" y="2514600"/>
            <a:ext cx="1509714" cy="842962"/>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3071802" y="3714752"/>
            <a:ext cx="1928826" cy="819152"/>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000364" y="5572140"/>
            <a:ext cx="2286016" cy="752476"/>
          </a:xfrm>
          <a:prstGeom prst="rect">
            <a:avLst/>
          </a:prstGeom>
          <a:noFill/>
          <a:ln w="9525">
            <a:noFill/>
            <a:miter lim="800000"/>
            <a:headEnd/>
            <a:tailEnd/>
          </a:ln>
        </p:spPr>
      </p:pic>
    </p:spTree>
    <p:extLst>
      <p:ext uri="{BB962C8B-B14F-4D97-AF65-F5344CB8AC3E}">
        <p14:creationId xmlns="" xmlns:p14="http://schemas.microsoft.com/office/powerpoint/2010/main" val="16518129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868362"/>
          </a:xfrm>
        </p:spPr>
        <p:txBody>
          <a:bodyPr>
            <a:normAutofit/>
          </a:bodyPr>
          <a:lstStyle/>
          <a:p>
            <a:r>
              <a:rPr lang="es-ES" sz="4000" b="1" dirty="0" smtClean="0"/>
              <a:t>Viscosidad</a:t>
            </a:r>
            <a:endParaRPr lang="es-ES" sz="4000" b="1" dirty="0"/>
          </a:p>
        </p:txBody>
      </p:sp>
      <p:sp>
        <p:nvSpPr>
          <p:cNvPr id="3" name="2 Marcador de contenido"/>
          <p:cNvSpPr>
            <a:spLocks noGrp="1"/>
          </p:cNvSpPr>
          <p:nvPr>
            <p:ph sz="quarter" idx="1"/>
          </p:nvPr>
        </p:nvSpPr>
        <p:spPr>
          <a:xfrm>
            <a:off x="457200" y="1371600"/>
            <a:ext cx="7467600" cy="5102352"/>
          </a:xfrm>
        </p:spPr>
        <p:txBody>
          <a:bodyPr/>
          <a:lstStyle/>
          <a:p>
            <a:r>
              <a:rPr lang="es-AR" dirty="0" smtClean="0"/>
              <a:t>La viscosidad de un fluido es una medida de su resistencia a la rapidez de la deformación.</a:t>
            </a:r>
          </a:p>
          <a:p>
            <a:pPr marL="0" indent="0">
              <a:buNone/>
            </a:pPr>
            <a:endParaRPr lang="es-AR" dirty="0" smtClean="0"/>
          </a:p>
          <a:p>
            <a:endParaRPr lang="es-AR" dirty="0" smtClean="0"/>
          </a:p>
          <a:p>
            <a:endParaRPr lang="es-AR" dirty="0" smtClean="0"/>
          </a:p>
          <a:p>
            <a:endParaRPr lang="es-AR" dirty="0" smtClean="0"/>
          </a:p>
          <a:p>
            <a:endParaRPr lang="es-AR" dirty="0" smtClean="0"/>
          </a:p>
          <a:p>
            <a:pPr>
              <a:buNone/>
            </a:pPr>
            <a:endParaRPr lang="es-AR" dirty="0" smtClean="0"/>
          </a:p>
          <a:p>
            <a:r>
              <a:rPr lang="es-AR" dirty="0" smtClean="0"/>
              <a:t>La tensión tangencial o rasante aplicada sobre el fluido se puede calcular como:</a:t>
            </a:r>
          </a:p>
          <a:p>
            <a:endParaRPr lang="es-AR" dirty="0" smtClean="0"/>
          </a:p>
          <a:p>
            <a:pPr>
              <a:buNone/>
            </a:pPr>
            <a:endParaRPr lang="es-ES" dirty="0" smtClean="0"/>
          </a:p>
          <a:p>
            <a:endParaRPr lang="es-ES" dirty="0"/>
          </a:p>
        </p:txBody>
      </p:sp>
      <p:pic>
        <p:nvPicPr>
          <p:cNvPr id="4" name="3 Imagen"/>
          <p:cNvPicPr/>
          <p:nvPr/>
        </p:nvPicPr>
        <p:blipFill>
          <a:blip r:embed="rId2" cstate="print"/>
          <a:srcRect/>
          <a:stretch>
            <a:fillRect/>
          </a:stretch>
        </p:blipFill>
        <p:spPr bwMode="auto">
          <a:xfrm>
            <a:off x="2362200" y="2362200"/>
            <a:ext cx="3657599" cy="2362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124201" y="5562600"/>
            <a:ext cx="1676400" cy="61331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792</TotalTime>
  <Words>979</Words>
  <Application>Microsoft Office PowerPoint</Application>
  <PresentationFormat>Presentación en pantalla (4:3)</PresentationFormat>
  <Paragraphs>170</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Mirador</vt:lpstr>
      <vt:lpstr>Fenómenos de transporte Tema: Reologia   </vt:lpstr>
      <vt:lpstr>Reologia</vt:lpstr>
      <vt:lpstr>Reologia</vt:lpstr>
      <vt:lpstr>Reologia</vt:lpstr>
      <vt:lpstr>Ley de viscosidad de newton</vt:lpstr>
      <vt:lpstr>Ley de viscosidad de newton</vt:lpstr>
      <vt:lpstr>Ley de viscosidad de newton</vt:lpstr>
      <vt:lpstr>Unidades de viscosidad</vt:lpstr>
      <vt:lpstr>Viscosidad</vt:lpstr>
      <vt:lpstr>Diapositiva 10</vt:lpstr>
      <vt:lpstr>Clasificación reologica de fluidos</vt:lpstr>
      <vt:lpstr>Clasificación Reologica de fluidos</vt:lpstr>
      <vt:lpstr>Clasificación reologica de fluidos</vt:lpstr>
      <vt:lpstr>Clasificación reologica de fluidos</vt:lpstr>
      <vt:lpstr>Fluidos independientes del tiempo</vt:lpstr>
      <vt:lpstr>Fluidos independientes del tiempo</vt:lpstr>
      <vt:lpstr>Fluidos independientes del tiempo</vt:lpstr>
      <vt:lpstr>Representación gráfica  vs </vt:lpstr>
      <vt:lpstr>Fluidos dependientes del tiempo</vt:lpstr>
      <vt:lpstr>Fluidos viscoelasticos</vt:lpstr>
      <vt:lpstr>Diapositiva 21</vt:lpstr>
      <vt:lpstr>Diapositiva 22</vt:lpstr>
      <vt:lpstr>Diapositiva 23</vt:lpstr>
      <vt:lpstr>Factores que influyen sobre la consistencia de los fluidos</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MateoRodrigo</dc:creator>
  <cp:lastModifiedBy>hetitor</cp:lastModifiedBy>
  <cp:revision>27</cp:revision>
  <dcterms:modified xsi:type="dcterms:W3CDTF">2017-04-10T22:13:37Z</dcterms:modified>
</cp:coreProperties>
</file>