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0" r:id="rId4"/>
    <p:sldId id="291" r:id="rId5"/>
    <p:sldId id="292" r:id="rId6"/>
    <p:sldId id="293" r:id="rId7"/>
    <p:sldId id="294" r:id="rId8"/>
    <p:sldId id="297" r:id="rId9"/>
    <p:sldId id="298" r:id="rId10"/>
    <p:sldId id="299" r:id="rId11"/>
    <p:sldId id="300" r:id="rId12"/>
    <p:sldId id="281" r:id="rId13"/>
    <p:sldId id="286" r:id="rId14"/>
    <p:sldId id="287" r:id="rId15"/>
    <p:sldId id="288" r:id="rId16"/>
    <p:sldId id="285" r:id="rId17"/>
    <p:sldId id="289" r:id="rId18"/>
    <p:sldId id="301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2YxPtcQJS8gJPDnS/bmaRCH1g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30DF2F-6020-43A9-910E-24E66530AEDF}">
  <a:tblStyle styleId="{DF30DF2F-6020-43A9-910E-24E66530AEDF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402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735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3763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6175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0514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02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1120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5961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726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561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481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6558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9354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475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238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3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24" name="Google Shape;24;p23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 rot="5400000">
            <a:off x="3872485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92" name="Google Shape;92;p33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39" name="Google Shape;39;p25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leyenda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79" name="Google Shape;79;p3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5" name="Google Shape;15;p22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4509"/>
            </a:srgbClr>
          </a:solidFill>
          <a:ln>
            <a:noFill/>
          </a:ln>
          <a:effectLst>
            <a:outerShdw blurRad="50800" dist="12700" dir="5400000" algn="ctr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Twentieth Century"/>
              <a:buNone/>
            </a:pPr>
            <a:r>
              <a:rPr lang="es-ES">
                <a:solidFill>
                  <a:srgbClr val="FFFFFF"/>
                </a:solidFill>
              </a:rPr>
              <a:t>PROGRAMACIÓN AVANZADA</a:t>
            </a:r>
            <a:endParaRPr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>
                <a:solidFill>
                  <a:srgbClr val="FFFFFF"/>
                </a:solidFill>
              </a:rPr>
              <a:t>ING. INDUSTRIAL - FAC. DE INGENIERÍA - UNIVERSIDAD NACIONAL DE JUJUY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>
                <a:solidFill>
                  <a:srgbClr val="FFFFFF"/>
                </a:solidFill>
              </a:rPr>
              <a:t>Esp. Ing.Cruz Delia Cristina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03" name="Google Shape;103;p1"/>
          <p:cNvCxnSpPr/>
          <p:nvPr/>
        </p:nvCxnSpPr>
        <p:spPr>
          <a:xfrm>
            <a:off x="4309349" y="4666480"/>
            <a:ext cx="6832499" cy="0"/>
          </a:xfrm>
          <a:prstGeom prst="straightConnector1">
            <a:avLst/>
          </a:prstGeom>
          <a:noFill/>
          <a:ln w="22225" cap="flat" cmpd="sng">
            <a:solidFill>
              <a:srgbClr val="4AC4E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2700" dir="5400000" algn="ctr" rotWithShape="0">
              <a:srgbClr val="000000">
                <a:alpha val="49411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SQL - DELETE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Los campos de las tablas se pueden ELIMINAR haciendo uso de la mencionada sentencia.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SINTAXIS: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	</a:t>
            </a:r>
            <a:r>
              <a:rPr lang="en-US" sz="2400" dirty="0"/>
              <a:t>DELETE FROM </a:t>
            </a:r>
            <a:r>
              <a:rPr lang="en-US" sz="2400" dirty="0" err="1"/>
              <a:t>table_name</a:t>
            </a:r>
            <a:r>
              <a:rPr lang="en-US" sz="2400" dirty="0"/>
              <a:t>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dirty="0"/>
              <a:t>	WHERE condition;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9583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SQL - SELECT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Los campos de las tablas se pueden CONSULTAR haciendo uso de la mencionada sentencia.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SINTAXIS: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	</a:t>
            </a:r>
            <a:r>
              <a:rPr lang="en-US" sz="2400" dirty="0"/>
              <a:t>SELECT column1, column2, ...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dirty="0"/>
              <a:t>	FROM </a:t>
            </a:r>
            <a:r>
              <a:rPr lang="en-US" sz="2400" dirty="0" err="1"/>
              <a:t>table_name</a:t>
            </a:r>
            <a:r>
              <a:rPr lang="en-US" sz="2400" dirty="0"/>
              <a:t>;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98473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1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Un </a:t>
            </a:r>
            <a:r>
              <a:rPr lang="es-ES" sz="2400" dirty="0" err="1"/>
              <a:t>micromercado</a:t>
            </a:r>
            <a:r>
              <a:rPr lang="es-ES" sz="2400" dirty="0"/>
              <a:t> desea diseñar una Base de Datos para llevar el control de ventas. Para esto se tiene que los productos se registran con un código, una descripción, una unidad de venta y un precio unitario. Los clientes se registran con cédula, apellido, nombre, correo electrónico. Las ventas se registran en una factura que se identifica con un número de factura y la fecha; se anota también la forma de pago. Se debe anotar el número de unidades de cada producto que se asocia a la factura.  Se sabe que un cliente puede tener muchas facturas de sus compras y que una factura debe tener un cliente asociado. </a:t>
            </a:r>
          </a:p>
        </p:txBody>
      </p:sp>
    </p:spTree>
    <p:extLst>
      <p:ext uri="{BB962C8B-B14F-4D97-AF65-F5344CB8AC3E}">
        <p14:creationId xmlns:p14="http://schemas.microsoft.com/office/powerpoint/2010/main" val="86143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1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Un </a:t>
            </a:r>
            <a:r>
              <a:rPr lang="es-ES" sz="2400" dirty="0" err="1"/>
              <a:t>micromercado</a:t>
            </a:r>
            <a:r>
              <a:rPr lang="es-ES" sz="2400" dirty="0"/>
              <a:t> desea diseñar una Base de Datos para llevar el control de ventas. Para esto se tiene que los </a:t>
            </a:r>
            <a:r>
              <a:rPr lang="es-ES" sz="2800" b="1" dirty="0">
                <a:solidFill>
                  <a:srgbClr val="FFC000"/>
                </a:solidFill>
              </a:rPr>
              <a:t>productos</a:t>
            </a:r>
            <a:r>
              <a:rPr lang="es-ES" sz="2400" dirty="0"/>
              <a:t> se registran con un código, una descripción, una unidad de venta y un precio unitario. Los </a:t>
            </a:r>
            <a:r>
              <a:rPr lang="es-ES" sz="2800" b="1" dirty="0">
                <a:solidFill>
                  <a:srgbClr val="FFC000"/>
                </a:solidFill>
              </a:rPr>
              <a:t>clientes</a:t>
            </a:r>
            <a:r>
              <a:rPr lang="es-ES" sz="2400" dirty="0"/>
              <a:t> se registran con cédula, apellido, nombre, correo electrónico. Las </a:t>
            </a:r>
            <a:r>
              <a:rPr lang="es-ES" sz="2800" b="1" dirty="0">
                <a:solidFill>
                  <a:srgbClr val="FFC000"/>
                </a:solidFill>
              </a:rPr>
              <a:t>ventas</a:t>
            </a:r>
            <a:r>
              <a:rPr lang="es-ES" sz="2400" dirty="0"/>
              <a:t> se registran en una factura que se identifica con un número de factura y la fecha; se anota también la forma de pago. Se debe anotar el número de unidades de cada producto que se asocia a la factura.  Se sabe que un cliente puede tener muchas facturas de sus compras y que una factura debe tener un cliente asociado.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89DA2CC-1FE2-2EE9-8C4C-6E887D3BAD06}"/>
              </a:ext>
            </a:extLst>
          </p:cNvPr>
          <p:cNvSpPr/>
          <p:nvPr/>
        </p:nvSpPr>
        <p:spPr>
          <a:xfrm>
            <a:off x="5271792" y="175846"/>
            <a:ext cx="6323308" cy="11549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/>
              <a:t>Sustantivos, comunes o propios, para </a:t>
            </a:r>
          </a:p>
          <a:p>
            <a:pPr algn="ctr"/>
            <a:r>
              <a:rPr lang="es-AR" sz="2400" dirty="0"/>
              <a:t>definir tipos de entidades y entidades.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6C6BBB86-81DA-8E67-2C5C-26ADB2BF6281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5271792" y="1330780"/>
            <a:ext cx="3161654" cy="128843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35892AD-0A71-9529-B3DB-1FDA10426316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6679769" y="1330780"/>
            <a:ext cx="1753677" cy="209822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77B3014-4E88-923D-8D02-C27B3D2C5E5C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8043620" y="1330780"/>
            <a:ext cx="389826" cy="170927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6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1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Un </a:t>
            </a:r>
            <a:r>
              <a:rPr lang="es-ES" sz="2400" dirty="0" err="1"/>
              <a:t>micromercado</a:t>
            </a:r>
            <a:r>
              <a:rPr lang="es-ES" sz="2400" dirty="0"/>
              <a:t> desea diseñar una Base de Datos para llevar el control de ventas. Para esto se tiene que los </a:t>
            </a:r>
            <a:r>
              <a:rPr lang="es-ES" sz="2800" b="1" dirty="0">
                <a:solidFill>
                  <a:srgbClr val="FFC000"/>
                </a:solidFill>
              </a:rPr>
              <a:t>productos</a:t>
            </a:r>
            <a:r>
              <a:rPr lang="es-ES" sz="2400" dirty="0"/>
              <a:t> se registran con un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código</a:t>
            </a:r>
            <a:r>
              <a:rPr lang="es-ES" sz="2400" dirty="0"/>
              <a:t>, una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descripción</a:t>
            </a:r>
            <a:r>
              <a:rPr lang="es-ES" sz="2400" dirty="0"/>
              <a:t>, una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unidad de venta </a:t>
            </a:r>
            <a:r>
              <a:rPr lang="es-ES" sz="2400" dirty="0"/>
              <a:t>y un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precio unitario</a:t>
            </a:r>
            <a:r>
              <a:rPr lang="es-ES" sz="2400" dirty="0"/>
              <a:t>. Los </a:t>
            </a:r>
            <a:r>
              <a:rPr lang="es-ES" sz="2800" b="1" dirty="0">
                <a:solidFill>
                  <a:srgbClr val="FFC000"/>
                </a:solidFill>
              </a:rPr>
              <a:t>clientes</a:t>
            </a:r>
            <a:r>
              <a:rPr lang="es-ES" sz="2400" dirty="0"/>
              <a:t> se registran con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cédula</a:t>
            </a:r>
            <a:r>
              <a:rPr lang="es-ES" sz="2400" dirty="0"/>
              <a:t>,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apellido</a:t>
            </a:r>
            <a:r>
              <a:rPr lang="es-ES" sz="2400" dirty="0"/>
              <a:t>,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nombre</a:t>
            </a:r>
            <a:r>
              <a:rPr lang="es-ES" sz="2400" dirty="0"/>
              <a:t>,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correo electrónico</a:t>
            </a:r>
            <a:r>
              <a:rPr lang="es-ES" sz="2400" dirty="0"/>
              <a:t>. Las ventas se registran en una </a:t>
            </a:r>
            <a:r>
              <a:rPr lang="es-ES" sz="2800" b="1" dirty="0">
                <a:solidFill>
                  <a:srgbClr val="FFC000"/>
                </a:solidFill>
              </a:rPr>
              <a:t>factura</a:t>
            </a:r>
            <a:r>
              <a:rPr lang="es-ES" sz="2400" dirty="0"/>
              <a:t> que se identifica con un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número de factura</a:t>
            </a:r>
            <a:r>
              <a:rPr lang="es-ES" sz="2400" dirty="0"/>
              <a:t> y la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fecha</a:t>
            </a:r>
            <a:r>
              <a:rPr lang="es-ES" sz="2400" dirty="0"/>
              <a:t>; se anota también la </a:t>
            </a:r>
            <a:r>
              <a:rPr lang="es-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 de pago</a:t>
            </a:r>
            <a:r>
              <a:rPr lang="es-ES" sz="2400" dirty="0"/>
              <a:t>. Se debe anotar el número de unidades de cada producto que se asocia a la factura.  Se sabe que un cliente puede tener muchas facturas de sus compras y que una factura debe tener un cliente asociado. 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89DA2CC-1FE2-2EE9-8C4C-6E887D3BAD06}"/>
              </a:ext>
            </a:extLst>
          </p:cNvPr>
          <p:cNvSpPr/>
          <p:nvPr/>
        </p:nvSpPr>
        <p:spPr>
          <a:xfrm>
            <a:off x="5271792" y="175846"/>
            <a:ext cx="6323308" cy="11549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Adjetivos, como atributos de una entidad.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018B8926-883E-A19B-D4C9-ECA5D1A06719}"/>
              </a:ext>
            </a:extLst>
          </p:cNvPr>
          <p:cNvCxnSpPr>
            <a:cxnSpLocks/>
          </p:cNvCxnSpPr>
          <p:nvPr/>
        </p:nvCxnSpPr>
        <p:spPr>
          <a:xfrm flipH="1">
            <a:off x="2727702" y="1330780"/>
            <a:ext cx="5705744" cy="173788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2B1FB66-B4F9-7372-E96A-F31139AC9179}"/>
              </a:ext>
            </a:extLst>
          </p:cNvPr>
          <p:cNvCxnSpPr>
            <a:cxnSpLocks/>
          </p:cNvCxnSpPr>
          <p:nvPr/>
        </p:nvCxnSpPr>
        <p:spPr>
          <a:xfrm flipH="1">
            <a:off x="4943959" y="1330780"/>
            <a:ext cx="3489487" cy="173788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B5E8D30-EA55-8A1F-A077-D0FFBF018EE7}"/>
              </a:ext>
            </a:extLst>
          </p:cNvPr>
          <p:cNvCxnSpPr>
            <a:cxnSpLocks/>
          </p:cNvCxnSpPr>
          <p:nvPr/>
        </p:nvCxnSpPr>
        <p:spPr>
          <a:xfrm flipH="1">
            <a:off x="7532176" y="1330780"/>
            <a:ext cx="901270" cy="173788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AF93BD7-0572-0843-94E3-D97BA9BBC42D}"/>
              </a:ext>
            </a:extLst>
          </p:cNvPr>
          <p:cNvCxnSpPr>
            <a:cxnSpLocks/>
          </p:cNvCxnSpPr>
          <p:nvPr/>
        </p:nvCxnSpPr>
        <p:spPr>
          <a:xfrm>
            <a:off x="8433446" y="1330780"/>
            <a:ext cx="1703574" cy="13349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33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1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Un </a:t>
            </a:r>
            <a:r>
              <a:rPr lang="es-ES" sz="2400" dirty="0" err="1"/>
              <a:t>micromercado</a:t>
            </a:r>
            <a:r>
              <a:rPr lang="es-ES" sz="2400" dirty="0"/>
              <a:t> desea diseñar una Base de Datos para llevar el control de ventas. Para esto se tiene que los productos se registran con un código, una descripción, una unidad de venta y un precio unitario. Los clientes se registran con cédula, apellido, nombre, correo electrónico. Las ventas se registran en una factura que se identifica con un número de factura y la fecha; se anota también la forma de pago. Se debe anotar el </a:t>
            </a:r>
            <a:r>
              <a:rPr lang="es-ES" sz="2800" b="1" dirty="0">
                <a:solidFill>
                  <a:srgbClr val="00B0F0"/>
                </a:solidFill>
              </a:rPr>
              <a:t>número de unidades de cada producto que se asocia a la factura</a:t>
            </a:r>
            <a:r>
              <a:rPr lang="es-ES" sz="2400" dirty="0"/>
              <a:t>.  Se sabe que un </a:t>
            </a:r>
            <a:r>
              <a:rPr lang="es-ES" sz="2800" b="1" dirty="0">
                <a:solidFill>
                  <a:srgbClr val="00B0F0"/>
                </a:solidFill>
              </a:rPr>
              <a:t>cliente puede tener muchas facturas</a:t>
            </a:r>
            <a:r>
              <a:rPr lang="es-ES" sz="2400" dirty="0"/>
              <a:t> de sus compras y que una </a:t>
            </a:r>
            <a:r>
              <a:rPr lang="es-ES" sz="2800" b="1" dirty="0">
                <a:solidFill>
                  <a:srgbClr val="00B0F0"/>
                </a:solidFill>
              </a:rPr>
              <a:t>factura debe tener un cliente asociado</a:t>
            </a:r>
            <a:r>
              <a:rPr lang="es-ES" sz="2400" dirty="0"/>
              <a:t>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89DA2CC-1FE2-2EE9-8C4C-6E887D3BAD06}"/>
              </a:ext>
            </a:extLst>
          </p:cNvPr>
          <p:cNvSpPr/>
          <p:nvPr/>
        </p:nvSpPr>
        <p:spPr>
          <a:xfrm>
            <a:off x="5271792" y="175846"/>
            <a:ext cx="6323308" cy="11549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Verbos, para definir tipos de relación.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77B3014-4E88-923D-8D02-C27B3D2C5E5C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5486400" y="1330780"/>
            <a:ext cx="2947046" cy="300874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627EDB5-BD3B-B316-5F7C-BA676240B94B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6524786" y="1330780"/>
            <a:ext cx="1908660" cy="34423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3B712F2-9D3F-324E-2CA0-B1274E07563E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8433446" y="1330780"/>
            <a:ext cx="757049" cy="269877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41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1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Pasos de diseño: Identificar entidades: </a:t>
            </a:r>
          </a:p>
          <a:p>
            <a:pPr marL="712788" indent="-90488" algn="just">
              <a:spcBef>
                <a:spcPts val="0"/>
              </a:spcBef>
              <a:buSzPts val="2000"/>
            </a:pPr>
            <a:r>
              <a:rPr lang="es-ES" sz="2400" dirty="0"/>
              <a:t>• Producto (</a:t>
            </a:r>
            <a:r>
              <a:rPr lang="es-ES" sz="2400" dirty="0" err="1"/>
              <a:t>codProducto</a:t>
            </a:r>
            <a:r>
              <a:rPr lang="es-ES" sz="2400" dirty="0"/>
              <a:t>, descripción, </a:t>
            </a:r>
            <a:r>
              <a:rPr lang="es-ES" sz="2400" dirty="0" err="1"/>
              <a:t>cantiStock</a:t>
            </a:r>
            <a:r>
              <a:rPr lang="es-ES" sz="2400" dirty="0"/>
              <a:t>, </a:t>
            </a:r>
            <a:r>
              <a:rPr lang="es-ES" sz="2400" dirty="0" err="1"/>
              <a:t>precioUnit</a:t>
            </a:r>
            <a:r>
              <a:rPr lang="es-ES" sz="2400" dirty="0"/>
              <a:t>) </a:t>
            </a:r>
          </a:p>
          <a:p>
            <a:pPr marL="712788" lvl="0" indent="-9048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• Clientes (cedula, apellido, nombre, correo) </a:t>
            </a:r>
          </a:p>
          <a:p>
            <a:pPr marL="712788" lvl="0" indent="-9048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• Factura (</a:t>
            </a:r>
            <a:r>
              <a:rPr lang="es-ES" sz="2400" dirty="0" err="1"/>
              <a:t>numFactura</a:t>
            </a:r>
            <a:r>
              <a:rPr lang="es-ES" sz="2400" dirty="0"/>
              <a:t>, fecha, </a:t>
            </a:r>
            <a:r>
              <a:rPr lang="es-ES" sz="2400" dirty="0" err="1"/>
              <a:t>formaPago</a:t>
            </a:r>
            <a:r>
              <a:rPr lang="es-ES" sz="2400" dirty="0"/>
              <a:t>) 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Identificar relaciones: </a:t>
            </a:r>
          </a:p>
          <a:p>
            <a:pPr marL="712788" lvl="0" indent="-71278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• Un cliente se asocia con una o más facturas. </a:t>
            </a:r>
          </a:p>
          <a:p>
            <a:pPr marL="712788" lvl="0" indent="-71278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• Una factura se asocia con un único cliente. </a:t>
            </a:r>
          </a:p>
          <a:p>
            <a:pPr marL="712788" lvl="0" indent="-71278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• A una factura se puede asociar muchos productos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7407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EJEMPLO 1</a:t>
            </a:r>
            <a:endParaRPr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A633F58-232A-6BE3-27D8-2E45E7BBE557}"/>
              </a:ext>
            </a:extLst>
          </p:cNvPr>
          <p:cNvSpPr/>
          <p:nvPr/>
        </p:nvSpPr>
        <p:spPr>
          <a:xfrm>
            <a:off x="9369699" y="5391726"/>
            <a:ext cx="1735810" cy="542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Producto</a:t>
            </a:r>
            <a:endParaRPr lang="es-AR" sz="200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34C3CE8-0979-1A16-B735-0C451C796A7F}"/>
              </a:ext>
            </a:extLst>
          </p:cNvPr>
          <p:cNvSpPr/>
          <p:nvPr/>
        </p:nvSpPr>
        <p:spPr>
          <a:xfrm>
            <a:off x="7167262" y="3123640"/>
            <a:ext cx="1891468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codProducto</a:t>
            </a:r>
            <a:endParaRPr lang="es-AR" sz="160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F872909-DBD6-DBAF-5DF3-A047D1BD4A0B}"/>
              </a:ext>
            </a:extLst>
          </p:cNvPr>
          <p:cNvSpPr/>
          <p:nvPr/>
        </p:nvSpPr>
        <p:spPr>
          <a:xfrm>
            <a:off x="9491387" y="2842898"/>
            <a:ext cx="1735810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cantiStock</a:t>
            </a:r>
            <a:endParaRPr lang="es-AR" sz="16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7076A5B-AE57-6A6C-C735-8CC8DA6DFEE1}"/>
              </a:ext>
            </a:extLst>
          </p:cNvPr>
          <p:cNvSpPr/>
          <p:nvPr/>
        </p:nvSpPr>
        <p:spPr>
          <a:xfrm>
            <a:off x="8268654" y="2283353"/>
            <a:ext cx="1735810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descripción</a:t>
            </a:r>
            <a:endParaRPr lang="es-AR" sz="16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AC2CBBF-DD62-B70A-5975-BF833A04F50F}"/>
              </a:ext>
            </a:extLst>
          </p:cNvPr>
          <p:cNvSpPr/>
          <p:nvPr/>
        </p:nvSpPr>
        <p:spPr>
          <a:xfrm>
            <a:off x="10359292" y="3527754"/>
            <a:ext cx="1635071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precioUnit</a:t>
            </a:r>
            <a:endParaRPr lang="es-AR" sz="1600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572ECE9-9779-DA7A-97FB-F3DFC78D2022}"/>
              </a:ext>
            </a:extLst>
          </p:cNvPr>
          <p:cNvCxnSpPr>
            <a:cxnSpLocks/>
            <a:stCxn id="3" idx="5"/>
            <a:endCxn id="2" idx="0"/>
          </p:cNvCxnSpPr>
          <p:nvPr/>
        </p:nvCxnSpPr>
        <p:spPr>
          <a:xfrm>
            <a:off x="8781731" y="3602913"/>
            <a:ext cx="1455873" cy="178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C504991-55F6-877F-3604-8B4E123E344A}"/>
              </a:ext>
            </a:extLst>
          </p:cNvPr>
          <p:cNvCxnSpPr>
            <a:cxnSpLocks/>
            <a:stCxn id="5" idx="4"/>
            <a:endCxn id="2" idx="0"/>
          </p:cNvCxnSpPr>
          <p:nvPr/>
        </p:nvCxnSpPr>
        <p:spPr>
          <a:xfrm>
            <a:off x="9136559" y="2844856"/>
            <a:ext cx="1101045" cy="2546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B546D7E-5894-2489-C230-003026C88272}"/>
              </a:ext>
            </a:extLst>
          </p:cNvPr>
          <p:cNvCxnSpPr>
            <a:cxnSpLocks/>
            <a:stCxn id="4" idx="4"/>
            <a:endCxn id="2" idx="0"/>
          </p:cNvCxnSpPr>
          <p:nvPr/>
        </p:nvCxnSpPr>
        <p:spPr>
          <a:xfrm flipH="1">
            <a:off x="10237604" y="3404401"/>
            <a:ext cx="121688" cy="1987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2343A76-C180-FE1F-559A-9F3E0533A055}"/>
              </a:ext>
            </a:extLst>
          </p:cNvPr>
          <p:cNvCxnSpPr>
            <a:cxnSpLocks/>
            <a:stCxn id="6" idx="4"/>
            <a:endCxn id="2" idx="0"/>
          </p:cNvCxnSpPr>
          <p:nvPr/>
        </p:nvCxnSpPr>
        <p:spPr>
          <a:xfrm flipH="1">
            <a:off x="10237604" y="4089257"/>
            <a:ext cx="939224" cy="1302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Diagrama de flujo: decisión 17">
            <a:extLst>
              <a:ext uri="{FF2B5EF4-FFF2-40B4-BE49-F238E27FC236}">
                <a16:creationId xmlns:a16="http://schemas.microsoft.com/office/drawing/2014/main" id="{5898038D-FA25-D1F3-E267-91279B029BCC}"/>
              </a:ext>
            </a:extLst>
          </p:cNvPr>
          <p:cNvSpPr/>
          <p:nvPr/>
        </p:nvSpPr>
        <p:spPr>
          <a:xfrm>
            <a:off x="2270329" y="3450905"/>
            <a:ext cx="1803385" cy="561503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R</a:t>
            </a:r>
            <a:r>
              <a:rPr lang="es-AR" sz="1200" dirty="0"/>
              <a:t>EALIZA</a:t>
            </a:r>
            <a:endParaRPr lang="es-AR" sz="11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611EF99-DE59-00AB-EE15-9FF8217EDF4C}"/>
              </a:ext>
            </a:extLst>
          </p:cNvPr>
          <p:cNvSpPr/>
          <p:nvPr/>
        </p:nvSpPr>
        <p:spPr>
          <a:xfrm>
            <a:off x="156223" y="3454817"/>
            <a:ext cx="1735810" cy="542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Cliente</a:t>
            </a:r>
            <a:endParaRPr lang="es-AR" sz="200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9CA0D08-95F4-73EA-7225-F63A96AD9FA0}"/>
              </a:ext>
            </a:extLst>
          </p:cNvPr>
          <p:cNvSpPr/>
          <p:nvPr/>
        </p:nvSpPr>
        <p:spPr>
          <a:xfrm>
            <a:off x="112935" y="2147394"/>
            <a:ext cx="1114485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cedula</a:t>
            </a:r>
            <a:endParaRPr lang="es-AR" sz="160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16EDD52-761B-98FA-40B2-7793DD746043}"/>
              </a:ext>
            </a:extLst>
          </p:cNvPr>
          <p:cNvSpPr/>
          <p:nvPr/>
        </p:nvSpPr>
        <p:spPr>
          <a:xfrm>
            <a:off x="1513749" y="2084832"/>
            <a:ext cx="1271569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apellido</a:t>
            </a:r>
            <a:endParaRPr lang="es-AR" sz="1600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92C1DCF-AFB9-7A2D-BE66-9CB765ABF8BB}"/>
              </a:ext>
            </a:extLst>
          </p:cNvPr>
          <p:cNvSpPr/>
          <p:nvPr/>
        </p:nvSpPr>
        <p:spPr>
          <a:xfrm>
            <a:off x="731800" y="1523355"/>
            <a:ext cx="1346663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nombre</a:t>
            </a:r>
            <a:endParaRPr lang="es-AR" sz="1600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BC1FABF-D812-AB86-CE71-90AD72AE3B2D}"/>
              </a:ext>
            </a:extLst>
          </p:cNvPr>
          <p:cNvSpPr/>
          <p:nvPr/>
        </p:nvSpPr>
        <p:spPr>
          <a:xfrm>
            <a:off x="2232997" y="2805814"/>
            <a:ext cx="1099140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correo</a:t>
            </a:r>
            <a:endParaRPr lang="es-AR" sz="1600" dirty="0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C3EF21BC-9498-E0B1-BEB9-76E437B0AE12}"/>
              </a:ext>
            </a:extLst>
          </p:cNvPr>
          <p:cNvCxnSpPr>
            <a:cxnSpLocks/>
            <a:stCxn id="25" idx="5"/>
            <a:endCxn id="24" idx="0"/>
          </p:cNvCxnSpPr>
          <p:nvPr/>
        </p:nvCxnSpPr>
        <p:spPr>
          <a:xfrm flipH="1">
            <a:off x="1024128" y="2626667"/>
            <a:ext cx="40079" cy="828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EFE7153-345B-B84F-EB5A-1E9121867814}"/>
              </a:ext>
            </a:extLst>
          </p:cNvPr>
          <p:cNvCxnSpPr>
            <a:cxnSpLocks/>
            <a:stCxn id="27" idx="4"/>
            <a:endCxn id="24" idx="0"/>
          </p:cNvCxnSpPr>
          <p:nvPr/>
        </p:nvCxnSpPr>
        <p:spPr>
          <a:xfrm flipH="1">
            <a:off x="1024128" y="2084858"/>
            <a:ext cx="381004" cy="13699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494460D-8386-BF82-BC86-B02839FAB6C3}"/>
              </a:ext>
            </a:extLst>
          </p:cNvPr>
          <p:cNvCxnSpPr>
            <a:cxnSpLocks/>
            <a:stCxn id="26" idx="4"/>
            <a:endCxn id="24" idx="0"/>
          </p:cNvCxnSpPr>
          <p:nvPr/>
        </p:nvCxnSpPr>
        <p:spPr>
          <a:xfrm flipH="1">
            <a:off x="1024128" y="2646335"/>
            <a:ext cx="1125406" cy="808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1FC39CF7-BA79-3176-2661-A3D789AA885B}"/>
              </a:ext>
            </a:extLst>
          </p:cNvPr>
          <p:cNvCxnSpPr>
            <a:cxnSpLocks/>
            <a:stCxn id="28" idx="2"/>
            <a:endCxn id="24" idx="0"/>
          </p:cNvCxnSpPr>
          <p:nvPr/>
        </p:nvCxnSpPr>
        <p:spPr>
          <a:xfrm flipH="1">
            <a:off x="1024128" y="3086566"/>
            <a:ext cx="1208869" cy="368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EE61F637-7375-6F8F-6609-481A542B5671}"/>
              </a:ext>
            </a:extLst>
          </p:cNvPr>
          <p:cNvSpPr/>
          <p:nvPr/>
        </p:nvSpPr>
        <p:spPr>
          <a:xfrm>
            <a:off x="5001032" y="3450905"/>
            <a:ext cx="1735810" cy="542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Factura</a:t>
            </a:r>
            <a:endParaRPr lang="es-AR" sz="2000" dirty="0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3053F11C-219E-19C2-2623-EB9493D49D90}"/>
              </a:ext>
            </a:extLst>
          </p:cNvPr>
          <p:cNvSpPr/>
          <p:nvPr/>
        </p:nvSpPr>
        <p:spPr>
          <a:xfrm>
            <a:off x="3406222" y="2533340"/>
            <a:ext cx="1803384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numFactura</a:t>
            </a:r>
            <a:endParaRPr lang="es-AR" sz="1600" dirty="0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4D70D4E2-A556-D7F5-ED52-35DF4923F591}"/>
              </a:ext>
            </a:extLst>
          </p:cNvPr>
          <p:cNvSpPr/>
          <p:nvPr/>
        </p:nvSpPr>
        <p:spPr>
          <a:xfrm>
            <a:off x="5656148" y="2515849"/>
            <a:ext cx="1689893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formaPago</a:t>
            </a:r>
            <a:endParaRPr lang="es-AR" sz="1600" dirty="0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9AB42915-9591-1904-42AB-CED5D5CF6FBF}"/>
              </a:ext>
            </a:extLst>
          </p:cNvPr>
          <p:cNvSpPr/>
          <p:nvPr/>
        </p:nvSpPr>
        <p:spPr>
          <a:xfrm>
            <a:off x="4391337" y="1738837"/>
            <a:ext cx="1346663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fecha</a:t>
            </a:r>
            <a:endParaRPr lang="es-AR" sz="1600" dirty="0"/>
          </a:p>
        </p:txBody>
      </p: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627DD998-F471-328F-AB8D-2C8A145AA2A0}"/>
              </a:ext>
            </a:extLst>
          </p:cNvPr>
          <p:cNvCxnSpPr>
            <a:cxnSpLocks/>
            <a:stCxn id="121" idx="5"/>
            <a:endCxn id="120" idx="0"/>
          </p:cNvCxnSpPr>
          <p:nvPr/>
        </p:nvCxnSpPr>
        <p:spPr>
          <a:xfrm>
            <a:off x="4945507" y="3012613"/>
            <a:ext cx="923430" cy="438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298ACBBA-060F-AE5A-06A2-F73D612494C5}"/>
              </a:ext>
            </a:extLst>
          </p:cNvPr>
          <p:cNvCxnSpPr>
            <a:cxnSpLocks/>
            <a:stCxn id="123" idx="4"/>
            <a:endCxn id="120" idx="0"/>
          </p:cNvCxnSpPr>
          <p:nvPr/>
        </p:nvCxnSpPr>
        <p:spPr>
          <a:xfrm>
            <a:off x="5064669" y="2300340"/>
            <a:ext cx="804268" cy="1150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3999E66C-BFB8-FF6F-F82C-9BF1B903A6F0}"/>
              </a:ext>
            </a:extLst>
          </p:cNvPr>
          <p:cNvCxnSpPr>
            <a:cxnSpLocks/>
            <a:stCxn id="122" idx="4"/>
            <a:endCxn id="120" idx="0"/>
          </p:cNvCxnSpPr>
          <p:nvPr/>
        </p:nvCxnSpPr>
        <p:spPr>
          <a:xfrm flipH="1">
            <a:off x="5868937" y="3077352"/>
            <a:ext cx="632158" cy="3735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Conector recto 147">
            <a:extLst>
              <a:ext uri="{FF2B5EF4-FFF2-40B4-BE49-F238E27FC236}">
                <a16:creationId xmlns:a16="http://schemas.microsoft.com/office/drawing/2014/main" id="{06681E54-84C7-92EC-610C-8C42FB150331}"/>
              </a:ext>
            </a:extLst>
          </p:cNvPr>
          <p:cNvCxnSpPr>
            <a:stCxn id="24" idx="3"/>
            <a:endCxn id="18" idx="1"/>
          </p:cNvCxnSpPr>
          <p:nvPr/>
        </p:nvCxnSpPr>
        <p:spPr>
          <a:xfrm>
            <a:off x="1892033" y="3726038"/>
            <a:ext cx="378296" cy="5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80B910FA-0F59-14C3-A28E-F1C52749B6B8}"/>
              </a:ext>
            </a:extLst>
          </p:cNvPr>
          <p:cNvCxnSpPr>
            <a:cxnSpLocks/>
            <a:stCxn id="18" idx="3"/>
            <a:endCxn id="120" idx="1"/>
          </p:cNvCxnSpPr>
          <p:nvPr/>
        </p:nvCxnSpPr>
        <p:spPr>
          <a:xfrm flipV="1">
            <a:off x="4073714" y="3722126"/>
            <a:ext cx="927318" cy="9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D1FBB727-541F-F533-02C7-BA5AFB0C076A}"/>
              </a:ext>
            </a:extLst>
          </p:cNvPr>
          <p:cNvSpPr txBox="1"/>
          <p:nvPr/>
        </p:nvSpPr>
        <p:spPr>
          <a:xfrm>
            <a:off x="1932074" y="3376858"/>
            <a:ext cx="48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s-AR" dirty="0"/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DEC18BF0-8F3F-3BC1-E55E-AD722C978590}"/>
              </a:ext>
            </a:extLst>
          </p:cNvPr>
          <p:cNvSpPr txBox="1"/>
          <p:nvPr/>
        </p:nvSpPr>
        <p:spPr>
          <a:xfrm>
            <a:off x="4021299" y="3374396"/>
            <a:ext cx="48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</a:t>
            </a:r>
            <a:endParaRPr lang="es-AR" dirty="0"/>
          </a:p>
        </p:txBody>
      </p:sp>
      <p:sp>
        <p:nvSpPr>
          <p:cNvPr id="174" name="Rectángulo 173">
            <a:extLst>
              <a:ext uri="{FF2B5EF4-FFF2-40B4-BE49-F238E27FC236}">
                <a16:creationId xmlns:a16="http://schemas.microsoft.com/office/drawing/2014/main" id="{7FA0F632-2BE4-44A6-4DD4-2A13A9830D46}"/>
              </a:ext>
            </a:extLst>
          </p:cNvPr>
          <p:cNvSpPr/>
          <p:nvPr/>
        </p:nvSpPr>
        <p:spPr>
          <a:xfrm>
            <a:off x="4945507" y="5407472"/>
            <a:ext cx="1846862" cy="542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err="1"/>
              <a:t>detalleFactura</a:t>
            </a:r>
            <a:endParaRPr lang="es-AR" sz="2000" dirty="0"/>
          </a:p>
        </p:txBody>
      </p:sp>
      <p:sp>
        <p:nvSpPr>
          <p:cNvPr id="175" name="Elipse 174">
            <a:extLst>
              <a:ext uri="{FF2B5EF4-FFF2-40B4-BE49-F238E27FC236}">
                <a16:creationId xmlns:a16="http://schemas.microsoft.com/office/drawing/2014/main" id="{3F273D3A-EF23-93A3-D583-32273F59C0D6}"/>
              </a:ext>
            </a:extLst>
          </p:cNvPr>
          <p:cNvSpPr/>
          <p:nvPr/>
        </p:nvSpPr>
        <p:spPr>
          <a:xfrm>
            <a:off x="1490368" y="4888773"/>
            <a:ext cx="1891468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numDetalle</a:t>
            </a:r>
            <a:endParaRPr lang="es-AR" sz="1600" dirty="0"/>
          </a:p>
        </p:txBody>
      </p:sp>
      <p:sp>
        <p:nvSpPr>
          <p:cNvPr id="177" name="Elipse 176">
            <a:extLst>
              <a:ext uri="{FF2B5EF4-FFF2-40B4-BE49-F238E27FC236}">
                <a16:creationId xmlns:a16="http://schemas.microsoft.com/office/drawing/2014/main" id="{4F07BBFE-9721-E745-1786-B93076214FA2}"/>
              </a:ext>
            </a:extLst>
          </p:cNvPr>
          <p:cNvSpPr/>
          <p:nvPr/>
        </p:nvSpPr>
        <p:spPr>
          <a:xfrm>
            <a:off x="1908771" y="5949913"/>
            <a:ext cx="1735810" cy="5615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cantidad</a:t>
            </a:r>
            <a:endParaRPr lang="es-AR" sz="1600" dirty="0"/>
          </a:p>
        </p:txBody>
      </p:sp>
      <p:cxnSp>
        <p:nvCxnSpPr>
          <p:cNvPr id="179" name="Conector recto 178">
            <a:extLst>
              <a:ext uri="{FF2B5EF4-FFF2-40B4-BE49-F238E27FC236}">
                <a16:creationId xmlns:a16="http://schemas.microsoft.com/office/drawing/2014/main" id="{2EBB57B9-72D3-2950-46CE-F4736A2F5965}"/>
              </a:ext>
            </a:extLst>
          </p:cNvPr>
          <p:cNvCxnSpPr>
            <a:cxnSpLocks/>
            <a:stCxn id="175" idx="6"/>
            <a:endCxn id="174" idx="1"/>
          </p:cNvCxnSpPr>
          <p:nvPr/>
        </p:nvCxnSpPr>
        <p:spPr>
          <a:xfrm>
            <a:off x="3381836" y="5169525"/>
            <a:ext cx="1563671" cy="509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Conector recto 179">
            <a:extLst>
              <a:ext uri="{FF2B5EF4-FFF2-40B4-BE49-F238E27FC236}">
                <a16:creationId xmlns:a16="http://schemas.microsoft.com/office/drawing/2014/main" id="{F49CCCC0-3A62-B7A2-8DC3-82A7912569E9}"/>
              </a:ext>
            </a:extLst>
          </p:cNvPr>
          <p:cNvCxnSpPr>
            <a:cxnSpLocks/>
            <a:stCxn id="177" idx="6"/>
            <a:endCxn id="174" idx="1"/>
          </p:cNvCxnSpPr>
          <p:nvPr/>
        </p:nvCxnSpPr>
        <p:spPr>
          <a:xfrm flipV="1">
            <a:off x="3644581" y="5678693"/>
            <a:ext cx="1300926" cy="5519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Diagrama de flujo: decisión 189">
            <a:extLst>
              <a:ext uri="{FF2B5EF4-FFF2-40B4-BE49-F238E27FC236}">
                <a16:creationId xmlns:a16="http://schemas.microsoft.com/office/drawing/2014/main" id="{47516F13-EE3F-32CB-DB00-8B5063349F1F}"/>
              </a:ext>
            </a:extLst>
          </p:cNvPr>
          <p:cNvSpPr/>
          <p:nvPr/>
        </p:nvSpPr>
        <p:spPr>
          <a:xfrm>
            <a:off x="4967245" y="4416769"/>
            <a:ext cx="1803385" cy="561503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TIENE</a:t>
            </a:r>
            <a:endParaRPr lang="es-AR" sz="1100" dirty="0"/>
          </a:p>
        </p:txBody>
      </p:sp>
      <p:cxnSp>
        <p:nvCxnSpPr>
          <p:cNvPr id="197" name="Conector recto 196">
            <a:extLst>
              <a:ext uri="{FF2B5EF4-FFF2-40B4-BE49-F238E27FC236}">
                <a16:creationId xmlns:a16="http://schemas.microsoft.com/office/drawing/2014/main" id="{C7479526-9748-9EC9-A946-C4D027F75D04}"/>
              </a:ext>
            </a:extLst>
          </p:cNvPr>
          <p:cNvCxnSpPr>
            <a:cxnSpLocks/>
            <a:stCxn id="190" idx="0"/>
            <a:endCxn id="120" idx="2"/>
          </p:cNvCxnSpPr>
          <p:nvPr/>
        </p:nvCxnSpPr>
        <p:spPr>
          <a:xfrm flipH="1" flipV="1">
            <a:off x="5868937" y="3993346"/>
            <a:ext cx="1" cy="423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Conector recto 199">
            <a:extLst>
              <a:ext uri="{FF2B5EF4-FFF2-40B4-BE49-F238E27FC236}">
                <a16:creationId xmlns:a16="http://schemas.microsoft.com/office/drawing/2014/main" id="{3645B07E-013F-2142-A681-D9252641C8E4}"/>
              </a:ext>
            </a:extLst>
          </p:cNvPr>
          <p:cNvCxnSpPr>
            <a:cxnSpLocks/>
            <a:stCxn id="174" idx="0"/>
            <a:endCxn id="190" idx="2"/>
          </p:cNvCxnSpPr>
          <p:nvPr/>
        </p:nvCxnSpPr>
        <p:spPr>
          <a:xfrm flipV="1">
            <a:off x="5868938" y="4978272"/>
            <a:ext cx="0" cy="429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8D0332B1-D5A7-1BBA-04A7-B7DD7D29CDFD}"/>
              </a:ext>
            </a:extLst>
          </p:cNvPr>
          <p:cNvSpPr txBox="1"/>
          <p:nvPr/>
        </p:nvSpPr>
        <p:spPr>
          <a:xfrm>
            <a:off x="5909511" y="5045633"/>
            <a:ext cx="48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</a:t>
            </a:r>
            <a:endParaRPr lang="es-AR" dirty="0"/>
          </a:p>
        </p:txBody>
      </p:sp>
      <p:sp>
        <p:nvSpPr>
          <p:cNvPr id="214" name="CuadroTexto 213">
            <a:extLst>
              <a:ext uri="{FF2B5EF4-FFF2-40B4-BE49-F238E27FC236}">
                <a16:creationId xmlns:a16="http://schemas.microsoft.com/office/drawing/2014/main" id="{4C681091-1FA9-DD4A-E6E0-0D431B4606C4}"/>
              </a:ext>
            </a:extLst>
          </p:cNvPr>
          <p:cNvSpPr txBox="1"/>
          <p:nvPr/>
        </p:nvSpPr>
        <p:spPr>
          <a:xfrm>
            <a:off x="5928057" y="4071693"/>
            <a:ext cx="48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s-AR" dirty="0"/>
          </a:p>
        </p:txBody>
      </p:sp>
      <p:sp>
        <p:nvSpPr>
          <p:cNvPr id="219" name="Diagrama de flujo: decisión 218">
            <a:extLst>
              <a:ext uri="{FF2B5EF4-FFF2-40B4-BE49-F238E27FC236}">
                <a16:creationId xmlns:a16="http://schemas.microsoft.com/office/drawing/2014/main" id="{AA44D119-A2CE-D067-C198-E2089E608E5A}"/>
              </a:ext>
            </a:extLst>
          </p:cNvPr>
          <p:cNvSpPr/>
          <p:nvPr/>
        </p:nvSpPr>
        <p:spPr>
          <a:xfrm>
            <a:off x="7201487" y="5407472"/>
            <a:ext cx="1803385" cy="561503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TIENE</a:t>
            </a:r>
            <a:endParaRPr lang="es-AR" sz="1100" dirty="0"/>
          </a:p>
        </p:txBody>
      </p:sp>
      <p:cxnSp>
        <p:nvCxnSpPr>
          <p:cNvPr id="222" name="Conector recto 221">
            <a:extLst>
              <a:ext uri="{FF2B5EF4-FFF2-40B4-BE49-F238E27FC236}">
                <a16:creationId xmlns:a16="http://schemas.microsoft.com/office/drawing/2014/main" id="{4CA0880B-3AFB-7923-6756-082E5552B7D5}"/>
              </a:ext>
            </a:extLst>
          </p:cNvPr>
          <p:cNvCxnSpPr>
            <a:cxnSpLocks/>
            <a:stCxn id="174" idx="3"/>
            <a:endCxn id="219" idx="1"/>
          </p:cNvCxnSpPr>
          <p:nvPr/>
        </p:nvCxnSpPr>
        <p:spPr>
          <a:xfrm>
            <a:off x="6792369" y="5678693"/>
            <a:ext cx="409118" cy="9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Conector recto 224">
            <a:extLst>
              <a:ext uri="{FF2B5EF4-FFF2-40B4-BE49-F238E27FC236}">
                <a16:creationId xmlns:a16="http://schemas.microsoft.com/office/drawing/2014/main" id="{67F3E909-F828-5EB9-476B-718ED7EFDF7F}"/>
              </a:ext>
            </a:extLst>
          </p:cNvPr>
          <p:cNvCxnSpPr>
            <a:cxnSpLocks/>
            <a:stCxn id="2" idx="1"/>
            <a:endCxn id="219" idx="3"/>
          </p:cNvCxnSpPr>
          <p:nvPr/>
        </p:nvCxnSpPr>
        <p:spPr>
          <a:xfrm flipH="1">
            <a:off x="9004872" y="5662947"/>
            <a:ext cx="364827" cy="252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" name="CuadroTexto 234">
            <a:extLst>
              <a:ext uri="{FF2B5EF4-FFF2-40B4-BE49-F238E27FC236}">
                <a16:creationId xmlns:a16="http://schemas.microsoft.com/office/drawing/2014/main" id="{DF2C6511-EFFA-A351-A481-0D6B88983E85}"/>
              </a:ext>
            </a:extLst>
          </p:cNvPr>
          <p:cNvSpPr txBox="1"/>
          <p:nvPr/>
        </p:nvSpPr>
        <p:spPr>
          <a:xfrm>
            <a:off x="6914324" y="5337517"/>
            <a:ext cx="48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</a:t>
            </a:r>
            <a:endParaRPr lang="es-AR" dirty="0"/>
          </a:p>
        </p:txBody>
      </p:sp>
      <p:sp>
        <p:nvSpPr>
          <p:cNvPr id="236" name="CuadroTexto 235">
            <a:extLst>
              <a:ext uri="{FF2B5EF4-FFF2-40B4-BE49-F238E27FC236}">
                <a16:creationId xmlns:a16="http://schemas.microsoft.com/office/drawing/2014/main" id="{E18F6795-7A0B-202B-80DD-8894EFBCE950}"/>
              </a:ext>
            </a:extLst>
          </p:cNvPr>
          <p:cNvSpPr txBox="1"/>
          <p:nvPr/>
        </p:nvSpPr>
        <p:spPr>
          <a:xfrm>
            <a:off x="9043212" y="5327058"/>
            <a:ext cx="48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6055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SQL - SELECT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Los campos de las tablas se pueden CONSULTAR haciendo uso de la mencionada sentencia.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SINTAXIS: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	</a:t>
            </a:r>
            <a:r>
              <a:rPr lang="en-US" sz="2400" dirty="0"/>
              <a:t>SELECT column1, column2, ...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dirty="0"/>
              <a:t>	FROM </a:t>
            </a:r>
            <a:r>
              <a:rPr lang="en-US" sz="2400" dirty="0" err="1"/>
              <a:t>table_name</a:t>
            </a:r>
            <a:r>
              <a:rPr lang="en-US" sz="2400" dirty="0"/>
              <a:t>;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8361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BASE DE DATOS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Base de datos es un conjunto de información que se relaciona entre sí, que está almacenada y organizada de forma sistemática para facilitar su preservación, búsqueda y uso.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El objetivo de las bases de datos es facilitar el uso y acceso a la información, de allí que sean ampliamente utilizadas en el sector empresarial, público y científico, así como en las bibliotecas, entre otros.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sz="5400" dirty="0"/>
              <a:t>SQL (</a:t>
            </a:r>
            <a:r>
              <a:rPr lang="es-ES" sz="5400" dirty="0" err="1"/>
              <a:t>Structured</a:t>
            </a:r>
            <a:r>
              <a:rPr lang="es-ES" sz="5400" dirty="0"/>
              <a:t> </a:t>
            </a:r>
            <a:r>
              <a:rPr lang="es-ES" sz="5400" dirty="0" err="1"/>
              <a:t>Query</a:t>
            </a:r>
            <a:r>
              <a:rPr lang="es-ES" sz="5400" dirty="0"/>
              <a:t> </a:t>
            </a:r>
            <a:r>
              <a:rPr lang="es-ES" sz="5400" dirty="0" err="1"/>
              <a:t>Language</a:t>
            </a:r>
            <a:r>
              <a:rPr lang="es-ES" sz="5400" dirty="0"/>
              <a:t>)</a:t>
            </a:r>
            <a:r>
              <a:rPr lang="es-ES" b="1" dirty="0"/>
              <a:t> 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Es un lenguaje estándar e interactivo de acceso a bases de datos relacionales, permite realizar distintas operaciones en ellas, gracias a la utilización del álgebra y del cálculo relacional.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SQL nos ofrece la posibilidad de realizar consultas con el fin de recuperar información de las bases de datos, realizando este proceso de forma sencilla.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Las consultas permiten seleccionar, insertar, actualizar, averiguar la ubicación de los datos, ...</a:t>
            </a:r>
          </a:p>
        </p:txBody>
      </p:sp>
    </p:spTree>
    <p:extLst>
      <p:ext uri="{BB962C8B-B14F-4D97-AF65-F5344CB8AC3E}">
        <p14:creationId xmlns:p14="http://schemas.microsoft.com/office/powerpoint/2010/main" val="294142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BASE SQL: CONSIDERACIONES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En SQL no se distingue entre mayúsculas y minúsculas. 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El final de una instrucción o sentencia lo marca el signo de punto y coma.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Las sentencias SQL (SELECT, INSERT, ...) se pueden escribir en varias líneas siempre que las palabras no sean partidas.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Los comentarios en el código SQL pueden ser de 2 tipos:</a:t>
            </a:r>
          </a:p>
          <a:p>
            <a:pPr marL="1005840" lvl="2" indent="-91440" algn="just">
              <a:spcBef>
                <a:spcPts val="0"/>
              </a:spcBef>
              <a:buSzPts val="2000"/>
              <a:buChar char=" "/>
            </a:pPr>
            <a:r>
              <a:rPr lang="es-ES" sz="2400" dirty="0"/>
              <a:t>/*           Esto es un comentario </a:t>
            </a:r>
          </a:p>
          <a:p>
            <a:pPr marL="1005840" lvl="2" indent="-91440" algn="just">
              <a:spcBef>
                <a:spcPts val="0"/>
              </a:spcBef>
              <a:buSzPts val="2000"/>
              <a:buChar char=" "/>
            </a:pPr>
            <a:r>
              <a:rPr lang="es-ES" sz="2400" dirty="0"/>
              <a:t>               en varias líneas                    */</a:t>
            </a:r>
          </a:p>
          <a:p>
            <a:pPr marL="1005840" lvl="2" indent="-91440" algn="just">
              <a:spcBef>
                <a:spcPts val="0"/>
              </a:spcBef>
              <a:buSzPts val="2000"/>
              <a:buChar char=" "/>
            </a:pPr>
            <a:endParaRPr lang="es-ES" sz="2400" dirty="0"/>
          </a:p>
          <a:p>
            <a:pPr marL="1005840" lvl="2" indent="-91440" algn="just">
              <a:spcBef>
                <a:spcPts val="0"/>
              </a:spcBef>
              <a:buSzPts val="2000"/>
              <a:buChar char=" "/>
            </a:pPr>
            <a:r>
              <a:rPr lang="es-ES" sz="2400" dirty="0"/>
              <a:t>--             Este es un comentario en una sola línea</a:t>
            </a:r>
          </a:p>
        </p:txBody>
      </p:sp>
    </p:spTree>
    <p:extLst>
      <p:ext uri="{BB962C8B-B14F-4D97-AF65-F5344CB8AC3E}">
        <p14:creationId xmlns:p14="http://schemas.microsoft.com/office/powerpoint/2010/main" val="427098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SQL: TIPOS DE DATOS EN SQL 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CHAR(n) - Cadena de caracteres de longitud fija n, especificada por el usuario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VARCHAR(n) - Cadena de caracteres de longitud variable con una longitud máxima n especificada por el usuario.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INT -  Un subconjunto finito de los enteros depende de la máquina.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REAL - Número en coma flotante y números en coma flotante de doble precisión, con precisión dependiente de la máquina.</a:t>
            </a:r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endParaRPr lang="es-ES" sz="2400" dirty="0"/>
          </a:p>
          <a:p>
            <a:pPr marL="91440" lvl="0" indent="-9144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s-ES" sz="2400" dirty="0"/>
              <a:t>DATE - Fechas, contiene un año (4 dígitos), mes y día time: Hora del día, en horas, minutos y segundos.</a:t>
            </a:r>
          </a:p>
        </p:txBody>
      </p:sp>
    </p:spTree>
    <p:extLst>
      <p:ext uri="{BB962C8B-B14F-4D97-AF65-F5344CB8AC3E}">
        <p14:creationId xmlns:p14="http://schemas.microsoft.com/office/powerpoint/2010/main" val="377153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SQL - CREATE 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Es la sentencia para crear: BASE DE DATOS, TABLAS, ETC …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SINTAXIS: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	CREATE DATABASE nombre;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s-ES" sz="2400" dirty="0"/>
              <a:t>	CREATE TABLE nombre (</a:t>
            </a:r>
          </a:p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s-ES" sz="2400" dirty="0"/>
              <a:t>	nombreCampo_1 TIPO_DATO_1,</a:t>
            </a:r>
          </a:p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s-ES" sz="2400" dirty="0"/>
              <a:t>	nombreCampo_2 TIPO_DATO_2,</a:t>
            </a:r>
          </a:p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s-ES" sz="2400" dirty="0"/>
              <a:t>	…</a:t>
            </a:r>
          </a:p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s-ES" sz="2400" dirty="0"/>
              <a:t>	</a:t>
            </a:r>
            <a:r>
              <a:rPr lang="es-ES" sz="2400" dirty="0" err="1"/>
              <a:t>nombreCampo_N</a:t>
            </a:r>
            <a:r>
              <a:rPr lang="es-ES" sz="2400" dirty="0"/>
              <a:t> TIPO_DATO_N,</a:t>
            </a:r>
          </a:p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s-ES" sz="2400" dirty="0"/>
              <a:t>	PRIMARY KEY (</a:t>
            </a:r>
            <a:r>
              <a:rPr lang="es-ES" sz="2400" dirty="0" err="1"/>
              <a:t>nombreCampo_N</a:t>
            </a:r>
            <a:r>
              <a:rPr lang="es-ES" sz="2400" dirty="0"/>
              <a:t>)</a:t>
            </a:r>
          </a:p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s-ES" sz="2400" dirty="0"/>
              <a:t>	);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6231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SQL - DROP 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Las tablas se pueden ELIMINAR en cualquier momento mediante el comando: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	DROP TABLE </a:t>
            </a:r>
            <a:r>
              <a:rPr lang="es-ES" sz="2400" dirty="0" err="1"/>
              <a:t>nombre_tabla</a:t>
            </a:r>
            <a:r>
              <a:rPr lang="es-ES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9674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SQL - INSERT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Los campos de las tablas se pueden CARGAR haciendo uso de la mencionada sentencia.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SINTAXIS: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	INSERT INTO </a:t>
            </a:r>
            <a:r>
              <a:rPr lang="es-ES" sz="2400" dirty="0" err="1"/>
              <a:t>nombre_tabla</a:t>
            </a:r>
            <a:r>
              <a:rPr lang="es-ES" sz="2400" dirty="0"/>
              <a:t> (campo1, campo2,…, </a:t>
            </a:r>
            <a:r>
              <a:rPr lang="es-ES" sz="2400" dirty="0" err="1"/>
              <a:t>campoN</a:t>
            </a:r>
            <a:r>
              <a:rPr lang="es-ES" sz="2400" dirty="0"/>
              <a:t>)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	VALUES (valor1,’valor2’, …  ,11.3);</a:t>
            </a:r>
          </a:p>
        </p:txBody>
      </p:sp>
    </p:spTree>
    <p:extLst>
      <p:ext uri="{BB962C8B-B14F-4D97-AF65-F5344CB8AC3E}">
        <p14:creationId xmlns:p14="http://schemas.microsoft.com/office/powerpoint/2010/main" val="206405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</a:pPr>
            <a:r>
              <a:rPr lang="es-ES" b="1" dirty="0"/>
              <a:t>SQL - UPDATE</a:t>
            </a:r>
            <a:endParaRPr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570972" cy="439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Los campos de las tablas se pueden ACTUALIZAR haciendo uso de la mencionada sentencia.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SINTAXIS: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s-E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400" dirty="0"/>
              <a:t>	</a:t>
            </a:r>
            <a:r>
              <a:rPr lang="en-US" sz="2400" dirty="0"/>
              <a:t>UPDATE </a:t>
            </a:r>
            <a:r>
              <a:rPr lang="en-US" sz="2400" dirty="0" err="1"/>
              <a:t>table_name</a:t>
            </a:r>
            <a:endParaRPr lang="en-US" sz="240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dirty="0"/>
              <a:t>	SET column1 = value1, column2 = value2, ...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dirty="0"/>
              <a:t>	WHERE condition;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6206213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1264</Words>
  <Application>Microsoft Office PowerPoint</Application>
  <PresentationFormat>Panorámica</PresentationFormat>
  <Paragraphs>141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Noto Sans Symbols</vt:lpstr>
      <vt:lpstr>Twentieth Century</vt:lpstr>
      <vt:lpstr>Integral</vt:lpstr>
      <vt:lpstr>PROGRAMACIÓN AVANZADA</vt:lpstr>
      <vt:lpstr>BASE DE DATOS</vt:lpstr>
      <vt:lpstr>SQL (Structured Query Language) </vt:lpstr>
      <vt:lpstr>BASE SQL: CONSIDERACIONES</vt:lpstr>
      <vt:lpstr>SQL: TIPOS DE DATOS EN SQL </vt:lpstr>
      <vt:lpstr>SQL - CREATE </vt:lpstr>
      <vt:lpstr>SQL - DROP </vt:lpstr>
      <vt:lpstr>SQL - INSERT</vt:lpstr>
      <vt:lpstr>SQL - UPDATE</vt:lpstr>
      <vt:lpstr>SQL - DELETE</vt:lpstr>
      <vt:lpstr>SQL - SELECT</vt:lpstr>
      <vt:lpstr>EJEMPLO 1</vt:lpstr>
      <vt:lpstr>EJEMPLO 1</vt:lpstr>
      <vt:lpstr>EJEMPLO 1</vt:lpstr>
      <vt:lpstr>EJEMPLO 1</vt:lpstr>
      <vt:lpstr>EJEMPLO 1</vt:lpstr>
      <vt:lpstr>EJEMPLO 1</vt:lpstr>
      <vt:lpstr>SQL - SELECT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AVANZADA</dc:title>
  <dc:creator>Diego Enriquez</dc:creator>
  <cp:lastModifiedBy>Diego Alberto Enriquez</cp:lastModifiedBy>
  <cp:revision>12</cp:revision>
  <dcterms:created xsi:type="dcterms:W3CDTF">2023-09-11T20:43:23Z</dcterms:created>
  <dcterms:modified xsi:type="dcterms:W3CDTF">2023-11-08T00:57:47Z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