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18288000" cy="10287000"/>
  <p:notesSz cx="6858000" cy="9144000"/>
  <p:embeddedFontLst>
    <p:embeddedFont>
      <p:font typeface="Open Sauce Semi-Bold Italics" charset="1" panose="00000700000000000000"/>
      <p:regular r:id="rId50"/>
    </p:embeddedFont>
    <p:embeddedFont>
      <p:font typeface="Open Sauce Light" charset="1" panose="00000400000000000000"/>
      <p:regular r:id="rId51"/>
    </p:embeddedFont>
    <p:embeddedFont>
      <p:font typeface="Open Sauce" charset="1" panose="00000500000000000000"/>
      <p:regular r:id="rId52"/>
    </p:embeddedFont>
    <p:embeddedFont>
      <p:font typeface="Open Sans Bold Italics" charset="1" panose="020B0806030504020204"/>
      <p:regular r:id="rId53"/>
    </p:embeddedFont>
    <p:embeddedFont>
      <p:font typeface="Open Sauce Semi-Bold" charset="1" panose="00000700000000000000"/>
      <p:regular r:id="rId54"/>
    </p:embeddedFont>
    <p:embeddedFont>
      <p:font typeface="Open Sans Bold" charset="1" panose="020B0806030504020204"/>
      <p:regular r:id="rId55"/>
    </p:embeddedFont>
    <p:embeddedFont>
      <p:font typeface="Open Sans Light" charset="1" panose="020B0306030504020204"/>
      <p:regular r:id="rId56"/>
    </p:embeddedFont>
    <p:embeddedFont>
      <p:font typeface="Open Sans Italics" charset="1" panose="020B0606030504020204"/>
      <p:regular r:id="rId57"/>
    </p:embeddedFont>
    <p:embeddedFont>
      <p:font typeface="Open Sans" charset="1" panose="020B0606030504020204"/>
      <p:regular r:id="rId58"/>
    </p:embeddedFont>
    <p:embeddedFont>
      <p:font typeface="Montserrat Heavy" charset="1" panose="00000A00000000000000"/>
      <p:regular r:id="rId59"/>
    </p:embeddedFont>
    <p:embeddedFont>
      <p:font typeface="Montserrat Light" charset="1" panose="00000400000000000000"/>
      <p:regular r:id="rId60"/>
    </p:embeddedFont>
    <p:embeddedFont>
      <p:font typeface="Holiday" charset="1" panose="0000000000000000000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2" Target="../media/image16.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png" Type="http://schemas.openxmlformats.org/officeDocument/2006/relationships/image"/><Relationship Id="rId9"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7786" r="0" b="7786"/>
            <a:stretch>
              <a:fillRect/>
            </a:stretch>
          </p:blipFill>
          <p:spPr>
            <a:xfrm flipH="false" flipV="false">
              <a:off x="0" y="0"/>
              <a:ext cx="24384000" cy="13716000"/>
            </a:xfrm>
            <a:prstGeom prst="rect">
              <a:avLst/>
            </a:prstGeom>
          </p:spPr>
        </p:pic>
      </p:grpSp>
      <p:grpSp>
        <p:nvGrpSpPr>
          <p:cNvPr name="Group 4" id="4"/>
          <p:cNvGrpSpPr/>
          <p:nvPr/>
        </p:nvGrpSpPr>
        <p:grpSpPr>
          <a:xfrm rot="0">
            <a:off x="0" y="0"/>
            <a:ext cx="18288000" cy="10287000"/>
            <a:chOff x="0" y="0"/>
            <a:chExt cx="4816593" cy="2709333"/>
          </a:xfrm>
        </p:grpSpPr>
        <p:sp>
          <p:nvSpPr>
            <p:cNvPr name="Freeform 5" id="5"/>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92852">
                <a:alpha val="82745"/>
              </a:srgbClr>
            </a:solidFill>
          </p:spPr>
        </p:sp>
        <p:sp>
          <p:nvSpPr>
            <p:cNvPr name="TextBox 6" id="6"/>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5862194" y="91986"/>
            <a:ext cx="2425806" cy="242580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5235948" y="-1048262"/>
            <a:ext cx="3678298" cy="4488040"/>
          </a:xfrm>
          <a:custGeom>
            <a:avLst/>
            <a:gdLst/>
            <a:ahLst/>
            <a:cxnLst/>
            <a:rect r="r" b="b" t="t" l="l"/>
            <a:pathLst>
              <a:path h="4488040" w="3678298">
                <a:moveTo>
                  <a:pt x="0" y="0"/>
                </a:moveTo>
                <a:lnTo>
                  <a:pt x="3678298" y="0"/>
                </a:lnTo>
                <a:lnTo>
                  <a:pt x="3678298" y="4488040"/>
                </a:lnTo>
                <a:lnTo>
                  <a:pt x="0" y="4488040"/>
                </a:lnTo>
                <a:lnTo>
                  <a:pt x="0" y="0"/>
                </a:lnTo>
                <a:close/>
              </a:path>
            </a:pathLst>
          </a:custGeom>
          <a:blipFill>
            <a:blip r:embed="rId3"/>
            <a:stretch>
              <a:fillRect l="0" t="0" r="0" b="0"/>
            </a:stretch>
          </a:blipFill>
        </p:spPr>
      </p:sp>
      <p:sp>
        <p:nvSpPr>
          <p:cNvPr name="Freeform 11" id="11"/>
          <p:cNvSpPr/>
          <p:nvPr/>
        </p:nvSpPr>
        <p:spPr>
          <a:xfrm flipH="false" flipV="false" rot="0">
            <a:off x="2008560" y="3207698"/>
            <a:ext cx="2817050" cy="2817050"/>
          </a:xfrm>
          <a:custGeom>
            <a:avLst/>
            <a:gdLst/>
            <a:ahLst/>
            <a:cxnLst/>
            <a:rect r="r" b="b" t="t" l="l"/>
            <a:pathLst>
              <a:path h="2817050" w="2817050">
                <a:moveTo>
                  <a:pt x="0" y="0"/>
                </a:moveTo>
                <a:lnTo>
                  <a:pt x="2817050" y="0"/>
                </a:lnTo>
                <a:lnTo>
                  <a:pt x="2817050" y="2817051"/>
                </a:lnTo>
                <a:lnTo>
                  <a:pt x="0" y="2817051"/>
                </a:lnTo>
                <a:lnTo>
                  <a:pt x="0" y="0"/>
                </a:lnTo>
                <a:close/>
              </a:path>
            </a:pathLst>
          </a:custGeom>
          <a:blipFill>
            <a:blip r:embed="rId4"/>
            <a:stretch>
              <a:fillRect l="0" t="0" r="0" b="0"/>
            </a:stretch>
          </a:blipFill>
        </p:spPr>
      </p:sp>
      <p:sp>
        <p:nvSpPr>
          <p:cNvPr name="TextBox 12" id="12"/>
          <p:cNvSpPr txBox="true"/>
          <p:nvPr/>
        </p:nvSpPr>
        <p:spPr>
          <a:xfrm rot="0">
            <a:off x="5055576" y="3297708"/>
            <a:ext cx="11057418" cy="2503680"/>
          </a:xfrm>
          <a:prstGeom prst="rect">
            <a:avLst/>
          </a:prstGeom>
        </p:spPr>
        <p:txBody>
          <a:bodyPr anchor="t" rtlCol="false" tIns="0" lIns="0" bIns="0" rIns="0">
            <a:spAutoFit/>
          </a:bodyPr>
          <a:lstStyle/>
          <a:p>
            <a:pPr algn="l">
              <a:lnSpc>
                <a:spcPts val="10051"/>
              </a:lnSpc>
            </a:pPr>
            <a:r>
              <a:rPr lang="en-US" b="true" sz="7179" i="true" spc="1974">
                <a:solidFill>
                  <a:srgbClr val="FFFFFF"/>
                </a:solidFill>
                <a:latin typeface="Open Sauce Semi-Bold Italics"/>
                <a:ea typeface="Open Sauce Semi-Bold Italics"/>
                <a:cs typeface="Open Sauce Semi-Bold Italics"/>
                <a:sym typeface="Open Sauce Semi-Bold Italics"/>
              </a:rPr>
              <a:t>PROGRAMACION AVANZADA</a:t>
            </a:r>
          </a:p>
        </p:txBody>
      </p:sp>
      <p:sp>
        <p:nvSpPr>
          <p:cNvPr name="TextBox 13" id="13"/>
          <p:cNvSpPr txBox="true"/>
          <p:nvPr/>
        </p:nvSpPr>
        <p:spPr>
          <a:xfrm rot="0">
            <a:off x="4825610" y="6163122"/>
            <a:ext cx="6687255" cy="481209"/>
          </a:xfrm>
          <a:prstGeom prst="rect">
            <a:avLst/>
          </a:prstGeom>
        </p:spPr>
        <p:txBody>
          <a:bodyPr anchor="t" rtlCol="false" tIns="0" lIns="0" bIns="0" rIns="0">
            <a:spAutoFit/>
          </a:bodyPr>
          <a:lstStyle/>
          <a:p>
            <a:pPr algn="ctr">
              <a:lnSpc>
                <a:spcPts val="3926"/>
              </a:lnSpc>
            </a:pPr>
            <a:r>
              <a:rPr lang="en-US" sz="2804" spc="771">
                <a:solidFill>
                  <a:srgbClr val="FFFFFF"/>
                </a:solidFill>
                <a:latin typeface="Open Sauce Light"/>
                <a:ea typeface="Open Sauce Light"/>
                <a:cs typeface="Open Sauce Light"/>
                <a:sym typeface="Open Sauce Light"/>
              </a:rPr>
              <a:t> ING. INDUSTRIAL</a:t>
            </a:r>
          </a:p>
        </p:txBody>
      </p:sp>
      <p:sp>
        <p:nvSpPr>
          <p:cNvPr name="TextBox 14" id="14"/>
          <p:cNvSpPr txBox="true"/>
          <p:nvPr/>
        </p:nvSpPr>
        <p:spPr>
          <a:xfrm rot="0">
            <a:off x="3650226" y="7006281"/>
            <a:ext cx="12629214" cy="521214"/>
          </a:xfrm>
          <a:prstGeom prst="rect">
            <a:avLst/>
          </a:prstGeom>
        </p:spPr>
        <p:txBody>
          <a:bodyPr anchor="t" rtlCol="false" tIns="0" lIns="0" bIns="0" rIns="0">
            <a:spAutoFit/>
          </a:bodyPr>
          <a:lstStyle/>
          <a:p>
            <a:pPr algn="ctr">
              <a:lnSpc>
                <a:spcPts val="4346"/>
              </a:lnSpc>
            </a:pPr>
            <a:r>
              <a:rPr lang="en-US" sz="3104" spc="853">
                <a:solidFill>
                  <a:srgbClr val="FFFFFF"/>
                </a:solidFill>
                <a:latin typeface="Open Sauce"/>
                <a:ea typeface="Open Sauce"/>
                <a:cs typeface="Open Sauce"/>
                <a:sym typeface="Open Sauce"/>
              </a:rPr>
              <a:t>Esp. Ing.Prof.: Cristina Delia Cruz</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58439" y="2104710"/>
            <a:ext cx="15171121" cy="7254991"/>
            <a:chOff x="0" y="0"/>
            <a:chExt cx="3995686" cy="1910779"/>
          </a:xfrm>
        </p:grpSpPr>
        <p:sp>
          <p:nvSpPr>
            <p:cNvPr name="Freeform 6" id="6"/>
            <p:cNvSpPr/>
            <p:nvPr/>
          </p:nvSpPr>
          <p:spPr>
            <a:xfrm flipH="false" flipV="false" rot="0">
              <a:off x="0" y="0"/>
              <a:ext cx="3995686" cy="1910779"/>
            </a:xfrm>
            <a:custGeom>
              <a:avLst/>
              <a:gdLst/>
              <a:ahLst/>
              <a:cxnLst/>
              <a:rect r="r" b="b" t="t" l="l"/>
              <a:pathLst>
                <a:path h="1910779" w="3995686">
                  <a:moveTo>
                    <a:pt x="26026" y="0"/>
                  </a:moveTo>
                  <a:lnTo>
                    <a:pt x="3969661" y="0"/>
                  </a:lnTo>
                  <a:cubicBezTo>
                    <a:pt x="3976563" y="0"/>
                    <a:pt x="3983183" y="2742"/>
                    <a:pt x="3988064" y="7623"/>
                  </a:cubicBezTo>
                  <a:cubicBezTo>
                    <a:pt x="3992944" y="12503"/>
                    <a:pt x="3995686" y="19123"/>
                    <a:pt x="3995686" y="26026"/>
                  </a:cubicBezTo>
                  <a:lnTo>
                    <a:pt x="3995686" y="1884754"/>
                  </a:lnTo>
                  <a:cubicBezTo>
                    <a:pt x="3995686" y="1891656"/>
                    <a:pt x="3992944" y="1898276"/>
                    <a:pt x="3988064" y="1903157"/>
                  </a:cubicBezTo>
                  <a:cubicBezTo>
                    <a:pt x="3983183" y="1908038"/>
                    <a:pt x="3976563" y="1910779"/>
                    <a:pt x="3969661" y="1910779"/>
                  </a:cubicBezTo>
                  <a:lnTo>
                    <a:pt x="26026" y="1910779"/>
                  </a:lnTo>
                  <a:cubicBezTo>
                    <a:pt x="19123" y="1910779"/>
                    <a:pt x="12503" y="1908038"/>
                    <a:pt x="7623" y="1903157"/>
                  </a:cubicBezTo>
                  <a:cubicBezTo>
                    <a:pt x="2742" y="1898276"/>
                    <a:pt x="0" y="1891656"/>
                    <a:pt x="0" y="1884754"/>
                  </a:cubicBezTo>
                  <a:lnTo>
                    <a:pt x="0" y="26026"/>
                  </a:lnTo>
                  <a:cubicBezTo>
                    <a:pt x="0" y="19123"/>
                    <a:pt x="2742" y="12503"/>
                    <a:pt x="7623" y="7623"/>
                  </a:cubicBezTo>
                  <a:cubicBezTo>
                    <a:pt x="12503" y="2742"/>
                    <a:pt x="19123" y="0"/>
                    <a:pt x="26026" y="0"/>
                  </a:cubicBezTo>
                  <a:close/>
                </a:path>
              </a:pathLst>
            </a:custGeom>
            <a:solidFill>
              <a:srgbClr val="FFFFFF"/>
            </a:solidFill>
          </p:spPr>
        </p:sp>
        <p:sp>
          <p:nvSpPr>
            <p:cNvPr name="TextBox 7" id="7"/>
            <p:cNvSpPr txBox="true"/>
            <p:nvPr/>
          </p:nvSpPr>
          <p:spPr>
            <a:xfrm>
              <a:off x="0" y="-57150"/>
              <a:ext cx="3995686" cy="1967929"/>
            </a:xfrm>
            <a:prstGeom prst="rect">
              <a:avLst/>
            </a:prstGeom>
          </p:spPr>
          <p:txBody>
            <a:bodyPr anchor="ctr" rtlCol="false" tIns="50800" lIns="50800" bIns="50800" rIns="50800"/>
            <a:lstStyle/>
            <a:p>
              <a:pPr algn="l" marL="582925" indent="-291463" lvl="1">
                <a:lnSpc>
                  <a:spcPts val="3779"/>
                </a:lnSpc>
                <a:buFont typeface="Arial"/>
                <a:buChar char="•"/>
              </a:pPr>
              <a:r>
                <a:rPr lang="en-US" b="true" sz="2699">
                  <a:solidFill>
                    <a:srgbClr val="092852"/>
                  </a:solidFill>
                  <a:latin typeface="Open Sans Bold"/>
                  <a:ea typeface="Open Sans Bold"/>
                  <a:cs typeface="Open Sans Bold"/>
                  <a:sym typeface="Open Sans Bold"/>
                </a:rPr>
                <a:t>Gestión de transacciones:</a:t>
              </a:r>
              <a:r>
                <a:rPr lang="en-US" sz="2699">
                  <a:solidFill>
                    <a:srgbClr val="000000"/>
                  </a:solidFill>
                  <a:latin typeface="Open Sans"/>
                  <a:ea typeface="Open Sans"/>
                  <a:cs typeface="Open Sans"/>
                  <a:sym typeface="Open Sans"/>
                </a:rPr>
                <a:t> Es el proceso mediante el cual un sistema de bases de datos asegura que una serie de operac</a:t>
              </a:r>
              <a:r>
                <a:rPr lang="en-US" sz="2699">
                  <a:solidFill>
                    <a:srgbClr val="000000"/>
                  </a:solidFill>
                  <a:latin typeface="Open Sans"/>
                  <a:ea typeface="Open Sans"/>
                  <a:cs typeface="Open Sans"/>
                  <a:sym typeface="Open Sans"/>
                </a:rPr>
                <a:t>iones (transacción) se realicen completamente o no se realicen en absoluto, garantizando propiedades como la atomicidad, consistencia, aislamiento y durabilidad (ACID).</a:t>
              </a:r>
            </a:p>
            <a:p>
              <a:pPr algn="l" marL="582925" indent="-291463" lvl="1">
                <a:lnSpc>
                  <a:spcPts val="3779"/>
                </a:lnSpc>
                <a:buFont typeface="Arial"/>
                <a:buChar char="•"/>
              </a:pPr>
              <a:r>
                <a:rPr lang="en-US" b="true" sz="2699">
                  <a:solidFill>
                    <a:srgbClr val="092852"/>
                  </a:solidFill>
                  <a:latin typeface="Open Sans Bold"/>
                  <a:ea typeface="Open Sans Bold"/>
                  <a:cs typeface="Open Sans Bold"/>
                  <a:sym typeface="Open Sans Bold"/>
                </a:rPr>
                <a:t>Recuperación ante fallas y rollback de transacciones:</a:t>
              </a:r>
              <a:r>
                <a:rPr lang="en-US" sz="2699">
                  <a:solidFill>
                    <a:srgbClr val="000000"/>
                  </a:solidFill>
                  <a:latin typeface="Open Sans"/>
                  <a:ea typeface="Open Sans"/>
                  <a:cs typeface="Open Sans"/>
                  <a:sym typeface="Open Sans"/>
                </a:rPr>
                <a:t> Consiste en restaurar la base de datos a un estado coherente en caso de una falla, y rollback es el mecanismo que deshace una transacción incompleta o con errores para que la base de datos vuelva a su estado anterior a dicha transacción.</a:t>
              </a:r>
            </a:p>
            <a:p>
              <a:pPr algn="l" marL="582925" indent="-291463" lvl="1">
                <a:lnSpc>
                  <a:spcPts val="3779"/>
                </a:lnSpc>
                <a:buFont typeface="Arial"/>
                <a:buChar char="•"/>
              </a:pPr>
              <a:r>
                <a:rPr lang="en-US" b="true" sz="2699">
                  <a:solidFill>
                    <a:srgbClr val="092852"/>
                  </a:solidFill>
                  <a:latin typeface="Open Sans Bold"/>
                  <a:ea typeface="Open Sans Bold"/>
                  <a:cs typeface="Open Sans Bold"/>
                  <a:sym typeface="Open Sans Bold"/>
                </a:rPr>
                <a:t>Manejo de respaldos:</a:t>
              </a:r>
              <a:r>
                <a:rPr lang="en-US" sz="2699">
                  <a:solidFill>
                    <a:srgbClr val="000000"/>
                  </a:solidFill>
                  <a:latin typeface="Open Sans"/>
                  <a:ea typeface="Open Sans"/>
                  <a:cs typeface="Open Sans"/>
                  <a:sym typeface="Open Sans"/>
                </a:rPr>
                <a:t> Proceso de crear copias de seguridad periódicas de la base de datos para prevenir la pérdida de datos en caso de fallas. Los respaldos permiten recuperar datos si ocurre un desastre o se corrompe la información.</a:t>
              </a:r>
            </a:p>
            <a:p>
              <a:pPr algn="l" marL="582925" indent="-291463" lvl="1">
                <a:lnSpc>
                  <a:spcPts val="3779"/>
                </a:lnSpc>
                <a:buFont typeface="Arial"/>
                <a:buChar char="•"/>
              </a:pPr>
              <a:r>
                <a:rPr lang="en-US" b="true" sz="2699">
                  <a:solidFill>
                    <a:srgbClr val="092852"/>
                  </a:solidFill>
                  <a:latin typeface="Open Sans Bold"/>
                  <a:ea typeface="Open Sans Bold"/>
                  <a:cs typeface="Open Sans Bold"/>
                  <a:sym typeface="Open Sans Bold"/>
                </a:rPr>
                <a:t>Independencia de los datos:</a:t>
              </a:r>
              <a:r>
                <a:rPr lang="en-US" sz="2699">
                  <a:solidFill>
                    <a:srgbClr val="000000"/>
                  </a:solidFill>
                  <a:latin typeface="Open Sans"/>
                  <a:ea typeface="Open Sans"/>
                  <a:cs typeface="Open Sans"/>
                  <a:sym typeface="Open Sans"/>
                </a:rPr>
                <a:t> Capacidad de modificar el esquema de la base de datos en diferentes niveles (físico o lógico) sin afectar los niveles superiores o inferiores, permitiendo que los programas de aplicación sigan funcionando sin cambios significativos.</a:t>
              </a:r>
            </a:p>
          </p:txBody>
        </p:sp>
      </p:grpSp>
      <p:sp>
        <p:nvSpPr>
          <p:cNvPr name="TextBox 8" id="8"/>
          <p:cNvSpPr txBox="true"/>
          <p:nvPr/>
        </p:nvSpPr>
        <p:spPr>
          <a:xfrm rot="0">
            <a:off x="4323359" y="373149"/>
            <a:ext cx="964128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SGBD</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87325" y="2510277"/>
            <a:ext cx="13748797" cy="6241056"/>
            <a:chOff x="0" y="0"/>
            <a:chExt cx="3621082" cy="1643735"/>
          </a:xfrm>
        </p:grpSpPr>
        <p:sp>
          <p:nvSpPr>
            <p:cNvPr name="Freeform 6" id="6"/>
            <p:cNvSpPr/>
            <p:nvPr/>
          </p:nvSpPr>
          <p:spPr>
            <a:xfrm flipH="false" flipV="false" rot="0">
              <a:off x="0" y="0"/>
              <a:ext cx="3621082" cy="1643735"/>
            </a:xfrm>
            <a:custGeom>
              <a:avLst/>
              <a:gdLst/>
              <a:ahLst/>
              <a:cxnLst/>
              <a:rect r="r" b="b" t="t" l="l"/>
              <a:pathLst>
                <a:path h="1643735" w="3621082">
                  <a:moveTo>
                    <a:pt x="28718" y="0"/>
                  </a:moveTo>
                  <a:lnTo>
                    <a:pt x="3592364" y="0"/>
                  </a:lnTo>
                  <a:cubicBezTo>
                    <a:pt x="3599981" y="0"/>
                    <a:pt x="3607286" y="3026"/>
                    <a:pt x="3612671" y="8411"/>
                  </a:cubicBezTo>
                  <a:cubicBezTo>
                    <a:pt x="3618057" y="13797"/>
                    <a:pt x="3621082" y="21102"/>
                    <a:pt x="3621082" y="28718"/>
                  </a:cubicBezTo>
                  <a:lnTo>
                    <a:pt x="3621082" y="1615017"/>
                  </a:lnTo>
                  <a:cubicBezTo>
                    <a:pt x="3621082" y="1622633"/>
                    <a:pt x="3618057" y="1629938"/>
                    <a:pt x="3612671" y="1635324"/>
                  </a:cubicBezTo>
                  <a:cubicBezTo>
                    <a:pt x="3607286" y="1640709"/>
                    <a:pt x="3599981" y="1643735"/>
                    <a:pt x="3592364" y="1643735"/>
                  </a:cubicBezTo>
                  <a:lnTo>
                    <a:pt x="28718" y="1643735"/>
                  </a:lnTo>
                  <a:cubicBezTo>
                    <a:pt x="21102" y="1643735"/>
                    <a:pt x="13797" y="1640709"/>
                    <a:pt x="8411" y="1635324"/>
                  </a:cubicBezTo>
                  <a:cubicBezTo>
                    <a:pt x="3026" y="1629938"/>
                    <a:pt x="0" y="1622633"/>
                    <a:pt x="0" y="1615017"/>
                  </a:cubicBezTo>
                  <a:lnTo>
                    <a:pt x="0" y="28718"/>
                  </a:lnTo>
                  <a:cubicBezTo>
                    <a:pt x="0" y="21102"/>
                    <a:pt x="3026" y="13797"/>
                    <a:pt x="8411" y="8411"/>
                  </a:cubicBezTo>
                  <a:cubicBezTo>
                    <a:pt x="13797" y="3026"/>
                    <a:pt x="21102" y="0"/>
                    <a:pt x="28718" y="0"/>
                  </a:cubicBezTo>
                  <a:close/>
                </a:path>
              </a:pathLst>
            </a:custGeom>
            <a:solidFill>
              <a:srgbClr val="FFFFFF"/>
            </a:solidFill>
          </p:spPr>
        </p:sp>
        <p:sp>
          <p:nvSpPr>
            <p:cNvPr name="TextBox 7" id="7"/>
            <p:cNvSpPr txBox="true"/>
            <p:nvPr/>
          </p:nvSpPr>
          <p:spPr>
            <a:xfrm>
              <a:off x="0" y="-104775"/>
              <a:ext cx="3621082" cy="1748510"/>
            </a:xfrm>
            <a:prstGeom prst="rect">
              <a:avLst/>
            </a:prstGeom>
          </p:spPr>
          <p:txBody>
            <a:bodyPr anchor="ctr" rtlCol="false" tIns="50800" lIns="50800" bIns="50800" rIns="50800"/>
            <a:lstStyle/>
            <a:p>
              <a:pPr algn="l">
                <a:lnSpc>
                  <a:spcPts val="7419"/>
                </a:lnSpc>
              </a:pPr>
              <a:r>
                <a:rPr lang="en-US" sz="5299">
                  <a:solidFill>
                    <a:srgbClr val="000000"/>
                  </a:solidFill>
                  <a:latin typeface="Open Sans"/>
                  <a:ea typeface="Open Sans"/>
                  <a:cs typeface="Open Sans"/>
                  <a:sym typeface="Open Sans"/>
                </a:rPr>
                <a:t>Un SGBD debe garantizar las propiedades ACID </a:t>
              </a:r>
              <a:r>
                <a:rPr lang="en-US" sz="5299">
                  <a:solidFill>
                    <a:srgbClr val="000000"/>
                  </a:solidFill>
                  <a:latin typeface="Open Sans"/>
                  <a:ea typeface="Open Sans"/>
                  <a:cs typeface="Open Sans"/>
                  <a:sym typeface="Open Sans"/>
                </a:rPr>
                <a:t>para las transacciones:</a:t>
              </a:r>
            </a:p>
            <a:p>
              <a:pPr algn="l" marL="1144251" indent="-572126" lvl="1">
                <a:lnSpc>
                  <a:spcPts val="7419"/>
                </a:lnSpc>
                <a:buFont typeface="Arial"/>
                <a:buChar char="•"/>
              </a:pPr>
              <a:r>
                <a:rPr lang="en-US" sz="5299">
                  <a:solidFill>
                    <a:srgbClr val="000000"/>
                  </a:solidFill>
                  <a:latin typeface="Open Sans"/>
                  <a:ea typeface="Open Sans"/>
                  <a:cs typeface="Open Sans"/>
                  <a:sym typeface="Open Sans"/>
                </a:rPr>
                <a:t>Atomicity (Atomicidad)</a:t>
              </a:r>
            </a:p>
            <a:p>
              <a:pPr algn="l" marL="1144251" indent="-572126" lvl="1">
                <a:lnSpc>
                  <a:spcPts val="7419"/>
                </a:lnSpc>
                <a:buFont typeface="Arial"/>
                <a:buChar char="•"/>
              </a:pPr>
              <a:r>
                <a:rPr lang="en-US" sz="5299">
                  <a:solidFill>
                    <a:srgbClr val="000000"/>
                  </a:solidFill>
                  <a:latin typeface="Open Sans"/>
                  <a:ea typeface="Open Sans"/>
                  <a:cs typeface="Open Sans"/>
                  <a:sym typeface="Open Sans"/>
                </a:rPr>
                <a:t>Consistency (Consistencia)</a:t>
              </a:r>
            </a:p>
            <a:p>
              <a:pPr algn="l" marL="1144251" indent="-572126" lvl="1">
                <a:lnSpc>
                  <a:spcPts val="7419"/>
                </a:lnSpc>
                <a:buFont typeface="Arial"/>
                <a:buChar char="•"/>
              </a:pPr>
              <a:r>
                <a:rPr lang="en-US" sz="5299">
                  <a:solidFill>
                    <a:srgbClr val="000000"/>
                  </a:solidFill>
                  <a:latin typeface="Open Sans"/>
                  <a:ea typeface="Open Sans"/>
                  <a:cs typeface="Open Sans"/>
                  <a:sym typeface="Open Sans"/>
                </a:rPr>
                <a:t>Isolation (Aislamiento)</a:t>
              </a:r>
            </a:p>
            <a:p>
              <a:pPr algn="l" marL="1144251" indent="-572126" lvl="1">
                <a:lnSpc>
                  <a:spcPts val="7419"/>
                </a:lnSpc>
                <a:buFont typeface="Arial"/>
                <a:buChar char="•"/>
              </a:pPr>
              <a:r>
                <a:rPr lang="en-US" sz="5299">
                  <a:solidFill>
                    <a:srgbClr val="000000"/>
                  </a:solidFill>
                  <a:latin typeface="Open Sans"/>
                  <a:ea typeface="Open Sans"/>
                  <a:cs typeface="Open Sans"/>
                  <a:sym typeface="Open Sans"/>
                </a:rPr>
                <a:t>Durability (Durabilidad)</a:t>
              </a:r>
            </a:p>
          </p:txBody>
        </p:sp>
      </p:grpSp>
      <p:sp>
        <p:nvSpPr>
          <p:cNvPr name="TextBox 8" id="8"/>
          <p:cNvSpPr txBox="true"/>
          <p:nvPr/>
        </p:nvSpPr>
        <p:spPr>
          <a:xfrm rot="0">
            <a:off x="4323359" y="373149"/>
            <a:ext cx="964128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SGBD</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3276494" y="2118792"/>
            <a:ext cx="11735011" cy="7254991"/>
            <a:chOff x="0" y="0"/>
            <a:chExt cx="3090703" cy="1910779"/>
          </a:xfrm>
        </p:grpSpPr>
        <p:sp>
          <p:nvSpPr>
            <p:cNvPr name="Freeform 6" id="6"/>
            <p:cNvSpPr/>
            <p:nvPr/>
          </p:nvSpPr>
          <p:spPr>
            <a:xfrm flipH="false" flipV="false" rot="0">
              <a:off x="0" y="0"/>
              <a:ext cx="3090703" cy="1910779"/>
            </a:xfrm>
            <a:custGeom>
              <a:avLst/>
              <a:gdLst/>
              <a:ahLst/>
              <a:cxnLst/>
              <a:rect r="r" b="b" t="t" l="l"/>
              <a:pathLst>
                <a:path h="1910779" w="3090703">
                  <a:moveTo>
                    <a:pt x="33646" y="0"/>
                  </a:moveTo>
                  <a:lnTo>
                    <a:pt x="3057056" y="0"/>
                  </a:lnTo>
                  <a:cubicBezTo>
                    <a:pt x="3075639" y="0"/>
                    <a:pt x="3090703" y="15064"/>
                    <a:pt x="3090703" y="33646"/>
                  </a:cubicBezTo>
                  <a:lnTo>
                    <a:pt x="3090703" y="1877133"/>
                  </a:lnTo>
                  <a:cubicBezTo>
                    <a:pt x="3090703" y="1886057"/>
                    <a:pt x="3087158" y="1894615"/>
                    <a:pt x="3080848" y="1900925"/>
                  </a:cubicBezTo>
                  <a:cubicBezTo>
                    <a:pt x="3074538" y="1907235"/>
                    <a:pt x="3065980" y="1910779"/>
                    <a:pt x="3057056" y="1910779"/>
                  </a:cubicBezTo>
                  <a:lnTo>
                    <a:pt x="33646" y="1910779"/>
                  </a:lnTo>
                  <a:cubicBezTo>
                    <a:pt x="15064" y="1910779"/>
                    <a:pt x="0" y="1895716"/>
                    <a:pt x="0" y="1877133"/>
                  </a:cubicBezTo>
                  <a:lnTo>
                    <a:pt x="0" y="33646"/>
                  </a:lnTo>
                  <a:cubicBezTo>
                    <a:pt x="0" y="15064"/>
                    <a:pt x="15064" y="0"/>
                    <a:pt x="33646" y="0"/>
                  </a:cubicBezTo>
                  <a:close/>
                </a:path>
              </a:pathLst>
            </a:custGeom>
            <a:solidFill>
              <a:srgbClr val="FFFFFF"/>
            </a:solidFill>
          </p:spPr>
        </p:sp>
        <p:sp>
          <p:nvSpPr>
            <p:cNvPr name="TextBox 7" id="7"/>
            <p:cNvSpPr txBox="true"/>
            <p:nvPr/>
          </p:nvSpPr>
          <p:spPr>
            <a:xfrm>
              <a:off x="0" y="-57150"/>
              <a:ext cx="3090703" cy="1967929"/>
            </a:xfrm>
            <a:prstGeom prst="rect">
              <a:avLst/>
            </a:prstGeom>
          </p:spPr>
          <p:txBody>
            <a:bodyPr anchor="ctr" rtlCol="false" tIns="50800" lIns="50800" bIns="50800" rIns="50800"/>
            <a:lstStyle/>
            <a:p>
              <a:pPr algn="l">
                <a:lnSpc>
                  <a:spcPts val="3779"/>
                </a:lnSpc>
              </a:pPr>
            </a:p>
          </p:txBody>
        </p:sp>
      </p:grpSp>
      <p:sp>
        <p:nvSpPr>
          <p:cNvPr name="Freeform 8" id="8"/>
          <p:cNvSpPr/>
          <p:nvPr/>
        </p:nvSpPr>
        <p:spPr>
          <a:xfrm flipH="false" flipV="false" rot="0">
            <a:off x="4465626" y="4451008"/>
            <a:ext cx="9242995" cy="3149847"/>
          </a:xfrm>
          <a:custGeom>
            <a:avLst/>
            <a:gdLst/>
            <a:ahLst/>
            <a:cxnLst/>
            <a:rect r="r" b="b" t="t" l="l"/>
            <a:pathLst>
              <a:path h="3149847" w="9242995">
                <a:moveTo>
                  <a:pt x="0" y="0"/>
                </a:moveTo>
                <a:lnTo>
                  <a:pt x="9242995" y="0"/>
                </a:lnTo>
                <a:lnTo>
                  <a:pt x="9242995" y="3149848"/>
                </a:lnTo>
                <a:lnTo>
                  <a:pt x="0" y="3149848"/>
                </a:lnTo>
                <a:lnTo>
                  <a:pt x="0" y="0"/>
                </a:lnTo>
                <a:close/>
              </a:path>
            </a:pathLst>
          </a:custGeom>
          <a:blipFill>
            <a:blip r:embed="rId2"/>
            <a:stretch>
              <a:fillRect l="0" t="0" r="0" b="0"/>
            </a:stretch>
          </a:blipFill>
        </p:spPr>
      </p:sp>
      <p:sp>
        <p:nvSpPr>
          <p:cNvPr name="Freeform 9" id="9"/>
          <p:cNvSpPr/>
          <p:nvPr/>
        </p:nvSpPr>
        <p:spPr>
          <a:xfrm flipH="false" flipV="false" rot="0">
            <a:off x="7487145" y="2820834"/>
            <a:ext cx="3199957" cy="1742834"/>
          </a:xfrm>
          <a:custGeom>
            <a:avLst/>
            <a:gdLst/>
            <a:ahLst/>
            <a:cxnLst/>
            <a:rect r="r" b="b" t="t" l="l"/>
            <a:pathLst>
              <a:path h="1742834" w="3199957">
                <a:moveTo>
                  <a:pt x="0" y="0"/>
                </a:moveTo>
                <a:lnTo>
                  <a:pt x="3199957" y="0"/>
                </a:lnTo>
                <a:lnTo>
                  <a:pt x="3199957" y="1742834"/>
                </a:lnTo>
                <a:lnTo>
                  <a:pt x="0" y="1742834"/>
                </a:lnTo>
                <a:lnTo>
                  <a:pt x="0" y="0"/>
                </a:lnTo>
                <a:close/>
              </a:path>
            </a:pathLst>
          </a:custGeom>
          <a:blipFill>
            <a:blip r:embed="rId3"/>
            <a:stretch>
              <a:fillRect l="0" t="0" r="0" b="0"/>
            </a:stretch>
          </a:blipFill>
        </p:spPr>
      </p:sp>
      <p:sp>
        <p:nvSpPr>
          <p:cNvPr name="Freeform 10" id="10"/>
          <p:cNvSpPr/>
          <p:nvPr/>
        </p:nvSpPr>
        <p:spPr>
          <a:xfrm flipH="false" flipV="false" rot="0">
            <a:off x="3596194" y="3692251"/>
            <a:ext cx="2158452" cy="662102"/>
          </a:xfrm>
          <a:custGeom>
            <a:avLst/>
            <a:gdLst/>
            <a:ahLst/>
            <a:cxnLst/>
            <a:rect r="r" b="b" t="t" l="l"/>
            <a:pathLst>
              <a:path h="662102" w="2158452">
                <a:moveTo>
                  <a:pt x="0" y="0"/>
                </a:moveTo>
                <a:lnTo>
                  <a:pt x="2158451" y="0"/>
                </a:lnTo>
                <a:lnTo>
                  <a:pt x="2158451" y="662102"/>
                </a:lnTo>
                <a:lnTo>
                  <a:pt x="0" y="662102"/>
                </a:lnTo>
                <a:lnTo>
                  <a:pt x="0" y="0"/>
                </a:lnTo>
                <a:close/>
              </a:path>
            </a:pathLst>
          </a:custGeom>
          <a:blipFill>
            <a:blip r:embed="rId4"/>
            <a:stretch>
              <a:fillRect l="0" t="0" r="0" b="0"/>
            </a:stretch>
          </a:blipFill>
        </p:spPr>
      </p:sp>
      <p:sp>
        <p:nvSpPr>
          <p:cNvPr name="Freeform 11" id="11"/>
          <p:cNvSpPr/>
          <p:nvPr/>
        </p:nvSpPr>
        <p:spPr>
          <a:xfrm flipH="false" flipV="false" rot="0">
            <a:off x="12420652" y="3641276"/>
            <a:ext cx="2100244" cy="809733"/>
          </a:xfrm>
          <a:custGeom>
            <a:avLst/>
            <a:gdLst/>
            <a:ahLst/>
            <a:cxnLst/>
            <a:rect r="r" b="b" t="t" l="l"/>
            <a:pathLst>
              <a:path h="809733" w="2100244">
                <a:moveTo>
                  <a:pt x="0" y="0"/>
                </a:moveTo>
                <a:lnTo>
                  <a:pt x="2100244" y="0"/>
                </a:lnTo>
                <a:lnTo>
                  <a:pt x="2100244" y="809732"/>
                </a:lnTo>
                <a:lnTo>
                  <a:pt x="0" y="809732"/>
                </a:lnTo>
                <a:lnTo>
                  <a:pt x="0" y="0"/>
                </a:lnTo>
                <a:close/>
              </a:path>
            </a:pathLst>
          </a:custGeom>
          <a:blipFill>
            <a:blip r:embed="rId5"/>
            <a:stretch>
              <a:fillRect l="0" t="0" r="0" b="0"/>
            </a:stretch>
          </a:blipFill>
        </p:spPr>
      </p:sp>
      <p:sp>
        <p:nvSpPr>
          <p:cNvPr name="Freeform 12" id="12"/>
          <p:cNvSpPr/>
          <p:nvPr/>
        </p:nvSpPr>
        <p:spPr>
          <a:xfrm flipH="false" flipV="false" rot="0">
            <a:off x="3596194" y="7445949"/>
            <a:ext cx="1910822" cy="881918"/>
          </a:xfrm>
          <a:custGeom>
            <a:avLst/>
            <a:gdLst/>
            <a:ahLst/>
            <a:cxnLst/>
            <a:rect r="r" b="b" t="t" l="l"/>
            <a:pathLst>
              <a:path h="881918" w="1910822">
                <a:moveTo>
                  <a:pt x="0" y="0"/>
                </a:moveTo>
                <a:lnTo>
                  <a:pt x="1910822" y="0"/>
                </a:lnTo>
                <a:lnTo>
                  <a:pt x="1910822" y="881918"/>
                </a:lnTo>
                <a:lnTo>
                  <a:pt x="0" y="881918"/>
                </a:lnTo>
                <a:lnTo>
                  <a:pt x="0" y="0"/>
                </a:lnTo>
                <a:close/>
              </a:path>
            </a:pathLst>
          </a:custGeom>
          <a:blipFill>
            <a:blip r:embed="rId6"/>
            <a:stretch>
              <a:fillRect l="0" t="0" r="0" b="0"/>
            </a:stretch>
          </a:blipFill>
        </p:spPr>
      </p:sp>
      <p:sp>
        <p:nvSpPr>
          <p:cNvPr name="Freeform 13" id="13"/>
          <p:cNvSpPr/>
          <p:nvPr/>
        </p:nvSpPr>
        <p:spPr>
          <a:xfrm flipH="false" flipV="false" rot="0">
            <a:off x="8088003" y="7515250"/>
            <a:ext cx="1998240" cy="812618"/>
          </a:xfrm>
          <a:custGeom>
            <a:avLst/>
            <a:gdLst/>
            <a:ahLst/>
            <a:cxnLst/>
            <a:rect r="r" b="b" t="t" l="l"/>
            <a:pathLst>
              <a:path h="812618" w="1998240">
                <a:moveTo>
                  <a:pt x="0" y="0"/>
                </a:moveTo>
                <a:lnTo>
                  <a:pt x="1998241" y="0"/>
                </a:lnTo>
                <a:lnTo>
                  <a:pt x="1998241" y="812617"/>
                </a:lnTo>
                <a:lnTo>
                  <a:pt x="0" y="812617"/>
                </a:lnTo>
                <a:lnTo>
                  <a:pt x="0" y="0"/>
                </a:lnTo>
                <a:close/>
              </a:path>
            </a:pathLst>
          </a:custGeom>
          <a:blipFill>
            <a:blip r:embed="rId7"/>
            <a:stretch>
              <a:fillRect l="0" t="0" r="0" b="0"/>
            </a:stretch>
          </a:blipFill>
        </p:spPr>
      </p:sp>
      <p:sp>
        <p:nvSpPr>
          <p:cNvPr name="Freeform 14" id="14"/>
          <p:cNvSpPr/>
          <p:nvPr/>
        </p:nvSpPr>
        <p:spPr>
          <a:xfrm flipH="false" flipV="false" rot="0">
            <a:off x="12610378" y="7600856"/>
            <a:ext cx="1706323" cy="1434863"/>
          </a:xfrm>
          <a:custGeom>
            <a:avLst/>
            <a:gdLst/>
            <a:ahLst/>
            <a:cxnLst/>
            <a:rect r="r" b="b" t="t" l="l"/>
            <a:pathLst>
              <a:path h="1434863" w="1706323">
                <a:moveTo>
                  <a:pt x="0" y="0"/>
                </a:moveTo>
                <a:lnTo>
                  <a:pt x="1706323" y="0"/>
                </a:lnTo>
                <a:lnTo>
                  <a:pt x="1706323" y="1434863"/>
                </a:lnTo>
                <a:lnTo>
                  <a:pt x="0" y="1434863"/>
                </a:lnTo>
                <a:lnTo>
                  <a:pt x="0" y="0"/>
                </a:lnTo>
                <a:close/>
              </a:path>
            </a:pathLst>
          </a:custGeom>
          <a:blipFill>
            <a:blip r:embed="rId8"/>
            <a:stretch>
              <a:fillRect l="0" t="0" r="0" b="0"/>
            </a:stretch>
          </a:blipFill>
        </p:spPr>
      </p:sp>
      <p:sp>
        <p:nvSpPr>
          <p:cNvPr name="TextBox 15" id="15"/>
          <p:cNvSpPr txBox="true"/>
          <p:nvPr/>
        </p:nvSpPr>
        <p:spPr>
          <a:xfrm rot="0">
            <a:off x="4323359" y="373149"/>
            <a:ext cx="964128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SGBD</a:t>
            </a:r>
          </a:p>
        </p:txBody>
      </p:sp>
      <p:sp>
        <p:nvSpPr>
          <p:cNvPr name="Freeform 16" id="16"/>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875145" y="2228751"/>
            <a:ext cx="12537709" cy="6860437"/>
            <a:chOff x="0" y="0"/>
            <a:chExt cx="3302113" cy="1806864"/>
          </a:xfrm>
        </p:grpSpPr>
        <p:sp>
          <p:nvSpPr>
            <p:cNvPr name="Freeform 6" id="6"/>
            <p:cNvSpPr/>
            <p:nvPr/>
          </p:nvSpPr>
          <p:spPr>
            <a:xfrm flipH="false" flipV="false" rot="0">
              <a:off x="0" y="0"/>
              <a:ext cx="3302113" cy="1806864"/>
            </a:xfrm>
            <a:custGeom>
              <a:avLst/>
              <a:gdLst/>
              <a:ahLst/>
              <a:cxnLst/>
              <a:rect r="r" b="b" t="t" l="l"/>
              <a:pathLst>
                <a:path h="1806864" w="3302113">
                  <a:moveTo>
                    <a:pt x="31492" y="0"/>
                  </a:moveTo>
                  <a:lnTo>
                    <a:pt x="3270621" y="0"/>
                  </a:lnTo>
                  <a:cubicBezTo>
                    <a:pt x="3278973" y="0"/>
                    <a:pt x="3286983" y="3318"/>
                    <a:pt x="3292889" y="9224"/>
                  </a:cubicBezTo>
                  <a:cubicBezTo>
                    <a:pt x="3298795" y="15130"/>
                    <a:pt x="3302113" y="23140"/>
                    <a:pt x="3302113" y="31492"/>
                  </a:cubicBezTo>
                  <a:lnTo>
                    <a:pt x="3302113" y="1775372"/>
                  </a:lnTo>
                  <a:cubicBezTo>
                    <a:pt x="3302113" y="1783724"/>
                    <a:pt x="3298795" y="1791734"/>
                    <a:pt x="3292889" y="1797640"/>
                  </a:cubicBezTo>
                  <a:cubicBezTo>
                    <a:pt x="3286983" y="1803546"/>
                    <a:pt x="3278973" y="1806864"/>
                    <a:pt x="3270621" y="1806864"/>
                  </a:cubicBezTo>
                  <a:lnTo>
                    <a:pt x="31492" y="1806864"/>
                  </a:lnTo>
                  <a:cubicBezTo>
                    <a:pt x="23140" y="1806864"/>
                    <a:pt x="15130" y="1803546"/>
                    <a:pt x="9224" y="1797640"/>
                  </a:cubicBezTo>
                  <a:cubicBezTo>
                    <a:pt x="3318" y="1791734"/>
                    <a:pt x="0" y="1783724"/>
                    <a:pt x="0" y="1775372"/>
                  </a:cubicBezTo>
                  <a:lnTo>
                    <a:pt x="0" y="31492"/>
                  </a:lnTo>
                  <a:cubicBezTo>
                    <a:pt x="0" y="23140"/>
                    <a:pt x="3318" y="15130"/>
                    <a:pt x="9224" y="9224"/>
                  </a:cubicBezTo>
                  <a:cubicBezTo>
                    <a:pt x="15130" y="3318"/>
                    <a:pt x="23140" y="0"/>
                    <a:pt x="31492" y="0"/>
                  </a:cubicBezTo>
                  <a:close/>
                </a:path>
              </a:pathLst>
            </a:custGeom>
            <a:solidFill>
              <a:srgbClr val="FFFFFF"/>
            </a:solidFill>
          </p:spPr>
        </p:sp>
        <p:sp>
          <p:nvSpPr>
            <p:cNvPr name="TextBox 7" id="7"/>
            <p:cNvSpPr txBox="true"/>
            <p:nvPr/>
          </p:nvSpPr>
          <p:spPr>
            <a:xfrm>
              <a:off x="0" y="-76200"/>
              <a:ext cx="3302113" cy="1883064"/>
            </a:xfrm>
            <a:prstGeom prst="rect">
              <a:avLst/>
            </a:prstGeom>
          </p:spPr>
          <p:txBody>
            <a:bodyPr anchor="ctr" rtlCol="false" tIns="50800" lIns="50800" bIns="50800" rIns="50800"/>
            <a:lstStyle/>
            <a:p>
              <a:pPr algn="l">
                <a:lnSpc>
                  <a:spcPts val="5319"/>
                </a:lnSpc>
              </a:pPr>
              <a:r>
                <a:rPr lang="en-US" sz="3799" b="true">
                  <a:solidFill>
                    <a:srgbClr val="092852"/>
                  </a:solidFill>
                  <a:latin typeface="Open Sans Bold"/>
                  <a:ea typeface="Open Sans Bold"/>
                  <a:cs typeface="Open Sans Bold"/>
                  <a:sym typeface="Open Sans Bold"/>
                </a:rPr>
                <a:t>Objetivo de un SGBD (Sistema de Gestión de Bases de Datos):</a:t>
              </a:r>
            </a:p>
            <a:p>
              <a:pPr algn="l">
                <a:lnSpc>
                  <a:spcPts val="5319"/>
                </a:lnSpc>
              </a:pPr>
              <a:r>
                <a:rPr lang="en-US" sz="3799">
                  <a:solidFill>
                    <a:srgbClr val="000000"/>
                  </a:solidFill>
                  <a:latin typeface="Open Sans"/>
                  <a:ea typeface="Open Sans"/>
                  <a:cs typeface="Open Sans"/>
                  <a:sym typeface="Open Sans"/>
                </a:rPr>
                <a:t>El objetivo principal de un SGBD es proporcionar un entorno eficiente, confiable y seguro para el almacenamiento, manipulación y recuperación de datos. Facilita la organización de datos de manera estructurada, permitiendo a los usuarios y aplicaciones realizar operaciones complejas sobre grandes volúmenes de información sin comprometer la integridad ni la seguridad de los datos.</a:t>
              </a:r>
            </a:p>
          </p:txBody>
        </p:sp>
      </p:grpSp>
      <p:sp>
        <p:nvSpPr>
          <p:cNvPr name="TextBox 8" id="8"/>
          <p:cNvSpPr txBox="true"/>
          <p:nvPr/>
        </p:nvSpPr>
        <p:spPr>
          <a:xfrm rot="0">
            <a:off x="4323359" y="373149"/>
            <a:ext cx="964128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VISIÓN DE LOS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25451" y="2115969"/>
            <a:ext cx="15072544" cy="7142331"/>
            <a:chOff x="0" y="0"/>
            <a:chExt cx="3969724" cy="1881108"/>
          </a:xfrm>
        </p:grpSpPr>
        <p:sp>
          <p:nvSpPr>
            <p:cNvPr name="Freeform 6" id="6"/>
            <p:cNvSpPr/>
            <p:nvPr/>
          </p:nvSpPr>
          <p:spPr>
            <a:xfrm flipH="false" flipV="false" rot="0">
              <a:off x="0" y="0"/>
              <a:ext cx="3969724" cy="1881108"/>
            </a:xfrm>
            <a:custGeom>
              <a:avLst/>
              <a:gdLst/>
              <a:ahLst/>
              <a:cxnLst/>
              <a:rect r="r" b="b" t="t" l="l"/>
              <a:pathLst>
                <a:path h="1881108" w="3969724">
                  <a:moveTo>
                    <a:pt x="26196" y="0"/>
                  </a:moveTo>
                  <a:lnTo>
                    <a:pt x="3943528" y="0"/>
                  </a:lnTo>
                  <a:cubicBezTo>
                    <a:pt x="3950475" y="0"/>
                    <a:pt x="3957138" y="2760"/>
                    <a:pt x="3962051" y="7673"/>
                  </a:cubicBezTo>
                  <a:cubicBezTo>
                    <a:pt x="3966964" y="12585"/>
                    <a:pt x="3969724" y="19248"/>
                    <a:pt x="3969724" y="26196"/>
                  </a:cubicBezTo>
                  <a:lnTo>
                    <a:pt x="3969724" y="1854912"/>
                  </a:lnTo>
                  <a:cubicBezTo>
                    <a:pt x="3969724" y="1861860"/>
                    <a:pt x="3966964" y="1868523"/>
                    <a:pt x="3962051" y="1873435"/>
                  </a:cubicBezTo>
                  <a:cubicBezTo>
                    <a:pt x="3957138" y="1878348"/>
                    <a:pt x="3950475" y="1881108"/>
                    <a:pt x="3943528" y="1881108"/>
                  </a:cubicBezTo>
                  <a:lnTo>
                    <a:pt x="26196" y="1881108"/>
                  </a:lnTo>
                  <a:cubicBezTo>
                    <a:pt x="11728" y="1881108"/>
                    <a:pt x="0" y="1869379"/>
                    <a:pt x="0" y="1854912"/>
                  </a:cubicBezTo>
                  <a:lnTo>
                    <a:pt x="0" y="26196"/>
                  </a:lnTo>
                  <a:cubicBezTo>
                    <a:pt x="0" y="19248"/>
                    <a:pt x="2760" y="12585"/>
                    <a:pt x="7673" y="7673"/>
                  </a:cubicBezTo>
                  <a:cubicBezTo>
                    <a:pt x="12585" y="2760"/>
                    <a:pt x="19248" y="0"/>
                    <a:pt x="26196" y="0"/>
                  </a:cubicBezTo>
                  <a:close/>
                </a:path>
              </a:pathLst>
            </a:custGeom>
            <a:solidFill>
              <a:srgbClr val="FFFFFF"/>
            </a:solidFill>
          </p:spPr>
        </p:sp>
        <p:sp>
          <p:nvSpPr>
            <p:cNvPr name="TextBox 7" id="7"/>
            <p:cNvSpPr txBox="true"/>
            <p:nvPr/>
          </p:nvSpPr>
          <p:spPr>
            <a:xfrm>
              <a:off x="0" y="-47625"/>
              <a:ext cx="3969724" cy="1928733"/>
            </a:xfrm>
            <a:prstGeom prst="rect">
              <a:avLst/>
            </a:prstGeom>
          </p:spPr>
          <p:txBody>
            <a:bodyPr anchor="ctr" rtlCol="false" tIns="50800" lIns="50800" bIns="50800" rIns="50800"/>
            <a:lstStyle/>
            <a:p>
              <a:pPr algn="l">
                <a:lnSpc>
                  <a:spcPts val="3499"/>
                </a:lnSpc>
              </a:pPr>
              <a:r>
                <a:rPr lang="en-US" sz="2499" b="true">
                  <a:solidFill>
                    <a:srgbClr val="092852"/>
                  </a:solidFill>
                  <a:latin typeface="Open Sans Bold"/>
                  <a:ea typeface="Open Sans Bold"/>
                  <a:cs typeface="Open Sans Bold"/>
                  <a:sym typeface="Open Sans Bold"/>
                </a:rPr>
                <a:t>Niveles de un SGBD:</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Nivel Físico:</a:t>
              </a:r>
              <a:r>
                <a:rPr lang="en-US" sz="2499">
                  <a:solidFill>
                    <a:srgbClr val="000000"/>
                  </a:solidFill>
                  <a:latin typeface="Open Sans"/>
                  <a:ea typeface="Open Sans"/>
                  <a:cs typeface="Open Sans"/>
                  <a:sym typeface="Open Sans"/>
                </a:rPr>
                <a:t> Se refiere a la forma en que los datos se almacenan físicamente en el hardware del sistema, incluyendo la organización de archivos, registros y estructuras de almacenamiento. </a:t>
              </a:r>
              <a:r>
                <a:rPr lang="en-US" sz="2499">
                  <a:solidFill>
                    <a:srgbClr val="000000"/>
                  </a:solidFill>
                  <a:latin typeface="Open Sans"/>
                  <a:ea typeface="Open Sans"/>
                  <a:cs typeface="Open Sans"/>
                  <a:sym typeface="Open Sans"/>
                </a:rPr>
                <a:t>Este nivel es responsable de gestionar los aspectos de bajo nivel del almacenamiento de datos, como la asignación de espacio en disco y el manejo de dispositivos de almacenamiento.</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Nivel Lógico:</a:t>
              </a:r>
              <a:r>
                <a:rPr lang="en-US" sz="2499">
                  <a:solidFill>
                    <a:srgbClr val="000000"/>
                  </a:solidFill>
                  <a:latin typeface="Open Sans"/>
                  <a:ea typeface="Open Sans"/>
                  <a:cs typeface="Open Sans"/>
                  <a:sym typeface="Open Sans"/>
                </a:rPr>
                <a:t> Este nivel describe la estructura de la base de datos a un nivel más abstracto, especificando qué datos se almacenan y las relaciones entre ellos. En este nivel, se define el esquema de la base de datos, es decir, cómo están organizados los datos en tablas y cómo se relacionan entre sí, pero no se preocupa de cómo se almacenan físicamente.</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Nivel de Vista (o Nivel Externo):</a:t>
              </a:r>
              <a:r>
                <a:rPr lang="en-US" sz="2499">
                  <a:solidFill>
                    <a:srgbClr val="000000"/>
                  </a:solidFill>
                  <a:latin typeface="Open Sans"/>
                  <a:ea typeface="Open Sans"/>
                  <a:cs typeface="Open Sans"/>
                  <a:sym typeface="Open Sans"/>
                </a:rPr>
                <a:t> Se refiere a la representación de los datos para los usuarios finales o aplicaciones. En este nivel, se pueden definir diferentes vistas de la base de datos que pueden mostrar solo una parte de los datos o estructurarlos de manera que sean más comprensibles para los usuarios. Esto permite que diferentes usuarios tengan acceso a diferentes representaciones de la misma base de datos, lo que mejora la seguridad y la usabilidad.</a:t>
              </a:r>
            </a:p>
          </p:txBody>
        </p:sp>
      </p:grpSp>
      <p:sp>
        <p:nvSpPr>
          <p:cNvPr name="TextBox 8" id="8"/>
          <p:cNvSpPr txBox="true"/>
          <p:nvPr/>
        </p:nvSpPr>
        <p:spPr>
          <a:xfrm rot="0">
            <a:off x="4323359" y="373149"/>
            <a:ext cx="964128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VISIÓN DE LOS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25451" y="1838474"/>
            <a:ext cx="15072544" cy="5776337"/>
            <a:chOff x="0" y="0"/>
            <a:chExt cx="3969724" cy="1521340"/>
          </a:xfrm>
        </p:grpSpPr>
        <p:sp>
          <p:nvSpPr>
            <p:cNvPr name="Freeform 6" id="6"/>
            <p:cNvSpPr/>
            <p:nvPr/>
          </p:nvSpPr>
          <p:spPr>
            <a:xfrm flipH="false" flipV="false" rot="0">
              <a:off x="0" y="0"/>
              <a:ext cx="3969724" cy="1521340"/>
            </a:xfrm>
            <a:custGeom>
              <a:avLst/>
              <a:gdLst/>
              <a:ahLst/>
              <a:cxnLst/>
              <a:rect r="r" b="b" t="t" l="l"/>
              <a:pathLst>
                <a:path h="1521340" w="3969724">
                  <a:moveTo>
                    <a:pt x="26196" y="0"/>
                  </a:moveTo>
                  <a:lnTo>
                    <a:pt x="3943528" y="0"/>
                  </a:lnTo>
                  <a:cubicBezTo>
                    <a:pt x="3950475" y="0"/>
                    <a:pt x="3957138" y="2760"/>
                    <a:pt x="3962051" y="7673"/>
                  </a:cubicBezTo>
                  <a:cubicBezTo>
                    <a:pt x="3966964" y="12585"/>
                    <a:pt x="3969724" y="19248"/>
                    <a:pt x="3969724" y="26196"/>
                  </a:cubicBezTo>
                  <a:lnTo>
                    <a:pt x="3969724" y="1495144"/>
                  </a:lnTo>
                  <a:cubicBezTo>
                    <a:pt x="3969724" y="1502091"/>
                    <a:pt x="3966964" y="1508754"/>
                    <a:pt x="3962051" y="1513667"/>
                  </a:cubicBezTo>
                  <a:cubicBezTo>
                    <a:pt x="3957138" y="1518580"/>
                    <a:pt x="3950475" y="1521340"/>
                    <a:pt x="3943528" y="1521340"/>
                  </a:cubicBezTo>
                  <a:lnTo>
                    <a:pt x="26196" y="1521340"/>
                  </a:lnTo>
                  <a:cubicBezTo>
                    <a:pt x="19248" y="1521340"/>
                    <a:pt x="12585" y="1518580"/>
                    <a:pt x="7673" y="1513667"/>
                  </a:cubicBezTo>
                  <a:cubicBezTo>
                    <a:pt x="2760" y="1508754"/>
                    <a:pt x="0" y="1502091"/>
                    <a:pt x="0" y="1495144"/>
                  </a:cubicBezTo>
                  <a:lnTo>
                    <a:pt x="0" y="26196"/>
                  </a:lnTo>
                  <a:cubicBezTo>
                    <a:pt x="0" y="19248"/>
                    <a:pt x="2760" y="12585"/>
                    <a:pt x="7673" y="7673"/>
                  </a:cubicBezTo>
                  <a:cubicBezTo>
                    <a:pt x="12585" y="2760"/>
                    <a:pt x="19248" y="0"/>
                    <a:pt x="26196" y="0"/>
                  </a:cubicBezTo>
                  <a:close/>
                </a:path>
              </a:pathLst>
            </a:custGeom>
            <a:solidFill>
              <a:srgbClr val="FFFFFF"/>
            </a:solidFill>
          </p:spPr>
        </p:sp>
        <p:sp>
          <p:nvSpPr>
            <p:cNvPr name="TextBox 7" id="7"/>
            <p:cNvSpPr txBox="true"/>
            <p:nvPr/>
          </p:nvSpPr>
          <p:spPr>
            <a:xfrm>
              <a:off x="0" y="-38100"/>
              <a:ext cx="3969724" cy="1559440"/>
            </a:xfrm>
            <a:prstGeom prst="rect">
              <a:avLst/>
            </a:prstGeom>
          </p:spPr>
          <p:txBody>
            <a:bodyPr anchor="ctr" rtlCol="false" tIns="50800" lIns="50800" bIns="50800" rIns="50800"/>
            <a:lstStyle/>
            <a:p>
              <a:pPr algn="l">
                <a:lnSpc>
                  <a:spcPts val="3079"/>
                </a:lnSpc>
              </a:pPr>
              <a:r>
                <a:rPr lang="en-US" sz="2199" b="true">
                  <a:solidFill>
                    <a:srgbClr val="092852"/>
                  </a:solidFill>
                  <a:latin typeface="Open Sans Bold"/>
                  <a:ea typeface="Open Sans Bold"/>
                  <a:cs typeface="Open Sans Bold"/>
                  <a:sym typeface="Open Sans Bold"/>
                </a:rPr>
                <a:t>Niveles de un SGBD:</a:t>
              </a:r>
            </a:p>
            <a:p>
              <a:pPr algn="l" marL="474978" indent="-237489" lvl="1">
                <a:lnSpc>
                  <a:spcPts val="3079"/>
                </a:lnSpc>
                <a:buAutoNum type="arabicPeriod" startAt="1"/>
              </a:pPr>
              <a:r>
                <a:rPr lang="en-US" b="true" sz="2199">
                  <a:solidFill>
                    <a:srgbClr val="092852"/>
                  </a:solidFill>
                  <a:latin typeface="Open Sans Bold"/>
                  <a:ea typeface="Open Sans Bold"/>
                  <a:cs typeface="Open Sans Bold"/>
                  <a:sym typeface="Open Sans Bold"/>
                </a:rPr>
                <a:t>Nivel Físico:</a:t>
              </a:r>
              <a:r>
                <a:rPr lang="en-US" sz="2199">
                  <a:solidFill>
                    <a:srgbClr val="000000"/>
                  </a:solidFill>
                  <a:latin typeface="Open Sans"/>
                  <a:ea typeface="Open Sans"/>
                  <a:cs typeface="Open Sans"/>
                  <a:sym typeface="Open Sans"/>
                </a:rPr>
                <a:t> Se refiere a la forma en que los datos se almacenan físicamente en el hardware del sistema, incluyendo la organización de archivos, registros y estructuras de almacenamiento. </a:t>
              </a:r>
              <a:r>
                <a:rPr lang="en-US" sz="2199">
                  <a:solidFill>
                    <a:srgbClr val="000000"/>
                  </a:solidFill>
                  <a:latin typeface="Open Sans"/>
                  <a:ea typeface="Open Sans"/>
                  <a:cs typeface="Open Sans"/>
                  <a:sym typeface="Open Sans"/>
                </a:rPr>
                <a:t>Este nivel es responsable de gestionar los aspectos de bajo nivel del almacenamiento de datos, como la asignación de espacio en disco y el manejo de dispositivos de almacenamiento.</a:t>
              </a:r>
            </a:p>
            <a:p>
              <a:pPr algn="l" marL="474978" indent="-237489" lvl="1">
                <a:lnSpc>
                  <a:spcPts val="3079"/>
                </a:lnSpc>
                <a:buAutoNum type="arabicPeriod" startAt="1"/>
              </a:pPr>
              <a:r>
                <a:rPr lang="en-US" b="true" sz="2199">
                  <a:solidFill>
                    <a:srgbClr val="092852"/>
                  </a:solidFill>
                  <a:latin typeface="Open Sans Bold"/>
                  <a:ea typeface="Open Sans Bold"/>
                  <a:cs typeface="Open Sans Bold"/>
                  <a:sym typeface="Open Sans Bold"/>
                </a:rPr>
                <a:t>Nivel Lógico:</a:t>
              </a:r>
              <a:r>
                <a:rPr lang="en-US" sz="2199">
                  <a:solidFill>
                    <a:srgbClr val="000000"/>
                  </a:solidFill>
                  <a:latin typeface="Open Sans"/>
                  <a:ea typeface="Open Sans"/>
                  <a:cs typeface="Open Sans"/>
                  <a:sym typeface="Open Sans"/>
                </a:rPr>
                <a:t> Este nivel describe la estructura de la base de datos a un nivel más abstracto, especificando qué datos se almacenan y las relaciones entre ellos. En este nivel, se define el esquema de la base de datos, es decir, cómo están organizados los datos en tablas y cómo se relacionan entre sí, pero no se preocupa de cómo se almacenan físicamente.</a:t>
              </a:r>
            </a:p>
            <a:p>
              <a:pPr algn="l" marL="474978" indent="-237489" lvl="1">
                <a:lnSpc>
                  <a:spcPts val="3079"/>
                </a:lnSpc>
                <a:buAutoNum type="arabicPeriod" startAt="1"/>
              </a:pPr>
              <a:r>
                <a:rPr lang="en-US" b="true" sz="2199">
                  <a:solidFill>
                    <a:srgbClr val="092852"/>
                  </a:solidFill>
                  <a:latin typeface="Open Sans Bold"/>
                  <a:ea typeface="Open Sans Bold"/>
                  <a:cs typeface="Open Sans Bold"/>
                  <a:sym typeface="Open Sans Bold"/>
                </a:rPr>
                <a:t>Nivel de Vista (o Nivel Externo):</a:t>
              </a:r>
              <a:r>
                <a:rPr lang="en-US" sz="2199">
                  <a:solidFill>
                    <a:srgbClr val="000000"/>
                  </a:solidFill>
                  <a:latin typeface="Open Sans"/>
                  <a:ea typeface="Open Sans"/>
                  <a:cs typeface="Open Sans"/>
                  <a:sym typeface="Open Sans"/>
                </a:rPr>
                <a:t> Se refiere a la representación de los datos para los usuarios finales o aplicaciones. En este nivel, se pueden definir diferentes vistas de la base de datos que pueden mostrar solo una parte de los datos o estructurarlos de manera que sean más comprensibles para los usuarios. Esto permite que diferentes usuarios tengan acceso a diferentes representaciones de la misma base de datos, lo que mejora la seguridad y la usabilidad.</a:t>
              </a:r>
            </a:p>
          </p:txBody>
        </p:sp>
      </p:grpSp>
      <p:sp>
        <p:nvSpPr>
          <p:cNvPr name="Freeform 8" id="8"/>
          <p:cNvSpPr/>
          <p:nvPr/>
        </p:nvSpPr>
        <p:spPr>
          <a:xfrm flipH="false" flipV="false" rot="0">
            <a:off x="6487985" y="7225501"/>
            <a:ext cx="4755259" cy="2506772"/>
          </a:xfrm>
          <a:custGeom>
            <a:avLst/>
            <a:gdLst/>
            <a:ahLst/>
            <a:cxnLst/>
            <a:rect r="r" b="b" t="t" l="l"/>
            <a:pathLst>
              <a:path h="2506772" w="4755259">
                <a:moveTo>
                  <a:pt x="0" y="0"/>
                </a:moveTo>
                <a:lnTo>
                  <a:pt x="4755260" y="0"/>
                </a:lnTo>
                <a:lnTo>
                  <a:pt x="4755260" y="2506772"/>
                </a:lnTo>
                <a:lnTo>
                  <a:pt x="0" y="2506772"/>
                </a:lnTo>
                <a:lnTo>
                  <a:pt x="0" y="0"/>
                </a:lnTo>
                <a:close/>
              </a:path>
            </a:pathLst>
          </a:custGeom>
          <a:blipFill>
            <a:blip r:embed="rId2"/>
            <a:stretch>
              <a:fillRect l="-8257" t="-48999" r="-11433" b="-21286"/>
            </a:stretch>
          </a:blipFill>
        </p:spPr>
      </p:sp>
      <p:sp>
        <p:nvSpPr>
          <p:cNvPr name="TextBox 9" id="9"/>
          <p:cNvSpPr txBox="true"/>
          <p:nvPr/>
        </p:nvSpPr>
        <p:spPr>
          <a:xfrm rot="0">
            <a:off x="4323359" y="373149"/>
            <a:ext cx="964128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VISIÓN DE LOS DATOS</a:t>
            </a:r>
          </a:p>
        </p:txBody>
      </p:sp>
      <p:sp>
        <p:nvSpPr>
          <p:cNvPr name="Freeform 10" id="10"/>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66201" y="2115969"/>
            <a:ext cx="13791044" cy="7142331"/>
            <a:chOff x="0" y="0"/>
            <a:chExt cx="3632209" cy="1881108"/>
          </a:xfrm>
        </p:grpSpPr>
        <p:sp>
          <p:nvSpPr>
            <p:cNvPr name="Freeform 6" id="6"/>
            <p:cNvSpPr/>
            <p:nvPr/>
          </p:nvSpPr>
          <p:spPr>
            <a:xfrm flipH="false" flipV="false" rot="0">
              <a:off x="0" y="0"/>
              <a:ext cx="3632209" cy="1881108"/>
            </a:xfrm>
            <a:custGeom>
              <a:avLst/>
              <a:gdLst/>
              <a:ahLst/>
              <a:cxnLst/>
              <a:rect r="r" b="b" t="t" l="l"/>
              <a:pathLst>
                <a:path h="1881108" w="3632209">
                  <a:moveTo>
                    <a:pt x="28630" y="0"/>
                  </a:moveTo>
                  <a:lnTo>
                    <a:pt x="3603579" y="0"/>
                  </a:lnTo>
                  <a:cubicBezTo>
                    <a:pt x="3619391" y="0"/>
                    <a:pt x="3632209" y="12818"/>
                    <a:pt x="3632209" y="28630"/>
                  </a:cubicBezTo>
                  <a:lnTo>
                    <a:pt x="3632209" y="1852478"/>
                  </a:lnTo>
                  <a:cubicBezTo>
                    <a:pt x="3632209" y="1860071"/>
                    <a:pt x="3629193" y="1867353"/>
                    <a:pt x="3623824" y="1872722"/>
                  </a:cubicBezTo>
                  <a:cubicBezTo>
                    <a:pt x="3618455" y="1878092"/>
                    <a:pt x="3611173" y="1881108"/>
                    <a:pt x="3603579" y="1881108"/>
                  </a:cubicBezTo>
                  <a:lnTo>
                    <a:pt x="28630" y="1881108"/>
                  </a:lnTo>
                  <a:cubicBezTo>
                    <a:pt x="12818" y="1881108"/>
                    <a:pt x="0" y="1868290"/>
                    <a:pt x="0" y="1852478"/>
                  </a:cubicBezTo>
                  <a:lnTo>
                    <a:pt x="0" y="28630"/>
                  </a:lnTo>
                  <a:cubicBezTo>
                    <a:pt x="0" y="12818"/>
                    <a:pt x="12818" y="0"/>
                    <a:pt x="28630" y="0"/>
                  </a:cubicBezTo>
                  <a:close/>
                </a:path>
              </a:pathLst>
            </a:custGeom>
            <a:solidFill>
              <a:srgbClr val="FFFFFF"/>
            </a:solidFill>
          </p:spPr>
        </p:sp>
        <p:sp>
          <p:nvSpPr>
            <p:cNvPr name="TextBox 7" id="7"/>
            <p:cNvSpPr txBox="true"/>
            <p:nvPr/>
          </p:nvSpPr>
          <p:spPr>
            <a:xfrm>
              <a:off x="0" y="-85725"/>
              <a:ext cx="3632209" cy="1966833"/>
            </a:xfrm>
            <a:prstGeom prst="rect">
              <a:avLst/>
            </a:prstGeom>
          </p:spPr>
          <p:txBody>
            <a:bodyPr anchor="ctr" rtlCol="false" tIns="50800" lIns="50800" bIns="50800" rIns="50800"/>
            <a:lstStyle/>
            <a:p>
              <a:pPr algn="l" marL="1057893" indent="-528947" lvl="1">
                <a:lnSpc>
                  <a:spcPts val="6859"/>
                </a:lnSpc>
                <a:buFont typeface="Arial"/>
                <a:buChar char="•"/>
              </a:pPr>
              <a:r>
                <a:rPr lang="en-US" b="true" sz="4899">
                  <a:solidFill>
                    <a:srgbClr val="000000"/>
                  </a:solidFill>
                  <a:latin typeface="Open Sans Bold"/>
                  <a:ea typeface="Open Sans Bold"/>
                  <a:cs typeface="Open Sans Bold"/>
                  <a:sym typeface="Open Sans Bold"/>
                </a:rPr>
                <a:t>Bases de Datos Relacionales (RDBMS</a:t>
              </a:r>
            </a:p>
            <a:p>
              <a:pPr algn="l" marL="1057893" indent="-528947" lvl="1">
                <a:lnSpc>
                  <a:spcPts val="6859"/>
                </a:lnSpc>
                <a:buFont typeface="Arial"/>
                <a:buChar char="•"/>
              </a:pPr>
              <a:r>
                <a:rPr lang="en-US" b="true" sz="4899">
                  <a:solidFill>
                    <a:srgbClr val="000000"/>
                  </a:solidFill>
                  <a:latin typeface="Open Sans Bold"/>
                  <a:ea typeface="Open Sans Bold"/>
                  <a:cs typeface="Open Sans Bold"/>
                  <a:sym typeface="Open Sans Bold"/>
                </a:rPr>
                <a:t>Bases de Datos No Relacionales (NoSQL)</a:t>
              </a:r>
            </a:p>
            <a:p>
              <a:pPr algn="l" marL="1057893" indent="-528947" lvl="1">
                <a:lnSpc>
                  <a:spcPts val="6859"/>
                </a:lnSpc>
                <a:buFont typeface="Arial"/>
                <a:buChar char="•"/>
              </a:pPr>
              <a:r>
                <a:rPr lang="en-US" b="true" sz="4899">
                  <a:solidFill>
                    <a:srgbClr val="000000"/>
                  </a:solidFill>
                  <a:latin typeface="Open Sans Bold"/>
                  <a:ea typeface="Open Sans Bold"/>
                  <a:cs typeface="Open Sans Bold"/>
                  <a:sym typeface="Open Sans Bold"/>
                </a:rPr>
                <a:t>Bases de Datos en la Nube</a:t>
              </a:r>
            </a:p>
            <a:p>
              <a:pPr algn="l" marL="1057893" indent="-528947" lvl="1">
                <a:lnSpc>
                  <a:spcPts val="6859"/>
                </a:lnSpc>
                <a:buFont typeface="Arial"/>
                <a:buChar char="•"/>
              </a:pPr>
              <a:r>
                <a:rPr lang="en-US" b="true" sz="4899">
                  <a:solidFill>
                    <a:srgbClr val="000000"/>
                  </a:solidFill>
                  <a:latin typeface="Open Sans Bold"/>
                  <a:ea typeface="Open Sans Bold"/>
                  <a:cs typeface="Open Sans Bold"/>
                  <a:sym typeface="Open Sans Bold"/>
                </a:rPr>
                <a:t>Bases de Datos Espaciales</a:t>
              </a:r>
            </a:p>
            <a:p>
              <a:pPr algn="l" marL="1057893" indent="-528947" lvl="1">
                <a:lnSpc>
                  <a:spcPts val="6859"/>
                </a:lnSpc>
                <a:buFont typeface="Arial"/>
                <a:buChar char="•"/>
              </a:pPr>
              <a:r>
                <a:rPr lang="en-US" b="true" sz="4899">
                  <a:solidFill>
                    <a:srgbClr val="000000"/>
                  </a:solidFill>
                  <a:latin typeface="Open Sans Bold"/>
                  <a:ea typeface="Open Sans Bold"/>
                  <a:cs typeface="Open Sans Bold"/>
                  <a:sym typeface="Open Sans Bold"/>
                </a:rPr>
                <a:t>Bases de Datos Temporales</a:t>
              </a:r>
            </a:p>
            <a:p>
              <a:pPr algn="l" marL="1057893" indent="-528947" lvl="1">
                <a:lnSpc>
                  <a:spcPts val="6859"/>
                </a:lnSpc>
                <a:buFont typeface="Arial"/>
                <a:buChar char="•"/>
              </a:pPr>
              <a:r>
                <a:rPr lang="en-US" b="true" sz="4899">
                  <a:solidFill>
                    <a:srgbClr val="000000"/>
                  </a:solidFill>
                  <a:latin typeface="Open Sans Bold"/>
                  <a:ea typeface="Open Sans Bold"/>
                  <a:cs typeface="Open Sans Bold"/>
                  <a:sym typeface="Open Sans Bold"/>
                </a:rPr>
                <a:t>Bases de Datos en Memoria (In-Memory Databases)</a:t>
              </a:r>
            </a:p>
          </p:txBody>
        </p:sp>
      </p:grpSp>
      <p:sp>
        <p:nvSpPr>
          <p:cNvPr name="TextBox 8" id="8"/>
          <p:cNvSpPr txBox="true"/>
          <p:nvPr/>
        </p:nvSpPr>
        <p:spPr>
          <a:xfrm rot="0">
            <a:off x="3506579" y="373149"/>
            <a:ext cx="1127484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TIPOS DE BASES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66201" y="2115969"/>
            <a:ext cx="13791044" cy="7142331"/>
            <a:chOff x="0" y="0"/>
            <a:chExt cx="3632209" cy="1881108"/>
          </a:xfrm>
        </p:grpSpPr>
        <p:sp>
          <p:nvSpPr>
            <p:cNvPr name="Freeform 6" id="6"/>
            <p:cNvSpPr/>
            <p:nvPr/>
          </p:nvSpPr>
          <p:spPr>
            <a:xfrm flipH="false" flipV="false" rot="0">
              <a:off x="0" y="0"/>
              <a:ext cx="3632209" cy="1881108"/>
            </a:xfrm>
            <a:custGeom>
              <a:avLst/>
              <a:gdLst/>
              <a:ahLst/>
              <a:cxnLst/>
              <a:rect r="r" b="b" t="t" l="l"/>
              <a:pathLst>
                <a:path h="1881108" w="3632209">
                  <a:moveTo>
                    <a:pt x="28630" y="0"/>
                  </a:moveTo>
                  <a:lnTo>
                    <a:pt x="3603579" y="0"/>
                  </a:lnTo>
                  <a:cubicBezTo>
                    <a:pt x="3619391" y="0"/>
                    <a:pt x="3632209" y="12818"/>
                    <a:pt x="3632209" y="28630"/>
                  </a:cubicBezTo>
                  <a:lnTo>
                    <a:pt x="3632209" y="1852478"/>
                  </a:lnTo>
                  <a:cubicBezTo>
                    <a:pt x="3632209" y="1860071"/>
                    <a:pt x="3629193" y="1867353"/>
                    <a:pt x="3623824" y="1872722"/>
                  </a:cubicBezTo>
                  <a:cubicBezTo>
                    <a:pt x="3618455" y="1878092"/>
                    <a:pt x="3611173" y="1881108"/>
                    <a:pt x="3603579" y="1881108"/>
                  </a:cubicBezTo>
                  <a:lnTo>
                    <a:pt x="28630" y="1881108"/>
                  </a:lnTo>
                  <a:cubicBezTo>
                    <a:pt x="12818" y="1881108"/>
                    <a:pt x="0" y="1868290"/>
                    <a:pt x="0" y="1852478"/>
                  </a:cubicBezTo>
                  <a:lnTo>
                    <a:pt x="0" y="28630"/>
                  </a:lnTo>
                  <a:cubicBezTo>
                    <a:pt x="0" y="12818"/>
                    <a:pt x="12818" y="0"/>
                    <a:pt x="28630" y="0"/>
                  </a:cubicBezTo>
                  <a:close/>
                </a:path>
              </a:pathLst>
            </a:custGeom>
            <a:solidFill>
              <a:srgbClr val="FFFFFF"/>
            </a:solidFill>
          </p:spPr>
        </p:sp>
        <p:sp>
          <p:nvSpPr>
            <p:cNvPr name="TextBox 7" id="7"/>
            <p:cNvSpPr txBox="true"/>
            <p:nvPr/>
          </p:nvSpPr>
          <p:spPr>
            <a:xfrm>
              <a:off x="0" y="-66675"/>
              <a:ext cx="3632209" cy="1947783"/>
            </a:xfrm>
            <a:prstGeom prst="rect">
              <a:avLst/>
            </a:prstGeom>
          </p:spPr>
          <p:txBody>
            <a:bodyPr anchor="ctr" rtlCol="false" tIns="50800" lIns="50800" bIns="50800" rIns="50800"/>
            <a:lstStyle/>
            <a:p>
              <a:pPr algn="l">
                <a:lnSpc>
                  <a:spcPts val="4619"/>
                </a:lnSpc>
              </a:pPr>
              <a:r>
                <a:rPr lang="en-US" sz="3299" b="true">
                  <a:solidFill>
                    <a:srgbClr val="092852"/>
                  </a:solidFill>
                  <a:latin typeface="Open Sans Bold"/>
                  <a:ea typeface="Open Sans Bold"/>
                  <a:cs typeface="Open Sans Bold"/>
                  <a:sym typeface="Open Sans Bold"/>
                </a:rPr>
                <a:t>Bases de Datos Relacionales (RDBMS)</a:t>
              </a:r>
            </a:p>
            <a:p>
              <a:pPr algn="l">
                <a:lnSpc>
                  <a:spcPts val="4619"/>
                </a:lnSpc>
              </a:pPr>
              <a:r>
                <a:rPr lang="en-US" sz="3299">
                  <a:solidFill>
                    <a:srgbClr val="000000"/>
                  </a:solidFill>
                  <a:latin typeface="Open Sans"/>
                  <a:ea typeface="Open Sans"/>
                  <a:cs typeface="Open Sans"/>
                  <a:sym typeface="Open Sans"/>
                </a:rPr>
                <a:t>Concepto: Son bases de datos que almacenan datos en tablas con filas y columnas, donde las relaciones entre los datos se definen a través de claves primarias y foráneas. Utilizan SQL (Structured Query Language) para realizar operaciones sobre los datos.</a:t>
              </a:r>
            </a:p>
            <a:p>
              <a:pPr algn="l">
                <a:lnSpc>
                  <a:spcPts val="4619"/>
                </a:lnSpc>
              </a:pPr>
              <a:r>
                <a:rPr lang="en-US" sz="3299">
                  <a:solidFill>
                    <a:srgbClr val="000000"/>
                  </a:solidFill>
                  <a:latin typeface="Open Sans"/>
                  <a:ea typeface="Open Sans"/>
                  <a:cs typeface="Open Sans"/>
                  <a:sym typeface="Open Sans"/>
                </a:rPr>
                <a:t>Características Clave:</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Estructura tabular (filas y columnas).</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Integridad referencial.</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Uso de SQL para consultas y manipulación.</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Soporte para transacciones ACID (Atomicidad, Consistencia, Aislamiento, Durabilidad).</a:t>
              </a:r>
            </a:p>
          </p:txBody>
        </p:sp>
      </p:grpSp>
      <p:sp>
        <p:nvSpPr>
          <p:cNvPr name="TextBox 8" id="8"/>
          <p:cNvSpPr txBox="true"/>
          <p:nvPr/>
        </p:nvSpPr>
        <p:spPr>
          <a:xfrm rot="0">
            <a:off x="3506579" y="373149"/>
            <a:ext cx="1127484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TIPOS DE BASES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66201" y="2115969"/>
            <a:ext cx="13791044" cy="7142331"/>
            <a:chOff x="0" y="0"/>
            <a:chExt cx="3632209" cy="1881108"/>
          </a:xfrm>
        </p:grpSpPr>
        <p:sp>
          <p:nvSpPr>
            <p:cNvPr name="Freeform 6" id="6"/>
            <p:cNvSpPr/>
            <p:nvPr/>
          </p:nvSpPr>
          <p:spPr>
            <a:xfrm flipH="false" flipV="false" rot="0">
              <a:off x="0" y="0"/>
              <a:ext cx="3632209" cy="1881108"/>
            </a:xfrm>
            <a:custGeom>
              <a:avLst/>
              <a:gdLst/>
              <a:ahLst/>
              <a:cxnLst/>
              <a:rect r="r" b="b" t="t" l="l"/>
              <a:pathLst>
                <a:path h="1881108" w="3632209">
                  <a:moveTo>
                    <a:pt x="28630" y="0"/>
                  </a:moveTo>
                  <a:lnTo>
                    <a:pt x="3603579" y="0"/>
                  </a:lnTo>
                  <a:cubicBezTo>
                    <a:pt x="3619391" y="0"/>
                    <a:pt x="3632209" y="12818"/>
                    <a:pt x="3632209" y="28630"/>
                  </a:cubicBezTo>
                  <a:lnTo>
                    <a:pt x="3632209" y="1852478"/>
                  </a:lnTo>
                  <a:cubicBezTo>
                    <a:pt x="3632209" y="1860071"/>
                    <a:pt x="3629193" y="1867353"/>
                    <a:pt x="3623824" y="1872722"/>
                  </a:cubicBezTo>
                  <a:cubicBezTo>
                    <a:pt x="3618455" y="1878092"/>
                    <a:pt x="3611173" y="1881108"/>
                    <a:pt x="3603579" y="1881108"/>
                  </a:cubicBezTo>
                  <a:lnTo>
                    <a:pt x="28630" y="1881108"/>
                  </a:lnTo>
                  <a:cubicBezTo>
                    <a:pt x="12818" y="1881108"/>
                    <a:pt x="0" y="1868290"/>
                    <a:pt x="0" y="1852478"/>
                  </a:cubicBezTo>
                  <a:lnTo>
                    <a:pt x="0" y="28630"/>
                  </a:lnTo>
                  <a:cubicBezTo>
                    <a:pt x="0" y="12818"/>
                    <a:pt x="12818" y="0"/>
                    <a:pt x="28630" y="0"/>
                  </a:cubicBezTo>
                  <a:close/>
                </a:path>
              </a:pathLst>
            </a:custGeom>
            <a:solidFill>
              <a:srgbClr val="FFFFFF"/>
            </a:solidFill>
          </p:spPr>
        </p:sp>
        <p:sp>
          <p:nvSpPr>
            <p:cNvPr name="TextBox 7" id="7"/>
            <p:cNvSpPr txBox="true"/>
            <p:nvPr/>
          </p:nvSpPr>
          <p:spPr>
            <a:xfrm>
              <a:off x="0" y="-66675"/>
              <a:ext cx="3632209" cy="1947783"/>
            </a:xfrm>
            <a:prstGeom prst="rect">
              <a:avLst/>
            </a:prstGeom>
          </p:spPr>
          <p:txBody>
            <a:bodyPr anchor="ctr" rtlCol="false" tIns="50800" lIns="50800" bIns="50800" rIns="50800"/>
            <a:lstStyle/>
            <a:p>
              <a:pPr algn="l">
                <a:lnSpc>
                  <a:spcPts val="4619"/>
                </a:lnSpc>
              </a:pPr>
              <a:r>
                <a:rPr lang="en-US" sz="3299" b="true">
                  <a:solidFill>
                    <a:srgbClr val="092852"/>
                  </a:solidFill>
                  <a:latin typeface="Open Sans Bold"/>
                  <a:ea typeface="Open Sans Bold"/>
                  <a:cs typeface="Open Sans Bold"/>
                  <a:sym typeface="Open Sans Bold"/>
                </a:rPr>
                <a:t>Bases de Datos No Relacionales (NoSQL)</a:t>
              </a:r>
            </a:p>
            <a:p>
              <a:pPr algn="l">
                <a:lnSpc>
                  <a:spcPts val="4619"/>
                </a:lnSpc>
              </a:pPr>
              <a:r>
                <a:rPr lang="en-US" sz="3299">
                  <a:solidFill>
                    <a:srgbClr val="000000"/>
                  </a:solidFill>
                  <a:latin typeface="Open Sans"/>
                  <a:ea typeface="Open Sans"/>
                  <a:cs typeface="Open Sans"/>
                  <a:sym typeface="Open Sans"/>
                </a:rPr>
                <a:t>Concepto: Son bases de datos que no utilizan el modelo tabular tradicional. Pueden almacenar datos en formatos de documento, clave-valor, columnares o de grafos, y están diseñadas para manejar grandes volúmenes de datos distribuidos.</a:t>
              </a:r>
            </a:p>
            <a:p>
              <a:pPr algn="l">
                <a:lnSpc>
                  <a:spcPts val="4619"/>
                </a:lnSpc>
              </a:pPr>
              <a:r>
                <a:rPr lang="en-US" sz="3299">
                  <a:solidFill>
                    <a:srgbClr val="000000"/>
                  </a:solidFill>
                  <a:latin typeface="Open Sans"/>
                  <a:ea typeface="Open Sans"/>
                  <a:cs typeface="Open Sans"/>
                  <a:sym typeface="Open Sans"/>
                </a:rPr>
                <a:t>Características Clave:</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Escalabilidad horizontal.</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Fl</a:t>
              </a:r>
              <a:r>
                <a:rPr lang="en-US" sz="3299">
                  <a:solidFill>
                    <a:srgbClr val="000000"/>
                  </a:solidFill>
                  <a:latin typeface="Open Sans"/>
                  <a:ea typeface="Open Sans"/>
                  <a:cs typeface="Open Sans"/>
                  <a:sym typeface="Open Sans"/>
                </a:rPr>
                <a:t>exibilidad en el esquema de datos.</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Ideal para datos semi-estructurados o no estructurados.</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A menudo se centran en rendimiento y disponibilidad.</a:t>
              </a:r>
            </a:p>
          </p:txBody>
        </p:sp>
      </p:grpSp>
      <p:sp>
        <p:nvSpPr>
          <p:cNvPr name="TextBox 8" id="8"/>
          <p:cNvSpPr txBox="true"/>
          <p:nvPr/>
        </p:nvSpPr>
        <p:spPr>
          <a:xfrm rot="0">
            <a:off x="3506579" y="373149"/>
            <a:ext cx="1127484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TIPOS DE BASES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66201" y="2115969"/>
            <a:ext cx="13791044" cy="7149877"/>
            <a:chOff x="0" y="0"/>
            <a:chExt cx="3632209" cy="1883095"/>
          </a:xfrm>
        </p:grpSpPr>
        <p:sp>
          <p:nvSpPr>
            <p:cNvPr name="Freeform 6" id="6"/>
            <p:cNvSpPr/>
            <p:nvPr/>
          </p:nvSpPr>
          <p:spPr>
            <a:xfrm flipH="false" flipV="false" rot="0">
              <a:off x="0" y="0"/>
              <a:ext cx="3632209" cy="1883095"/>
            </a:xfrm>
            <a:custGeom>
              <a:avLst/>
              <a:gdLst/>
              <a:ahLst/>
              <a:cxnLst/>
              <a:rect r="r" b="b" t="t" l="l"/>
              <a:pathLst>
                <a:path h="1883095" w="3632209">
                  <a:moveTo>
                    <a:pt x="28630" y="0"/>
                  </a:moveTo>
                  <a:lnTo>
                    <a:pt x="3603579" y="0"/>
                  </a:lnTo>
                  <a:cubicBezTo>
                    <a:pt x="3619391" y="0"/>
                    <a:pt x="3632209" y="12818"/>
                    <a:pt x="3632209" y="28630"/>
                  </a:cubicBezTo>
                  <a:lnTo>
                    <a:pt x="3632209" y="1854465"/>
                  </a:lnTo>
                  <a:cubicBezTo>
                    <a:pt x="3632209" y="1862058"/>
                    <a:pt x="3629193" y="1869340"/>
                    <a:pt x="3623824" y="1874710"/>
                  </a:cubicBezTo>
                  <a:cubicBezTo>
                    <a:pt x="3618455" y="1880079"/>
                    <a:pt x="3611173" y="1883095"/>
                    <a:pt x="3603579" y="1883095"/>
                  </a:cubicBezTo>
                  <a:lnTo>
                    <a:pt x="28630" y="1883095"/>
                  </a:lnTo>
                  <a:cubicBezTo>
                    <a:pt x="12818" y="1883095"/>
                    <a:pt x="0" y="1870277"/>
                    <a:pt x="0" y="1854465"/>
                  </a:cubicBezTo>
                  <a:lnTo>
                    <a:pt x="0" y="28630"/>
                  </a:lnTo>
                  <a:cubicBezTo>
                    <a:pt x="0" y="12818"/>
                    <a:pt x="12818" y="0"/>
                    <a:pt x="28630" y="0"/>
                  </a:cubicBezTo>
                  <a:close/>
                </a:path>
              </a:pathLst>
            </a:custGeom>
            <a:solidFill>
              <a:srgbClr val="FFFFFF"/>
            </a:solidFill>
          </p:spPr>
        </p:sp>
        <p:sp>
          <p:nvSpPr>
            <p:cNvPr name="TextBox 7" id="7"/>
            <p:cNvSpPr txBox="true"/>
            <p:nvPr/>
          </p:nvSpPr>
          <p:spPr>
            <a:xfrm>
              <a:off x="0" y="-66675"/>
              <a:ext cx="3632209" cy="1949770"/>
            </a:xfrm>
            <a:prstGeom prst="rect">
              <a:avLst/>
            </a:prstGeom>
          </p:spPr>
          <p:txBody>
            <a:bodyPr anchor="ctr" rtlCol="false" tIns="50800" lIns="50800" bIns="50800" rIns="50800"/>
            <a:lstStyle/>
            <a:p>
              <a:pPr algn="l">
                <a:lnSpc>
                  <a:spcPts val="4619"/>
                </a:lnSpc>
              </a:pPr>
              <a:r>
                <a:rPr lang="en-US" sz="3299" b="true">
                  <a:solidFill>
                    <a:srgbClr val="092852"/>
                  </a:solidFill>
                  <a:latin typeface="Open Sans Bold"/>
                  <a:ea typeface="Open Sans Bold"/>
                  <a:cs typeface="Open Sans Bold"/>
                  <a:sym typeface="Open Sans Bold"/>
                </a:rPr>
                <a:t>Bases de Datos en la Nube</a:t>
              </a:r>
            </a:p>
            <a:p>
              <a:pPr algn="l">
                <a:lnSpc>
                  <a:spcPts val="4619"/>
                </a:lnSpc>
              </a:pPr>
              <a:r>
                <a:rPr lang="en-US" sz="3299">
                  <a:solidFill>
                    <a:srgbClr val="000000"/>
                  </a:solidFill>
                  <a:latin typeface="Open Sans"/>
                  <a:ea typeface="Open Sans"/>
                  <a:cs typeface="Open Sans"/>
                  <a:sym typeface="Open Sans"/>
                </a:rPr>
                <a:t>Concepto:</a:t>
              </a:r>
            </a:p>
            <a:p>
              <a:pPr algn="l">
                <a:lnSpc>
                  <a:spcPts val="4619"/>
                </a:lnSpc>
              </a:pPr>
              <a:r>
                <a:rPr lang="en-US" sz="3299">
                  <a:solidFill>
                    <a:srgbClr val="000000"/>
                  </a:solidFill>
                  <a:latin typeface="Open Sans"/>
                  <a:ea typeface="Open Sans"/>
                  <a:cs typeface="Open Sans"/>
                  <a:sym typeface="Open Sans"/>
                </a:rPr>
                <a:t>Son bases de datos que se alojan en servidores en la nube, proporcionando acceso a los datos a través de internet. Los proveedores de servicios en la nube gestionan la infraestructura y el mantenimiento de la base de datos.</a:t>
              </a:r>
            </a:p>
            <a:p>
              <a:pPr algn="l">
                <a:lnSpc>
                  <a:spcPts val="4619"/>
                </a:lnSpc>
              </a:pPr>
              <a:r>
                <a:rPr lang="en-US" sz="3299">
                  <a:solidFill>
                    <a:srgbClr val="000000"/>
                  </a:solidFill>
                  <a:latin typeface="Open Sans"/>
                  <a:ea typeface="Open Sans"/>
                  <a:cs typeface="Open Sans"/>
                  <a:sym typeface="Open Sans"/>
                </a:rPr>
                <a:t>Características Clave:</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Acce</a:t>
              </a:r>
              <a:r>
                <a:rPr lang="en-US" sz="3299">
                  <a:solidFill>
                    <a:srgbClr val="000000"/>
                  </a:solidFill>
                  <a:latin typeface="Open Sans"/>
                  <a:ea typeface="Open Sans"/>
                  <a:cs typeface="Open Sans"/>
                  <a:sym typeface="Open Sans"/>
                </a:rPr>
                <a:t>so remoto y disponibilidad en cualquier lugar.</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Escala</a:t>
              </a:r>
              <a:r>
                <a:rPr lang="en-US" sz="3299">
                  <a:solidFill>
                    <a:srgbClr val="000000"/>
                  </a:solidFill>
                  <a:latin typeface="Open Sans"/>
                  <a:ea typeface="Open Sans"/>
                  <a:cs typeface="Open Sans"/>
                  <a:sym typeface="Open Sans"/>
                </a:rPr>
                <a:t>bilidad según la demanda.</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Reducción de costos operativos al eliminar la necesidad de hardware propio.</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Seguridad y respaldo gestionados por el proveedor.</a:t>
              </a:r>
            </a:p>
          </p:txBody>
        </p:sp>
      </p:grpSp>
      <p:sp>
        <p:nvSpPr>
          <p:cNvPr name="TextBox 8" id="8"/>
          <p:cNvSpPr txBox="true"/>
          <p:nvPr/>
        </p:nvSpPr>
        <p:spPr>
          <a:xfrm rot="0">
            <a:off x="3506579" y="373149"/>
            <a:ext cx="1127484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TIPOS DE BASES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209529" y="3329159"/>
            <a:ext cx="7821898" cy="3534594"/>
            <a:chOff x="0" y="0"/>
            <a:chExt cx="2060088" cy="930922"/>
          </a:xfrm>
        </p:grpSpPr>
        <p:sp>
          <p:nvSpPr>
            <p:cNvPr name="Freeform 6" id="6"/>
            <p:cNvSpPr/>
            <p:nvPr/>
          </p:nvSpPr>
          <p:spPr>
            <a:xfrm flipH="false" flipV="false" rot="0">
              <a:off x="0" y="0"/>
              <a:ext cx="2060088" cy="930922"/>
            </a:xfrm>
            <a:custGeom>
              <a:avLst/>
              <a:gdLst/>
              <a:ahLst/>
              <a:cxnLst/>
              <a:rect r="r" b="b" t="t" l="l"/>
              <a:pathLst>
                <a:path h="930922" w="2060088">
                  <a:moveTo>
                    <a:pt x="50479" y="0"/>
                  </a:moveTo>
                  <a:lnTo>
                    <a:pt x="2009610" y="0"/>
                  </a:lnTo>
                  <a:cubicBezTo>
                    <a:pt x="2037488" y="0"/>
                    <a:pt x="2060088" y="22600"/>
                    <a:pt x="2060088" y="50479"/>
                  </a:cubicBezTo>
                  <a:lnTo>
                    <a:pt x="2060088" y="880443"/>
                  </a:lnTo>
                  <a:cubicBezTo>
                    <a:pt x="2060088" y="893831"/>
                    <a:pt x="2054770" y="906670"/>
                    <a:pt x="2045303" y="916137"/>
                  </a:cubicBezTo>
                  <a:cubicBezTo>
                    <a:pt x="2035837" y="925604"/>
                    <a:pt x="2022997" y="930922"/>
                    <a:pt x="2009610" y="930922"/>
                  </a:cubicBezTo>
                  <a:lnTo>
                    <a:pt x="50479" y="930922"/>
                  </a:lnTo>
                  <a:cubicBezTo>
                    <a:pt x="22600" y="930922"/>
                    <a:pt x="0" y="908322"/>
                    <a:pt x="0" y="880443"/>
                  </a:cubicBezTo>
                  <a:lnTo>
                    <a:pt x="0" y="50479"/>
                  </a:lnTo>
                  <a:cubicBezTo>
                    <a:pt x="0" y="22600"/>
                    <a:pt x="22600" y="0"/>
                    <a:pt x="50479" y="0"/>
                  </a:cubicBezTo>
                  <a:close/>
                </a:path>
              </a:pathLst>
            </a:custGeom>
            <a:solidFill>
              <a:srgbClr val="FFFFFF"/>
            </a:solidFill>
          </p:spPr>
        </p:sp>
        <p:sp>
          <p:nvSpPr>
            <p:cNvPr name="TextBox 7" id="7"/>
            <p:cNvSpPr txBox="true"/>
            <p:nvPr/>
          </p:nvSpPr>
          <p:spPr>
            <a:xfrm>
              <a:off x="0" y="-257175"/>
              <a:ext cx="2060088" cy="1188097"/>
            </a:xfrm>
            <a:prstGeom prst="rect">
              <a:avLst/>
            </a:prstGeom>
          </p:spPr>
          <p:txBody>
            <a:bodyPr anchor="ctr" rtlCol="false" tIns="50800" lIns="50800" bIns="50800" rIns="50800"/>
            <a:lstStyle/>
            <a:p>
              <a:pPr algn="ctr">
                <a:lnSpc>
                  <a:spcPts val="19037"/>
                </a:lnSpc>
              </a:pPr>
              <a:r>
                <a:rPr lang="en-US" b="true" sz="13598" i="true">
                  <a:solidFill>
                    <a:srgbClr val="000000"/>
                  </a:solidFill>
                  <a:latin typeface="Open Sans Bold Italics"/>
                  <a:ea typeface="Open Sans Bold Italics"/>
                  <a:cs typeface="Open Sans Bold Italics"/>
                  <a:sym typeface="Open Sans Bold Italics"/>
                </a:rPr>
                <a:t>Unidad 4</a:t>
              </a:r>
            </a:p>
          </p:txBody>
        </p:sp>
      </p:grpSp>
      <p:sp>
        <p:nvSpPr>
          <p:cNvPr name="Freeform 8" id="8"/>
          <p:cNvSpPr/>
          <p:nvPr/>
        </p:nvSpPr>
        <p:spPr>
          <a:xfrm flipH="false" flipV="false" rot="0">
            <a:off x="5209529" y="2565609"/>
            <a:ext cx="8140151" cy="5061694"/>
          </a:xfrm>
          <a:custGeom>
            <a:avLst/>
            <a:gdLst/>
            <a:ahLst/>
            <a:cxnLst/>
            <a:rect r="r" b="b" t="t" l="l"/>
            <a:pathLst>
              <a:path h="5061694" w="8140151">
                <a:moveTo>
                  <a:pt x="0" y="0"/>
                </a:moveTo>
                <a:lnTo>
                  <a:pt x="8140151" y="0"/>
                </a:lnTo>
                <a:lnTo>
                  <a:pt x="8140151" y="5061694"/>
                </a:lnTo>
                <a:lnTo>
                  <a:pt x="0" y="50616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31658" y="4423918"/>
            <a:ext cx="5063571" cy="5863082"/>
          </a:xfrm>
          <a:custGeom>
            <a:avLst/>
            <a:gdLst/>
            <a:ahLst/>
            <a:cxnLst/>
            <a:rect r="r" b="b" t="t" l="l"/>
            <a:pathLst>
              <a:path h="5863082" w="5063571">
                <a:moveTo>
                  <a:pt x="0" y="0"/>
                </a:moveTo>
                <a:lnTo>
                  <a:pt x="5063571" y="0"/>
                </a:lnTo>
                <a:lnTo>
                  <a:pt x="5063571" y="5863082"/>
                </a:lnTo>
                <a:lnTo>
                  <a:pt x="0" y="5863082"/>
                </a:lnTo>
                <a:lnTo>
                  <a:pt x="0" y="0"/>
                </a:lnTo>
                <a:close/>
              </a:path>
            </a:pathLst>
          </a:custGeom>
          <a:blipFill>
            <a:blip r:embed="rId4"/>
            <a:stretch>
              <a:fillRect l="0" t="0" r="0" b="0"/>
            </a:stretch>
          </a:blipFill>
        </p:spPr>
      </p:sp>
      <p:sp>
        <p:nvSpPr>
          <p:cNvPr name="Freeform 10" id="10"/>
          <p:cNvSpPr/>
          <p:nvPr/>
        </p:nvSpPr>
        <p:spPr>
          <a:xfrm flipH="false" flipV="false" rot="0">
            <a:off x="15877600" y="2220003"/>
            <a:ext cx="2137049" cy="2588936"/>
          </a:xfrm>
          <a:custGeom>
            <a:avLst/>
            <a:gdLst/>
            <a:ahLst/>
            <a:cxnLst/>
            <a:rect r="r" b="b" t="t" l="l"/>
            <a:pathLst>
              <a:path h="2588936" w="2137049">
                <a:moveTo>
                  <a:pt x="0" y="0"/>
                </a:moveTo>
                <a:lnTo>
                  <a:pt x="2137049" y="0"/>
                </a:lnTo>
                <a:lnTo>
                  <a:pt x="2137049" y="2588936"/>
                </a:lnTo>
                <a:lnTo>
                  <a:pt x="0" y="25889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3911668" y="5751914"/>
            <a:ext cx="3931863" cy="3997273"/>
          </a:xfrm>
          <a:custGeom>
            <a:avLst/>
            <a:gdLst/>
            <a:ahLst/>
            <a:cxnLst/>
            <a:rect r="r" b="b" t="t" l="l"/>
            <a:pathLst>
              <a:path h="3997273" w="3931863">
                <a:moveTo>
                  <a:pt x="0" y="0"/>
                </a:moveTo>
                <a:lnTo>
                  <a:pt x="3931863" y="0"/>
                </a:lnTo>
                <a:lnTo>
                  <a:pt x="3931863" y="3997274"/>
                </a:lnTo>
                <a:lnTo>
                  <a:pt x="0" y="3997274"/>
                </a:lnTo>
                <a:lnTo>
                  <a:pt x="0" y="0"/>
                </a:lnTo>
                <a:close/>
              </a:path>
            </a:pathLst>
          </a:custGeom>
          <a:blipFill>
            <a:blip r:embed="rId7"/>
            <a:stretch>
              <a:fillRect l="0" t="0" r="0" b="0"/>
            </a:stretch>
          </a:blipFill>
        </p:spPr>
      </p:sp>
      <p:sp>
        <p:nvSpPr>
          <p:cNvPr name="Freeform 12" id="12"/>
          <p:cNvSpPr/>
          <p:nvPr/>
        </p:nvSpPr>
        <p:spPr>
          <a:xfrm flipH="false" flipV="false" rot="0">
            <a:off x="1483322" y="1931829"/>
            <a:ext cx="2160242" cy="2371523"/>
          </a:xfrm>
          <a:custGeom>
            <a:avLst/>
            <a:gdLst/>
            <a:ahLst/>
            <a:cxnLst/>
            <a:rect r="r" b="b" t="t" l="l"/>
            <a:pathLst>
              <a:path h="2371523" w="2160242">
                <a:moveTo>
                  <a:pt x="0" y="0"/>
                </a:moveTo>
                <a:lnTo>
                  <a:pt x="2160242" y="0"/>
                </a:lnTo>
                <a:lnTo>
                  <a:pt x="2160242" y="2371523"/>
                </a:lnTo>
                <a:lnTo>
                  <a:pt x="0" y="23715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4" id="14"/>
          <p:cNvSpPr txBox="true"/>
          <p:nvPr/>
        </p:nvSpPr>
        <p:spPr>
          <a:xfrm rot="0">
            <a:off x="3865681" y="373149"/>
            <a:ext cx="10556639"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BASE DE DATOS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66201" y="2115969"/>
            <a:ext cx="13791044" cy="7142331"/>
            <a:chOff x="0" y="0"/>
            <a:chExt cx="3632209" cy="1881108"/>
          </a:xfrm>
        </p:grpSpPr>
        <p:sp>
          <p:nvSpPr>
            <p:cNvPr name="Freeform 6" id="6"/>
            <p:cNvSpPr/>
            <p:nvPr/>
          </p:nvSpPr>
          <p:spPr>
            <a:xfrm flipH="false" flipV="false" rot="0">
              <a:off x="0" y="0"/>
              <a:ext cx="3632209" cy="1881108"/>
            </a:xfrm>
            <a:custGeom>
              <a:avLst/>
              <a:gdLst/>
              <a:ahLst/>
              <a:cxnLst/>
              <a:rect r="r" b="b" t="t" l="l"/>
              <a:pathLst>
                <a:path h="1881108" w="3632209">
                  <a:moveTo>
                    <a:pt x="28630" y="0"/>
                  </a:moveTo>
                  <a:lnTo>
                    <a:pt x="3603579" y="0"/>
                  </a:lnTo>
                  <a:cubicBezTo>
                    <a:pt x="3619391" y="0"/>
                    <a:pt x="3632209" y="12818"/>
                    <a:pt x="3632209" y="28630"/>
                  </a:cubicBezTo>
                  <a:lnTo>
                    <a:pt x="3632209" y="1852478"/>
                  </a:lnTo>
                  <a:cubicBezTo>
                    <a:pt x="3632209" y="1860071"/>
                    <a:pt x="3629193" y="1867353"/>
                    <a:pt x="3623824" y="1872722"/>
                  </a:cubicBezTo>
                  <a:cubicBezTo>
                    <a:pt x="3618455" y="1878092"/>
                    <a:pt x="3611173" y="1881108"/>
                    <a:pt x="3603579" y="1881108"/>
                  </a:cubicBezTo>
                  <a:lnTo>
                    <a:pt x="28630" y="1881108"/>
                  </a:lnTo>
                  <a:cubicBezTo>
                    <a:pt x="12818" y="1881108"/>
                    <a:pt x="0" y="1868290"/>
                    <a:pt x="0" y="1852478"/>
                  </a:cubicBezTo>
                  <a:lnTo>
                    <a:pt x="0" y="28630"/>
                  </a:lnTo>
                  <a:cubicBezTo>
                    <a:pt x="0" y="12818"/>
                    <a:pt x="12818" y="0"/>
                    <a:pt x="28630" y="0"/>
                  </a:cubicBezTo>
                  <a:close/>
                </a:path>
              </a:pathLst>
            </a:custGeom>
            <a:solidFill>
              <a:srgbClr val="FFFFFF"/>
            </a:solidFill>
          </p:spPr>
        </p:sp>
        <p:sp>
          <p:nvSpPr>
            <p:cNvPr name="TextBox 7" id="7"/>
            <p:cNvSpPr txBox="true"/>
            <p:nvPr/>
          </p:nvSpPr>
          <p:spPr>
            <a:xfrm>
              <a:off x="0" y="-66675"/>
              <a:ext cx="3632209" cy="1947783"/>
            </a:xfrm>
            <a:prstGeom prst="rect">
              <a:avLst/>
            </a:prstGeom>
          </p:spPr>
          <p:txBody>
            <a:bodyPr anchor="ctr" rtlCol="false" tIns="50800" lIns="50800" bIns="50800" rIns="50800"/>
            <a:lstStyle/>
            <a:p>
              <a:pPr algn="l">
                <a:lnSpc>
                  <a:spcPts val="4619"/>
                </a:lnSpc>
              </a:pPr>
              <a:r>
                <a:rPr lang="en-US" sz="3299" b="true">
                  <a:solidFill>
                    <a:srgbClr val="092852"/>
                  </a:solidFill>
                  <a:latin typeface="Open Sans Bold"/>
                  <a:ea typeface="Open Sans Bold"/>
                  <a:cs typeface="Open Sans Bold"/>
                  <a:sym typeface="Open Sans Bold"/>
                </a:rPr>
                <a:t>Bases de Datos Espaciales</a:t>
              </a:r>
            </a:p>
            <a:p>
              <a:pPr algn="l">
                <a:lnSpc>
                  <a:spcPts val="4619"/>
                </a:lnSpc>
              </a:pPr>
              <a:r>
                <a:rPr lang="en-US" sz="3299">
                  <a:solidFill>
                    <a:srgbClr val="000000"/>
                  </a:solidFill>
                  <a:latin typeface="Open Sans"/>
                  <a:ea typeface="Open Sans"/>
                  <a:cs typeface="Open Sans"/>
                  <a:sym typeface="Open Sans"/>
                </a:rPr>
                <a:t>Concepto:</a:t>
              </a:r>
            </a:p>
            <a:p>
              <a:pPr algn="l">
                <a:lnSpc>
                  <a:spcPts val="4619"/>
                </a:lnSpc>
              </a:pPr>
              <a:r>
                <a:rPr lang="en-US" sz="3299">
                  <a:solidFill>
                    <a:srgbClr val="000000"/>
                  </a:solidFill>
                  <a:latin typeface="Open Sans"/>
                  <a:ea typeface="Open Sans"/>
                  <a:cs typeface="Open Sans"/>
                  <a:sym typeface="Open Sans"/>
                </a:rPr>
                <a:t>Son bases de datos diseñadas para almacenar, consultar y analizar datos geoespaciales o de ubicación, permitiendo a los usuarios realizar análisis complejos de datos espaciales.</a:t>
              </a:r>
            </a:p>
            <a:p>
              <a:pPr algn="l">
                <a:lnSpc>
                  <a:spcPts val="4619"/>
                </a:lnSpc>
              </a:pPr>
              <a:r>
                <a:rPr lang="en-US" sz="3299">
                  <a:solidFill>
                    <a:srgbClr val="000000"/>
                  </a:solidFill>
                  <a:latin typeface="Open Sans"/>
                  <a:ea typeface="Open Sans"/>
                  <a:cs typeface="Open Sans"/>
                  <a:sym typeface="Open Sans"/>
                </a:rPr>
                <a:t>Características Clave:</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Almacenami</a:t>
              </a:r>
              <a:r>
                <a:rPr lang="en-US" sz="3299">
                  <a:solidFill>
                    <a:srgbClr val="000000"/>
                  </a:solidFill>
                  <a:latin typeface="Open Sans"/>
                  <a:ea typeface="Open Sans"/>
                  <a:cs typeface="Open Sans"/>
                  <a:sym typeface="Open Sans"/>
                </a:rPr>
                <a:t>ento de datos geográficos (puntos, líneas, polígonos).</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Soporte par</a:t>
              </a:r>
              <a:r>
                <a:rPr lang="en-US" sz="3299">
                  <a:solidFill>
                    <a:srgbClr val="000000"/>
                  </a:solidFill>
                  <a:latin typeface="Open Sans"/>
                  <a:ea typeface="Open Sans"/>
                  <a:cs typeface="Open Sans"/>
                  <a:sym typeface="Open Sans"/>
                </a:rPr>
                <a:t>a consultas espaciales y funciones geométricas.</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Ideal para aplicaciones de sistemas de información geográfica (SIG).</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Análisis de datos de ubicación y mapeo.</a:t>
              </a:r>
            </a:p>
          </p:txBody>
        </p:sp>
      </p:grpSp>
      <p:sp>
        <p:nvSpPr>
          <p:cNvPr name="TextBox 8" id="8"/>
          <p:cNvSpPr txBox="true"/>
          <p:nvPr/>
        </p:nvSpPr>
        <p:spPr>
          <a:xfrm rot="0">
            <a:off x="3506579" y="373149"/>
            <a:ext cx="1127484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TIPOS DE BASES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66201" y="2115969"/>
            <a:ext cx="13791044" cy="7142331"/>
            <a:chOff x="0" y="0"/>
            <a:chExt cx="3632209" cy="1881108"/>
          </a:xfrm>
        </p:grpSpPr>
        <p:sp>
          <p:nvSpPr>
            <p:cNvPr name="Freeform 6" id="6"/>
            <p:cNvSpPr/>
            <p:nvPr/>
          </p:nvSpPr>
          <p:spPr>
            <a:xfrm flipH="false" flipV="false" rot="0">
              <a:off x="0" y="0"/>
              <a:ext cx="3632209" cy="1881108"/>
            </a:xfrm>
            <a:custGeom>
              <a:avLst/>
              <a:gdLst/>
              <a:ahLst/>
              <a:cxnLst/>
              <a:rect r="r" b="b" t="t" l="l"/>
              <a:pathLst>
                <a:path h="1881108" w="3632209">
                  <a:moveTo>
                    <a:pt x="28630" y="0"/>
                  </a:moveTo>
                  <a:lnTo>
                    <a:pt x="3603579" y="0"/>
                  </a:lnTo>
                  <a:cubicBezTo>
                    <a:pt x="3619391" y="0"/>
                    <a:pt x="3632209" y="12818"/>
                    <a:pt x="3632209" y="28630"/>
                  </a:cubicBezTo>
                  <a:lnTo>
                    <a:pt x="3632209" y="1852478"/>
                  </a:lnTo>
                  <a:cubicBezTo>
                    <a:pt x="3632209" y="1860071"/>
                    <a:pt x="3629193" y="1867353"/>
                    <a:pt x="3623824" y="1872722"/>
                  </a:cubicBezTo>
                  <a:cubicBezTo>
                    <a:pt x="3618455" y="1878092"/>
                    <a:pt x="3611173" y="1881108"/>
                    <a:pt x="3603579" y="1881108"/>
                  </a:cubicBezTo>
                  <a:lnTo>
                    <a:pt x="28630" y="1881108"/>
                  </a:lnTo>
                  <a:cubicBezTo>
                    <a:pt x="12818" y="1881108"/>
                    <a:pt x="0" y="1868290"/>
                    <a:pt x="0" y="1852478"/>
                  </a:cubicBezTo>
                  <a:lnTo>
                    <a:pt x="0" y="28630"/>
                  </a:lnTo>
                  <a:cubicBezTo>
                    <a:pt x="0" y="12818"/>
                    <a:pt x="12818" y="0"/>
                    <a:pt x="28630" y="0"/>
                  </a:cubicBezTo>
                  <a:close/>
                </a:path>
              </a:pathLst>
            </a:custGeom>
            <a:solidFill>
              <a:srgbClr val="FFFFFF"/>
            </a:solidFill>
          </p:spPr>
        </p:sp>
        <p:sp>
          <p:nvSpPr>
            <p:cNvPr name="TextBox 7" id="7"/>
            <p:cNvSpPr txBox="true"/>
            <p:nvPr/>
          </p:nvSpPr>
          <p:spPr>
            <a:xfrm>
              <a:off x="0" y="-66675"/>
              <a:ext cx="3632209" cy="1947783"/>
            </a:xfrm>
            <a:prstGeom prst="rect">
              <a:avLst/>
            </a:prstGeom>
          </p:spPr>
          <p:txBody>
            <a:bodyPr anchor="ctr" rtlCol="false" tIns="50800" lIns="50800" bIns="50800" rIns="50800"/>
            <a:lstStyle/>
            <a:p>
              <a:pPr algn="l">
                <a:lnSpc>
                  <a:spcPts val="4619"/>
                </a:lnSpc>
              </a:pPr>
              <a:r>
                <a:rPr lang="en-US" sz="3299" b="true">
                  <a:solidFill>
                    <a:srgbClr val="092852"/>
                  </a:solidFill>
                  <a:latin typeface="Open Sans Bold"/>
                  <a:ea typeface="Open Sans Bold"/>
                  <a:cs typeface="Open Sans Bold"/>
                  <a:sym typeface="Open Sans Bold"/>
                </a:rPr>
                <a:t>Bases de Datos Temporales</a:t>
              </a:r>
            </a:p>
            <a:p>
              <a:pPr algn="l">
                <a:lnSpc>
                  <a:spcPts val="4619"/>
                </a:lnSpc>
              </a:pPr>
              <a:r>
                <a:rPr lang="en-US" sz="3299">
                  <a:solidFill>
                    <a:srgbClr val="000000"/>
                  </a:solidFill>
                  <a:latin typeface="Open Sans"/>
                  <a:ea typeface="Open Sans"/>
                  <a:cs typeface="Open Sans"/>
                  <a:sym typeface="Open Sans"/>
                </a:rPr>
                <a:t>Concepto:</a:t>
              </a:r>
            </a:p>
            <a:p>
              <a:pPr algn="l">
                <a:lnSpc>
                  <a:spcPts val="4619"/>
                </a:lnSpc>
              </a:pPr>
              <a:r>
                <a:rPr lang="en-US" sz="3299">
                  <a:solidFill>
                    <a:srgbClr val="000000"/>
                  </a:solidFill>
                  <a:latin typeface="Open Sans"/>
                  <a:ea typeface="Open Sans"/>
                  <a:cs typeface="Open Sans"/>
                  <a:sym typeface="Open Sans"/>
                </a:rPr>
                <a:t>Son bases de datos que gestionan datos que cambian con el tiempo. Permiten almacenar y consultar datos en diferentes puntos temporales, lo que es útil para aplicaciones que requieren un seguimiento histórico.</a:t>
              </a:r>
            </a:p>
            <a:p>
              <a:pPr algn="l">
                <a:lnSpc>
                  <a:spcPts val="4619"/>
                </a:lnSpc>
              </a:pPr>
              <a:r>
                <a:rPr lang="en-US" sz="3299">
                  <a:solidFill>
                    <a:srgbClr val="000000"/>
                  </a:solidFill>
                  <a:latin typeface="Open Sans"/>
                  <a:ea typeface="Open Sans"/>
                  <a:cs typeface="Open Sans"/>
                  <a:sym typeface="Open Sans"/>
                </a:rPr>
                <a:t>Características Clave:</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Capacidad para realizar consultas a lo largo del tiempo.</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Almacenami</a:t>
              </a:r>
              <a:r>
                <a:rPr lang="en-US" sz="3299">
                  <a:solidFill>
                    <a:srgbClr val="000000"/>
                  </a:solidFill>
                  <a:latin typeface="Open Sans"/>
                  <a:ea typeface="Open Sans"/>
                  <a:cs typeface="Open Sans"/>
                  <a:sym typeface="Open Sans"/>
                </a:rPr>
                <a:t>ento de datos en versiones o instantáneas.</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Soporte par</a:t>
              </a:r>
              <a:r>
                <a:rPr lang="en-US" sz="3299">
                  <a:solidFill>
                    <a:srgbClr val="000000"/>
                  </a:solidFill>
                  <a:latin typeface="Open Sans"/>
                  <a:ea typeface="Open Sans"/>
                  <a:cs typeface="Open Sans"/>
                  <a:sym typeface="Open Sans"/>
                </a:rPr>
                <a:t>a operaciones de tiempo y validez temporal.</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Úti</a:t>
              </a:r>
              <a:r>
                <a:rPr lang="en-US" sz="3299">
                  <a:solidFill>
                    <a:srgbClr val="000000"/>
                  </a:solidFill>
                  <a:latin typeface="Open Sans"/>
                  <a:ea typeface="Open Sans"/>
                  <a:cs typeface="Open Sans"/>
                  <a:sym typeface="Open Sans"/>
                </a:rPr>
                <a:t>l para auditoría y seguimiento de cambios.</a:t>
              </a:r>
            </a:p>
          </p:txBody>
        </p:sp>
      </p:grpSp>
      <p:sp>
        <p:nvSpPr>
          <p:cNvPr name="TextBox 8" id="8"/>
          <p:cNvSpPr txBox="true"/>
          <p:nvPr/>
        </p:nvSpPr>
        <p:spPr>
          <a:xfrm rot="0">
            <a:off x="3506579" y="373149"/>
            <a:ext cx="1127484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TIPOS DE BASES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48478" y="2115969"/>
            <a:ext cx="13791044" cy="7142331"/>
            <a:chOff x="0" y="0"/>
            <a:chExt cx="3632209" cy="1881108"/>
          </a:xfrm>
        </p:grpSpPr>
        <p:sp>
          <p:nvSpPr>
            <p:cNvPr name="Freeform 6" id="6"/>
            <p:cNvSpPr/>
            <p:nvPr/>
          </p:nvSpPr>
          <p:spPr>
            <a:xfrm flipH="false" flipV="false" rot="0">
              <a:off x="0" y="0"/>
              <a:ext cx="3632209" cy="1881108"/>
            </a:xfrm>
            <a:custGeom>
              <a:avLst/>
              <a:gdLst/>
              <a:ahLst/>
              <a:cxnLst/>
              <a:rect r="r" b="b" t="t" l="l"/>
              <a:pathLst>
                <a:path h="1881108" w="3632209">
                  <a:moveTo>
                    <a:pt x="28630" y="0"/>
                  </a:moveTo>
                  <a:lnTo>
                    <a:pt x="3603579" y="0"/>
                  </a:lnTo>
                  <a:cubicBezTo>
                    <a:pt x="3619391" y="0"/>
                    <a:pt x="3632209" y="12818"/>
                    <a:pt x="3632209" y="28630"/>
                  </a:cubicBezTo>
                  <a:lnTo>
                    <a:pt x="3632209" y="1852478"/>
                  </a:lnTo>
                  <a:cubicBezTo>
                    <a:pt x="3632209" y="1860071"/>
                    <a:pt x="3629193" y="1867353"/>
                    <a:pt x="3623824" y="1872722"/>
                  </a:cubicBezTo>
                  <a:cubicBezTo>
                    <a:pt x="3618455" y="1878092"/>
                    <a:pt x="3611173" y="1881108"/>
                    <a:pt x="3603579" y="1881108"/>
                  </a:cubicBezTo>
                  <a:lnTo>
                    <a:pt x="28630" y="1881108"/>
                  </a:lnTo>
                  <a:cubicBezTo>
                    <a:pt x="12818" y="1881108"/>
                    <a:pt x="0" y="1868290"/>
                    <a:pt x="0" y="1852478"/>
                  </a:cubicBezTo>
                  <a:lnTo>
                    <a:pt x="0" y="28630"/>
                  </a:lnTo>
                  <a:cubicBezTo>
                    <a:pt x="0" y="12818"/>
                    <a:pt x="12818" y="0"/>
                    <a:pt x="28630" y="0"/>
                  </a:cubicBezTo>
                  <a:close/>
                </a:path>
              </a:pathLst>
            </a:custGeom>
            <a:solidFill>
              <a:srgbClr val="FFFFFF"/>
            </a:solidFill>
          </p:spPr>
        </p:sp>
        <p:sp>
          <p:nvSpPr>
            <p:cNvPr name="TextBox 7" id="7"/>
            <p:cNvSpPr txBox="true"/>
            <p:nvPr/>
          </p:nvSpPr>
          <p:spPr>
            <a:xfrm>
              <a:off x="0" y="-66675"/>
              <a:ext cx="3632209" cy="1947783"/>
            </a:xfrm>
            <a:prstGeom prst="rect">
              <a:avLst/>
            </a:prstGeom>
          </p:spPr>
          <p:txBody>
            <a:bodyPr anchor="ctr" rtlCol="false" tIns="50800" lIns="50800" bIns="50800" rIns="50800"/>
            <a:lstStyle/>
            <a:p>
              <a:pPr algn="l">
                <a:lnSpc>
                  <a:spcPts val="4619"/>
                </a:lnSpc>
              </a:pPr>
              <a:r>
                <a:rPr lang="en-US" sz="3299" b="true">
                  <a:solidFill>
                    <a:srgbClr val="092852"/>
                  </a:solidFill>
                  <a:latin typeface="Open Sans Bold"/>
                  <a:ea typeface="Open Sans Bold"/>
                  <a:cs typeface="Open Sans Bold"/>
                  <a:sym typeface="Open Sans Bold"/>
                </a:rPr>
                <a:t>Bases de Datos en Memoria (In-Memory Databases)</a:t>
              </a:r>
            </a:p>
            <a:p>
              <a:pPr algn="l">
                <a:lnSpc>
                  <a:spcPts val="4619"/>
                </a:lnSpc>
              </a:pPr>
              <a:r>
                <a:rPr lang="en-US" sz="3299">
                  <a:solidFill>
                    <a:srgbClr val="000000"/>
                  </a:solidFill>
                  <a:latin typeface="Open Sans"/>
                  <a:ea typeface="Open Sans"/>
                  <a:cs typeface="Open Sans"/>
                  <a:sym typeface="Open Sans"/>
                </a:rPr>
                <a:t>Concepto:</a:t>
              </a:r>
            </a:p>
            <a:p>
              <a:pPr algn="l">
                <a:lnSpc>
                  <a:spcPts val="4619"/>
                </a:lnSpc>
              </a:pPr>
              <a:r>
                <a:rPr lang="en-US" sz="3299">
                  <a:solidFill>
                    <a:srgbClr val="000000"/>
                  </a:solidFill>
                  <a:latin typeface="Open Sans"/>
                  <a:ea typeface="Open Sans"/>
                  <a:cs typeface="Open Sans"/>
                  <a:sym typeface="Open Sans"/>
                </a:rPr>
                <a:t>Son bases de datos que almacenan datos en la memoria principal (RAM) en lugar de en disco, lo que permite un acceso extremadamente rápido a los datos.</a:t>
              </a:r>
            </a:p>
            <a:p>
              <a:pPr algn="l">
                <a:lnSpc>
                  <a:spcPts val="4619"/>
                </a:lnSpc>
              </a:pPr>
              <a:r>
                <a:rPr lang="en-US" sz="3299">
                  <a:solidFill>
                    <a:srgbClr val="000000"/>
                  </a:solidFill>
                  <a:latin typeface="Open Sans"/>
                  <a:ea typeface="Open Sans"/>
                  <a:cs typeface="Open Sans"/>
                  <a:sym typeface="Open Sans"/>
                </a:rPr>
                <a:t>Características Clave:</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Alta velocidad de acceso y procesamiento.</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Ideal para aplicaciones que requieren baja latencia.</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Menor capacidad de almacenami</a:t>
              </a:r>
              <a:r>
                <a:rPr lang="en-US" sz="3299">
                  <a:solidFill>
                    <a:srgbClr val="000000"/>
                  </a:solidFill>
                  <a:latin typeface="Open Sans"/>
                  <a:ea typeface="Open Sans"/>
                  <a:cs typeface="Open Sans"/>
                  <a:sym typeface="Open Sans"/>
                </a:rPr>
                <a:t>ento en comparación con bases de datos en disco.</a:t>
              </a:r>
            </a:p>
            <a:p>
              <a:pPr algn="l" marL="712462" indent="-356231" lvl="1">
                <a:lnSpc>
                  <a:spcPts val="4619"/>
                </a:lnSpc>
                <a:buFont typeface="Arial"/>
                <a:buChar char="•"/>
              </a:pPr>
              <a:r>
                <a:rPr lang="en-US" sz="3299">
                  <a:solidFill>
                    <a:srgbClr val="000000"/>
                  </a:solidFill>
                  <a:latin typeface="Open Sans"/>
                  <a:ea typeface="Open Sans"/>
                  <a:cs typeface="Open Sans"/>
                  <a:sym typeface="Open Sans"/>
                </a:rPr>
                <a:t>A menudo se utilizan </a:t>
              </a:r>
              <a:r>
                <a:rPr lang="en-US" sz="3299">
                  <a:solidFill>
                    <a:srgbClr val="000000"/>
                  </a:solidFill>
                  <a:latin typeface="Open Sans"/>
                  <a:ea typeface="Open Sans"/>
                  <a:cs typeface="Open Sans"/>
                  <a:sym typeface="Open Sans"/>
                </a:rPr>
                <a:t>en a</a:t>
              </a:r>
              <a:r>
                <a:rPr lang="en-US" sz="3299">
                  <a:solidFill>
                    <a:srgbClr val="000000"/>
                  </a:solidFill>
                  <a:latin typeface="Open Sans"/>
                  <a:ea typeface="Open Sans"/>
                  <a:cs typeface="Open Sans"/>
                  <a:sym typeface="Open Sans"/>
                </a:rPr>
                <a:t>plicaciones analíticas y de tiempo real.</a:t>
              </a:r>
            </a:p>
          </p:txBody>
        </p:sp>
      </p:grpSp>
      <p:sp>
        <p:nvSpPr>
          <p:cNvPr name="TextBox 8" id="8"/>
          <p:cNvSpPr txBox="true"/>
          <p:nvPr/>
        </p:nvSpPr>
        <p:spPr>
          <a:xfrm rot="0">
            <a:off x="3506579" y="373149"/>
            <a:ext cx="1127484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TIPOS DE BASES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80284" y="2115969"/>
            <a:ext cx="13762879" cy="7142331"/>
            <a:chOff x="0" y="0"/>
            <a:chExt cx="3624791" cy="1881108"/>
          </a:xfrm>
        </p:grpSpPr>
        <p:sp>
          <p:nvSpPr>
            <p:cNvPr name="Freeform 6" id="6"/>
            <p:cNvSpPr/>
            <p:nvPr/>
          </p:nvSpPr>
          <p:spPr>
            <a:xfrm flipH="false" flipV="false" rot="0">
              <a:off x="0" y="0"/>
              <a:ext cx="3624791" cy="1881108"/>
            </a:xfrm>
            <a:custGeom>
              <a:avLst/>
              <a:gdLst/>
              <a:ahLst/>
              <a:cxnLst/>
              <a:rect r="r" b="b" t="t" l="l"/>
              <a:pathLst>
                <a:path h="1881108" w="3624791">
                  <a:moveTo>
                    <a:pt x="28689" y="0"/>
                  </a:moveTo>
                  <a:lnTo>
                    <a:pt x="3596103" y="0"/>
                  </a:lnTo>
                  <a:cubicBezTo>
                    <a:pt x="3603711" y="0"/>
                    <a:pt x="3611008" y="3023"/>
                    <a:pt x="3616389" y="8403"/>
                  </a:cubicBezTo>
                  <a:cubicBezTo>
                    <a:pt x="3621768" y="13783"/>
                    <a:pt x="3624791" y="21080"/>
                    <a:pt x="3624791" y="28689"/>
                  </a:cubicBezTo>
                  <a:lnTo>
                    <a:pt x="3624791" y="1852419"/>
                  </a:lnTo>
                  <a:cubicBezTo>
                    <a:pt x="3624791" y="1860028"/>
                    <a:pt x="3621768" y="1867325"/>
                    <a:pt x="3616389" y="1872705"/>
                  </a:cubicBezTo>
                  <a:cubicBezTo>
                    <a:pt x="3611008" y="1878085"/>
                    <a:pt x="3603711" y="1881108"/>
                    <a:pt x="3596103" y="1881108"/>
                  </a:cubicBezTo>
                  <a:lnTo>
                    <a:pt x="28689" y="1881108"/>
                  </a:lnTo>
                  <a:cubicBezTo>
                    <a:pt x="21080" y="1881108"/>
                    <a:pt x="13783" y="1878085"/>
                    <a:pt x="8403" y="1872705"/>
                  </a:cubicBezTo>
                  <a:cubicBezTo>
                    <a:pt x="3023" y="1867325"/>
                    <a:pt x="0" y="1860028"/>
                    <a:pt x="0" y="1852419"/>
                  </a:cubicBezTo>
                  <a:lnTo>
                    <a:pt x="0" y="28689"/>
                  </a:lnTo>
                  <a:cubicBezTo>
                    <a:pt x="0" y="21080"/>
                    <a:pt x="3023" y="13783"/>
                    <a:pt x="8403" y="8403"/>
                  </a:cubicBezTo>
                  <a:cubicBezTo>
                    <a:pt x="13783" y="3023"/>
                    <a:pt x="21080" y="0"/>
                    <a:pt x="28689" y="0"/>
                  </a:cubicBezTo>
                  <a:close/>
                </a:path>
              </a:pathLst>
            </a:custGeom>
            <a:solidFill>
              <a:srgbClr val="FFFFFF"/>
            </a:solidFill>
          </p:spPr>
        </p:sp>
        <p:sp>
          <p:nvSpPr>
            <p:cNvPr name="TextBox 7" id="7"/>
            <p:cNvSpPr txBox="true"/>
            <p:nvPr/>
          </p:nvSpPr>
          <p:spPr>
            <a:xfrm>
              <a:off x="0" y="-57150"/>
              <a:ext cx="3624791" cy="1938258"/>
            </a:xfrm>
            <a:prstGeom prst="rect">
              <a:avLst/>
            </a:prstGeom>
          </p:spPr>
          <p:txBody>
            <a:bodyPr anchor="ctr" rtlCol="false" tIns="50800" lIns="50800" bIns="50800" rIns="50800"/>
            <a:lstStyle/>
            <a:p>
              <a:pPr algn="l">
                <a:lnSpc>
                  <a:spcPts val="4899"/>
                </a:lnSpc>
              </a:pPr>
              <a:r>
                <a:rPr lang="en-US" sz="3499">
                  <a:solidFill>
                    <a:srgbClr val="000000"/>
                  </a:solidFill>
                  <a:latin typeface="Open Sans"/>
                  <a:ea typeface="Open Sans"/>
                  <a:cs typeface="Open Sans"/>
                  <a:sym typeface="Open Sans"/>
                </a:rPr>
                <a:t>Los modelos de datos son estructuras conceptuales que definen cómo se organizan, almacenan y manipulan los datos en una base de datos. Proporcionan un marco para representar la realidad de manera abstracta, describiendo las entidades, sus atributos y las relaciones entre ellas. Los modelos de datos son fundamentales para el diseño de bases de datos, ya que determinan cómo los datos se relacionan y cómo pueden ser accedidos y manipulados.</a:t>
              </a:r>
            </a:p>
            <a:p>
              <a:pPr algn="l">
                <a:lnSpc>
                  <a:spcPts val="4899"/>
                </a:lnSpc>
              </a:pPr>
              <a:r>
                <a:rPr lang="en-US" sz="3499">
                  <a:solidFill>
                    <a:srgbClr val="000000"/>
                  </a:solidFill>
                  <a:latin typeface="Open Sans"/>
                  <a:ea typeface="Open Sans"/>
                  <a:cs typeface="Open Sans"/>
                  <a:sym typeface="Open Sans"/>
                </a:rPr>
                <a:t>Se describirán dos modelos de datos:</a:t>
              </a:r>
            </a:p>
            <a:p>
              <a:pPr algn="l" marL="755641" indent="-377820" lvl="1">
                <a:lnSpc>
                  <a:spcPts val="4899"/>
                </a:lnSpc>
                <a:buFont typeface="Arial"/>
                <a:buChar char="•"/>
              </a:pPr>
              <a:r>
                <a:rPr lang="en-US" sz="3499">
                  <a:solidFill>
                    <a:srgbClr val="000000"/>
                  </a:solidFill>
                  <a:latin typeface="Open Sans"/>
                  <a:ea typeface="Open Sans"/>
                  <a:cs typeface="Open Sans"/>
                  <a:sym typeface="Open Sans"/>
                </a:rPr>
                <a:t>Modelo entidad-relación</a:t>
              </a:r>
            </a:p>
            <a:p>
              <a:pPr algn="l" marL="755641" indent="-377820" lvl="1">
                <a:lnSpc>
                  <a:spcPts val="4899"/>
                </a:lnSpc>
                <a:buFont typeface="Arial"/>
                <a:buChar char="•"/>
              </a:pPr>
              <a:r>
                <a:rPr lang="en-US" sz="3499">
                  <a:solidFill>
                    <a:srgbClr val="000000"/>
                  </a:solidFill>
                  <a:latin typeface="Open Sans"/>
                  <a:ea typeface="Open Sans"/>
                  <a:cs typeface="Open Sans"/>
                  <a:sym typeface="Open Sans"/>
                </a:rPr>
                <a:t>Modelo relacional</a:t>
              </a:r>
            </a:p>
          </p:txBody>
        </p:sp>
      </p:grpSp>
      <p:sp>
        <p:nvSpPr>
          <p:cNvPr name="TextBox 8" id="8"/>
          <p:cNvSpPr txBox="true"/>
          <p:nvPr/>
        </p:nvSpPr>
        <p:spPr>
          <a:xfrm rot="0">
            <a:off x="3506579" y="373149"/>
            <a:ext cx="1127484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MODELOS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80284" y="2214546"/>
            <a:ext cx="13762879" cy="7142331"/>
            <a:chOff x="0" y="0"/>
            <a:chExt cx="3624791" cy="1881108"/>
          </a:xfrm>
        </p:grpSpPr>
        <p:sp>
          <p:nvSpPr>
            <p:cNvPr name="Freeform 6" id="6"/>
            <p:cNvSpPr/>
            <p:nvPr/>
          </p:nvSpPr>
          <p:spPr>
            <a:xfrm flipH="false" flipV="false" rot="0">
              <a:off x="0" y="0"/>
              <a:ext cx="3624791" cy="1881108"/>
            </a:xfrm>
            <a:custGeom>
              <a:avLst/>
              <a:gdLst/>
              <a:ahLst/>
              <a:cxnLst/>
              <a:rect r="r" b="b" t="t" l="l"/>
              <a:pathLst>
                <a:path h="1881108" w="3624791">
                  <a:moveTo>
                    <a:pt x="28689" y="0"/>
                  </a:moveTo>
                  <a:lnTo>
                    <a:pt x="3596103" y="0"/>
                  </a:lnTo>
                  <a:cubicBezTo>
                    <a:pt x="3603711" y="0"/>
                    <a:pt x="3611008" y="3023"/>
                    <a:pt x="3616389" y="8403"/>
                  </a:cubicBezTo>
                  <a:cubicBezTo>
                    <a:pt x="3621768" y="13783"/>
                    <a:pt x="3624791" y="21080"/>
                    <a:pt x="3624791" y="28689"/>
                  </a:cubicBezTo>
                  <a:lnTo>
                    <a:pt x="3624791" y="1852419"/>
                  </a:lnTo>
                  <a:cubicBezTo>
                    <a:pt x="3624791" y="1860028"/>
                    <a:pt x="3621768" y="1867325"/>
                    <a:pt x="3616389" y="1872705"/>
                  </a:cubicBezTo>
                  <a:cubicBezTo>
                    <a:pt x="3611008" y="1878085"/>
                    <a:pt x="3603711" y="1881108"/>
                    <a:pt x="3596103" y="1881108"/>
                  </a:cubicBezTo>
                  <a:lnTo>
                    <a:pt x="28689" y="1881108"/>
                  </a:lnTo>
                  <a:cubicBezTo>
                    <a:pt x="21080" y="1881108"/>
                    <a:pt x="13783" y="1878085"/>
                    <a:pt x="8403" y="1872705"/>
                  </a:cubicBezTo>
                  <a:cubicBezTo>
                    <a:pt x="3023" y="1867325"/>
                    <a:pt x="0" y="1860028"/>
                    <a:pt x="0" y="1852419"/>
                  </a:cubicBezTo>
                  <a:lnTo>
                    <a:pt x="0" y="28689"/>
                  </a:lnTo>
                  <a:cubicBezTo>
                    <a:pt x="0" y="21080"/>
                    <a:pt x="3023" y="13783"/>
                    <a:pt x="8403" y="8403"/>
                  </a:cubicBezTo>
                  <a:cubicBezTo>
                    <a:pt x="13783" y="3023"/>
                    <a:pt x="21080" y="0"/>
                    <a:pt x="28689" y="0"/>
                  </a:cubicBezTo>
                  <a:close/>
                </a:path>
              </a:pathLst>
            </a:custGeom>
            <a:solidFill>
              <a:srgbClr val="FFFFFF"/>
            </a:solidFill>
          </p:spPr>
        </p:sp>
        <p:sp>
          <p:nvSpPr>
            <p:cNvPr name="TextBox 7" id="7"/>
            <p:cNvSpPr txBox="true"/>
            <p:nvPr/>
          </p:nvSpPr>
          <p:spPr>
            <a:xfrm>
              <a:off x="0" y="-85725"/>
              <a:ext cx="3624791" cy="1966833"/>
            </a:xfrm>
            <a:prstGeom prst="rect">
              <a:avLst/>
            </a:prstGeom>
          </p:spPr>
          <p:txBody>
            <a:bodyPr anchor="ctr" rtlCol="false" tIns="50800" lIns="50800" bIns="50800" rIns="50800"/>
            <a:lstStyle/>
            <a:p>
              <a:pPr algn="l">
                <a:lnSpc>
                  <a:spcPts val="6019"/>
                </a:lnSpc>
              </a:pPr>
              <a:r>
                <a:rPr lang="en-US" sz="4299">
                  <a:solidFill>
                    <a:srgbClr val="000000"/>
                  </a:solidFill>
                  <a:latin typeface="Open Sans"/>
                  <a:ea typeface="Open Sans"/>
                  <a:cs typeface="Open Sans"/>
                  <a:sym typeface="Open Sans"/>
                </a:rPr>
                <a:t>El Modelo Entidad-Relación (ER) es una técnica de modelado de datos que se utiliza para representar la estructura lógica de una base de datos. Fue introducido por Peter Chen en 1976 y se utiliza ampliamente en el diseño de bases de datos relacionales. Este modelo permite a los diseñadores describir las entidades que se almacenarán en la base de datos, sus atributos y las relaciones entre ellas.</a:t>
              </a:r>
            </a:p>
          </p:txBody>
        </p:sp>
      </p:grpSp>
      <p:sp>
        <p:nvSpPr>
          <p:cNvPr name="TextBox 8" id="8"/>
          <p:cNvSpPr txBox="true"/>
          <p:nvPr/>
        </p:nvSpPr>
        <p:spPr>
          <a:xfrm rot="0">
            <a:off x="3214489" y="373149"/>
            <a:ext cx="11894469"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ENTIDAD-RELACIÓN</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262560" y="2137887"/>
            <a:ext cx="13762879" cy="7502611"/>
            <a:chOff x="0" y="0"/>
            <a:chExt cx="3624791" cy="1975996"/>
          </a:xfrm>
        </p:grpSpPr>
        <p:sp>
          <p:nvSpPr>
            <p:cNvPr name="Freeform 6" id="6"/>
            <p:cNvSpPr/>
            <p:nvPr/>
          </p:nvSpPr>
          <p:spPr>
            <a:xfrm flipH="false" flipV="false" rot="0">
              <a:off x="0" y="0"/>
              <a:ext cx="3624791" cy="1975996"/>
            </a:xfrm>
            <a:custGeom>
              <a:avLst/>
              <a:gdLst/>
              <a:ahLst/>
              <a:cxnLst/>
              <a:rect r="r" b="b" t="t" l="l"/>
              <a:pathLst>
                <a:path h="1975996" w="3624791">
                  <a:moveTo>
                    <a:pt x="28689" y="0"/>
                  </a:moveTo>
                  <a:lnTo>
                    <a:pt x="3596103" y="0"/>
                  </a:lnTo>
                  <a:cubicBezTo>
                    <a:pt x="3603711" y="0"/>
                    <a:pt x="3611008" y="3023"/>
                    <a:pt x="3616389" y="8403"/>
                  </a:cubicBezTo>
                  <a:cubicBezTo>
                    <a:pt x="3621768" y="13783"/>
                    <a:pt x="3624791" y="21080"/>
                    <a:pt x="3624791" y="28689"/>
                  </a:cubicBezTo>
                  <a:lnTo>
                    <a:pt x="3624791" y="1947308"/>
                  </a:lnTo>
                  <a:cubicBezTo>
                    <a:pt x="3624791" y="1954916"/>
                    <a:pt x="3621768" y="1962213"/>
                    <a:pt x="3616389" y="1967593"/>
                  </a:cubicBezTo>
                  <a:cubicBezTo>
                    <a:pt x="3611008" y="1972974"/>
                    <a:pt x="3603711" y="1975996"/>
                    <a:pt x="3596103" y="1975996"/>
                  </a:cubicBezTo>
                  <a:lnTo>
                    <a:pt x="28689" y="1975996"/>
                  </a:lnTo>
                  <a:cubicBezTo>
                    <a:pt x="21080" y="1975996"/>
                    <a:pt x="13783" y="1972974"/>
                    <a:pt x="8403" y="1967593"/>
                  </a:cubicBezTo>
                  <a:cubicBezTo>
                    <a:pt x="3023" y="1962213"/>
                    <a:pt x="0" y="1954916"/>
                    <a:pt x="0" y="1947308"/>
                  </a:cubicBezTo>
                  <a:lnTo>
                    <a:pt x="0" y="28689"/>
                  </a:lnTo>
                  <a:cubicBezTo>
                    <a:pt x="0" y="21080"/>
                    <a:pt x="3023" y="13783"/>
                    <a:pt x="8403" y="8403"/>
                  </a:cubicBezTo>
                  <a:cubicBezTo>
                    <a:pt x="13783" y="3023"/>
                    <a:pt x="21080" y="0"/>
                    <a:pt x="28689" y="0"/>
                  </a:cubicBezTo>
                  <a:close/>
                </a:path>
              </a:pathLst>
            </a:custGeom>
            <a:solidFill>
              <a:srgbClr val="FFFFFF"/>
            </a:solidFill>
          </p:spPr>
        </p:sp>
        <p:sp>
          <p:nvSpPr>
            <p:cNvPr name="TextBox 7" id="7"/>
            <p:cNvSpPr txBox="true"/>
            <p:nvPr/>
          </p:nvSpPr>
          <p:spPr>
            <a:xfrm>
              <a:off x="0" y="-47625"/>
              <a:ext cx="3624791" cy="2023621"/>
            </a:xfrm>
            <a:prstGeom prst="rect">
              <a:avLst/>
            </a:prstGeom>
          </p:spPr>
          <p:txBody>
            <a:bodyPr anchor="ctr" rtlCol="false" tIns="50800" lIns="50800" bIns="50800" rIns="50800"/>
            <a:lstStyle/>
            <a:p>
              <a:pPr algn="l">
                <a:lnSpc>
                  <a:spcPts val="4199"/>
                </a:lnSpc>
              </a:pPr>
              <a:r>
                <a:rPr lang="en-US" sz="2999" b="true">
                  <a:solidFill>
                    <a:srgbClr val="092852"/>
                  </a:solidFill>
                  <a:latin typeface="Open Sans Bold"/>
                  <a:ea typeface="Open Sans Bold"/>
                  <a:cs typeface="Open Sans Bold"/>
                  <a:sym typeface="Open Sans Bold"/>
                </a:rPr>
                <a:t>Componentes Clave del Modelo ER:</a:t>
              </a:r>
            </a:p>
            <a:p>
              <a:pPr algn="l" marL="647694" indent="-323847" lvl="1">
                <a:lnSpc>
                  <a:spcPts val="4199"/>
                </a:lnSpc>
                <a:buAutoNum type="arabicPeriod" startAt="1"/>
              </a:pPr>
              <a:r>
                <a:rPr lang="en-US" b="true" sz="2999">
                  <a:solidFill>
                    <a:srgbClr val="092852"/>
                  </a:solidFill>
                  <a:latin typeface="Open Sans Bold"/>
                  <a:ea typeface="Open Sans Bold"/>
                  <a:cs typeface="Open Sans Bold"/>
                  <a:sym typeface="Open Sans Bold"/>
                </a:rPr>
                <a:t>Entidades:</a:t>
              </a:r>
              <a:r>
                <a:rPr lang="en-US" sz="2999">
                  <a:solidFill>
                    <a:srgbClr val="000000"/>
                  </a:solidFill>
                  <a:latin typeface="Open Sans"/>
                  <a:ea typeface="Open Sans"/>
                  <a:cs typeface="Open Sans"/>
                  <a:sym typeface="Open Sans"/>
                </a:rPr>
                <a:t> Representan objetos o conceptos del mundo real que tienen existencia independiente. Por ejemplo, "Cliente", "Producto" o "Orden".</a:t>
              </a:r>
            </a:p>
            <a:p>
              <a:pPr algn="l" marL="647694" indent="-323847" lvl="1">
                <a:lnSpc>
                  <a:spcPts val="4199"/>
                </a:lnSpc>
                <a:buAutoNum type="arabicPeriod" startAt="1"/>
              </a:pPr>
              <a:r>
                <a:rPr lang="en-US" b="true" sz="2999">
                  <a:solidFill>
                    <a:srgbClr val="092852"/>
                  </a:solidFill>
                  <a:latin typeface="Open Sans Bold"/>
                  <a:ea typeface="Open Sans Bold"/>
                  <a:cs typeface="Open Sans Bold"/>
                  <a:sym typeface="Open Sans Bold"/>
                </a:rPr>
                <a:t>Atributos:</a:t>
              </a:r>
              <a:r>
                <a:rPr lang="en-US" sz="2999">
                  <a:solidFill>
                    <a:srgbClr val="000000"/>
                  </a:solidFill>
                  <a:latin typeface="Open Sans"/>
                  <a:ea typeface="Open Sans"/>
                  <a:cs typeface="Open Sans"/>
                  <a:sym typeface="Open Sans"/>
                </a:rPr>
                <a:t> Son las características o propiedades de las entidades. Por ejemplo, un "Cliente" podría tener atributos como "Nombre", "Dirección" y "Teléfono".</a:t>
              </a:r>
            </a:p>
            <a:p>
              <a:pPr algn="l" marL="647694" indent="-323847" lvl="1">
                <a:lnSpc>
                  <a:spcPts val="4199"/>
                </a:lnSpc>
                <a:buAutoNum type="arabicPeriod" startAt="1"/>
              </a:pPr>
              <a:r>
                <a:rPr lang="en-US" b="true" sz="2999">
                  <a:solidFill>
                    <a:srgbClr val="092852"/>
                  </a:solidFill>
                  <a:latin typeface="Open Sans Bold"/>
                  <a:ea typeface="Open Sans Bold"/>
                  <a:cs typeface="Open Sans Bold"/>
                  <a:sym typeface="Open Sans Bold"/>
                </a:rPr>
                <a:t>Relaciones:</a:t>
              </a:r>
              <a:r>
                <a:rPr lang="en-US" sz="2999">
                  <a:solidFill>
                    <a:srgbClr val="000000"/>
                  </a:solidFill>
                  <a:latin typeface="Open Sans"/>
                  <a:ea typeface="Open Sans"/>
                  <a:cs typeface="Open Sans"/>
                  <a:sym typeface="Open Sans"/>
                </a:rPr>
                <a:t> Describen cómo las entidades están interconectadas. Por ejemplo, un "Cliente" puede realizar múltiples "Órdenes", estableciendo una relación entre estas dos entidades.</a:t>
              </a:r>
            </a:p>
            <a:p>
              <a:pPr algn="l" marL="647694" indent="-323847" lvl="1">
                <a:lnSpc>
                  <a:spcPts val="4199"/>
                </a:lnSpc>
                <a:buAutoNum type="arabicPeriod" startAt="1"/>
              </a:pPr>
              <a:r>
                <a:rPr lang="en-US" b="true" sz="2999">
                  <a:solidFill>
                    <a:srgbClr val="092852"/>
                  </a:solidFill>
                  <a:latin typeface="Open Sans Bold"/>
                  <a:ea typeface="Open Sans Bold"/>
                  <a:cs typeface="Open Sans Bold"/>
                  <a:sym typeface="Open Sans Bold"/>
                </a:rPr>
                <a:t>Cardinalidad:</a:t>
              </a:r>
              <a:r>
                <a:rPr lang="en-US" sz="2999">
                  <a:solidFill>
                    <a:srgbClr val="000000"/>
                  </a:solidFill>
                  <a:latin typeface="Open Sans"/>
                  <a:ea typeface="Open Sans"/>
                  <a:cs typeface="Open Sans"/>
                  <a:sym typeface="Open Sans"/>
                </a:rPr>
                <a:t> Indica el número de instancias de una entidad que pueden estar asociadas con instancias de otra entidad (por ejemplo, uno a uno, uno a muchos, muchos a muchos).</a:t>
              </a:r>
            </a:p>
            <a:p>
              <a:pPr algn="l" marL="647694" indent="-323847" lvl="1">
                <a:lnSpc>
                  <a:spcPts val="4199"/>
                </a:lnSpc>
                <a:buAutoNum type="arabicPeriod" startAt="1"/>
              </a:pPr>
              <a:r>
                <a:rPr lang="en-US" b="true" sz="2999">
                  <a:solidFill>
                    <a:srgbClr val="092852"/>
                  </a:solidFill>
                  <a:latin typeface="Open Sans Bold"/>
                  <a:ea typeface="Open Sans Bold"/>
                  <a:cs typeface="Open Sans Bold"/>
                  <a:sym typeface="Open Sans Bold"/>
                </a:rPr>
                <a:t>Diagrama ER:</a:t>
              </a:r>
              <a:r>
                <a:rPr lang="en-US" sz="2999">
                  <a:solidFill>
                    <a:srgbClr val="000000"/>
                  </a:solidFill>
                  <a:latin typeface="Open Sans"/>
                  <a:ea typeface="Open Sans"/>
                  <a:cs typeface="Open Sans"/>
                  <a:sym typeface="Open Sans"/>
                </a:rPr>
                <a:t> Se utiliza para representar visualmente el modelo ER, mostrando entidades, atributos y relaciones en un formato gráfico.</a:t>
              </a:r>
            </a:p>
          </p:txBody>
        </p:sp>
      </p:grpSp>
      <p:sp>
        <p:nvSpPr>
          <p:cNvPr name="TextBox 8" id="8"/>
          <p:cNvSpPr txBox="true"/>
          <p:nvPr/>
        </p:nvSpPr>
        <p:spPr>
          <a:xfrm rot="0">
            <a:off x="3214489" y="373149"/>
            <a:ext cx="11894469"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ENTIDAD-RELACIÓN</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05683" y="1999900"/>
            <a:ext cx="15112081" cy="8070365"/>
            <a:chOff x="0" y="0"/>
            <a:chExt cx="3980136" cy="2125528"/>
          </a:xfrm>
        </p:grpSpPr>
        <p:sp>
          <p:nvSpPr>
            <p:cNvPr name="Freeform 6" id="6"/>
            <p:cNvSpPr/>
            <p:nvPr/>
          </p:nvSpPr>
          <p:spPr>
            <a:xfrm flipH="false" flipV="false" rot="0">
              <a:off x="0" y="0"/>
              <a:ext cx="3980137" cy="2125528"/>
            </a:xfrm>
            <a:custGeom>
              <a:avLst/>
              <a:gdLst/>
              <a:ahLst/>
              <a:cxnLst/>
              <a:rect r="r" b="b" t="t" l="l"/>
              <a:pathLst>
                <a:path h="2125528" w="3980137">
                  <a:moveTo>
                    <a:pt x="26127" y="0"/>
                  </a:moveTo>
                  <a:lnTo>
                    <a:pt x="3954009" y="0"/>
                  </a:lnTo>
                  <a:cubicBezTo>
                    <a:pt x="3960938" y="0"/>
                    <a:pt x="3967584" y="2753"/>
                    <a:pt x="3972484" y="7653"/>
                  </a:cubicBezTo>
                  <a:cubicBezTo>
                    <a:pt x="3977384" y="12552"/>
                    <a:pt x="3980137" y="19198"/>
                    <a:pt x="3980137" y="26127"/>
                  </a:cubicBezTo>
                  <a:lnTo>
                    <a:pt x="3980137" y="2099401"/>
                  </a:lnTo>
                  <a:cubicBezTo>
                    <a:pt x="3980137" y="2113831"/>
                    <a:pt x="3968439" y="2125528"/>
                    <a:pt x="3954009" y="2125528"/>
                  </a:cubicBezTo>
                  <a:lnTo>
                    <a:pt x="26127" y="2125528"/>
                  </a:lnTo>
                  <a:cubicBezTo>
                    <a:pt x="11698" y="2125528"/>
                    <a:pt x="0" y="2113831"/>
                    <a:pt x="0" y="2099401"/>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47625"/>
              <a:ext cx="3980136" cy="2173153"/>
            </a:xfrm>
            <a:prstGeom prst="rect">
              <a:avLst/>
            </a:prstGeom>
          </p:spPr>
          <p:txBody>
            <a:bodyPr anchor="ctr" rtlCol="false" tIns="50800" lIns="50800" bIns="50800" rIns="50800"/>
            <a:lstStyle/>
            <a:p>
              <a:pPr algn="l">
                <a:lnSpc>
                  <a:spcPts val="3499"/>
                </a:lnSpc>
              </a:pPr>
              <a:r>
                <a:rPr lang="en-US" sz="2499" b="true">
                  <a:solidFill>
                    <a:srgbClr val="092852"/>
                  </a:solidFill>
                  <a:latin typeface="Open Sans Bold"/>
                  <a:ea typeface="Open Sans Bold"/>
                  <a:cs typeface="Open Sans Bold"/>
                  <a:sym typeface="Open Sans Bold"/>
                </a:rPr>
                <a:t>Los atributos en el Modelo Entidad-Relación</a:t>
              </a:r>
              <a:r>
                <a:rPr lang="en-US" sz="2499">
                  <a:solidFill>
                    <a:srgbClr val="000000"/>
                  </a:solidFill>
                  <a:latin typeface="Open Sans"/>
                  <a:ea typeface="Open Sans"/>
                  <a:cs typeface="Open Sans"/>
                  <a:sym typeface="Open Sans"/>
                </a:rPr>
                <a:t> (ER) se pueden clasificar en varios tipos, cada uno con características específicas. Aquí están los tipos más comunes de atributos:</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Atributos Simples: </a:t>
              </a:r>
              <a:r>
                <a:rPr lang="en-US" sz="2499">
                  <a:solidFill>
                    <a:srgbClr val="000000"/>
                  </a:solidFill>
                  <a:latin typeface="Open Sans"/>
                  <a:ea typeface="Open Sans"/>
                  <a:cs typeface="Open Sans"/>
                  <a:sym typeface="Open Sans"/>
                </a:rPr>
                <a:t>Son aquellos que no se pueden dividir en subcomponentes. Por ejemplo, el atributo "Nombre" es simple, ya que se refiere a una sola característica.</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Atributos Compuestos:</a:t>
              </a:r>
              <a:r>
                <a:rPr lang="en-US" sz="2499">
                  <a:solidFill>
                    <a:srgbClr val="000000"/>
                  </a:solidFill>
                  <a:latin typeface="Open Sans"/>
                  <a:ea typeface="Open Sans"/>
                  <a:cs typeface="Open Sans"/>
                  <a:sym typeface="Open Sans"/>
                </a:rPr>
                <a:t> Son atributos que se pueden descomponer en atributos más simples. Por ejemplo, un atributo "Dirección" podría descomponerse en "Calle", "Ciudad" y "Código Postal".</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Atributos D</a:t>
              </a:r>
              <a:r>
                <a:rPr lang="en-US" b="true" sz="2499">
                  <a:solidFill>
                    <a:srgbClr val="092852"/>
                  </a:solidFill>
                  <a:latin typeface="Open Sans Bold"/>
                  <a:ea typeface="Open Sans Bold"/>
                  <a:cs typeface="Open Sans Bold"/>
                  <a:sym typeface="Open Sans Bold"/>
                </a:rPr>
                <a:t>erivados:</a:t>
              </a:r>
              <a:r>
                <a:rPr lang="en-US" sz="2499">
                  <a:solidFill>
                    <a:srgbClr val="000000"/>
                  </a:solidFill>
                  <a:latin typeface="Open Sans"/>
                  <a:ea typeface="Open Sans"/>
                  <a:cs typeface="Open Sans"/>
                  <a:sym typeface="Open Sans"/>
                </a:rPr>
                <a:t> Son aquellos que no se almacenan directamente en la base de datos, sino que se calculan a partir de otros atributos. Por ejemplo, la "Edad" de una persona puede derivarse de su "Fecha de Nacimiento".</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Atributos Clave:</a:t>
              </a:r>
              <a:r>
                <a:rPr lang="en-US" sz="2499">
                  <a:solidFill>
                    <a:srgbClr val="000000"/>
                  </a:solidFill>
                  <a:latin typeface="Open Sans"/>
                  <a:ea typeface="Open Sans"/>
                  <a:cs typeface="Open Sans"/>
                  <a:sym typeface="Open Sans"/>
                </a:rPr>
                <a:t> Son atributos que se utilizan para identificar de manera única a una entidad dentro de un conjunto de datos. Por ejemplo, un "ID de Cliente" que es único para cada cliente en una base de datos.</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Atributos Multivaluados:</a:t>
              </a:r>
              <a:r>
                <a:rPr lang="en-US" sz="2499">
                  <a:solidFill>
                    <a:srgbClr val="000000"/>
                  </a:solidFill>
                  <a:latin typeface="Open Sans"/>
                  <a:ea typeface="Open Sans"/>
                  <a:cs typeface="Open Sans"/>
                  <a:sym typeface="Open Sans"/>
                </a:rPr>
                <a:t> Son atributos que pueden tener más de un valor para una sola instancia de entidad. Por ejemplo, un atributo "Número de Teléfono" que puede contener múltiples números de contacto para un cliente.</a:t>
              </a:r>
            </a:p>
            <a:p>
              <a:pPr algn="l" marL="539746" indent="-269873" lvl="1">
                <a:lnSpc>
                  <a:spcPts val="3499"/>
                </a:lnSpc>
                <a:buAutoNum type="arabicPeriod" startAt="1"/>
              </a:pPr>
              <a:r>
                <a:rPr lang="en-US" b="true" sz="2499">
                  <a:solidFill>
                    <a:srgbClr val="092852"/>
                  </a:solidFill>
                  <a:latin typeface="Open Sans Bold"/>
                  <a:ea typeface="Open Sans Bold"/>
                  <a:cs typeface="Open Sans Bold"/>
                  <a:sym typeface="Open Sans Bold"/>
                </a:rPr>
                <a:t>Atributos de Valor Nulo:</a:t>
              </a:r>
              <a:r>
                <a:rPr lang="en-US" sz="2499">
                  <a:solidFill>
                    <a:srgbClr val="000000"/>
                  </a:solidFill>
                  <a:latin typeface="Open Sans"/>
                  <a:ea typeface="Open Sans"/>
                  <a:cs typeface="Open Sans"/>
                  <a:sym typeface="Open Sans"/>
                </a:rPr>
                <a:t> Son atributos que pueden no tener un valor asignado. Esto es útil cuando la información no está disponible o no es aplicable a una entidad en particular.</a:t>
              </a:r>
            </a:p>
          </p:txBody>
        </p:sp>
      </p:grpSp>
      <p:sp>
        <p:nvSpPr>
          <p:cNvPr name="TextBox 8" id="8"/>
          <p:cNvSpPr txBox="true"/>
          <p:nvPr/>
        </p:nvSpPr>
        <p:spPr>
          <a:xfrm rot="0">
            <a:off x="3214489" y="373149"/>
            <a:ext cx="11894469"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ENTIDAD-RELACIÓN</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95155" y="1942190"/>
            <a:ext cx="10880495" cy="8344810"/>
            <a:chOff x="0" y="0"/>
            <a:chExt cx="2865645" cy="2197810"/>
          </a:xfrm>
        </p:grpSpPr>
        <p:sp>
          <p:nvSpPr>
            <p:cNvPr name="Freeform 6" id="6"/>
            <p:cNvSpPr/>
            <p:nvPr/>
          </p:nvSpPr>
          <p:spPr>
            <a:xfrm flipH="false" flipV="false" rot="0">
              <a:off x="0" y="0"/>
              <a:ext cx="2865645" cy="2197810"/>
            </a:xfrm>
            <a:custGeom>
              <a:avLst/>
              <a:gdLst/>
              <a:ahLst/>
              <a:cxnLst/>
              <a:rect r="r" b="b" t="t" l="l"/>
              <a:pathLst>
                <a:path h="2197810" w="2865645">
                  <a:moveTo>
                    <a:pt x="36289" y="0"/>
                  </a:moveTo>
                  <a:lnTo>
                    <a:pt x="2829356" y="0"/>
                  </a:lnTo>
                  <a:cubicBezTo>
                    <a:pt x="2849398" y="0"/>
                    <a:pt x="2865645" y="16247"/>
                    <a:pt x="2865645" y="36289"/>
                  </a:cubicBezTo>
                  <a:lnTo>
                    <a:pt x="2865645" y="2161521"/>
                  </a:lnTo>
                  <a:cubicBezTo>
                    <a:pt x="2865645" y="2171146"/>
                    <a:pt x="2861822" y="2180376"/>
                    <a:pt x="2855016" y="2187181"/>
                  </a:cubicBezTo>
                  <a:cubicBezTo>
                    <a:pt x="2848211" y="2193987"/>
                    <a:pt x="2838981" y="2197810"/>
                    <a:pt x="2829356" y="2197810"/>
                  </a:cubicBezTo>
                  <a:lnTo>
                    <a:pt x="36289" y="2197810"/>
                  </a:lnTo>
                  <a:cubicBezTo>
                    <a:pt x="26664" y="2197810"/>
                    <a:pt x="17434" y="2193987"/>
                    <a:pt x="10629" y="2187181"/>
                  </a:cubicBezTo>
                  <a:cubicBezTo>
                    <a:pt x="3823" y="2180376"/>
                    <a:pt x="0" y="2171146"/>
                    <a:pt x="0" y="2161521"/>
                  </a:cubicBezTo>
                  <a:lnTo>
                    <a:pt x="0" y="36289"/>
                  </a:lnTo>
                  <a:cubicBezTo>
                    <a:pt x="0" y="26664"/>
                    <a:pt x="3823" y="17434"/>
                    <a:pt x="10629" y="10629"/>
                  </a:cubicBezTo>
                  <a:cubicBezTo>
                    <a:pt x="17434" y="3823"/>
                    <a:pt x="26664" y="0"/>
                    <a:pt x="36289" y="0"/>
                  </a:cubicBezTo>
                  <a:close/>
                </a:path>
              </a:pathLst>
            </a:custGeom>
            <a:solidFill>
              <a:srgbClr val="FFFFFF"/>
            </a:solidFill>
          </p:spPr>
        </p:sp>
        <p:sp>
          <p:nvSpPr>
            <p:cNvPr name="TextBox 7" id="7"/>
            <p:cNvSpPr txBox="true"/>
            <p:nvPr/>
          </p:nvSpPr>
          <p:spPr>
            <a:xfrm>
              <a:off x="0" y="-38100"/>
              <a:ext cx="2865645" cy="2235910"/>
            </a:xfrm>
            <a:prstGeom prst="rect">
              <a:avLst/>
            </a:prstGeom>
          </p:spPr>
          <p:txBody>
            <a:bodyPr anchor="ctr" rtlCol="false" tIns="50800" lIns="50800" bIns="50800" rIns="50800"/>
            <a:lstStyle/>
            <a:p>
              <a:pPr algn="l">
                <a:lnSpc>
                  <a:spcPts val="3079"/>
                </a:lnSpc>
              </a:pPr>
              <a:r>
                <a:rPr lang="en-US" sz="2199">
                  <a:solidFill>
                    <a:srgbClr val="000000"/>
                  </a:solidFill>
                  <a:latin typeface="Open Sans"/>
                  <a:ea typeface="Open Sans"/>
                  <a:cs typeface="Open Sans"/>
                  <a:sym typeface="Open Sans"/>
                </a:rPr>
                <a:t>La cardinalidad en un modelo entidad-relación (ER) describe la cantidad de instancias de una entidad que pueden estar asociadas con una instancia de otra entidad. Existen varias correspondencias de cardinalidad, que son fundamentales para definir las relaciones entre entidades. A continuación, se describen las principales:</a:t>
              </a:r>
            </a:p>
            <a:p>
              <a:pPr algn="l" marL="474978" indent="-237489" lvl="1">
                <a:lnSpc>
                  <a:spcPts val="3079"/>
                </a:lnSpc>
                <a:buAutoNum type="arabicPeriod" startAt="1"/>
              </a:pPr>
              <a:r>
                <a:rPr lang="en-US" sz="2199">
                  <a:solidFill>
                    <a:srgbClr val="000000"/>
                  </a:solidFill>
                  <a:latin typeface="Open Sans"/>
                  <a:ea typeface="Open Sans"/>
                  <a:cs typeface="Open Sans"/>
                  <a:sym typeface="Open Sans"/>
                </a:rPr>
                <a:t>Uno a Uno (1:1): En una relación uno a uno, una instancia de la</a:t>
              </a:r>
              <a:r>
                <a:rPr lang="en-US" sz="2199">
                  <a:solidFill>
                    <a:srgbClr val="000000"/>
                  </a:solidFill>
                  <a:latin typeface="Open Sans"/>
                  <a:ea typeface="Open Sans"/>
                  <a:cs typeface="Open Sans"/>
                  <a:sym typeface="Open Sans"/>
                </a:rPr>
                <a:t> </a:t>
              </a:r>
              <a:r>
                <a:rPr lang="en-US" sz="2199">
                  <a:solidFill>
                    <a:srgbClr val="000000"/>
                  </a:solidFill>
                  <a:latin typeface="Open Sans"/>
                  <a:ea typeface="Open Sans"/>
                  <a:cs typeface="Open Sans"/>
                  <a:sym typeface="Open Sans"/>
                </a:rPr>
                <a:t>entidad A se relaciona con una sola instancia de la entidad B, y viceversa. Por ejemplo, cada persona tiene un único número de identificación.</a:t>
              </a:r>
            </a:p>
            <a:p>
              <a:pPr algn="l" marL="474978" indent="-237489" lvl="1">
                <a:lnSpc>
                  <a:spcPts val="3079"/>
                </a:lnSpc>
                <a:buAutoNum type="arabicPeriod" startAt="1"/>
              </a:pPr>
              <a:r>
                <a:rPr lang="en-US" sz="2199">
                  <a:solidFill>
                    <a:srgbClr val="000000"/>
                  </a:solidFill>
                  <a:latin typeface="Open Sans"/>
                  <a:ea typeface="Open Sans"/>
                  <a:cs typeface="Open Sans"/>
                  <a:sym typeface="Open Sans"/>
                </a:rPr>
                <a:t>Uno a Muchos (1:N): En esta relación, una instancia de la entidad A puede estar relacionada con muchas instancias de la entidad B, pero cada instancia de B solo puede estar relacionada con una instancia de A. Por ejemplo, un profesor puede enseñar a muchos estudiantes, pero cada estudiante tiene un solo profesor.</a:t>
              </a:r>
            </a:p>
            <a:p>
              <a:pPr algn="l" marL="474978" indent="-237489" lvl="1">
                <a:lnSpc>
                  <a:spcPts val="3079"/>
                </a:lnSpc>
                <a:buAutoNum type="arabicPeriod" startAt="1"/>
              </a:pPr>
              <a:r>
                <a:rPr lang="en-US" sz="2199">
                  <a:solidFill>
                    <a:srgbClr val="000000"/>
                  </a:solidFill>
                  <a:latin typeface="Open Sans"/>
                  <a:ea typeface="Open Sans"/>
                  <a:cs typeface="Open Sans"/>
                  <a:sym typeface="Open Sans"/>
                </a:rPr>
                <a:t>Muchos a Uno (N:1): </a:t>
              </a:r>
              <a:r>
                <a:rPr lang="en-US" sz="2199">
                  <a:solidFill>
                    <a:srgbClr val="000000"/>
                  </a:solidFill>
                  <a:latin typeface="Open Sans"/>
                  <a:ea typeface="Open Sans"/>
                  <a:cs typeface="Open Sans"/>
                  <a:sym typeface="Open Sans"/>
                </a:rPr>
                <a:t>Es</a:t>
              </a:r>
              <a:r>
                <a:rPr lang="en-US" sz="2199">
                  <a:solidFill>
                    <a:srgbClr val="000000"/>
                  </a:solidFill>
                  <a:latin typeface="Open Sans"/>
                  <a:ea typeface="Open Sans"/>
                  <a:cs typeface="Open Sans"/>
                  <a:sym typeface="Open Sans"/>
                </a:rPr>
                <a:t>ta relación es la inversa de la uno a muchos. Muchas instancias de la entidad A pueden estar asociadas a una sola instancia de la entidad B. Por ejemplo, muchos empleados pueden trabajar en una sola empresa.</a:t>
              </a:r>
            </a:p>
            <a:p>
              <a:pPr algn="l" marL="474978" indent="-237489" lvl="1">
                <a:lnSpc>
                  <a:spcPts val="3079"/>
                </a:lnSpc>
                <a:buAutoNum type="arabicPeriod" startAt="1"/>
              </a:pPr>
              <a:r>
                <a:rPr lang="en-US" sz="2199">
                  <a:solidFill>
                    <a:srgbClr val="000000"/>
                  </a:solidFill>
                  <a:latin typeface="Open Sans"/>
                  <a:ea typeface="Open Sans"/>
                  <a:cs typeface="Open Sans"/>
                  <a:sym typeface="Open Sans"/>
                </a:rPr>
                <a:t>Muchos a Muchos (M): En esta relación, muchas instancias de la entidad A pueden estar asociadas con muchas instancias de la entidad B. Por ejemplo, los estudiantes pueden inscribirse en varios cursos, y cada curso puede tener varios estudiantes.</a:t>
              </a:r>
            </a:p>
          </p:txBody>
        </p:sp>
      </p:grpSp>
      <p:sp>
        <p:nvSpPr>
          <p:cNvPr name="Freeform 8" id="8"/>
          <p:cNvSpPr/>
          <p:nvPr/>
        </p:nvSpPr>
        <p:spPr>
          <a:xfrm flipH="false" flipV="false" rot="0">
            <a:off x="11277728" y="2341806"/>
            <a:ext cx="3493683" cy="3405360"/>
          </a:xfrm>
          <a:custGeom>
            <a:avLst/>
            <a:gdLst/>
            <a:ahLst/>
            <a:cxnLst/>
            <a:rect r="r" b="b" t="t" l="l"/>
            <a:pathLst>
              <a:path h="3405360" w="3493683">
                <a:moveTo>
                  <a:pt x="0" y="0"/>
                </a:moveTo>
                <a:lnTo>
                  <a:pt x="3493683" y="0"/>
                </a:lnTo>
                <a:lnTo>
                  <a:pt x="3493683" y="3405360"/>
                </a:lnTo>
                <a:lnTo>
                  <a:pt x="0" y="3405360"/>
                </a:lnTo>
                <a:lnTo>
                  <a:pt x="0" y="0"/>
                </a:lnTo>
                <a:close/>
              </a:path>
            </a:pathLst>
          </a:custGeom>
          <a:blipFill>
            <a:blip r:embed="rId2"/>
            <a:stretch>
              <a:fillRect l="0" t="0" r="0" b="0"/>
            </a:stretch>
          </a:blipFill>
        </p:spPr>
      </p:sp>
      <p:sp>
        <p:nvSpPr>
          <p:cNvPr name="Freeform 9" id="9"/>
          <p:cNvSpPr/>
          <p:nvPr/>
        </p:nvSpPr>
        <p:spPr>
          <a:xfrm flipH="false" flipV="false" rot="0">
            <a:off x="14768973" y="2341806"/>
            <a:ext cx="3376337" cy="3405360"/>
          </a:xfrm>
          <a:custGeom>
            <a:avLst/>
            <a:gdLst/>
            <a:ahLst/>
            <a:cxnLst/>
            <a:rect r="r" b="b" t="t" l="l"/>
            <a:pathLst>
              <a:path h="3405360" w="3376337">
                <a:moveTo>
                  <a:pt x="0" y="0"/>
                </a:moveTo>
                <a:lnTo>
                  <a:pt x="3376336" y="0"/>
                </a:lnTo>
                <a:lnTo>
                  <a:pt x="3376336" y="3405360"/>
                </a:lnTo>
                <a:lnTo>
                  <a:pt x="0" y="3405360"/>
                </a:lnTo>
                <a:lnTo>
                  <a:pt x="0" y="0"/>
                </a:lnTo>
                <a:close/>
              </a:path>
            </a:pathLst>
          </a:custGeom>
          <a:blipFill>
            <a:blip r:embed="rId3"/>
            <a:stretch>
              <a:fillRect l="0" t="0" r="0" b="0"/>
            </a:stretch>
          </a:blipFill>
        </p:spPr>
      </p:sp>
      <p:sp>
        <p:nvSpPr>
          <p:cNvPr name="Freeform 10" id="10"/>
          <p:cNvSpPr/>
          <p:nvPr/>
        </p:nvSpPr>
        <p:spPr>
          <a:xfrm flipH="false" flipV="false" rot="0">
            <a:off x="11277728" y="5747166"/>
            <a:ext cx="3504156" cy="3618875"/>
          </a:xfrm>
          <a:custGeom>
            <a:avLst/>
            <a:gdLst/>
            <a:ahLst/>
            <a:cxnLst/>
            <a:rect r="r" b="b" t="t" l="l"/>
            <a:pathLst>
              <a:path h="3618875" w="3504156">
                <a:moveTo>
                  <a:pt x="0" y="0"/>
                </a:moveTo>
                <a:lnTo>
                  <a:pt x="3504156" y="0"/>
                </a:lnTo>
                <a:lnTo>
                  <a:pt x="3504156" y="3618875"/>
                </a:lnTo>
                <a:lnTo>
                  <a:pt x="0" y="3618875"/>
                </a:lnTo>
                <a:lnTo>
                  <a:pt x="0" y="0"/>
                </a:lnTo>
                <a:close/>
              </a:path>
            </a:pathLst>
          </a:custGeom>
          <a:blipFill>
            <a:blip r:embed="rId4"/>
            <a:stretch>
              <a:fillRect l="0" t="0" r="0" b="0"/>
            </a:stretch>
          </a:blipFill>
        </p:spPr>
      </p:sp>
      <p:sp>
        <p:nvSpPr>
          <p:cNvPr name="Freeform 11" id="11"/>
          <p:cNvSpPr/>
          <p:nvPr/>
        </p:nvSpPr>
        <p:spPr>
          <a:xfrm flipH="false" flipV="false" rot="0">
            <a:off x="14781884" y="5747166"/>
            <a:ext cx="3363425" cy="3618875"/>
          </a:xfrm>
          <a:custGeom>
            <a:avLst/>
            <a:gdLst/>
            <a:ahLst/>
            <a:cxnLst/>
            <a:rect r="r" b="b" t="t" l="l"/>
            <a:pathLst>
              <a:path h="3618875" w="3363425">
                <a:moveTo>
                  <a:pt x="0" y="0"/>
                </a:moveTo>
                <a:lnTo>
                  <a:pt x="3363425" y="0"/>
                </a:lnTo>
                <a:lnTo>
                  <a:pt x="3363425" y="3618875"/>
                </a:lnTo>
                <a:lnTo>
                  <a:pt x="0" y="3618875"/>
                </a:lnTo>
                <a:lnTo>
                  <a:pt x="0" y="0"/>
                </a:lnTo>
                <a:close/>
              </a:path>
            </a:pathLst>
          </a:custGeom>
          <a:blipFill>
            <a:blip r:embed="rId5"/>
            <a:stretch>
              <a:fillRect l="0" t="0" r="0" b="0"/>
            </a:stretch>
          </a:blipFill>
        </p:spPr>
      </p:sp>
      <p:sp>
        <p:nvSpPr>
          <p:cNvPr name="TextBox 12" id="12"/>
          <p:cNvSpPr txBox="true"/>
          <p:nvPr/>
        </p:nvSpPr>
        <p:spPr>
          <a:xfrm rot="0">
            <a:off x="3214489" y="373149"/>
            <a:ext cx="11894469"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ENTIDAD-RELACIÓN</a:t>
            </a:r>
          </a:p>
        </p:txBody>
      </p:sp>
      <p:sp>
        <p:nvSpPr>
          <p:cNvPr name="Freeform 13" id="13"/>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87960" y="1984568"/>
            <a:ext cx="15112081" cy="8070365"/>
            <a:chOff x="0" y="0"/>
            <a:chExt cx="3980136" cy="2125528"/>
          </a:xfrm>
        </p:grpSpPr>
        <p:sp>
          <p:nvSpPr>
            <p:cNvPr name="Freeform 6" id="6"/>
            <p:cNvSpPr/>
            <p:nvPr/>
          </p:nvSpPr>
          <p:spPr>
            <a:xfrm flipH="false" flipV="false" rot="0">
              <a:off x="0" y="0"/>
              <a:ext cx="3980137" cy="2125528"/>
            </a:xfrm>
            <a:custGeom>
              <a:avLst/>
              <a:gdLst/>
              <a:ahLst/>
              <a:cxnLst/>
              <a:rect r="r" b="b" t="t" l="l"/>
              <a:pathLst>
                <a:path h="2125528" w="3980137">
                  <a:moveTo>
                    <a:pt x="26127" y="0"/>
                  </a:moveTo>
                  <a:lnTo>
                    <a:pt x="3954009" y="0"/>
                  </a:lnTo>
                  <a:cubicBezTo>
                    <a:pt x="3960938" y="0"/>
                    <a:pt x="3967584" y="2753"/>
                    <a:pt x="3972484" y="7653"/>
                  </a:cubicBezTo>
                  <a:cubicBezTo>
                    <a:pt x="3977384" y="12552"/>
                    <a:pt x="3980137" y="19198"/>
                    <a:pt x="3980137" y="26127"/>
                  </a:cubicBezTo>
                  <a:lnTo>
                    <a:pt x="3980137" y="2099401"/>
                  </a:lnTo>
                  <a:cubicBezTo>
                    <a:pt x="3980137" y="2113831"/>
                    <a:pt x="3968439" y="2125528"/>
                    <a:pt x="3954009" y="2125528"/>
                  </a:cubicBezTo>
                  <a:lnTo>
                    <a:pt x="26127" y="2125528"/>
                  </a:lnTo>
                  <a:cubicBezTo>
                    <a:pt x="11698" y="2125528"/>
                    <a:pt x="0" y="2113831"/>
                    <a:pt x="0" y="2099401"/>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95250"/>
              <a:ext cx="3980136" cy="2220778"/>
            </a:xfrm>
            <a:prstGeom prst="rect">
              <a:avLst/>
            </a:prstGeom>
          </p:spPr>
          <p:txBody>
            <a:bodyPr anchor="ctr" rtlCol="false" tIns="50800" lIns="50800" bIns="50800" rIns="50800"/>
            <a:lstStyle/>
            <a:p>
              <a:pPr algn="l">
                <a:lnSpc>
                  <a:spcPts val="7699"/>
                </a:lnSpc>
              </a:pPr>
              <a:r>
                <a:rPr lang="en-US" sz="5499">
                  <a:solidFill>
                    <a:srgbClr val="000000"/>
                  </a:solidFill>
                  <a:latin typeface="Open Sans"/>
                  <a:ea typeface="Open Sans"/>
                  <a:cs typeface="Open Sans"/>
                  <a:sym typeface="Open Sans"/>
                </a:rPr>
                <a:t>Un Diagrama Entidad-Relación (ER) es una representación gráfica que ilustra las entidades dentro de un sistema y las relaciones entre ellas. Este tipo de diagrama es fundamental en el diseño de bases de datos, ya que permite visualizar cómo interactúan los diferentes componentes de la base de datos.</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DIAGRAMA ENTIDAD-RELACIÓN</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87960" y="1969236"/>
            <a:ext cx="15112081" cy="8070365"/>
            <a:chOff x="0" y="0"/>
            <a:chExt cx="3980136" cy="2125528"/>
          </a:xfrm>
        </p:grpSpPr>
        <p:sp>
          <p:nvSpPr>
            <p:cNvPr name="Freeform 6" id="6"/>
            <p:cNvSpPr/>
            <p:nvPr/>
          </p:nvSpPr>
          <p:spPr>
            <a:xfrm flipH="false" flipV="false" rot="0">
              <a:off x="0" y="0"/>
              <a:ext cx="3980137" cy="2125528"/>
            </a:xfrm>
            <a:custGeom>
              <a:avLst/>
              <a:gdLst/>
              <a:ahLst/>
              <a:cxnLst/>
              <a:rect r="r" b="b" t="t" l="l"/>
              <a:pathLst>
                <a:path h="2125528" w="3980137">
                  <a:moveTo>
                    <a:pt x="26127" y="0"/>
                  </a:moveTo>
                  <a:lnTo>
                    <a:pt x="3954009" y="0"/>
                  </a:lnTo>
                  <a:cubicBezTo>
                    <a:pt x="3960938" y="0"/>
                    <a:pt x="3967584" y="2753"/>
                    <a:pt x="3972484" y="7653"/>
                  </a:cubicBezTo>
                  <a:cubicBezTo>
                    <a:pt x="3977384" y="12552"/>
                    <a:pt x="3980137" y="19198"/>
                    <a:pt x="3980137" y="26127"/>
                  </a:cubicBezTo>
                  <a:lnTo>
                    <a:pt x="3980137" y="2099401"/>
                  </a:lnTo>
                  <a:cubicBezTo>
                    <a:pt x="3980137" y="2113831"/>
                    <a:pt x="3968439" y="2125528"/>
                    <a:pt x="3954009" y="2125528"/>
                  </a:cubicBezTo>
                  <a:lnTo>
                    <a:pt x="26127" y="2125528"/>
                  </a:lnTo>
                  <a:cubicBezTo>
                    <a:pt x="11698" y="2125528"/>
                    <a:pt x="0" y="2113831"/>
                    <a:pt x="0" y="2099401"/>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57150"/>
              <a:ext cx="3980136" cy="2182678"/>
            </a:xfrm>
            <a:prstGeom prst="rect">
              <a:avLst/>
            </a:prstGeom>
          </p:spPr>
          <p:txBody>
            <a:bodyPr anchor="ctr" rtlCol="false" tIns="50800" lIns="50800" bIns="50800" rIns="50800"/>
            <a:lstStyle/>
            <a:p>
              <a:pPr algn="l">
                <a:lnSpc>
                  <a:spcPts val="3919"/>
                </a:lnSpc>
              </a:pPr>
              <a:r>
                <a:rPr lang="en-US" sz="2799">
                  <a:solidFill>
                    <a:srgbClr val="000000"/>
                  </a:solidFill>
                  <a:latin typeface="Open Sans"/>
                  <a:ea typeface="Open Sans"/>
                  <a:cs typeface="Open Sans"/>
                  <a:sym typeface="Open Sans"/>
                </a:rPr>
                <a:t>Compo</a:t>
              </a:r>
              <a:r>
                <a:rPr lang="en-US" sz="2799">
                  <a:solidFill>
                    <a:srgbClr val="000000"/>
                  </a:solidFill>
                  <a:latin typeface="Open Sans"/>
                  <a:ea typeface="Open Sans"/>
                  <a:cs typeface="Open Sans"/>
                  <a:sym typeface="Open Sans"/>
                </a:rPr>
                <a:t>nentes del Diagrama Entidad-Relación:</a:t>
              </a:r>
            </a:p>
            <a:p>
              <a:pPr algn="l" marL="604515" indent="-302257" lvl="1">
                <a:lnSpc>
                  <a:spcPts val="3919"/>
                </a:lnSpc>
                <a:buAutoNum type="arabicPeriod" startAt="1"/>
              </a:pPr>
              <a:r>
                <a:rPr lang="en-US" sz="2799">
                  <a:solidFill>
                    <a:srgbClr val="000000"/>
                  </a:solidFill>
                  <a:latin typeface="Open Sans"/>
                  <a:ea typeface="Open Sans"/>
                  <a:cs typeface="Open Sans"/>
                  <a:sym typeface="Open Sans"/>
                </a:rPr>
                <a:t>Entidades: Representadas por rectángulos, las entidades son objetos o conceptos del mundo real que tienen existencia independiente. Por ejemplo, "Cliente", "Producto", "Pedido".</a:t>
              </a:r>
            </a:p>
            <a:p>
              <a:pPr algn="l" marL="604515" indent="-302257" lvl="1">
                <a:lnSpc>
                  <a:spcPts val="3919"/>
                </a:lnSpc>
                <a:buAutoNum type="arabicPeriod" startAt="1"/>
              </a:pPr>
              <a:r>
                <a:rPr lang="en-US" sz="2799">
                  <a:solidFill>
                    <a:srgbClr val="000000"/>
                  </a:solidFill>
                  <a:latin typeface="Open Sans"/>
                  <a:ea typeface="Open Sans"/>
                  <a:cs typeface="Open Sans"/>
                  <a:sym typeface="Open Sans"/>
                </a:rPr>
                <a:t>Atributos: Representan las características de una entidad y se representan como elipses conectadas a su entidad correspondiente. Por ejemplo, un "Cliente" puede tener atributos como "Nombre", "Dirección" y "Teléfono".</a:t>
              </a:r>
            </a:p>
            <a:p>
              <a:pPr algn="l" marL="604515" indent="-302257" lvl="1">
                <a:lnSpc>
                  <a:spcPts val="3919"/>
                </a:lnSpc>
                <a:buAutoNum type="arabicPeriod" startAt="1"/>
              </a:pPr>
              <a:r>
                <a:rPr lang="en-US" sz="2799">
                  <a:solidFill>
                    <a:srgbClr val="000000"/>
                  </a:solidFill>
                  <a:latin typeface="Open Sans"/>
                  <a:ea typeface="Open Sans"/>
                  <a:cs typeface="Open Sans"/>
                  <a:sym typeface="Open Sans"/>
                </a:rPr>
                <a:t>Relaciones: Representadas por rombos, las relaciones indican cómo se conectan las entidades. Por ejemplo, una relación entre "Cliente" y "Pedido" podría ser "Realiza", que indica que un cliente puede realizar uno o más pedidos.</a:t>
              </a:r>
            </a:p>
            <a:p>
              <a:pPr algn="l" marL="604515" indent="-302257" lvl="1">
                <a:lnSpc>
                  <a:spcPts val="3919"/>
                </a:lnSpc>
                <a:buAutoNum type="arabicPeriod" startAt="1"/>
              </a:pPr>
              <a:r>
                <a:rPr lang="en-US" sz="2799">
                  <a:solidFill>
                    <a:srgbClr val="000000"/>
                  </a:solidFill>
                  <a:latin typeface="Open Sans"/>
                  <a:ea typeface="Open Sans"/>
                  <a:cs typeface="Open Sans"/>
                  <a:sym typeface="Open Sans"/>
                </a:rPr>
                <a:t>Cardinalidad: Indica el número de instancias de una entidad que pueden estar asociadas con las instancias de otra entidad. Se muestra mediante notaciones al lado de las relaciones, como 1:1, 1:N, N:1, o M.</a:t>
              </a:r>
            </a:p>
            <a:p>
              <a:pPr algn="l" marL="604515" indent="-302257" lvl="1">
                <a:lnSpc>
                  <a:spcPts val="3919"/>
                </a:lnSpc>
                <a:buAutoNum type="arabicPeriod" startAt="1"/>
              </a:pPr>
              <a:r>
                <a:rPr lang="en-US" sz="2799">
                  <a:solidFill>
                    <a:srgbClr val="000000"/>
                  </a:solidFill>
                  <a:latin typeface="Open Sans"/>
                  <a:ea typeface="Open Sans"/>
                  <a:cs typeface="Open Sans"/>
                  <a:sym typeface="Open Sans"/>
                </a:rPr>
                <a:t>Llave Primaria: Un atributo (o conjunto de atributos) que identifica de manera única a cada instancia de una entidad. Se suele subrayar en los diagramas.</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DIAGRAMA ENTIDAD-RELACIÓN</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56938" y="2165760"/>
            <a:ext cx="15174123" cy="7772383"/>
            <a:chOff x="0" y="0"/>
            <a:chExt cx="3996477" cy="2047047"/>
          </a:xfrm>
        </p:grpSpPr>
        <p:sp>
          <p:nvSpPr>
            <p:cNvPr name="Freeform 6" id="6"/>
            <p:cNvSpPr/>
            <p:nvPr/>
          </p:nvSpPr>
          <p:spPr>
            <a:xfrm flipH="false" flipV="false" rot="0">
              <a:off x="0" y="0"/>
              <a:ext cx="3996477" cy="2047047"/>
            </a:xfrm>
            <a:custGeom>
              <a:avLst/>
              <a:gdLst/>
              <a:ahLst/>
              <a:cxnLst/>
              <a:rect r="r" b="b" t="t" l="l"/>
              <a:pathLst>
                <a:path h="2047047" w="3996477">
                  <a:moveTo>
                    <a:pt x="26020" y="0"/>
                  </a:moveTo>
                  <a:lnTo>
                    <a:pt x="3970456" y="0"/>
                  </a:lnTo>
                  <a:cubicBezTo>
                    <a:pt x="3977358" y="0"/>
                    <a:pt x="3983976" y="2741"/>
                    <a:pt x="3988856" y="7621"/>
                  </a:cubicBezTo>
                  <a:cubicBezTo>
                    <a:pt x="3993736" y="12501"/>
                    <a:pt x="3996477" y="19119"/>
                    <a:pt x="3996477" y="26020"/>
                  </a:cubicBezTo>
                  <a:lnTo>
                    <a:pt x="3996477" y="2021027"/>
                  </a:lnTo>
                  <a:cubicBezTo>
                    <a:pt x="3996477" y="2027928"/>
                    <a:pt x="3993736" y="2034546"/>
                    <a:pt x="3988856" y="2039426"/>
                  </a:cubicBezTo>
                  <a:cubicBezTo>
                    <a:pt x="3983976" y="2044306"/>
                    <a:pt x="3977358" y="2047047"/>
                    <a:pt x="3970456" y="2047047"/>
                  </a:cubicBezTo>
                  <a:lnTo>
                    <a:pt x="26020" y="2047047"/>
                  </a:lnTo>
                  <a:cubicBezTo>
                    <a:pt x="19119" y="2047047"/>
                    <a:pt x="12501" y="2044306"/>
                    <a:pt x="7621" y="2039426"/>
                  </a:cubicBezTo>
                  <a:cubicBezTo>
                    <a:pt x="2741" y="2034546"/>
                    <a:pt x="0" y="2027928"/>
                    <a:pt x="0" y="2021027"/>
                  </a:cubicBezTo>
                  <a:lnTo>
                    <a:pt x="0" y="26020"/>
                  </a:lnTo>
                  <a:cubicBezTo>
                    <a:pt x="0" y="19119"/>
                    <a:pt x="2741" y="12501"/>
                    <a:pt x="7621" y="7621"/>
                  </a:cubicBezTo>
                  <a:cubicBezTo>
                    <a:pt x="12501" y="2741"/>
                    <a:pt x="19119" y="0"/>
                    <a:pt x="26020" y="0"/>
                  </a:cubicBezTo>
                  <a:close/>
                </a:path>
              </a:pathLst>
            </a:custGeom>
            <a:solidFill>
              <a:srgbClr val="FFFFFF"/>
            </a:solidFill>
          </p:spPr>
        </p:sp>
        <p:sp>
          <p:nvSpPr>
            <p:cNvPr name="TextBox 7" id="7"/>
            <p:cNvSpPr txBox="true"/>
            <p:nvPr/>
          </p:nvSpPr>
          <p:spPr>
            <a:xfrm>
              <a:off x="0" y="-47625"/>
              <a:ext cx="3996477" cy="2094672"/>
            </a:xfrm>
            <a:prstGeom prst="rect">
              <a:avLst/>
            </a:prstGeom>
          </p:spPr>
          <p:txBody>
            <a:bodyPr anchor="ctr" rtlCol="false" tIns="50800" lIns="50800" bIns="50800" rIns="50800"/>
            <a:lstStyle/>
            <a:p>
              <a:pPr algn="ctr">
                <a:lnSpc>
                  <a:spcPts val="4339"/>
                </a:lnSpc>
              </a:pPr>
              <a:r>
                <a:rPr lang="en-US" b="true" sz="3099" i="true">
                  <a:solidFill>
                    <a:srgbClr val="000000"/>
                  </a:solidFill>
                  <a:latin typeface="Open Sans Bold Italics"/>
                  <a:ea typeface="Open Sans Bold Italics"/>
                  <a:cs typeface="Open Sans Bold Italics"/>
                  <a:sym typeface="Open Sans Bold Italics"/>
                </a:rPr>
                <a:t>Conceptos Básicos</a:t>
              </a:r>
            </a:p>
            <a:p>
              <a:pPr algn="just" marL="669283" indent="-334641" lvl="1">
                <a:lnSpc>
                  <a:spcPts val="4339"/>
                </a:lnSpc>
                <a:buFont typeface="Arial"/>
                <a:buChar char="•"/>
              </a:pPr>
              <a:r>
                <a:rPr lang="en-US" b="true" sz="3099">
                  <a:solidFill>
                    <a:srgbClr val="092852"/>
                  </a:solidFill>
                  <a:latin typeface="Open Sans Bold"/>
                  <a:ea typeface="Open Sans Bold"/>
                  <a:cs typeface="Open Sans Bold"/>
                  <a:sym typeface="Open Sans Bold"/>
                </a:rPr>
                <a:t>Dato:</a:t>
              </a:r>
              <a:r>
                <a:rPr lang="en-US" sz="3099">
                  <a:solidFill>
                    <a:srgbClr val="000000"/>
                  </a:solidFill>
                  <a:latin typeface="Open Sans Light"/>
                  <a:ea typeface="Open Sans Light"/>
                  <a:cs typeface="Open Sans Light"/>
                  <a:sym typeface="Open Sans Light"/>
                </a:rPr>
                <a:t> Es un valor simple y sin procesar, que por sí mismo no tiene significado. Ejemplo: "25", "Juan".</a:t>
              </a:r>
            </a:p>
            <a:p>
              <a:pPr algn="just" marL="669283" indent="-334641" lvl="1">
                <a:lnSpc>
                  <a:spcPts val="4339"/>
                </a:lnSpc>
                <a:buFont typeface="Arial"/>
                <a:buChar char="•"/>
              </a:pPr>
              <a:r>
                <a:rPr lang="en-US" b="true" sz="3099">
                  <a:solidFill>
                    <a:srgbClr val="092852"/>
                  </a:solidFill>
                  <a:latin typeface="Open Sans Bold"/>
                  <a:ea typeface="Open Sans Bold"/>
                  <a:cs typeface="Open Sans Bold"/>
                  <a:sym typeface="Open Sans Bold"/>
                </a:rPr>
                <a:t>Información:</a:t>
              </a:r>
              <a:r>
                <a:rPr lang="en-US" sz="3099">
                  <a:solidFill>
                    <a:srgbClr val="000000"/>
                  </a:solidFill>
                  <a:latin typeface="Open Sans Light"/>
                  <a:ea typeface="Open Sans Light"/>
                  <a:cs typeface="Open Sans Light"/>
                  <a:sym typeface="Open Sans Light"/>
                </a:rPr>
                <a:t> Es el resultado de procesar y organizar datos de forma que tengan un significado útil. Ejemplo: "Juan tiene 25 años".</a:t>
              </a:r>
            </a:p>
            <a:p>
              <a:pPr algn="just" marL="669283" indent="-334641" lvl="1">
                <a:lnSpc>
                  <a:spcPts val="4339"/>
                </a:lnSpc>
                <a:buFont typeface="Arial"/>
                <a:buChar char="•"/>
              </a:pPr>
              <a:r>
                <a:rPr lang="en-US" b="true" sz="3099">
                  <a:solidFill>
                    <a:srgbClr val="092852"/>
                  </a:solidFill>
                  <a:latin typeface="Open Sans Bold"/>
                  <a:ea typeface="Open Sans Bold"/>
                  <a:cs typeface="Open Sans Bold"/>
                  <a:sym typeface="Open Sans Bold"/>
                </a:rPr>
                <a:t>Campo:</a:t>
              </a:r>
              <a:r>
                <a:rPr lang="en-US" sz="3099">
                  <a:solidFill>
                    <a:srgbClr val="000000"/>
                  </a:solidFill>
                  <a:latin typeface="Open Sans Light"/>
                  <a:ea typeface="Open Sans Light"/>
                  <a:cs typeface="Open Sans Light"/>
                  <a:sym typeface="Open Sans Light"/>
                </a:rPr>
                <a:t> Es la unidad básica de almacenamiento en una base de datos, donde se almacena un dato en particular dentro de un registro. Ejemplo: "Nombre", "Edad" en una tabla de personas.</a:t>
              </a:r>
            </a:p>
            <a:p>
              <a:pPr algn="just" marL="669283" indent="-334641" lvl="1">
                <a:lnSpc>
                  <a:spcPts val="4339"/>
                </a:lnSpc>
                <a:buFont typeface="Arial"/>
                <a:buChar char="•"/>
              </a:pPr>
              <a:r>
                <a:rPr lang="en-US" b="true" sz="3099">
                  <a:solidFill>
                    <a:srgbClr val="092852"/>
                  </a:solidFill>
                  <a:latin typeface="Open Sans Bold"/>
                  <a:ea typeface="Open Sans Bold"/>
                  <a:cs typeface="Open Sans Bold"/>
                  <a:sym typeface="Open Sans Bold"/>
                </a:rPr>
                <a:t>Registro: </a:t>
              </a:r>
              <a:r>
                <a:rPr lang="en-US" sz="3099">
                  <a:solidFill>
                    <a:srgbClr val="000000"/>
                  </a:solidFill>
                  <a:latin typeface="Open Sans Light"/>
                  <a:ea typeface="Open Sans Light"/>
                  <a:cs typeface="Open Sans Light"/>
                  <a:sym typeface="Open Sans Light"/>
                </a:rPr>
                <a:t>Es un conjunto de campos relacionados entre sí que representan una entidad completa. Ejemplo: En una tabla de personas, un registro sería todos los datos de una persona (nombre, edad, dirección).</a:t>
              </a:r>
            </a:p>
            <a:p>
              <a:pPr algn="just" marL="669283" indent="-334641" lvl="1">
                <a:lnSpc>
                  <a:spcPts val="4339"/>
                </a:lnSpc>
                <a:buFont typeface="Arial"/>
                <a:buChar char="•"/>
              </a:pPr>
              <a:r>
                <a:rPr lang="en-US" b="true" sz="3099">
                  <a:solidFill>
                    <a:srgbClr val="092852"/>
                  </a:solidFill>
                  <a:latin typeface="Open Sans Bold"/>
                  <a:ea typeface="Open Sans Bold"/>
                  <a:cs typeface="Open Sans Bold"/>
                  <a:sym typeface="Open Sans Bold"/>
                </a:rPr>
                <a:t>Archivo:</a:t>
              </a:r>
              <a:r>
                <a:rPr lang="en-US" sz="3099">
                  <a:solidFill>
                    <a:srgbClr val="000000"/>
                  </a:solidFill>
                  <a:latin typeface="Open Sans Light"/>
                  <a:ea typeface="Open Sans Light"/>
                  <a:cs typeface="Open Sans Light"/>
                  <a:sym typeface="Open Sans Light"/>
                </a:rPr>
                <a:t> Es una colección de registros almacenados en un medio de almacenamiento. En una base de datos, un archivo puede ser una tabla completa.</a:t>
              </a:r>
            </a:p>
          </p:txBody>
        </p:sp>
      </p:grpSp>
      <p:sp>
        <p:nvSpPr>
          <p:cNvPr name="TextBox 8" id="8"/>
          <p:cNvSpPr txBox="true"/>
          <p:nvPr/>
        </p:nvSpPr>
        <p:spPr>
          <a:xfrm rot="0">
            <a:off x="3865681" y="373149"/>
            <a:ext cx="10556639"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BASE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87960" y="1969236"/>
            <a:ext cx="15112081" cy="8070365"/>
            <a:chOff x="0" y="0"/>
            <a:chExt cx="3980136" cy="2125528"/>
          </a:xfrm>
        </p:grpSpPr>
        <p:sp>
          <p:nvSpPr>
            <p:cNvPr name="Freeform 6" id="6"/>
            <p:cNvSpPr/>
            <p:nvPr/>
          </p:nvSpPr>
          <p:spPr>
            <a:xfrm flipH="false" flipV="false" rot="0">
              <a:off x="0" y="0"/>
              <a:ext cx="3980137" cy="2125528"/>
            </a:xfrm>
            <a:custGeom>
              <a:avLst/>
              <a:gdLst/>
              <a:ahLst/>
              <a:cxnLst/>
              <a:rect r="r" b="b" t="t" l="l"/>
              <a:pathLst>
                <a:path h="2125528" w="3980137">
                  <a:moveTo>
                    <a:pt x="26127" y="0"/>
                  </a:moveTo>
                  <a:lnTo>
                    <a:pt x="3954009" y="0"/>
                  </a:lnTo>
                  <a:cubicBezTo>
                    <a:pt x="3960938" y="0"/>
                    <a:pt x="3967584" y="2753"/>
                    <a:pt x="3972484" y="7653"/>
                  </a:cubicBezTo>
                  <a:cubicBezTo>
                    <a:pt x="3977384" y="12552"/>
                    <a:pt x="3980137" y="19198"/>
                    <a:pt x="3980137" y="26127"/>
                  </a:cubicBezTo>
                  <a:lnTo>
                    <a:pt x="3980137" y="2099401"/>
                  </a:lnTo>
                  <a:cubicBezTo>
                    <a:pt x="3980137" y="2113831"/>
                    <a:pt x="3968439" y="2125528"/>
                    <a:pt x="3954009" y="2125528"/>
                  </a:cubicBezTo>
                  <a:lnTo>
                    <a:pt x="26127" y="2125528"/>
                  </a:lnTo>
                  <a:cubicBezTo>
                    <a:pt x="11698" y="2125528"/>
                    <a:pt x="0" y="2113831"/>
                    <a:pt x="0" y="2099401"/>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76200"/>
              <a:ext cx="3980136" cy="2201728"/>
            </a:xfrm>
            <a:prstGeom prst="rect">
              <a:avLst/>
            </a:prstGeom>
          </p:spPr>
          <p:txBody>
            <a:bodyPr anchor="ctr" rtlCol="false" tIns="50800" lIns="50800" bIns="50800" rIns="50800"/>
            <a:lstStyle/>
            <a:p>
              <a:pPr algn="l" marL="885178" indent="-442589" lvl="1">
                <a:lnSpc>
                  <a:spcPts val="5739"/>
                </a:lnSpc>
                <a:buFont typeface="Arial"/>
                <a:buChar char="•"/>
              </a:pPr>
              <a:r>
                <a:rPr lang="en-US" sz="4099">
                  <a:solidFill>
                    <a:srgbClr val="000000"/>
                  </a:solidFill>
                  <a:latin typeface="Open Sans"/>
                  <a:ea typeface="Open Sans"/>
                  <a:cs typeface="Open Sans"/>
                  <a:sym typeface="Open Sans"/>
                </a:rPr>
                <a:t>Rectángulos, para representar las entidades.</a:t>
              </a:r>
            </a:p>
            <a:p>
              <a:pPr algn="l" marL="885178" indent="-442589" lvl="1">
                <a:lnSpc>
                  <a:spcPts val="5739"/>
                </a:lnSpc>
                <a:buFont typeface="Arial"/>
                <a:buChar char="•"/>
              </a:pPr>
              <a:r>
                <a:rPr lang="en-US" sz="4099">
                  <a:solidFill>
                    <a:srgbClr val="000000"/>
                  </a:solidFill>
                  <a:latin typeface="Open Sans"/>
                  <a:ea typeface="Open Sans"/>
                  <a:cs typeface="Open Sans"/>
                  <a:sym typeface="Open Sans"/>
                </a:rPr>
                <a:t>Elipses, para los atributos.</a:t>
              </a:r>
            </a:p>
            <a:p>
              <a:pPr algn="l" marL="885178" indent="-442589" lvl="1">
                <a:lnSpc>
                  <a:spcPts val="5739"/>
                </a:lnSpc>
                <a:buFont typeface="Arial"/>
                <a:buChar char="•"/>
              </a:pPr>
              <a:r>
                <a:rPr lang="en-US" sz="4099">
                  <a:solidFill>
                    <a:srgbClr val="000000"/>
                  </a:solidFill>
                  <a:latin typeface="Open Sans"/>
                  <a:ea typeface="Open Sans"/>
                  <a:cs typeface="Open Sans"/>
                  <a:sym typeface="Open Sans"/>
                </a:rPr>
                <a:t>Diamantes o líneas de conexión para representar las relaciones entre entidades y atributos.</a:t>
              </a:r>
            </a:p>
            <a:p>
              <a:pPr algn="l" marL="885178" indent="-442589" lvl="1">
                <a:lnSpc>
                  <a:spcPts val="5739"/>
                </a:lnSpc>
                <a:buFont typeface="Arial"/>
                <a:buChar char="•"/>
              </a:pPr>
              <a:r>
                <a:rPr lang="en-US" sz="4099">
                  <a:solidFill>
                    <a:srgbClr val="000000"/>
                  </a:solidFill>
                  <a:latin typeface="Open Sans"/>
                  <a:ea typeface="Open Sans"/>
                  <a:cs typeface="Open Sans"/>
                  <a:sym typeface="Open Sans"/>
                </a:rPr>
                <a:t>Elipses dobles, que representan atributos multivalorados.</a:t>
              </a:r>
            </a:p>
            <a:p>
              <a:pPr algn="l" marL="885178" indent="-442589" lvl="1">
                <a:lnSpc>
                  <a:spcPts val="5739"/>
                </a:lnSpc>
                <a:buFont typeface="Arial"/>
                <a:buChar char="•"/>
              </a:pPr>
              <a:r>
                <a:rPr lang="en-US" sz="4099">
                  <a:solidFill>
                    <a:srgbClr val="000000"/>
                  </a:solidFill>
                  <a:latin typeface="Open Sans"/>
                  <a:ea typeface="Open Sans"/>
                  <a:cs typeface="Open Sans"/>
                  <a:sym typeface="Open Sans"/>
                </a:rPr>
                <a:t>Elipses discontinuas, que denotan atributos derivados.</a:t>
              </a:r>
            </a:p>
            <a:p>
              <a:pPr algn="l" marL="885178" indent="-442589" lvl="1">
                <a:lnSpc>
                  <a:spcPts val="5739"/>
                </a:lnSpc>
                <a:buFont typeface="Arial"/>
                <a:buChar char="•"/>
              </a:pPr>
              <a:r>
                <a:rPr lang="en-US" sz="4099">
                  <a:solidFill>
                    <a:srgbClr val="000000"/>
                  </a:solidFill>
                  <a:latin typeface="Open Sans"/>
                  <a:ea typeface="Open Sans"/>
                  <a:cs typeface="Open Sans"/>
                  <a:sym typeface="Open Sans"/>
                </a:rPr>
                <a:t>Líneas dobles, que indican participación total de una entidad en un conjunto de relaciones.</a:t>
              </a:r>
            </a:p>
            <a:p>
              <a:pPr algn="l" marL="885178" indent="-442589" lvl="1">
                <a:lnSpc>
                  <a:spcPts val="5739"/>
                </a:lnSpc>
                <a:buFont typeface="Arial"/>
                <a:buChar char="•"/>
              </a:pPr>
              <a:r>
                <a:rPr lang="en-US" sz="4099">
                  <a:solidFill>
                    <a:srgbClr val="000000"/>
                  </a:solidFill>
                  <a:latin typeface="Open Sans"/>
                  <a:ea typeface="Open Sans"/>
                  <a:cs typeface="Open Sans"/>
                  <a:sym typeface="Open Sans"/>
                </a:rPr>
                <a:t>Rectángulos dobles, que representan conjuntos de entidades débiles.</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DIAGRAMA ENTIDAD-RELACIÓN</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87960" y="1969236"/>
            <a:ext cx="15112081" cy="8070365"/>
            <a:chOff x="0" y="0"/>
            <a:chExt cx="3980136" cy="2125528"/>
          </a:xfrm>
        </p:grpSpPr>
        <p:sp>
          <p:nvSpPr>
            <p:cNvPr name="Freeform 6" id="6"/>
            <p:cNvSpPr/>
            <p:nvPr/>
          </p:nvSpPr>
          <p:spPr>
            <a:xfrm flipH="false" flipV="false" rot="0">
              <a:off x="0" y="0"/>
              <a:ext cx="3980137" cy="2125528"/>
            </a:xfrm>
            <a:custGeom>
              <a:avLst/>
              <a:gdLst/>
              <a:ahLst/>
              <a:cxnLst/>
              <a:rect r="r" b="b" t="t" l="l"/>
              <a:pathLst>
                <a:path h="2125528" w="3980137">
                  <a:moveTo>
                    <a:pt x="26127" y="0"/>
                  </a:moveTo>
                  <a:lnTo>
                    <a:pt x="3954009" y="0"/>
                  </a:lnTo>
                  <a:cubicBezTo>
                    <a:pt x="3960938" y="0"/>
                    <a:pt x="3967584" y="2753"/>
                    <a:pt x="3972484" y="7653"/>
                  </a:cubicBezTo>
                  <a:cubicBezTo>
                    <a:pt x="3977384" y="12552"/>
                    <a:pt x="3980137" y="19198"/>
                    <a:pt x="3980137" y="26127"/>
                  </a:cubicBezTo>
                  <a:lnTo>
                    <a:pt x="3980137" y="2099401"/>
                  </a:lnTo>
                  <a:cubicBezTo>
                    <a:pt x="3980137" y="2113831"/>
                    <a:pt x="3968439" y="2125528"/>
                    <a:pt x="3954009" y="2125528"/>
                  </a:cubicBezTo>
                  <a:lnTo>
                    <a:pt x="26127" y="2125528"/>
                  </a:lnTo>
                  <a:cubicBezTo>
                    <a:pt x="11698" y="2125528"/>
                    <a:pt x="0" y="2113831"/>
                    <a:pt x="0" y="2099401"/>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76200"/>
              <a:ext cx="3980136" cy="2201728"/>
            </a:xfrm>
            <a:prstGeom prst="rect">
              <a:avLst/>
            </a:prstGeom>
          </p:spPr>
          <p:txBody>
            <a:bodyPr anchor="ctr" rtlCol="false" tIns="50800" lIns="50800" bIns="50800" rIns="50800"/>
            <a:lstStyle/>
            <a:p>
              <a:pPr algn="l">
                <a:lnSpc>
                  <a:spcPts val="5739"/>
                </a:lnSpc>
              </a:pPr>
            </a:p>
          </p:txBody>
        </p:sp>
      </p:grpSp>
      <p:sp>
        <p:nvSpPr>
          <p:cNvPr name="Freeform 8" id="8"/>
          <p:cNvSpPr/>
          <p:nvPr/>
        </p:nvSpPr>
        <p:spPr>
          <a:xfrm flipH="false" flipV="false" rot="0">
            <a:off x="1998944" y="2396165"/>
            <a:ext cx="14290112" cy="7216507"/>
          </a:xfrm>
          <a:custGeom>
            <a:avLst/>
            <a:gdLst/>
            <a:ahLst/>
            <a:cxnLst/>
            <a:rect r="r" b="b" t="t" l="l"/>
            <a:pathLst>
              <a:path h="7216507" w="14290112">
                <a:moveTo>
                  <a:pt x="0" y="0"/>
                </a:moveTo>
                <a:lnTo>
                  <a:pt x="14290112" y="0"/>
                </a:lnTo>
                <a:lnTo>
                  <a:pt x="14290112" y="7216507"/>
                </a:lnTo>
                <a:lnTo>
                  <a:pt x="0" y="7216507"/>
                </a:lnTo>
                <a:lnTo>
                  <a:pt x="0" y="0"/>
                </a:lnTo>
                <a:close/>
              </a:path>
            </a:pathLst>
          </a:custGeom>
          <a:blipFill>
            <a:blip r:embed="rId2"/>
            <a:stretch>
              <a:fillRect l="0" t="0" r="0" b="0"/>
            </a:stretch>
          </a:blipFill>
        </p:spPr>
      </p:sp>
      <p:sp>
        <p:nvSpPr>
          <p:cNvPr name="TextBox 9" id="9"/>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DIAGRAMA ENTIDAD-RELACIÓN</a:t>
            </a:r>
          </a:p>
        </p:txBody>
      </p:sp>
      <p:sp>
        <p:nvSpPr>
          <p:cNvPr name="Freeform 10" id="10"/>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87960" y="2045896"/>
            <a:ext cx="15112081" cy="8039701"/>
            <a:chOff x="0" y="0"/>
            <a:chExt cx="3980136" cy="2117452"/>
          </a:xfrm>
        </p:grpSpPr>
        <p:sp>
          <p:nvSpPr>
            <p:cNvPr name="Freeform 6" id="6"/>
            <p:cNvSpPr/>
            <p:nvPr/>
          </p:nvSpPr>
          <p:spPr>
            <a:xfrm flipH="false" flipV="false" rot="0">
              <a:off x="0" y="0"/>
              <a:ext cx="3980137" cy="2117452"/>
            </a:xfrm>
            <a:custGeom>
              <a:avLst/>
              <a:gdLst/>
              <a:ahLst/>
              <a:cxnLst/>
              <a:rect r="r" b="b" t="t" l="l"/>
              <a:pathLst>
                <a:path h="2117452" w="3980137">
                  <a:moveTo>
                    <a:pt x="26127" y="0"/>
                  </a:moveTo>
                  <a:lnTo>
                    <a:pt x="3954009" y="0"/>
                  </a:lnTo>
                  <a:cubicBezTo>
                    <a:pt x="3960938" y="0"/>
                    <a:pt x="3967584" y="2753"/>
                    <a:pt x="3972484" y="7653"/>
                  </a:cubicBezTo>
                  <a:cubicBezTo>
                    <a:pt x="3977384" y="12552"/>
                    <a:pt x="3980137" y="19198"/>
                    <a:pt x="3980137" y="26127"/>
                  </a:cubicBezTo>
                  <a:lnTo>
                    <a:pt x="3980137" y="2091325"/>
                  </a:lnTo>
                  <a:cubicBezTo>
                    <a:pt x="3980137" y="2098254"/>
                    <a:pt x="3977384" y="2104900"/>
                    <a:pt x="3972484" y="2109800"/>
                  </a:cubicBezTo>
                  <a:cubicBezTo>
                    <a:pt x="3967584" y="2114699"/>
                    <a:pt x="3960938" y="2117452"/>
                    <a:pt x="3954009" y="2117452"/>
                  </a:cubicBezTo>
                  <a:lnTo>
                    <a:pt x="26127" y="2117452"/>
                  </a:lnTo>
                  <a:cubicBezTo>
                    <a:pt x="19198" y="2117452"/>
                    <a:pt x="12552" y="2114699"/>
                    <a:pt x="7653" y="2109800"/>
                  </a:cubicBezTo>
                  <a:cubicBezTo>
                    <a:pt x="2753" y="2104900"/>
                    <a:pt x="0" y="2098254"/>
                    <a:pt x="0" y="2091325"/>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104775"/>
              <a:ext cx="3980136" cy="2222227"/>
            </a:xfrm>
            <a:prstGeom prst="rect">
              <a:avLst/>
            </a:prstGeom>
          </p:spPr>
          <p:txBody>
            <a:bodyPr anchor="ctr" rtlCol="false" tIns="50800" lIns="50800" bIns="50800" rIns="50800"/>
            <a:lstStyle/>
            <a:p>
              <a:pPr algn="l">
                <a:lnSpc>
                  <a:spcPts val="7139"/>
                </a:lnSpc>
              </a:pPr>
              <a:r>
                <a:rPr lang="en-US" sz="5099">
                  <a:solidFill>
                    <a:srgbClr val="000000"/>
                  </a:solidFill>
                  <a:latin typeface="Open Sans"/>
                  <a:ea typeface="Open Sans"/>
                  <a:cs typeface="Open Sans"/>
                  <a:sym typeface="Open Sans"/>
                </a:rPr>
                <a:t>El modelo entidad relación pretende ser un reflejo de la estructura </a:t>
              </a:r>
              <a:r>
                <a:rPr lang="en-US" sz="5099">
                  <a:solidFill>
                    <a:srgbClr val="000000"/>
                  </a:solidFill>
                  <a:latin typeface="Open Sans"/>
                  <a:ea typeface="Open Sans"/>
                  <a:cs typeface="Open Sans"/>
                  <a:sym typeface="Open Sans"/>
                </a:rPr>
                <a:t>gramatical y, por ello, utiliza:</a:t>
              </a:r>
            </a:p>
            <a:p>
              <a:pPr algn="l" marL="1101072" indent="-550536" lvl="1">
                <a:lnSpc>
                  <a:spcPts val="7139"/>
                </a:lnSpc>
                <a:buFont typeface="Arial"/>
                <a:buChar char="•"/>
              </a:pPr>
              <a:r>
                <a:rPr lang="en-US" sz="5099">
                  <a:solidFill>
                    <a:srgbClr val="000000"/>
                  </a:solidFill>
                  <a:latin typeface="Open Sans"/>
                  <a:ea typeface="Open Sans"/>
                  <a:cs typeface="Open Sans"/>
                  <a:sym typeface="Open Sans"/>
                </a:rPr>
                <a:t>Sustantivos, comunes o propios, para definir tipos de entidades y entidades.</a:t>
              </a:r>
            </a:p>
            <a:p>
              <a:pPr algn="l" marL="1101072" indent="-550536" lvl="1">
                <a:lnSpc>
                  <a:spcPts val="7139"/>
                </a:lnSpc>
                <a:buFont typeface="Arial"/>
                <a:buChar char="•"/>
              </a:pPr>
              <a:r>
                <a:rPr lang="en-US" sz="5099">
                  <a:solidFill>
                    <a:srgbClr val="000000"/>
                  </a:solidFill>
                  <a:latin typeface="Open Sans"/>
                  <a:ea typeface="Open Sans"/>
                  <a:cs typeface="Open Sans"/>
                  <a:sym typeface="Open Sans"/>
                </a:rPr>
                <a:t>Verbos, para definir tipos de relación.</a:t>
              </a:r>
            </a:p>
            <a:p>
              <a:pPr algn="l" marL="1101072" indent="-550536" lvl="1">
                <a:lnSpc>
                  <a:spcPts val="7139"/>
                </a:lnSpc>
                <a:buFont typeface="Arial"/>
                <a:buChar char="•"/>
              </a:pPr>
              <a:r>
                <a:rPr lang="en-US" sz="5099">
                  <a:solidFill>
                    <a:srgbClr val="000000"/>
                  </a:solidFill>
                  <a:latin typeface="Open Sans"/>
                  <a:ea typeface="Open Sans"/>
                  <a:cs typeface="Open Sans"/>
                  <a:sym typeface="Open Sans"/>
                </a:rPr>
                <a:t>Adjetivos, como atributos de una entidad.</a:t>
              </a:r>
            </a:p>
            <a:p>
              <a:pPr algn="l" marL="1101072" indent="-550536" lvl="1">
                <a:lnSpc>
                  <a:spcPts val="7139"/>
                </a:lnSpc>
                <a:buFont typeface="Arial"/>
                <a:buChar char="•"/>
              </a:pPr>
              <a:r>
                <a:rPr lang="en-US" sz="5099">
                  <a:solidFill>
                    <a:srgbClr val="000000"/>
                  </a:solidFill>
                  <a:latin typeface="Open Sans"/>
                  <a:ea typeface="Open Sans"/>
                  <a:cs typeface="Open Sans"/>
                  <a:sym typeface="Open Sans"/>
                </a:rPr>
                <a:t>Adverbios, como atributos de una relación.</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ENTIDAD-RELACIÓN</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081777" y="1903254"/>
            <a:ext cx="11802527" cy="8260090"/>
          </a:xfrm>
          <a:custGeom>
            <a:avLst/>
            <a:gdLst/>
            <a:ahLst/>
            <a:cxnLst/>
            <a:rect r="r" b="b" t="t" l="l"/>
            <a:pathLst>
              <a:path h="8260090" w="11802527">
                <a:moveTo>
                  <a:pt x="0" y="0"/>
                </a:moveTo>
                <a:lnTo>
                  <a:pt x="11802527" y="0"/>
                </a:lnTo>
                <a:lnTo>
                  <a:pt x="11802527" y="8260090"/>
                </a:lnTo>
                <a:lnTo>
                  <a:pt x="0" y="8260090"/>
                </a:lnTo>
                <a:lnTo>
                  <a:pt x="0" y="0"/>
                </a:lnTo>
                <a:close/>
              </a:path>
            </a:pathLst>
          </a:custGeom>
          <a:blipFill>
            <a:blip r:embed="rId2"/>
            <a:stretch>
              <a:fillRect l="0" t="0" r="0" b="0"/>
            </a:stretch>
          </a:blipFill>
        </p:spPr>
      </p:sp>
      <p:sp>
        <p:nvSpPr>
          <p:cNvPr name="TextBox 6" id="6"/>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DIAGRAMA ENTIDAD-RELACIÓN</a:t>
            </a:r>
          </a:p>
        </p:txBody>
      </p:sp>
      <p:sp>
        <p:nvSpPr>
          <p:cNvPr name="Freeform 7" id="7"/>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87960" y="2045896"/>
            <a:ext cx="15112081" cy="8039701"/>
            <a:chOff x="0" y="0"/>
            <a:chExt cx="3980136" cy="2117452"/>
          </a:xfrm>
        </p:grpSpPr>
        <p:sp>
          <p:nvSpPr>
            <p:cNvPr name="Freeform 6" id="6"/>
            <p:cNvSpPr/>
            <p:nvPr/>
          </p:nvSpPr>
          <p:spPr>
            <a:xfrm flipH="false" flipV="false" rot="0">
              <a:off x="0" y="0"/>
              <a:ext cx="3980137" cy="2117452"/>
            </a:xfrm>
            <a:custGeom>
              <a:avLst/>
              <a:gdLst/>
              <a:ahLst/>
              <a:cxnLst/>
              <a:rect r="r" b="b" t="t" l="l"/>
              <a:pathLst>
                <a:path h="2117452" w="3980137">
                  <a:moveTo>
                    <a:pt x="26127" y="0"/>
                  </a:moveTo>
                  <a:lnTo>
                    <a:pt x="3954009" y="0"/>
                  </a:lnTo>
                  <a:cubicBezTo>
                    <a:pt x="3960938" y="0"/>
                    <a:pt x="3967584" y="2753"/>
                    <a:pt x="3972484" y="7653"/>
                  </a:cubicBezTo>
                  <a:cubicBezTo>
                    <a:pt x="3977384" y="12552"/>
                    <a:pt x="3980137" y="19198"/>
                    <a:pt x="3980137" y="26127"/>
                  </a:cubicBezTo>
                  <a:lnTo>
                    <a:pt x="3980137" y="2091325"/>
                  </a:lnTo>
                  <a:cubicBezTo>
                    <a:pt x="3980137" y="2098254"/>
                    <a:pt x="3977384" y="2104900"/>
                    <a:pt x="3972484" y="2109800"/>
                  </a:cubicBezTo>
                  <a:cubicBezTo>
                    <a:pt x="3967584" y="2114699"/>
                    <a:pt x="3960938" y="2117452"/>
                    <a:pt x="3954009" y="2117452"/>
                  </a:cubicBezTo>
                  <a:lnTo>
                    <a:pt x="26127" y="2117452"/>
                  </a:lnTo>
                  <a:cubicBezTo>
                    <a:pt x="19198" y="2117452"/>
                    <a:pt x="12552" y="2114699"/>
                    <a:pt x="7653" y="2109800"/>
                  </a:cubicBezTo>
                  <a:cubicBezTo>
                    <a:pt x="2753" y="2104900"/>
                    <a:pt x="0" y="2098254"/>
                    <a:pt x="0" y="2091325"/>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104775"/>
              <a:ext cx="3980136" cy="2222227"/>
            </a:xfrm>
            <a:prstGeom prst="rect">
              <a:avLst/>
            </a:prstGeom>
          </p:spPr>
          <p:txBody>
            <a:bodyPr anchor="ctr" rtlCol="false" tIns="50800" lIns="50800" bIns="50800" rIns="50800"/>
            <a:lstStyle/>
            <a:p>
              <a:pPr algn="l">
                <a:lnSpc>
                  <a:spcPts val="7139"/>
                </a:lnSpc>
              </a:pPr>
              <a:r>
                <a:rPr lang="en-US" sz="5099">
                  <a:solidFill>
                    <a:srgbClr val="000000"/>
                  </a:solidFill>
                  <a:latin typeface="Open Sans"/>
                  <a:ea typeface="Open Sans"/>
                  <a:cs typeface="Open Sans"/>
                  <a:sym typeface="Open Sans"/>
                </a:rPr>
                <a:t>El Modelo Relacional es un enfoque de diseño de bases de datos que organiza los datos en tablas (también llamadas relaciones) que se pueden interrelacionar entre sí. Este modelo fue propuesto por Edgar F. Codd en 1970 y se ha convertido en uno de los modelos más utilizados para la gestión de bases de datos debido a su simplicidad y flexibilidad.</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RELACIONAL</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33084" y="2113341"/>
            <a:ext cx="15657280" cy="7713513"/>
          </a:xfrm>
          <a:custGeom>
            <a:avLst/>
            <a:gdLst/>
            <a:ahLst/>
            <a:cxnLst/>
            <a:rect r="r" b="b" t="t" l="l"/>
            <a:pathLst>
              <a:path h="7713513" w="15657280">
                <a:moveTo>
                  <a:pt x="0" y="0"/>
                </a:moveTo>
                <a:lnTo>
                  <a:pt x="15657279" y="0"/>
                </a:lnTo>
                <a:lnTo>
                  <a:pt x="15657279" y="7713513"/>
                </a:lnTo>
                <a:lnTo>
                  <a:pt x="0" y="7713513"/>
                </a:lnTo>
                <a:lnTo>
                  <a:pt x="0" y="0"/>
                </a:lnTo>
                <a:close/>
              </a:path>
            </a:pathLst>
          </a:custGeom>
          <a:blipFill>
            <a:blip r:embed="rId2"/>
            <a:stretch>
              <a:fillRect l="0" t="0" r="0" b="0"/>
            </a:stretch>
          </a:blipFill>
        </p:spPr>
      </p:sp>
      <p:sp>
        <p:nvSpPr>
          <p:cNvPr name="TextBox 6" id="6"/>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RELACIONAL</a:t>
            </a:r>
          </a:p>
        </p:txBody>
      </p:sp>
      <p:sp>
        <p:nvSpPr>
          <p:cNvPr name="Freeform 7" id="7"/>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87960" y="2045896"/>
            <a:ext cx="15112081" cy="8039701"/>
            <a:chOff x="0" y="0"/>
            <a:chExt cx="3980136" cy="2117452"/>
          </a:xfrm>
        </p:grpSpPr>
        <p:sp>
          <p:nvSpPr>
            <p:cNvPr name="Freeform 6" id="6"/>
            <p:cNvSpPr/>
            <p:nvPr/>
          </p:nvSpPr>
          <p:spPr>
            <a:xfrm flipH="false" flipV="false" rot="0">
              <a:off x="0" y="0"/>
              <a:ext cx="3980137" cy="2117452"/>
            </a:xfrm>
            <a:custGeom>
              <a:avLst/>
              <a:gdLst/>
              <a:ahLst/>
              <a:cxnLst/>
              <a:rect r="r" b="b" t="t" l="l"/>
              <a:pathLst>
                <a:path h="2117452" w="3980137">
                  <a:moveTo>
                    <a:pt x="26127" y="0"/>
                  </a:moveTo>
                  <a:lnTo>
                    <a:pt x="3954009" y="0"/>
                  </a:lnTo>
                  <a:cubicBezTo>
                    <a:pt x="3960938" y="0"/>
                    <a:pt x="3967584" y="2753"/>
                    <a:pt x="3972484" y="7653"/>
                  </a:cubicBezTo>
                  <a:cubicBezTo>
                    <a:pt x="3977384" y="12552"/>
                    <a:pt x="3980137" y="19198"/>
                    <a:pt x="3980137" y="26127"/>
                  </a:cubicBezTo>
                  <a:lnTo>
                    <a:pt x="3980137" y="2091325"/>
                  </a:lnTo>
                  <a:cubicBezTo>
                    <a:pt x="3980137" y="2098254"/>
                    <a:pt x="3977384" y="2104900"/>
                    <a:pt x="3972484" y="2109800"/>
                  </a:cubicBezTo>
                  <a:cubicBezTo>
                    <a:pt x="3967584" y="2114699"/>
                    <a:pt x="3960938" y="2117452"/>
                    <a:pt x="3954009" y="2117452"/>
                  </a:cubicBezTo>
                  <a:lnTo>
                    <a:pt x="26127" y="2117452"/>
                  </a:lnTo>
                  <a:cubicBezTo>
                    <a:pt x="19198" y="2117452"/>
                    <a:pt x="12552" y="2114699"/>
                    <a:pt x="7653" y="2109800"/>
                  </a:cubicBezTo>
                  <a:cubicBezTo>
                    <a:pt x="2753" y="2104900"/>
                    <a:pt x="0" y="2098254"/>
                    <a:pt x="0" y="2091325"/>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47625"/>
              <a:ext cx="3980136" cy="2165077"/>
            </a:xfrm>
            <a:prstGeom prst="rect">
              <a:avLst/>
            </a:prstGeom>
          </p:spPr>
          <p:txBody>
            <a:bodyPr anchor="ctr" rtlCol="false" tIns="50800" lIns="50800" bIns="50800" rIns="50800"/>
            <a:lstStyle/>
            <a:p>
              <a:pPr algn="l">
                <a:lnSpc>
                  <a:spcPts val="3499"/>
                </a:lnSpc>
              </a:pPr>
              <a:r>
                <a:rPr lang="en-US" sz="2499" b="true">
                  <a:solidFill>
                    <a:srgbClr val="092852"/>
                  </a:solidFill>
                  <a:latin typeface="Open Sans Bold"/>
                  <a:ea typeface="Open Sans Bold"/>
                  <a:cs typeface="Open Sans Bold"/>
                  <a:sym typeface="Open Sans Bold"/>
                </a:rPr>
                <a:t>Conceptos Clave del Modelo Relacional:</a:t>
              </a:r>
            </a:p>
            <a:p>
              <a:pPr algn="l" marL="539746" indent="-269873" lvl="1">
                <a:lnSpc>
                  <a:spcPts val="3499"/>
                </a:lnSpc>
                <a:buAutoNum type="arabicPeriod" startAt="1"/>
              </a:pPr>
              <a:r>
                <a:rPr lang="en-US" b="true" sz="2499">
                  <a:solidFill>
                    <a:srgbClr val="FF3131"/>
                  </a:solidFill>
                  <a:latin typeface="Open Sans Bold"/>
                  <a:ea typeface="Open Sans Bold"/>
                  <a:cs typeface="Open Sans Bold"/>
                  <a:sym typeface="Open Sans Bold"/>
                </a:rPr>
                <a:t>Tabla (Relación):</a:t>
              </a:r>
              <a:r>
                <a:rPr lang="en-US" sz="2499">
                  <a:solidFill>
                    <a:srgbClr val="000000"/>
                  </a:solidFill>
                  <a:latin typeface="Open Sans"/>
                  <a:ea typeface="Open Sans"/>
                  <a:cs typeface="Open Sans"/>
                  <a:sym typeface="Open Sans"/>
                </a:rPr>
                <a:t> La tabla es la estructura principal del modelo relacional, compuesta por filas y columnas. Cada tabla representa una entidad o un conjunto de datos relacionados. Por ejemplo, una tabla "Clientes" podría contener información sobre todos los clientes de una empresa.</a:t>
              </a:r>
            </a:p>
            <a:p>
              <a:pPr algn="l" marL="539746" indent="-269873" lvl="1">
                <a:lnSpc>
                  <a:spcPts val="3499"/>
                </a:lnSpc>
                <a:buAutoNum type="arabicPeriod" startAt="1"/>
              </a:pPr>
              <a:r>
                <a:rPr lang="en-US" b="true" sz="2499">
                  <a:solidFill>
                    <a:srgbClr val="FF3131"/>
                  </a:solidFill>
                  <a:latin typeface="Open Sans Bold"/>
                  <a:ea typeface="Open Sans Bold"/>
                  <a:cs typeface="Open Sans Bold"/>
                  <a:sym typeface="Open Sans Bold"/>
                </a:rPr>
                <a:t>Filas (Tuplas):</a:t>
              </a:r>
              <a:r>
                <a:rPr lang="en-US" sz="2499">
                  <a:solidFill>
                    <a:srgbClr val="000000"/>
                  </a:solidFill>
                  <a:latin typeface="Open Sans"/>
                  <a:ea typeface="Open Sans"/>
                  <a:cs typeface="Open Sans"/>
                  <a:sym typeface="Open Sans"/>
                </a:rPr>
                <a:t> Cada fila de una tabla representa un registro único. Por ejemplo, en la tabla "Clientes", cada fila podría contener la información de un cliente específico.</a:t>
              </a:r>
            </a:p>
            <a:p>
              <a:pPr algn="l" marL="539746" indent="-269873" lvl="1">
                <a:lnSpc>
                  <a:spcPts val="3499"/>
                </a:lnSpc>
                <a:buAutoNum type="arabicPeriod" startAt="1"/>
              </a:pPr>
              <a:r>
                <a:rPr lang="en-US" b="true" sz="2499">
                  <a:solidFill>
                    <a:srgbClr val="FF3131"/>
                  </a:solidFill>
                  <a:latin typeface="Open Sans Bold"/>
                  <a:ea typeface="Open Sans Bold"/>
                  <a:cs typeface="Open Sans Bold"/>
                  <a:sym typeface="Open Sans Bold"/>
                </a:rPr>
                <a:t>Columnas (Atributos):</a:t>
              </a:r>
              <a:r>
                <a:rPr lang="en-US" sz="2499">
                  <a:solidFill>
                    <a:srgbClr val="000000"/>
                  </a:solidFill>
                  <a:latin typeface="Open Sans"/>
                  <a:ea typeface="Open Sans"/>
                  <a:cs typeface="Open Sans"/>
                  <a:sym typeface="Open Sans"/>
                </a:rPr>
                <a:t> Las columnas de una tabla representan los diferentes atributos o características de la entidad que la tabla describe. Por ejemplo, en la tabla "Clientes", las columnas podrían incluir "ID_Cliente", "Nombre", "Dirección" y "Teléfono".</a:t>
              </a:r>
            </a:p>
            <a:p>
              <a:pPr algn="l" marL="539746" indent="-269873" lvl="1">
                <a:lnSpc>
                  <a:spcPts val="3499"/>
                </a:lnSpc>
                <a:buAutoNum type="arabicPeriod" startAt="1"/>
              </a:pPr>
              <a:r>
                <a:rPr lang="en-US" b="true" sz="2499">
                  <a:solidFill>
                    <a:srgbClr val="FF3131"/>
                  </a:solidFill>
                  <a:latin typeface="Open Sans Bold"/>
                  <a:ea typeface="Open Sans Bold"/>
                  <a:cs typeface="Open Sans Bold"/>
                  <a:sym typeface="Open Sans Bold"/>
                </a:rPr>
                <a:t>Clave Primaria:</a:t>
              </a:r>
              <a:r>
                <a:rPr lang="en-US" sz="2499">
                  <a:solidFill>
                    <a:srgbClr val="000000"/>
                  </a:solidFill>
                  <a:latin typeface="Open Sans"/>
                  <a:ea typeface="Open Sans"/>
                  <a:cs typeface="Open Sans"/>
                  <a:sym typeface="Open Sans"/>
                </a:rPr>
                <a:t> Una columna (o conjunto de columnas) que identifica de manera única cada fila en una tabla. Por ejemplo, "ID_Cliente" podría ser la llave primaria en la tabla "Clientes".</a:t>
              </a:r>
            </a:p>
            <a:p>
              <a:pPr algn="l" marL="539746" indent="-269873" lvl="1">
                <a:lnSpc>
                  <a:spcPts val="3499"/>
                </a:lnSpc>
                <a:buAutoNum type="arabicPeriod" startAt="1"/>
              </a:pPr>
              <a:r>
                <a:rPr lang="en-US" b="true" sz="2499">
                  <a:solidFill>
                    <a:srgbClr val="FF3131"/>
                  </a:solidFill>
                  <a:latin typeface="Open Sans Bold"/>
                  <a:ea typeface="Open Sans Bold"/>
                  <a:cs typeface="Open Sans Bold"/>
                  <a:sym typeface="Open Sans Bold"/>
                </a:rPr>
                <a:t>Clave Foránea:</a:t>
              </a:r>
              <a:r>
                <a:rPr lang="en-US" sz="2499">
                  <a:solidFill>
                    <a:srgbClr val="000000"/>
                  </a:solidFill>
                  <a:latin typeface="Open Sans"/>
                  <a:ea typeface="Open Sans"/>
                  <a:cs typeface="Open Sans"/>
                  <a:sym typeface="Open Sans"/>
                </a:rPr>
                <a:t> Una columna en una tabla que establece una relación con la llave primaria de otra tabla. Esto permite conectar datos en diferentes tablas. Por ejemplo, en una tabla "Pedidos", podría haber una columna "ID_Cliente" que se relaciona con la llave primaria "ID_Cliente" de la tabla "Clientes".</a:t>
              </a:r>
            </a:p>
            <a:p>
              <a:pPr algn="l" marL="539746" indent="-269873" lvl="1">
                <a:lnSpc>
                  <a:spcPts val="3499"/>
                </a:lnSpc>
                <a:buAutoNum type="arabicPeriod" startAt="1"/>
              </a:pPr>
              <a:r>
                <a:rPr lang="en-US" b="true" sz="2499">
                  <a:solidFill>
                    <a:srgbClr val="FF3131"/>
                  </a:solidFill>
                  <a:latin typeface="Open Sans Bold"/>
                  <a:ea typeface="Open Sans Bold"/>
                  <a:cs typeface="Open Sans Bold"/>
                  <a:sym typeface="Open Sans Bold"/>
                </a:rPr>
                <a:t>Relaciones: </a:t>
              </a:r>
              <a:r>
                <a:rPr lang="en-US" sz="2499">
                  <a:solidFill>
                    <a:srgbClr val="000000"/>
                  </a:solidFill>
                  <a:latin typeface="Open Sans"/>
                  <a:ea typeface="Open Sans"/>
                  <a:cs typeface="Open Sans"/>
                  <a:sym typeface="Open Sans"/>
                </a:rPr>
                <a:t>Las tablas pueden estar relacionadas entre sí mediante llaves foráneas, lo que permite realizar consultas complejas que involucran múltiples tablas. Estas relaciones pueden ser de uno a uno, de uno a muchos, o de muchos a muchos.</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RELACIONAL</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605683" y="2076559"/>
            <a:ext cx="15112081" cy="8039701"/>
            <a:chOff x="0" y="0"/>
            <a:chExt cx="3980136" cy="2117452"/>
          </a:xfrm>
        </p:grpSpPr>
        <p:sp>
          <p:nvSpPr>
            <p:cNvPr name="Freeform 6" id="6"/>
            <p:cNvSpPr/>
            <p:nvPr/>
          </p:nvSpPr>
          <p:spPr>
            <a:xfrm flipH="false" flipV="false" rot="0">
              <a:off x="0" y="0"/>
              <a:ext cx="3980137" cy="2117452"/>
            </a:xfrm>
            <a:custGeom>
              <a:avLst/>
              <a:gdLst/>
              <a:ahLst/>
              <a:cxnLst/>
              <a:rect r="r" b="b" t="t" l="l"/>
              <a:pathLst>
                <a:path h="2117452" w="3980137">
                  <a:moveTo>
                    <a:pt x="26127" y="0"/>
                  </a:moveTo>
                  <a:lnTo>
                    <a:pt x="3954009" y="0"/>
                  </a:lnTo>
                  <a:cubicBezTo>
                    <a:pt x="3960938" y="0"/>
                    <a:pt x="3967584" y="2753"/>
                    <a:pt x="3972484" y="7653"/>
                  </a:cubicBezTo>
                  <a:cubicBezTo>
                    <a:pt x="3977384" y="12552"/>
                    <a:pt x="3980137" y="19198"/>
                    <a:pt x="3980137" y="26127"/>
                  </a:cubicBezTo>
                  <a:lnTo>
                    <a:pt x="3980137" y="2091325"/>
                  </a:lnTo>
                  <a:cubicBezTo>
                    <a:pt x="3980137" y="2098254"/>
                    <a:pt x="3977384" y="2104900"/>
                    <a:pt x="3972484" y="2109800"/>
                  </a:cubicBezTo>
                  <a:cubicBezTo>
                    <a:pt x="3967584" y="2114699"/>
                    <a:pt x="3960938" y="2117452"/>
                    <a:pt x="3954009" y="2117452"/>
                  </a:cubicBezTo>
                  <a:lnTo>
                    <a:pt x="26127" y="2117452"/>
                  </a:lnTo>
                  <a:cubicBezTo>
                    <a:pt x="19198" y="2117452"/>
                    <a:pt x="12552" y="2114699"/>
                    <a:pt x="7653" y="2109800"/>
                  </a:cubicBezTo>
                  <a:cubicBezTo>
                    <a:pt x="2753" y="2104900"/>
                    <a:pt x="0" y="2098254"/>
                    <a:pt x="0" y="2091325"/>
                  </a:cubicBezTo>
                  <a:lnTo>
                    <a:pt x="0" y="26127"/>
                  </a:lnTo>
                  <a:cubicBezTo>
                    <a:pt x="0" y="19198"/>
                    <a:pt x="2753" y="12552"/>
                    <a:pt x="7653" y="7653"/>
                  </a:cubicBezTo>
                  <a:cubicBezTo>
                    <a:pt x="12552" y="2753"/>
                    <a:pt x="19198" y="0"/>
                    <a:pt x="26127" y="0"/>
                  </a:cubicBezTo>
                  <a:close/>
                </a:path>
              </a:pathLst>
            </a:custGeom>
            <a:solidFill>
              <a:srgbClr val="FFFFFF"/>
            </a:solidFill>
          </p:spPr>
        </p:sp>
        <p:sp>
          <p:nvSpPr>
            <p:cNvPr name="TextBox 7" id="7"/>
            <p:cNvSpPr txBox="true"/>
            <p:nvPr/>
          </p:nvSpPr>
          <p:spPr>
            <a:xfrm>
              <a:off x="0" y="-76200"/>
              <a:ext cx="3980136" cy="2193652"/>
            </a:xfrm>
            <a:prstGeom prst="rect">
              <a:avLst/>
            </a:prstGeom>
          </p:spPr>
          <p:txBody>
            <a:bodyPr anchor="ctr" rtlCol="false" tIns="50800" lIns="50800" bIns="50800" rIns="50800"/>
            <a:lstStyle/>
            <a:p>
              <a:pPr algn="l">
                <a:lnSpc>
                  <a:spcPts val="5459"/>
                </a:lnSpc>
              </a:pPr>
              <a:r>
                <a:rPr lang="en-US" sz="3899">
                  <a:solidFill>
                    <a:srgbClr val="1A1A1A"/>
                  </a:solidFill>
                  <a:latin typeface="Open Sans"/>
                  <a:ea typeface="Open Sans"/>
                  <a:cs typeface="Open Sans"/>
                  <a:sym typeface="Open Sans"/>
                </a:rPr>
                <a:t>Ventajas del Modelo Relacional:</a:t>
              </a:r>
            </a:p>
            <a:p>
              <a:pPr algn="l" marL="841999" indent="-420999" lvl="1">
                <a:lnSpc>
                  <a:spcPts val="5459"/>
                </a:lnSpc>
                <a:buFont typeface="Arial"/>
                <a:buChar char="•"/>
              </a:pPr>
              <a:r>
                <a:rPr lang="en-US" b="true" sz="3899">
                  <a:solidFill>
                    <a:srgbClr val="38B6FF"/>
                  </a:solidFill>
                  <a:latin typeface="Open Sans Bold"/>
                  <a:ea typeface="Open Sans Bold"/>
                  <a:cs typeface="Open Sans Bold"/>
                  <a:sym typeface="Open Sans Bold"/>
                </a:rPr>
                <a:t>Simplicidad:</a:t>
              </a:r>
              <a:r>
                <a:rPr lang="en-US" sz="3899">
                  <a:solidFill>
                    <a:srgbClr val="1A1A1A"/>
                  </a:solidFill>
                  <a:latin typeface="Open Sans"/>
                  <a:ea typeface="Open Sans"/>
                  <a:cs typeface="Open Sans"/>
                  <a:sym typeface="Open Sans"/>
                </a:rPr>
                <a:t> La estructura tabular es intuitiva y fácil de entender.</a:t>
              </a:r>
            </a:p>
            <a:p>
              <a:pPr algn="l" marL="841999" indent="-420999" lvl="1">
                <a:lnSpc>
                  <a:spcPts val="5459"/>
                </a:lnSpc>
                <a:buFont typeface="Arial"/>
                <a:buChar char="•"/>
              </a:pPr>
              <a:r>
                <a:rPr lang="en-US" b="true" sz="3899">
                  <a:solidFill>
                    <a:srgbClr val="38B6FF"/>
                  </a:solidFill>
                  <a:latin typeface="Open Sans Bold"/>
                  <a:ea typeface="Open Sans Bold"/>
                  <a:cs typeface="Open Sans Bold"/>
                  <a:sym typeface="Open Sans Bold"/>
                </a:rPr>
                <a:t>Flexibilidad:</a:t>
              </a:r>
              <a:r>
                <a:rPr lang="en-US" sz="3899">
                  <a:solidFill>
                    <a:srgbClr val="1A1A1A"/>
                  </a:solidFill>
                  <a:latin typeface="Open Sans"/>
                  <a:ea typeface="Open Sans"/>
                  <a:cs typeface="Open Sans"/>
                  <a:sym typeface="Open Sans"/>
                </a:rPr>
                <a:t> Permite realizar consultas complejas utilizando un lenguaje de consulta estructurado (SQL).</a:t>
              </a:r>
            </a:p>
            <a:p>
              <a:pPr algn="l" marL="841999" indent="-420999" lvl="1">
                <a:lnSpc>
                  <a:spcPts val="5459"/>
                </a:lnSpc>
                <a:buFont typeface="Arial"/>
                <a:buChar char="•"/>
              </a:pPr>
              <a:r>
                <a:rPr lang="en-US" b="true" sz="3899">
                  <a:solidFill>
                    <a:srgbClr val="38B6FF"/>
                  </a:solidFill>
                  <a:latin typeface="Open Sans Bold"/>
                  <a:ea typeface="Open Sans Bold"/>
                  <a:cs typeface="Open Sans Bold"/>
                  <a:sym typeface="Open Sans Bold"/>
                </a:rPr>
                <a:t>Integridad de Datos:</a:t>
              </a:r>
              <a:r>
                <a:rPr lang="en-US" sz="3899">
                  <a:solidFill>
                    <a:srgbClr val="1A1A1A"/>
                  </a:solidFill>
                  <a:latin typeface="Open Sans"/>
                  <a:ea typeface="Open Sans"/>
                  <a:cs typeface="Open Sans"/>
                  <a:sym typeface="Open Sans"/>
                </a:rPr>
                <a:t> Las restricciones, como las llaves primarias y foráneas, ayudan a mantener la consistencia y la integridad de los datos.</a:t>
              </a:r>
            </a:p>
            <a:p>
              <a:pPr algn="l" marL="841999" indent="-420999" lvl="1">
                <a:lnSpc>
                  <a:spcPts val="5459"/>
                </a:lnSpc>
                <a:buFont typeface="Arial"/>
                <a:buChar char="•"/>
              </a:pPr>
              <a:r>
                <a:rPr lang="en-US" b="true" sz="3899">
                  <a:solidFill>
                    <a:srgbClr val="38B6FF"/>
                  </a:solidFill>
                  <a:latin typeface="Open Sans Bold"/>
                  <a:ea typeface="Open Sans Bold"/>
                  <a:cs typeface="Open Sans Bold"/>
                  <a:sym typeface="Open Sans Bold"/>
                </a:rPr>
                <a:t>Independencia de Datos:</a:t>
              </a:r>
              <a:r>
                <a:rPr lang="en-US" sz="3899">
                  <a:solidFill>
                    <a:srgbClr val="1A1A1A"/>
                  </a:solidFill>
                  <a:latin typeface="Open Sans"/>
                  <a:ea typeface="Open Sans"/>
                  <a:cs typeface="Open Sans"/>
                  <a:sym typeface="Open Sans"/>
                </a:rPr>
                <a:t> Los cambios en la estructura de la base de datos pueden hacerse sin afectar las aplicaciones que la utilizan.</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RELACIONAL</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836737" y="3126740"/>
            <a:ext cx="10614526" cy="2016760"/>
          </a:xfrm>
          <a:custGeom>
            <a:avLst/>
            <a:gdLst/>
            <a:ahLst/>
            <a:cxnLst/>
            <a:rect r="r" b="b" t="t" l="l"/>
            <a:pathLst>
              <a:path h="2016760" w="10614526">
                <a:moveTo>
                  <a:pt x="0" y="0"/>
                </a:moveTo>
                <a:lnTo>
                  <a:pt x="10614526" y="0"/>
                </a:lnTo>
                <a:lnTo>
                  <a:pt x="10614526" y="2016760"/>
                </a:lnTo>
                <a:lnTo>
                  <a:pt x="0" y="2016760"/>
                </a:lnTo>
                <a:lnTo>
                  <a:pt x="0" y="0"/>
                </a:lnTo>
                <a:close/>
              </a:path>
            </a:pathLst>
          </a:custGeom>
          <a:blipFill>
            <a:blip r:embed="rId2"/>
            <a:stretch>
              <a:fillRect l="0" t="0" r="0" b="0"/>
            </a:stretch>
          </a:blipFill>
        </p:spPr>
      </p:sp>
      <p:sp>
        <p:nvSpPr>
          <p:cNvPr name="Freeform 6" id="6"/>
          <p:cNvSpPr/>
          <p:nvPr/>
        </p:nvSpPr>
        <p:spPr>
          <a:xfrm flipH="false" flipV="false" rot="0">
            <a:off x="935932" y="5582766"/>
            <a:ext cx="16416135" cy="3012759"/>
          </a:xfrm>
          <a:custGeom>
            <a:avLst/>
            <a:gdLst/>
            <a:ahLst/>
            <a:cxnLst/>
            <a:rect r="r" b="b" t="t" l="l"/>
            <a:pathLst>
              <a:path h="3012759" w="16416135">
                <a:moveTo>
                  <a:pt x="0" y="0"/>
                </a:moveTo>
                <a:lnTo>
                  <a:pt x="16416136" y="0"/>
                </a:lnTo>
                <a:lnTo>
                  <a:pt x="16416136" y="3012758"/>
                </a:lnTo>
                <a:lnTo>
                  <a:pt x="0" y="3012758"/>
                </a:lnTo>
                <a:lnTo>
                  <a:pt x="0" y="0"/>
                </a:lnTo>
                <a:close/>
              </a:path>
            </a:pathLst>
          </a:custGeom>
          <a:blipFill>
            <a:blip r:embed="rId3"/>
            <a:stretch>
              <a:fillRect l="0" t="0" r="0" b="-36221"/>
            </a:stretch>
          </a:blipFill>
        </p:spPr>
      </p:sp>
      <p:sp>
        <p:nvSpPr>
          <p:cNvPr name="TextBox 7" id="7"/>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MODELO RELACIONAL</a:t>
            </a:r>
          </a:p>
        </p:txBody>
      </p:sp>
      <p:sp>
        <p:nvSpPr>
          <p:cNvPr name="Freeform 8" id="8"/>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37211" y="2036603"/>
            <a:ext cx="15213579" cy="7731645"/>
            <a:chOff x="0" y="0"/>
            <a:chExt cx="4006868" cy="2036318"/>
          </a:xfrm>
        </p:grpSpPr>
        <p:sp>
          <p:nvSpPr>
            <p:cNvPr name="Freeform 6" id="6"/>
            <p:cNvSpPr/>
            <p:nvPr/>
          </p:nvSpPr>
          <p:spPr>
            <a:xfrm flipH="false" flipV="false" rot="0">
              <a:off x="0" y="0"/>
              <a:ext cx="4006869" cy="2036318"/>
            </a:xfrm>
            <a:custGeom>
              <a:avLst/>
              <a:gdLst/>
              <a:ahLst/>
              <a:cxnLst/>
              <a:rect r="r" b="b" t="t" l="l"/>
              <a:pathLst>
                <a:path h="2036318" w="4006869">
                  <a:moveTo>
                    <a:pt x="25953" y="0"/>
                  </a:moveTo>
                  <a:lnTo>
                    <a:pt x="3980916" y="0"/>
                  </a:lnTo>
                  <a:cubicBezTo>
                    <a:pt x="3995249" y="0"/>
                    <a:pt x="4006869" y="11620"/>
                    <a:pt x="4006869" y="25953"/>
                  </a:cubicBezTo>
                  <a:lnTo>
                    <a:pt x="4006869" y="2010365"/>
                  </a:lnTo>
                  <a:cubicBezTo>
                    <a:pt x="4006869" y="2017248"/>
                    <a:pt x="4004134" y="2023849"/>
                    <a:pt x="3999267" y="2028716"/>
                  </a:cubicBezTo>
                  <a:cubicBezTo>
                    <a:pt x="3994400" y="2033584"/>
                    <a:pt x="3987799" y="2036318"/>
                    <a:pt x="3980916" y="2036318"/>
                  </a:cubicBezTo>
                  <a:lnTo>
                    <a:pt x="25953" y="2036318"/>
                  </a:lnTo>
                  <a:cubicBezTo>
                    <a:pt x="19070" y="2036318"/>
                    <a:pt x="12469" y="2033584"/>
                    <a:pt x="7601" y="2028716"/>
                  </a:cubicBezTo>
                  <a:cubicBezTo>
                    <a:pt x="2734" y="2023849"/>
                    <a:pt x="0" y="2017248"/>
                    <a:pt x="0" y="2010365"/>
                  </a:cubicBezTo>
                  <a:lnTo>
                    <a:pt x="0" y="25953"/>
                  </a:lnTo>
                  <a:cubicBezTo>
                    <a:pt x="0" y="19070"/>
                    <a:pt x="2734" y="12469"/>
                    <a:pt x="7601" y="7601"/>
                  </a:cubicBezTo>
                  <a:cubicBezTo>
                    <a:pt x="12469" y="2734"/>
                    <a:pt x="19070" y="0"/>
                    <a:pt x="25953" y="0"/>
                  </a:cubicBezTo>
                  <a:close/>
                </a:path>
              </a:pathLst>
            </a:custGeom>
            <a:solidFill>
              <a:srgbClr val="F2F2F2"/>
            </a:solidFill>
          </p:spPr>
        </p:sp>
        <p:sp>
          <p:nvSpPr>
            <p:cNvPr name="TextBox 7" id="7"/>
            <p:cNvSpPr txBox="true"/>
            <p:nvPr/>
          </p:nvSpPr>
          <p:spPr>
            <a:xfrm>
              <a:off x="0" y="-66675"/>
              <a:ext cx="4006868" cy="2102993"/>
            </a:xfrm>
            <a:prstGeom prst="rect">
              <a:avLst/>
            </a:prstGeom>
          </p:spPr>
          <p:txBody>
            <a:bodyPr anchor="ctr" rtlCol="false" tIns="50800" lIns="50800" bIns="50800" rIns="50800"/>
            <a:lstStyle/>
            <a:p>
              <a:pPr algn="l">
                <a:lnSpc>
                  <a:spcPts val="4759"/>
                </a:lnSpc>
              </a:pPr>
              <a:r>
                <a:rPr lang="en-US" sz="3399">
                  <a:solidFill>
                    <a:srgbClr val="000000"/>
                  </a:solidFill>
                  <a:latin typeface="Open Sauce Light"/>
                  <a:ea typeface="Open Sauce Light"/>
                  <a:cs typeface="Open Sauce Light"/>
                  <a:sym typeface="Open Sauce Light"/>
                </a:rPr>
                <a:t>Las bases de datos desempeñan un papel crucial en el campo de la </a:t>
              </a:r>
              <a:r>
                <a:rPr lang="en-US" sz="3399">
                  <a:solidFill>
                    <a:srgbClr val="000000"/>
                  </a:solidFill>
                  <a:latin typeface="Open Sauce Light"/>
                  <a:ea typeface="Open Sauce Light"/>
                  <a:cs typeface="Open Sauce Light"/>
                  <a:sym typeface="Open Sauce Light"/>
                </a:rPr>
                <a:t>Ingeniería Industrial, ya que proporcionan una infraestructura fundamental para la gestión y el análisis de datos en una variedad de contextos industriales. A continuación, se destacan algunas de las razones clave por las que las bases de datos son esenciales en este campo:</a:t>
              </a:r>
            </a:p>
            <a:p>
              <a:pPr algn="l">
                <a:lnSpc>
                  <a:spcPts val="4759"/>
                </a:lnSpc>
              </a:pPr>
              <a:r>
                <a:rPr lang="en-US" sz="3399">
                  <a:solidFill>
                    <a:srgbClr val="092852"/>
                  </a:solidFill>
                  <a:latin typeface="Open Sauce Light"/>
                  <a:ea typeface="Open Sauce Light"/>
                  <a:cs typeface="Open Sauce Light"/>
                  <a:sym typeface="Open Sauce Light"/>
                </a:rPr>
                <a:t>1. Almacenamiento de Información Crítica</a:t>
              </a:r>
            </a:p>
            <a:p>
              <a:pPr algn="l">
                <a:lnSpc>
                  <a:spcPts val="4759"/>
                </a:lnSpc>
              </a:pPr>
              <a:r>
                <a:rPr lang="en-US" sz="3399">
                  <a:solidFill>
                    <a:srgbClr val="092852"/>
                  </a:solidFill>
                  <a:latin typeface="Open Sauce Light"/>
                  <a:ea typeface="Open Sauce Light"/>
                  <a:cs typeface="Open Sauce Light"/>
                  <a:sym typeface="Open Sauce Light"/>
                </a:rPr>
                <a:t>2. Gestión de Procesos de Producción</a:t>
              </a:r>
            </a:p>
            <a:p>
              <a:pPr algn="l">
                <a:lnSpc>
                  <a:spcPts val="4759"/>
                </a:lnSpc>
              </a:pPr>
              <a:r>
                <a:rPr lang="en-US" sz="3399">
                  <a:solidFill>
                    <a:srgbClr val="092852"/>
                  </a:solidFill>
                  <a:latin typeface="Open Sauce Light"/>
                  <a:ea typeface="Open Sauce Light"/>
                  <a:cs typeface="Open Sauce Light"/>
                  <a:sym typeface="Open Sauce Light"/>
                </a:rPr>
                <a:t>3. Control de Calidad</a:t>
              </a:r>
            </a:p>
            <a:p>
              <a:pPr algn="l">
                <a:lnSpc>
                  <a:spcPts val="4759"/>
                </a:lnSpc>
              </a:pPr>
              <a:r>
                <a:rPr lang="en-US" sz="3399">
                  <a:solidFill>
                    <a:srgbClr val="092852"/>
                  </a:solidFill>
                  <a:latin typeface="Open Sauce Light"/>
                  <a:ea typeface="Open Sauce Light"/>
                  <a:cs typeface="Open Sauce Light"/>
                  <a:sym typeface="Open Sauce Light"/>
                </a:rPr>
                <a:t>4. Optimización de Recursos</a:t>
              </a:r>
            </a:p>
            <a:p>
              <a:pPr algn="l">
                <a:lnSpc>
                  <a:spcPts val="4759"/>
                </a:lnSpc>
              </a:pPr>
              <a:r>
                <a:rPr lang="en-US" sz="3399">
                  <a:solidFill>
                    <a:srgbClr val="092852"/>
                  </a:solidFill>
                  <a:latin typeface="Open Sauce Light"/>
                  <a:ea typeface="Open Sauce Light"/>
                  <a:cs typeface="Open Sauce Light"/>
                  <a:sym typeface="Open Sauce Light"/>
                </a:rPr>
                <a:t>5. Análisis y Toma de Decisiones</a:t>
              </a:r>
            </a:p>
            <a:p>
              <a:pPr algn="l">
                <a:lnSpc>
                  <a:spcPts val="4759"/>
                </a:lnSpc>
              </a:pPr>
              <a:r>
                <a:rPr lang="en-US" sz="3399">
                  <a:solidFill>
                    <a:srgbClr val="092852"/>
                  </a:solidFill>
                  <a:latin typeface="Open Sauce Light"/>
                  <a:ea typeface="Open Sauce Light"/>
                  <a:cs typeface="Open Sauce Light"/>
                  <a:sym typeface="Open Sauce Light"/>
                </a:rPr>
                <a:t>6. Mantenimiento Preventivo</a:t>
              </a:r>
            </a:p>
            <a:p>
              <a:pPr algn="l">
                <a:lnSpc>
                  <a:spcPts val="4759"/>
                </a:lnSpc>
              </a:pPr>
              <a:r>
                <a:rPr lang="en-US" sz="3399">
                  <a:solidFill>
                    <a:srgbClr val="092852"/>
                  </a:solidFill>
                  <a:latin typeface="Open Sauce Light"/>
                  <a:ea typeface="Open Sauce Light"/>
                  <a:cs typeface="Open Sauce Light"/>
                  <a:sym typeface="Open Sauce Light"/>
                </a:rPr>
                <a:t>7. Cumplimiento de Normativas</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BD EN INGENIERÍA INDUSTRIAL</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56938" y="2135235"/>
            <a:ext cx="15174123" cy="7634725"/>
            <a:chOff x="0" y="0"/>
            <a:chExt cx="3996477" cy="2010792"/>
          </a:xfrm>
        </p:grpSpPr>
        <p:sp>
          <p:nvSpPr>
            <p:cNvPr name="Freeform 6" id="6"/>
            <p:cNvSpPr/>
            <p:nvPr/>
          </p:nvSpPr>
          <p:spPr>
            <a:xfrm flipH="false" flipV="false" rot="0">
              <a:off x="0" y="0"/>
              <a:ext cx="3996477" cy="2010792"/>
            </a:xfrm>
            <a:custGeom>
              <a:avLst/>
              <a:gdLst/>
              <a:ahLst/>
              <a:cxnLst/>
              <a:rect r="r" b="b" t="t" l="l"/>
              <a:pathLst>
                <a:path h="2010792" w="3996477">
                  <a:moveTo>
                    <a:pt x="26020" y="0"/>
                  </a:moveTo>
                  <a:lnTo>
                    <a:pt x="3970456" y="0"/>
                  </a:lnTo>
                  <a:cubicBezTo>
                    <a:pt x="3977358" y="0"/>
                    <a:pt x="3983976" y="2741"/>
                    <a:pt x="3988856" y="7621"/>
                  </a:cubicBezTo>
                  <a:cubicBezTo>
                    <a:pt x="3993736" y="12501"/>
                    <a:pt x="3996477" y="19119"/>
                    <a:pt x="3996477" y="26020"/>
                  </a:cubicBezTo>
                  <a:lnTo>
                    <a:pt x="3996477" y="1984771"/>
                  </a:lnTo>
                  <a:cubicBezTo>
                    <a:pt x="3996477" y="1991672"/>
                    <a:pt x="3993736" y="1998291"/>
                    <a:pt x="3988856" y="2003170"/>
                  </a:cubicBezTo>
                  <a:cubicBezTo>
                    <a:pt x="3983976" y="2008050"/>
                    <a:pt x="3977358" y="2010792"/>
                    <a:pt x="3970456" y="2010792"/>
                  </a:cubicBezTo>
                  <a:lnTo>
                    <a:pt x="26020" y="2010792"/>
                  </a:lnTo>
                  <a:cubicBezTo>
                    <a:pt x="19119" y="2010792"/>
                    <a:pt x="12501" y="2008050"/>
                    <a:pt x="7621" y="2003170"/>
                  </a:cubicBezTo>
                  <a:cubicBezTo>
                    <a:pt x="2741" y="1998291"/>
                    <a:pt x="0" y="1991672"/>
                    <a:pt x="0" y="1984771"/>
                  </a:cubicBezTo>
                  <a:lnTo>
                    <a:pt x="0" y="26020"/>
                  </a:lnTo>
                  <a:cubicBezTo>
                    <a:pt x="0" y="19119"/>
                    <a:pt x="2741" y="12501"/>
                    <a:pt x="7621" y="7621"/>
                  </a:cubicBezTo>
                  <a:cubicBezTo>
                    <a:pt x="12501" y="2741"/>
                    <a:pt x="19119" y="0"/>
                    <a:pt x="26020" y="0"/>
                  </a:cubicBezTo>
                  <a:close/>
                </a:path>
              </a:pathLst>
            </a:custGeom>
            <a:solidFill>
              <a:srgbClr val="FFFFFF"/>
            </a:solidFill>
          </p:spPr>
        </p:sp>
        <p:sp>
          <p:nvSpPr>
            <p:cNvPr name="TextBox 7" id="7"/>
            <p:cNvSpPr txBox="true"/>
            <p:nvPr/>
          </p:nvSpPr>
          <p:spPr>
            <a:xfrm>
              <a:off x="0" y="-76200"/>
              <a:ext cx="3996477" cy="2086992"/>
            </a:xfrm>
            <a:prstGeom prst="rect">
              <a:avLst/>
            </a:prstGeom>
          </p:spPr>
          <p:txBody>
            <a:bodyPr anchor="ctr" rtlCol="false" tIns="50800" lIns="50800" bIns="50800" rIns="50800"/>
            <a:lstStyle/>
            <a:p>
              <a:pPr algn="l">
                <a:lnSpc>
                  <a:spcPts val="5879"/>
                </a:lnSpc>
              </a:pPr>
              <a:r>
                <a:rPr lang="en-US" sz="4199" i="true">
                  <a:solidFill>
                    <a:srgbClr val="000000"/>
                  </a:solidFill>
                  <a:latin typeface="Open Sans Italics"/>
                  <a:ea typeface="Open Sans Italics"/>
                  <a:cs typeface="Open Sans Italics"/>
                  <a:sym typeface="Open Sans Italics"/>
                </a:rPr>
                <a:t>Una base de datos </a:t>
              </a:r>
              <a:r>
                <a:rPr lang="en-US" sz="4199" i="true">
                  <a:solidFill>
                    <a:srgbClr val="FF3131"/>
                  </a:solidFill>
                  <a:latin typeface="Open Sans Italics"/>
                  <a:ea typeface="Open Sans Italics"/>
                  <a:cs typeface="Open Sans Italics"/>
                  <a:sym typeface="Open Sans Italics"/>
                </a:rPr>
                <a:t>es un conjunto organizado de datos que se almacenan y gestionan de manera eficiente para permitir su acceso, manipulación y actualización</a:t>
              </a:r>
              <a:r>
                <a:rPr lang="en-US" sz="4199" i="true">
                  <a:solidFill>
                    <a:srgbClr val="000000"/>
                  </a:solidFill>
                  <a:latin typeface="Open Sans Italics"/>
                  <a:ea typeface="Open Sans Italics"/>
                  <a:cs typeface="Open Sans Italics"/>
                  <a:sym typeface="Open Sans Italics"/>
                </a:rPr>
                <a:t>. Estos datos se estructuran de acuerdo con un esquema (como tablas, en el caso de bases de datos relacionales) y se pueden consultar para extraer información relevante.</a:t>
              </a:r>
            </a:p>
            <a:p>
              <a:pPr algn="l">
                <a:lnSpc>
                  <a:spcPts val="5879"/>
                </a:lnSpc>
              </a:pPr>
              <a:r>
                <a:rPr lang="en-US" sz="4199" i="true">
                  <a:solidFill>
                    <a:srgbClr val="000000"/>
                  </a:solidFill>
                  <a:latin typeface="Open Sans Italics"/>
                  <a:ea typeface="Open Sans Italics"/>
                  <a:cs typeface="Open Sans Italics"/>
                  <a:sym typeface="Open Sans Italics"/>
                </a:rPr>
                <a:t>Las bases de datos permiten almacenar grandes volúmenes de información, garantizando su integridad, seguridad y fácil acceso mediante lenguajes como SQL (Structured Query Language).</a:t>
              </a:r>
            </a:p>
          </p:txBody>
        </p:sp>
      </p:grpSp>
      <p:sp>
        <p:nvSpPr>
          <p:cNvPr name="TextBox 8" id="8"/>
          <p:cNvSpPr txBox="true"/>
          <p:nvPr/>
        </p:nvSpPr>
        <p:spPr>
          <a:xfrm rot="0">
            <a:off x="3883404" y="-17015"/>
            <a:ext cx="10556639" cy="1829678"/>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CONCEPTO DE BASE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37211" y="2174590"/>
            <a:ext cx="15213579" cy="7731645"/>
            <a:chOff x="0" y="0"/>
            <a:chExt cx="4006868" cy="2036318"/>
          </a:xfrm>
        </p:grpSpPr>
        <p:sp>
          <p:nvSpPr>
            <p:cNvPr name="Freeform 6" id="6"/>
            <p:cNvSpPr/>
            <p:nvPr/>
          </p:nvSpPr>
          <p:spPr>
            <a:xfrm flipH="false" flipV="false" rot="0">
              <a:off x="0" y="0"/>
              <a:ext cx="4006869" cy="2036318"/>
            </a:xfrm>
            <a:custGeom>
              <a:avLst/>
              <a:gdLst/>
              <a:ahLst/>
              <a:cxnLst/>
              <a:rect r="r" b="b" t="t" l="l"/>
              <a:pathLst>
                <a:path h="2036318" w="4006869">
                  <a:moveTo>
                    <a:pt x="25953" y="0"/>
                  </a:moveTo>
                  <a:lnTo>
                    <a:pt x="3980916" y="0"/>
                  </a:lnTo>
                  <a:cubicBezTo>
                    <a:pt x="3995249" y="0"/>
                    <a:pt x="4006869" y="11620"/>
                    <a:pt x="4006869" y="25953"/>
                  </a:cubicBezTo>
                  <a:lnTo>
                    <a:pt x="4006869" y="2010365"/>
                  </a:lnTo>
                  <a:cubicBezTo>
                    <a:pt x="4006869" y="2017248"/>
                    <a:pt x="4004134" y="2023849"/>
                    <a:pt x="3999267" y="2028716"/>
                  </a:cubicBezTo>
                  <a:cubicBezTo>
                    <a:pt x="3994400" y="2033584"/>
                    <a:pt x="3987799" y="2036318"/>
                    <a:pt x="3980916" y="2036318"/>
                  </a:cubicBezTo>
                  <a:lnTo>
                    <a:pt x="25953" y="2036318"/>
                  </a:lnTo>
                  <a:cubicBezTo>
                    <a:pt x="19070" y="2036318"/>
                    <a:pt x="12469" y="2033584"/>
                    <a:pt x="7601" y="2028716"/>
                  </a:cubicBezTo>
                  <a:cubicBezTo>
                    <a:pt x="2734" y="2023849"/>
                    <a:pt x="0" y="2017248"/>
                    <a:pt x="0" y="2010365"/>
                  </a:cubicBezTo>
                  <a:lnTo>
                    <a:pt x="0" y="25953"/>
                  </a:lnTo>
                  <a:cubicBezTo>
                    <a:pt x="0" y="19070"/>
                    <a:pt x="2734" y="12469"/>
                    <a:pt x="7601" y="7601"/>
                  </a:cubicBezTo>
                  <a:cubicBezTo>
                    <a:pt x="12469" y="2734"/>
                    <a:pt x="19070" y="0"/>
                    <a:pt x="25953" y="0"/>
                  </a:cubicBezTo>
                  <a:close/>
                </a:path>
              </a:pathLst>
            </a:custGeom>
            <a:solidFill>
              <a:srgbClr val="F2F2F2"/>
            </a:solidFill>
          </p:spPr>
        </p:sp>
        <p:sp>
          <p:nvSpPr>
            <p:cNvPr name="TextBox 7" id="7"/>
            <p:cNvSpPr txBox="true"/>
            <p:nvPr/>
          </p:nvSpPr>
          <p:spPr>
            <a:xfrm>
              <a:off x="0" y="-76200"/>
              <a:ext cx="4006868" cy="2112518"/>
            </a:xfrm>
            <a:prstGeom prst="rect">
              <a:avLst/>
            </a:prstGeom>
          </p:spPr>
          <p:txBody>
            <a:bodyPr anchor="ctr" rtlCol="false" tIns="50800" lIns="50800" bIns="50800" rIns="50800"/>
            <a:lstStyle/>
            <a:p>
              <a:pPr algn="l">
                <a:lnSpc>
                  <a:spcPts val="4619"/>
                </a:lnSpc>
              </a:pPr>
              <a:r>
                <a:rPr lang="en-US" sz="3299">
                  <a:solidFill>
                    <a:srgbClr val="092852"/>
                  </a:solidFill>
                  <a:latin typeface="Open Sauce Light"/>
                  <a:ea typeface="Open Sauce Light"/>
                  <a:cs typeface="Open Sauce Light"/>
                  <a:sym typeface="Open Sauce Light"/>
                </a:rPr>
                <a:t>1. Almacenamiento de Información Crítica: </a:t>
              </a:r>
              <a:r>
                <a:rPr lang="en-US" sz="3299">
                  <a:solidFill>
                    <a:srgbClr val="000000"/>
                  </a:solidFill>
                  <a:latin typeface="Open Sauce Light"/>
                  <a:ea typeface="Open Sauce Light"/>
                  <a:cs typeface="Open Sauce Light"/>
                  <a:sym typeface="Open Sauce Light"/>
                </a:rPr>
                <a:t>La Ingeniería Industrial</a:t>
              </a:r>
            </a:p>
            <a:p>
              <a:pPr algn="l">
                <a:lnSpc>
                  <a:spcPts val="4619"/>
                </a:lnSpc>
              </a:pPr>
              <a:r>
                <a:rPr lang="en-US" sz="3299">
                  <a:solidFill>
                    <a:srgbClr val="000000"/>
                  </a:solidFill>
                  <a:latin typeface="Open Sauce Light"/>
                  <a:ea typeface="Open Sauce Light"/>
                  <a:cs typeface="Open Sauce Light"/>
                  <a:sym typeface="Open Sauce Light"/>
                </a:rPr>
                <a:t>implica la recopilación de grandes cantidades de datos, desde datos</a:t>
              </a:r>
            </a:p>
            <a:p>
              <a:pPr algn="l">
                <a:lnSpc>
                  <a:spcPts val="4619"/>
                </a:lnSpc>
              </a:pPr>
              <a:r>
                <a:rPr lang="en-US" sz="3299">
                  <a:solidFill>
                    <a:srgbClr val="000000"/>
                  </a:solidFill>
                  <a:latin typeface="Open Sauce Light"/>
                  <a:ea typeface="Open Sauce Light"/>
                  <a:cs typeface="Open Sauce Light"/>
                  <a:sym typeface="Open Sauce Light"/>
                </a:rPr>
                <a:t>de producción hasta datos de inventario. Las bases de datos permiten</a:t>
              </a:r>
            </a:p>
            <a:p>
              <a:pPr algn="l">
                <a:lnSpc>
                  <a:spcPts val="4619"/>
                </a:lnSpc>
              </a:pPr>
              <a:r>
                <a:rPr lang="en-US" sz="3299">
                  <a:solidFill>
                    <a:srgbClr val="000000"/>
                  </a:solidFill>
                  <a:latin typeface="Open Sauce Light"/>
                  <a:ea typeface="Open Sauce Light"/>
                  <a:cs typeface="Open Sauce Light"/>
                  <a:sym typeface="Open Sauce Light"/>
                </a:rPr>
                <a:t>almacenar y organizar esta información de manera eficiente, lo que</a:t>
              </a:r>
            </a:p>
            <a:p>
              <a:pPr algn="l">
                <a:lnSpc>
                  <a:spcPts val="4619"/>
                </a:lnSpc>
              </a:pPr>
              <a:r>
                <a:rPr lang="en-US" sz="3299">
                  <a:solidFill>
                    <a:srgbClr val="000000"/>
                  </a:solidFill>
                  <a:latin typeface="Open Sauce Light"/>
                  <a:ea typeface="Open Sauce Light"/>
                  <a:cs typeface="Open Sauce Light"/>
                  <a:sym typeface="Open Sauce Light"/>
                </a:rPr>
                <a:t>facilita la toma de decisiones basadas en datos precisos.</a:t>
              </a:r>
            </a:p>
            <a:p>
              <a:pPr algn="l">
                <a:lnSpc>
                  <a:spcPts val="4619"/>
                </a:lnSpc>
              </a:pPr>
              <a:r>
                <a:rPr lang="en-US" sz="3299">
                  <a:solidFill>
                    <a:srgbClr val="092852"/>
                  </a:solidFill>
                  <a:latin typeface="Open Sauce Light"/>
                  <a:ea typeface="Open Sauce Light"/>
                  <a:cs typeface="Open Sauce Light"/>
                  <a:sym typeface="Open Sauce Light"/>
                </a:rPr>
                <a:t>2. Gestión de Procesos de Producción:</a:t>
              </a:r>
              <a:r>
                <a:rPr lang="en-US" sz="3299">
                  <a:solidFill>
                    <a:srgbClr val="000000"/>
                  </a:solidFill>
                  <a:latin typeface="Open Sauce Light"/>
                  <a:ea typeface="Open Sauce Light"/>
                  <a:cs typeface="Open Sauce Light"/>
                  <a:sym typeface="Open Sauce Light"/>
                </a:rPr>
                <a:t> Las bases de datos son</a:t>
              </a:r>
            </a:p>
            <a:p>
              <a:pPr algn="l">
                <a:lnSpc>
                  <a:spcPts val="4619"/>
                </a:lnSpc>
              </a:pPr>
              <a:r>
                <a:rPr lang="en-US" sz="3299">
                  <a:solidFill>
                    <a:srgbClr val="000000"/>
                  </a:solidFill>
                  <a:latin typeface="Open Sauce Light"/>
                  <a:ea typeface="Open Sauce Light"/>
                  <a:cs typeface="Open Sauce Light"/>
                  <a:sym typeface="Open Sauce Light"/>
                </a:rPr>
                <a:t>fundamentales para la gestión de procesos de producción, seguimiento</a:t>
              </a:r>
            </a:p>
            <a:p>
              <a:pPr algn="l">
                <a:lnSpc>
                  <a:spcPts val="4619"/>
                </a:lnSpc>
              </a:pPr>
              <a:r>
                <a:rPr lang="en-US" sz="3299">
                  <a:solidFill>
                    <a:srgbClr val="000000"/>
                  </a:solidFill>
                  <a:latin typeface="Open Sauce Light"/>
                  <a:ea typeface="Open Sauce Light"/>
                  <a:cs typeface="Open Sauce Light"/>
                  <a:sym typeface="Open Sauce Light"/>
                </a:rPr>
                <a:t>de la cadena de suministro y programación de la producción. Ayudan a</a:t>
              </a:r>
            </a:p>
            <a:p>
              <a:pPr algn="l">
                <a:lnSpc>
                  <a:spcPts val="4619"/>
                </a:lnSpc>
              </a:pPr>
              <a:r>
                <a:rPr lang="en-US" sz="3299">
                  <a:solidFill>
                    <a:srgbClr val="000000"/>
                  </a:solidFill>
                  <a:latin typeface="Open Sauce Light"/>
                  <a:ea typeface="Open Sauce Light"/>
                  <a:cs typeface="Open Sauce Light"/>
                  <a:sym typeface="Open Sauce Light"/>
                </a:rPr>
                <a:t>optimizar la eficiencia de las operaciones y a minimizar costos.</a:t>
              </a:r>
            </a:p>
            <a:p>
              <a:pPr algn="l">
                <a:lnSpc>
                  <a:spcPts val="4619"/>
                </a:lnSpc>
              </a:pPr>
              <a:r>
                <a:rPr lang="en-US" sz="3299">
                  <a:solidFill>
                    <a:srgbClr val="092852"/>
                  </a:solidFill>
                  <a:latin typeface="Open Sauce Light"/>
                  <a:ea typeface="Open Sauce Light"/>
                  <a:cs typeface="Open Sauce Light"/>
                  <a:sym typeface="Open Sauce Light"/>
                </a:rPr>
                <a:t>3. Control de Calidad:</a:t>
              </a:r>
              <a:r>
                <a:rPr lang="en-US" sz="3299">
                  <a:solidFill>
                    <a:srgbClr val="000000"/>
                  </a:solidFill>
                  <a:latin typeface="Open Sauce Light"/>
                  <a:ea typeface="Open Sauce Light"/>
                  <a:cs typeface="Open Sauce Light"/>
                  <a:sym typeface="Open Sauce Light"/>
                </a:rPr>
                <a:t> En la Ingeniería Industrial, el control de calidad es</a:t>
              </a:r>
            </a:p>
            <a:p>
              <a:pPr algn="l">
                <a:lnSpc>
                  <a:spcPts val="4619"/>
                </a:lnSpc>
              </a:pPr>
              <a:r>
                <a:rPr lang="en-US" sz="3299">
                  <a:solidFill>
                    <a:srgbClr val="000000"/>
                  </a:solidFill>
                  <a:latin typeface="Open Sauce Light"/>
                  <a:ea typeface="Open Sauce Light"/>
                  <a:cs typeface="Open Sauce Light"/>
                  <a:sym typeface="Open Sauce Light"/>
                </a:rPr>
                <a:t>esencial. Las bases de datos permiten el seguimiento y análisis de</a:t>
              </a:r>
            </a:p>
            <a:p>
              <a:pPr algn="l">
                <a:lnSpc>
                  <a:spcPts val="4619"/>
                </a:lnSpc>
              </a:pPr>
              <a:r>
                <a:rPr lang="en-US" sz="3299">
                  <a:solidFill>
                    <a:srgbClr val="000000"/>
                  </a:solidFill>
                  <a:latin typeface="Open Sauce Light"/>
                  <a:ea typeface="Open Sauce Light"/>
                  <a:cs typeface="Open Sauce Light"/>
                  <a:sym typeface="Open Sauce Light"/>
                </a:rPr>
                <a:t>datos relacionados con la calidad de los productos, lo que contribuye a</a:t>
              </a:r>
            </a:p>
            <a:p>
              <a:pPr algn="l">
                <a:lnSpc>
                  <a:spcPts val="4619"/>
                </a:lnSpc>
              </a:pPr>
              <a:r>
                <a:rPr lang="en-US" sz="3299">
                  <a:solidFill>
                    <a:srgbClr val="000000"/>
                  </a:solidFill>
                  <a:latin typeface="Open Sauce Light"/>
                  <a:ea typeface="Open Sauce Light"/>
                  <a:cs typeface="Open Sauce Light"/>
                  <a:sym typeface="Open Sauce Light"/>
                </a:rPr>
                <a:t>mejorar la calidad y la consistencia de los productos manufacturados.</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BD EN INGENIERÍA INDUSTRIAL</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62213" y="1933918"/>
            <a:ext cx="16799022" cy="8165292"/>
            <a:chOff x="0" y="0"/>
            <a:chExt cx="4424434" cy="2150530"/>
          </a:xfrm>
        </p:grpSpPr>
        <p:sp>
          <p:nvSpPr>
            <p:cNvPr name="Freeform 6" id="6"/>
            <p:cNvSpPr/>
            <p:nvPr/>
          </p:nvSpPr>
          <p:spPr>
            <a:xfrm flipH="false" flipV="false" rot="0">
              <a:off x="0" y="0"/>
              <a:ext cx="4424434" cy="2150530"/>
            </a:xfrm>
            <a:custGeom>
              <a:avLst/>
              <a:gdLst/>
              <a:ahLst/>
              <a:cxnLst/>
              <a:rect r="r" b="b" t="t" l="l"/>
              <a:pathLst>
                <a:path h="2150530" w="4424434">
                  <a:moveTo>
                    <a:pt x="23504" y="0"/>
                  </a:moveTo>
                  <a:lnTo>
                    <a:pt x="4400930" y="0"/>
                  </a:lnTo>
                  <a:cubicBezTo>
                    <a:pt x="4413911" y="0"/>
                    <a:pt x="4424434" y="10523"/>
                    <a:pt x="4424434" y="23504"/>
                  </a:cubicBezTo>
                  <a:lnTo>
                    <a:pt x="4424434" y="2127026"/>
                  </a:lnTo>
                  <a:cubicBezTo>
                    <a:pt x="4424434" y="2133260"/>
                    <a:pt x="4421958" y="2139238"/>
                    <a:pt x="4417550" y="2143646"/>
                  </a:cubicBezTo>
                  <a:cubicBezTo>
                    <a:pt x="4413142" y="2148053"/>
                    <a:pt x="4407164" y="2150530"/>
                    <a:pt x="4400930" y="2150530"/>
                  </a:cubicBezTo>
                  <a:lnTo>
                    <a:pt x="23504" y="2150530"/>
                  </a:lnTo>
                  <a:cubicBezTo>
                    <a:pt x="17270" y="2150530"/>
                    <a:pt x="11292" y="2148053"/>
                    <a:pt x="6884" y="2143646"/>
                  </a:cubicBezTo>
                  <a:cubicBezTo>
                    <a:pt x="2476" y="2139238"/>
                    <a:pt x="0" y="2133260"/>
                    <a:pt x="0" y="2127026"/>
                  </a:cubicBezTo>
                  <a:lnTo>
                    <a:pt x="0" y="23504"/>
                  </a:lnTo>
                  <a:cubicBezTo>
                    <a:pt x="0" y="17270"/>
                    <a:pt x="2476" y="11292"/>
                    <a:pt x="6884" y="6884"/>
                  </a:cubicBezTo>
                  <a:cubicBezTo>
                    <a:pt x="11292" y="2476"/>
                    <a:pt x="17270" y="0"/>
                    <a:pt x="23504" y="0"/>
                  </a:cubicBezTo>
                  <a:close/>
                </a:path>
              </a:pathLst>
            </a:custGeom>
            <a:solidFill>
              <a:srgbClr val="F2F2F2"/>
            </a:solidFill>
          </p:spPr>
        </p:sp>
        <p:sp>
          <p:nvSpPr>
            <p:cNvPr name="TextBox 7" id="7"/>
            <p:cNvSpPr txBox="true"/>
            <p:nvPr/>
          </p:nvSpPr>
          <p:spPr>
            <a:xfrm>
              <a:off x="0" y="-66675"/>
              <a:ext cx="4424434" cy="2217205"/>
            </a:xfrm>
            <a:prstGeom prst="rect">
              <a:avLst/>
            </a:prstGeom>
          </p:spPr>
          <p:txBody>
            <a:bodyPr anchor="ctr" rtlCol="false" tIns="50800" lIns="50800" bIns="50800" rIns="50800"/>
            <a:lstStyle/>
            <a:p>
              <a:pPr algn="l">
                <a:lnSpc>
                  <a:spcPts val="4059"/>
                </a:lnSpc>
              </a:pPr>
              <a:r>
                <a:rPr lang="en-US" sz="2899">
                  <a:solidFill>
                    <a:srgbClr val="092852"/>
                  </a:solidFill>
                  <a:latin typeface="Open Sauce Light"/>
                  <a:ea typeface="Open Sauce Light"/>
                  <a:cs typeface="Open Sauce Light"/>
                  <a:sym typeface="Open Sauce Light"/>
                </a:rPr>
                <a:t>4. Optimización de Recursos:</a:t>
              </a:r>
              <a:r>
                <a:rPr lang="en-US" sz="2899">
                  <a:solidFill>
                    <a:srgbClr val="000000"/>
                  </a:solidFill>
                  <a:latin typeface="Open Sauce Light"/>
                  <a:ea typeface="Open Sauce Light"/>
                  <a:cs typeface="Open Sauce Light"/>
                  <a:sym typeface="Open Sauce Light"/>
                </a:rPr>
                <a:t> La gestión eficaz de recursos, como mano de obra, </a:t>
              </a:r>
              <a:r>
                <a:rPr lang="en-US" sz="2899">
                  <a:solidFill>
                    <a:srgbClr val="000000"/>
                  </a:solidFill>
                  <a:latin typeface="Open Sauce Light"/>
                  <a:ea typeface="Open Sauce Light"/>
                  <a:cs typeface="Open Sauce Light"/>
                  <a:sym typeface="Open Sauce Light"/>
                </a:rPr>
                <a:t>maquinaria y materiales, es crucial en la Ingeniería Industrial. Las bases de datos ayudan a programar y asignar recursos de manera óptima, maximizando la productividad.</a:t>
              </a:r>
            </a:p>
            <a:p>
              <a:pPr algn="l">
                <a:lnSpc>
                  <a:spcPts val="4059"/>
                </a:lnSpc>
              </a:pPr>
              <a:r>
                <a:rPr lang="en-US" sz="2899">
                  <a:solidFill>
                    <a:srgbClr val="092852"/>
                  </a:solidFill>
                  <a:latin typeface="Open Sauce Light"/>
                  <a:ea typeface="Open Sauce Light"/>
                  <a:cs typeface="Open Sauce Light"/>
                  <a:sym typeface="Open Sauce Light"/>
                </a:rPr>
                <a:t>5. Análisis y Toma de Decisiones:</a:t>
              </a:r>
              <a:r>
                <a:rPr lang="en-US" sz="2899">
                  <a:solidFill>
                    <a:srgbClr val="000000"/>
                  </a:solidFill>
                  <a:latin typeface="Open Sauce Light"/>
                  <a:ea typeface="Open Sauce Light"/>
                  <a:cs typeface="Open Sauce Light"/>
                  <a:sym typeface="Open Sauce Light"/>
                </a:rPr>
                <a:t> Las bases de datos permiten realizar análisis de datos avanzados, como pronósticos de demanda, análisis de tendencias y modelado de escenarios. Estos análisis proporcionan información valiosa para la toma de decisiones estratégicas.</a:t>
              </a:r>
            </a:p>
            <a:p>
              <a:pPr algn="l">
                <a:lnSpc>
                  <a:spcPts val="4059"/>
                </a:lnSpc>
              </a:pPr>
              <a:r>
                <a:rPr lang="en-US" sz="2899">
                  <a:solidFill>
                    <a:srgbClr val="092852"/>
                  </a:solidFill>
                  <a:latin typeface="Open Sauce Light"/>
                  <a:ea typeface="Open Sauce Light"/>
                  <a:cs typeface="Open Sauce Light"/>
                  <a:sym typeface="Open Sauce Light"/>
                </a:rPr>
                <a:t>6. Mantenimiento Preventivo:</a:t>
              </a:r>
              <a:r>
                <a:rPr lang="en-US" sz="2899">
                  <a:solidFill>
                    <a:srgbClr val="000000"/>
                  </a:solidFill>
                  <a:latin typeface="Open Sauce Light"/>
                  <a:ea typeface="Open Sauce Light"/>
                  <a:cs typeface="Open Sauce Light"/>
                  <a:sym typeface="Open Sauce Light"/>
                </a:rPr>
                <a:t> La Ingeniería Industrial se beneficia del mantenimiento preventivo de maquinaria y equipos. Las bases de datos ayudan</a:t>
              </a:r>
            </a:p>
            <a:p>
              <a:pPr algn="l">
                <a:lnSpc>
                  <a:spcPts val="4059"/>
                </a:lnSpc>
              </a:pPr>
              <a:r>
                <a:rPr lang="en-US" sz="2899">
                  <a:solidFill>
                    <a:srgbClr val="000000"/>
                  </a:solidFill>
                  <a:latin typeface="Open Sauce Light"/>
                  <a:ea typeface="Open Sauce Light"/>
                  <a:cs typeface="Open Sauce Light"/>
                  <a:sym typeface="Open Sauce Light"/>
                </a:rPr>
                <a:t>a llevar un registro de las actividades de mantenimiento programado y a</a:t>
              </a:r>
            </a:p>
            <a:p>
              <a:pPr algn="l">
                <a:lnSpc>
                  <a:spcPts val="4059"/>
                </a:lnSpc>
              </a:pPr>
              <a:r>
                <a:rPr lang="en-US" sz="2899">
                  <a:solidFill>
                    <a:srgbClr val="000000"/>
                  </a:solidFill>
                  <a:latin typeface="Open Sauce Light"/>
                  <a:ea typeface="Open Sauce Light"/>
                  <a:cs typeface="Open Sauce Light"/>
                  <a:sym typeface="Open Sauce Light"/>
                </a:rPr>
                <a:t>prevenir averías costosas.</a:t>
              </a:r>
            </a:p>
            <a:p>
              <a:pPr algn="l">
                <a:lnSpc>
                  <a:spcPts val="4059"/>
                </a:lnSpc>
              </a:pPr>
              <a:r>
                <a:rPr lang="en-US" sz="2899">
                  <a:solidFill>
                    <a:srgbClr val="092852"/>
                  </a:solidFill>
                  <a:latin typeface="Open Sauce Light"/>
                  <a:ea typeface="Open Sauce Light"/>
                  <a:cs typeface="Open Sauce Light"/>
                  <a:sym typeface="Open Sauce Light"/>
                </a:rPr>
                <a:t>7. Cumplimiento de Normativas:</a:t>
              </a:r>
              <a:r>
                <a:rPr lang="en-US" sz="2899">
                  <a:solidFill>
                    <a:srgbClr val="000000"/>
                  </a:solidFill>
                  <a:latin typeface="Open Sauce Light"/>
                  <a:ea typeface="Open Sauce Light"/>
                  <a:cs typeface="Open Sauce Light"/>
                  <a:sym typeface="Open Sauce Light"/>
                </a:rPr>
                <a:t> En muchos sectores industriales, existen</a:t>
              </a:r>
            </a:p>
            <a:p>
              <a:pPr algn="l">
                <a:lnSpc>
                  <a:spcPts val="4059"/>
                </a:lnSpc>
              </a:pPr>
              <a:r>
                <a:rPr lang="en-US" sz="2899">
                  <a:solidFill>
                    <a:srgbClr val="000000"/>
                  </a:solidFill>
                  <a:latin typeface="Open Sauce Light"/>
                  <a:ea typeface="Open Sauce Light"/>
                  <a:cs typeface="Open Sauce Light"/>
                  <a:sym typeface="Open Sauce Light"/>
                </a:rPr>
                <a:t>regulaciones estrictas en cuanto a la recopilación y el almacenamiento de datos.</a:t>
              </a:r>
            </a:p>
            <a:p>
              <a:pPr algn="l">
                <a:lnSpc>
                  <a:spcPts val="4059"/>
                </a:lnSpc>
              </a:pPr>
              <a:r>
                <a:rPr lang="en-US" sz="2899">
                  <a:solidFill>
                    <a:srgbClr val="000000"/>
                  </a:solidFill>
                  <a:latin typeface="Open Sauce Light"/>
                  <a:ea typeface="Open Sauce Light"/>
                  <a:cs typeface="Open Sauce Light"/>
                  <a:sym typeface="Open Sauce Light"/>
                </a:rPr>
                <a:t>Las bases de datos aseguran el cumplimiento de estas normativas al</a:t>
              </a:r>
            </a:p>
            <a:p>
              <a:pPr algn="l">
                <a:lnSpc>
                  <a:spcPts val="4059"/>
                </a:lnSpc>
              </a:pPr>
              <a:r>
                <a:rPr lang="en-US" sz="2899">
                  <a:solidFill>
                    <a:srgbClr val="000000"/>
                  </a:solidFill>
                  <a:latin typeface="Open Sauce Light"/>
                  <a:ea typeface="Open Sauce Light"/>
                  <a:cs typeface="Open Sauce Light"/>
                  <a:sym typeface="Open Sauce Light"/>
                </a:rPr>
                <a:t>proporcionar un sistema de gestión de datos seguro y organizado.</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BD EN INGENIERÍA INDUSTRIAL</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54934" y="2082599"/>
            <a:ext cx="15213579" cy="7731645"/>
            <a:chOff x="0" y="0"/>
            <a:chExt cx="4006868" cy="2036318"/>
          </a:xfrm>
        </p:grpSpPr>
        <p:sp>
          <p:nvSpPr>
            <p:cNvPr name="Freeform 6" id="6"/>
            <p:cNvSpPr/>
            <p:nvPr/>
          </p:nvSpPr>
          <p:spPr>
            <a:xfrm flipH="false" flipV="false" rot="0">
              <a:off x="0" y="0"/>
              <a:ext cx="4006869" cy="2036318"/>
            </a:xfrm>
            <a:custGeom>
              <a:avLst/>
              <a:gdLst/>
              <a:ahLst/>
              <a:cxnLst/>
              <a:rect r="r" b="b" t="t" l="l"/>
              <a:pathLst>
                <a:path h="2036318" w="4006869">
                  <a:moveTo>
                    <a:pt x="25953" y="0"/>
                  </a:moveTo>
                  <a:lnTo>
                    <a:pt x="3980916" y="0"/>
                  </a:lnTo>
                  <a:cubicBezTo>
                    <a:pt x="3995249" y="0"/>
                    <a:pt x="4006869" y="11620"/>
                    <a:pt x="4006869" y="25953"/>
                  </a:cubicBezTo>
                  <a:lnTo>
                    <a:pt x="4006869" y="2010365"/>
                  </a:lnTo>
                  <a:cubicBezTo>
                    <a:pt x="4006869" y="2017248"/>
                    <a:pt x="4004134" y="2023849"/>
                    <a:pt x="3999267" y="2028716"/>
                  </a:cubicBezTo>
                  <a:cubicBezTo>
                    <a:pt x="3994400" y="2033584"/>
                    <a:pt x="3987799" y="2036318"/>
                    <a:pt x="3980916" y="2036318"/>
                  </a:cubicBezTo>
                  <a:lnTo>
                    <a:pt x="25953" y="2036318"/>
                  </a:lnTo>
                  <a:cubicBezTo>
                    <a:pt x="19070" y="2036318"/>
                    <a:pt x="12469" y="2033584"/>
                    <a:pt x="7601" y="2028716"/>
                  </a:cubicBezTo>
                  <a:cubicBezTo>
                    <a:pt x="2734" y="2023849"/>
                    <a:pt x="0" y="2017248"/>
                    <a:pt x="0" y="2010365"/>
                  </a:cubicBezTo>
                  <a:lnTo>
                    <a:pt x="0" y="25953"/>
                  </a:lnTo>
                  <a:cubicBezTo>
                    <a:pt x="0" y="19070"/>
                    <a:pt x="2734" y="12469"/>
                    <a:pt x="7601" y="7601"/>
                  </a:cubicBezTo>
                  <a:cubicBezTo>
                    <a:pt x="12469" y="2734"/>
                    <a:pt x="19070" y="0"/>
                    <a:pt x="25953" y="0"/>
                  </a:cubicBezTo>
                  <a:close/>
                </a:path>
              </a:pathLst>
            </a:custGeom>
            <a:solidFill>
              <a:srgbClr val="F2F2F2"/>
            </a:solidFill>
          </p:spPr>
        </p:sp>
        <p:sp>
          <p:nvSpPr>
            <p:cNvPr name="TextBox 7" id="7"/>
            <p:cNvSpPr txBox="true"/>
            <p:nvPr/>
          </p:nvSpPr>
          <p:spPr>
            <a:xfrm>
              <a:off x="0" y="-95250"/>
              <a:ext cx="4006868" cy="2131568"/>
            </a:xfrm>
            <a:prstGeom prst="rect">
              <a:avLst/>
            </a:prstGeom>
          </p:spPr>
          <p:txBody>
            <a:bodyPr anchor="ctr" rtlCol="false" tIns="50800" lIns="50800" bIns="50800" rIns="50800"/>
            <a:lstStyle/>
            <a:p>
              <a:pPr algn="l">
                <a:lnSpc>
                  <a:spcPts val="6719"/>
                </a:lnSpc>
              </a:pPr>
              <a:r>
                <a:rPr lang="en-US" sz="4799">
                  <a:solidFill>
                    <a:srgbClr val="000000"/>
                  </a:solidFill>
                  <a:latin typeface="Open Sauce Light"/>
                  <a:ea typeface="Open Sauce Light"/>
                  <a:cs typeface="Open Sauce Light"/>
                  <a:sym typeface="Open Sauce Light"/>
                </a:rPr>
                <a:t>En resumen, las bases de datos son una herramienta fundamental en </a:t>
              </a:r>
              <a:r>
                <a:rPr lang="en-US" sz="4799">
                  <a:solidFill>
                    <a:srgbClr val="000000"/>
                  </a:solidFill>
                  <a:latin typeface="Open Sauce Light"/>
                  <a:ea typeface="Open Sauce Light"/>
                  <a:cs typeface="Open Sauce Light"/>
                  <a:sym typeface="Open Sauce Light"/>
                </a:rPr>
                <a:t>la Ingeniería Industrial, ya que permiten la gestión eficiente de datos, optimizan los procesos, mejoran la toma de decisiones y contribuyen al éxito general de las operaciones industriales. Su papel central en este campo demuestra su importancia en la era de la gestión basada en datos.</a:t>
              </a:r>
            </a:p>
          </p:txBody>
        </p:sp>
      </p:grpSp>
      <p:sp>
        <p:nvSpPr>
          <p:cNvPr name="TextBox 8" id="8"/>
          <p:cNvSpPr txBox="true"/>
          <p:nvPr/>
        </p:nvSpPr>
        <p:spPr>
          <a:xfrm rot="0">
            <a:off x="2805804" y="373149"/>
            <a:ext cx="12676392"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BD EN INGENIERÍA INDUSTRIAL</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7786" r="0" b="7786"/>
            <a:stretch>
              <a:fillRect/>
            </a:stretch>
          </p:blipFill>
          <p:spPr>
            <a:xfrm flipH="false" flipV="false">
              <a:off x="0" y="0"/>
              <a:ext cx="24384000" cy="13716000"/>
            </a:xfrm>
            <a:prstGeom prst="rect">
              <a:avLst/>
            </a:prstGeom>
          </p:spPr>
        </p:pic>
      </p:grpSp>
      <p:grpSp>
        <p:nvGrpSpPr>
          <p:cNvPr name="Group 4" id="4"/>
          <p:cNvGrpSpPr/>
          <p:nvPr/>
        </p:nvGrpSpPr>
        <p:grpSpPr>
          <a:xfrm rot="0">
            <a:off x="0" y="0"/>
            <a:ext cx="18288000" cy="10287000"/>
            <a:chOff x="0" y="0"/>
            <a:chExt cx="4816593" cy="2709333"/>
          </a:xfrm>
        </p:grpSpPr>
        <p:sp>
          <p:nvSpPr>
            <p:cNvPr name="Freeform 5" id="5"/>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92852">
                <a:alpha val="82745"/>
              </a:srgbClr>
            </a:solidFill>
          </p:spPr>
        </p:sp>
        <p:sp>
          <p:nvSpPr>
            <p:cNvPr name="TextBox 6" id="6"/>
            <p:cNvSpPr txBox="true"/>
            <p:nvPr/>
          </p:nvSpPr>
          <p:spPr>
            <a:xfrm>
              <a:off x="0" y="-38100"/>
              <a:ext cx="4816593" cy="2747433"/>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2586929" y="4286977"/>
            <a:ext cx="13114142" cy="1541597"/>
          </a:xfrm>
          <a:prstGeom prst="rect">
            <a:avLst/>
          </a:prstGeom>
        </p:spPr>
        <p:txBody>
          <a:bodyPr anchor="t" rtlCol="false" tIns="0" lIns="0" bIns="0" rIns="0">
            <a:spAutoFit/>
          </a:bodyPr>
          <a:lstStyle/>
          <a:p>
            <a:pPr algn="ctr">
              <a:lnSpc>
                <a:spcPts val="12633"/>
              </a:lnSpc>
            </a:pPr>
            <a:r>
              <a:rPr lang="en-US" b="true" sz="9023" spc="2481">
                <a:solidFill>
                  <a:srgbClr val="FFFFFF"/>
                </a:solidFill>
                <a:latin typeface="Open Sauce Semi-Bold"/>
                <a:ea typeface="Open Sauce Semi-Bold"/>
                <a:cs typeface="Open Sauce Semi-Bold"/>
                <a:sym typeface="Open Sauce Semi-Bold"/>
              </a:rPr>
              <a:t>¿PREGUNTAS?</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9444" t="0" r="-19444" b="0"/>
            </a:stretch>
          </a:blipFill>
        </p:spPr>
      </p:sp>
      <p:sp>
        <p:nvSpPr>
          <p:cNvPr name="Freeform 3" id="3"/>
          <p:cNvSpPr/>
          <p:nvPr/>
        </p:nvSpPr>
        <p:spPr>
          <a:xfrm flipH="false" flipV="false" rot="-1907389">
            <a:off x="54954" y="3466428"/>
            <a:ext cx="18178092" cy="13641143"/>
          </a:xfrm>
          <a:custGeom>
            <a:avLst/>
            <a:gdLst/>
            <a:ahLst/>
            <a:cxnLst/>
            <a:rect r="r" b="b" t="t" l="l"/>
            <a:pathLst>
              <a:path h="13641143" w="18178092">
                <a:moveTo>
                  <a:pt x="0" y="0"/>
                </a:moveTo>
                <a:lnTo>
                  <a:pt x="18178092" y="0"/>
                </a:lnTo>
                <a:lnTo>
                  <a:pt x="18178092" y="13641144"/>
                </a:lnTo>
                <a:lnTo>
                  <a:pt x="0" y="13641144"/>
                </a:lnTo>
                <a:lnTo>
                  <a:pt x="0" y="0"/>
                </a:lnTo>
                <a:close/>
              </a:path>
            </a:pathLst>
          </a:custGeom>
          <a:blipFill>
            <a:blip r:embed="rId3"/>
            <a:stretch>
              <a:fillRect l="0" t="0" r="0" b="0"/>
            </a:stretch>
          </a:blipFill>
        </p:spPr>
      </p:sp>
      <p:sp>
        <p:nvSpPr>
          <p:cNvPr name="Freeform 4" id="4"/>
          <p:cNvSpPr/>
          <p:nvPr/>
        </p:nvSpPr>
        <p:spPr>
          <a:xfrm flipH="false" flipV="false" rot="-1907389">
            <a:off x="426894" y="3320881"/>
            <a:ext cx="18178092" cy="13641143"/>
          </a:xfrm>
          <a:custGeom>
            <a:avLst/>
            <a:gdLst/>
            <a:ahLst/>
            <a:cxnLst/>
            <a:rect r="r" b="b" t="t" l="l"/>
            <a:pathLst>
              <a:path h="13641143" w="18178092">
                <a:moveTo>
                  <a:pt x="0" y="0"/>
                </a:moveTo>
                <a:lnTo>
                  <a:pt x="18178092" y="0"/>
                </a:lnTo>
                <a:lnTo>
                  <a:pt x="18178092" y="13641143"/>
                </a:lnTo>
                <a:lnTo>
                  <a:pt x="0" y="13641143"/>
                </a:lnTo>
                <a:lnTo>
                  <a:pt x="0" y="0"/>
                </a:lnTo>
                <a:close/>
              </a:path>
            </a:pathLst>
          </a:custGeom>
          <a:blipFill>
            <a:blip r:embed="rId3"/>
            <a:stretch>
              <a:fillRect l="0" t="0" r="0" b="0"/>
            </a:stretch>
          </a:blipFill>
        </p:spPr>
      </p:sp>
      <p:sp>
        <p:nvSpPr>
          <p:cNvPr name="Freeform 5" id="5"/>
          <p:cNvSpPr/>
          <p:nvPr/>
        </p:nvSpPr>
        <p:spPr>
          <a:xfrm flipH="false" flipV="false" rot="0">
            <a:off x="14710391" y="604847"/>
            <a:ext cx="195179" cy="155434"/>
          </a:xfrm>
          <a:custGeom>
            <a:avLst/>
            <a:gdLst/>
            <a:ahLst/>
            <a:cxnLst/>
            <a:rect r="r" b="b" t="t" l="l"/>
            <a:pathLst>
              <a:path h="155434" w="195179">
                <a:moveTo>
                  <a:pt x="0" y="0"/>
                </a:moveTo>
                <a:lnTo>
                  <a:pt x="195180" y="0"/>
                </a:lnTo>
                <a:lnTo>
                  <a:pt x="195180" y="155433"/>
                </a:lnTo>
                <a:lnTo>
                  <a:pt x="0" y="1554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372814" y="3258577"/>
            <a:ext cx="12286252" cy="2209035"/>
          </a:xfrm>
          <a:prstGeom prst="rect">
            <a:avLst/>
          </a:prstGeom>
        </p:spPr>
        <p:txBody>
          <a:bodyPr anchor="t" rtlCol="false" tIns="0" lIns="0" bIns="0" rIns="0">
            <a:spAutoFit/>
          </a:bodyPr>
          <a:lstStyle/>
          <a:p>
            <a:pPr algn="ctr">
              <a:lnSpc>
                <a:spcPts val="17344"/>
              </a:lnSpc>
            </a:pPr>
            <a:r>
              <a:rPr lang="en-US" b="true" sz="14698" spc="470">
                <a:solidFill>
                  <a:srgbClr val="FFFFFF"/>
                </a:solidFill>
                <a:latin typeface="Montserrat Heavy"/>
                <a:ea typeface="Montserrat Heavy"/>
                <a:cs typeface="Montserrat Heavy"/>
                <a:sym typeface="Montserrat Heavy"/>
              </a:rPr>
              <a:t>GRACIAS!!!</a:t>
            </a:r>
          </a:p>
        </p:txBody>
      </p:sp>
      <p:sp>
        <p:nvSpPr>
          <p:cNvPr name="TextBox 7" id="7"/>
          <p:cNvSpPr txBox="true"/>
          <p:nvPr/>
        </p:nvSpPr>
        <p:spPr>
          <a:xfrm rot="0">
            <a:off x="3372814" y="2183641"/>
            <a:ext cx="12286252" cy="1046375"/>
          </a:xfrm>
          <a:prstGeom prst="rect">
            <a:avLst/>
          </a:prstGeom>
        </p:spPr>
        <p:txBody>
          <a:bodyPr anchor="t" rtlCol="false" tIns="0" lIns="0" bIns="0" rIns="0">
            <a:spAutoFit/>
          </a:bodyPr>
          <a:lstStyle/>
          <a:p>
            <a:pPr algn="ctr">
              <a:lnSpc>
                <a:spcPts val="8211"/>
              </a:lnSpc>
            </a:pPr>
            <a:r>
              <a:rPr lang="en-US" sz="6958">
                <a:solidFill>
                  <a:srgbClr val="FFFFFF"/>
                </a:solidFill>
                <a:latin typeface="Montserrat Light"/>
                <a:ea typeface="Montserrat Light"/>
                <a:cs typeface="Montserrat Light"/>
                <a:sym typeface="Montserrat Light"/>
              </a:rPr>
              <a:t>MUCHAS</a:t>
            </a:r>
          </a:p>
        </p:txBody>
      </p:sp>
      <p:sp>
        <p:nvSpPr>
          <p:cNvPr name="TextBox 8" id="8"/>
          <p:cNvSpPr txBox="true"/>
          <p:nvPr/>
        </p:nvSpPr>
        <p:spPr>
          <a:xfrm rot="0">
            <a:off x="5053380" y="5221064"/>
            <a:ext cx="8925120" cy="1038225"/>
          </a:xfrm>
          <a:prstGeom prst="rect">
            <a:avLst/>
          </a:prstGeom>
        </p:spPr>
        <p:txBody>
          <a:bodyPr anchor="t" rtlCol="false" tIns="0" lIns="0" bIns="0" rIns="0">
            <a:spAutoFit/>
          </a:bodyPr>
          <a:lstStyle/>
          <a:p>
            <a:pPr algn="ctr">
              <a:lnSpc>
                <a:spcPts val="8400"/>
              </a:lnSpc>
              <a:spcBef>
                <a:spcPct val="0"/>
              </a:spcBef>
            </a:pPr>
            <a:r>
              <a:rPr lang="en-US" sz="6000">
                <a:solidFill>
                  <a:srgbClr val="FFFFFF"/>
                </a:solidFill>
                <a:latin typeface="Holiday"/>
                <a:ea typeface="Holiday"/>
                <a:cs typeface="Holiday"/>
                <a:sym typeface="Holiday"/>
              </a:rPr>
              <a:t>Nos Vemos en la Siguiente Clase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56938" y="2090627"/>
            <a:ext cx="15174123" cy="7779145"/>
            <a:chOff x="0" y="0"/>
            <a:chExt cx="3996477" cy="2048828"/>
          </a:xfrm>
        </p:grpSpPr>
        <p:sp>
          <p:nvSpPr>
            <p:cNvPr name="Freeform 6" id="6"/>
            <p:cNvSpPr/>
            <p:nvPr/>
          </p:nvSpPr>
          <p:spPr>
            <a:xfrm flipH="false" flipV="false" rot="0">
              <a:off x="0" y="0"/>
              <a:ext cx="3996477" cy="2048828"/>
            </a:xfrm>
            <a:custGeom>
              <a:avLst/>
              <a:gdLst/>
              <a:ahLst/>
              <a:cxnLst/>
              <a:rect r="r" b="b" t="t" l="l"/>
              <a:pathLst>
                <a:path h="2048828" w="3996477">
                  <a:moveTo>
                    <a:pt x="26020" y="0"/>
                  </a:moveTo>
                  <a:lnTo>
                    <a:pt x="3970456" y="0"/>
                  </a:lnTo>
                  <a:cubicBezTo>
                    <a:pt x="3977358" y="0"/>
                    <a:pt x="3983976" y="2741"/>
                    <a:pt x="3988856" y="7621"/>
                  </a:cubicBezTo>
                  <a:cubicBezTo>
                    <a:pt x="3993736" y="12501"/>
                    <a:pt x="3996477" y="19119"/>
                    <a:pt x="3996477" y="26020"/>
                  </a:cubicBezTo>
                  <a:lnTo>
                    <a:pt x="3996477" y="2022808"/>
                  </a:lnTo>
                  <a:cubicBezTo>
                    <a:pt x="3996477" y="2037179"/>
                    <a:pt x="3984827" y="2048828"/>
                    <a:pt x="3970456" y="2048828"/>
                  </a:cubicBezTo>
                  <a:lnTo>
                    <a:pt x="26020" y="2048828"/>
                  </a:lnTo>
                  <a:cubicBezTo>
                    <a:pt x="19119" y="2048828"/>
                    <a:pt x="12501" y="2046087"/>
                    <a:pt x="7621" y="2041207"/>
                  </a:cubicBezTo>
                  <a:cubicBezTo>
                    <a:pt x="2741" y="2036327"/>
                    <a:pt x="0" y="2029709"/>
                    <a:pt x="0" y="2022808"/>
                  </a:cubicBezTo>
                  <a:lnTo>
                    <a:pt x="0" y="26020"/>
                  </a:lnTo>
                  <a:cubicBezTo>
                    <a:pt x="0" y="19119"/>
                    <a:pt x="2741" y="12501"/>
                    <a:pt x="7621" y="7621"/>
                  </a:cubicBezTo>
                  <a:cubicBezTo>
                    <a:pt x="12501" y="2741"/>
                    <a:pt x="19119" y="0"/>
                    <a:pt x="26020" y="0"/>
                  </a:cubicBezTo>
                  <a:close/>
                </a:path>
              </a:pathLst>
            </a:custGeom>
            <a:solidFill>
              <a:srgbClr val="FFFFFF"/>
            </a:solidFill>
          </p:spPr>
        </p:sp>
        <p:sp>
          <p:nvSpPr>
            <p:cNvPr name="TextBox 7" id="7"/>
            <p:cNvSpPr txBox="true"/>
            <p:nvPr/>
          </p:nvSpPr>
          <p:spPr>
            <a:xfrm>
              <a:off x="0" y="-57150"/>
              <a:ext cx="3996477" cy="2105978"/>
            </a:xfrm>
            <a:prstGeom prst="rect">
              <a:avLst/>
            </a:prstGeom>
          </p:spPr>
          <p:txBody>
            <a:bodyPr anchor="ctr" rtlCol="false" tIns="50800" lIns="50800" bIns="50800" rIns="50800"/>
            <a:lstStyle/>
            <a:p>
              <a:pPr algn="l">
                <a:lnSpc>
                  <a:spcPts val="3779"/>
                </a:lnSpc>
              </a:pPr>
              <a:r>
                <a:rPr lang="en-US" sz="2699" b="true">
                  <a:solidFill>
                    <a:srgbClr val="092852"/>
                  </a:solidFill>
                  <a:latin typeface="Open Sans Bold"/>
                  <a:ea typeface="Open Sans Bold"/>
                  <a:cs typeface="Open Sans Bold"/>
                  <a:sym typeface="Open Sans Bold"/>
                </a:rPr>
                <a:t>Base de Datos (BD):</a:t>
              </a:r>
              <a:r>
                <a:rPr lang="en-US" sz="2699">
                  <a:solidFill>
                    <a:srgbClr val="000000"/>
                  </a:solidFill>
                  <a:latin typeface="Open Sans"/>
                  <a:ea typeface="Open Sans"/>
                  <a:cs typeface="Open Sans"/>
                  <a:sym typeface="Open Sans"/>
                </a:rPr>
                <a:t> </a:t>
              </a:r>
              <a:r>
                <a:rPr lang="en-US" sz="2699">
                  <a:solidFill>
                    <a:srgbClr val="000000"/>
                  </a:solidFill>
                  <a:latin typeface="Open Sans"/>
                  <a:ea typeface="Open Sans"/>
                  <a:cs typeface="Open Sans"/>
                  <a:sym typeface="Open Sans"/>
                </a:rPr>
                <a:t>Una Base de Datos es un conjunto de datos relacionados entre sí que están organizados y almacenados de manera sistemática para permitir su fácil acceso, manipulación y actualización. Las bases de datos están diseñadas para gestionar grandes cantidades de información y pueden estar formadas por varias tablas, registros, campos y otros elementos que permiten estructurar los datos de manera eficiente.</a:t>
              </a:r>
            </a:p>
            <a:p>
              <a:pPr algn="l">
                <a:lnSpc>
                  <a:spcPts val="3779"/>
                </a:lnSpc>
              </a:pPr>
              <a:r>
                <a:rPr lang="en-US" sz="2699" b="true">
                  <a:solidFill>
                    <a:srgbClr val="092852"/>
                  </a:solidFill>
                  <a:latin typeface="Open Sans Bold"/>
                  <a:ea typeface="Open Sans Bold"/>
                  <a:cs typeface="Open Sans Bold"/>
                  <a:sym typeface="Open Sans Bold"/>
                </a:rPr>
                <a:t>Esquema de la Base de Datos (Esquema de la BD):</a:t>
              </a:r>
              <a:r>
                <a:rPr lang="en-US" sz="2699">
                  <a:solidFill>
                    <a:srgbClr val="000000"/>
                  </a:solidFill>
                  <a:latin typeface="Open Sans"/>
                  <a:ea typeface="Open Sans"/>
                  <a:cs typeface="Open Sans"/>
                  <a:sym typeface="Open Sans"/>
                </a:rPr>
                <a:t> El esquema de una base de datos se refiere a la estructura o diseño lógico que define cómo se organiza la base de datos. Es la "plantilla" que describe las tablas, los campos, las relaciones entre las tablas, las restricciones (como las claves primarias y foráneas), y otros elementos como vistas, índices y procedimientos almacenados. El esquema es independiente de los datos almacenados y es esencial para mantener la organización y la integridad de la base de datos.</a:t>
              </a:r>
            </a:p>
            <a:p>
              <a:pPr algn="l">
                <a:lnSpc>
                  <a:spcPts val="3779"/>
                </a:lnSpc>
              </a:pPr>
              <a:r>
                <a:rPr lang="en-US" sz="2699">
                  <a:solidFill>
                    <a:srgbClr val="000000"/>
                  </a:solidFill>
                  <a:latin typeface="Open Sans"/>
                  <a:ea typeface="Open Sans"/>
                  <a:cs typeface="Open Sans"/>
                  <a:sym typeface="Open Sans"/>
                </a:rPr>
                <a:t>En otras palabras, el esquema es la descripción de cómo se verá y funcionará la base de datos.</a:t>
              </a:r>
            </a:p>
            <a:p>
              <a:pPr algn="l">
                <a:lnSpc>
                  <a:spcPts val="3779"/>
                </a:lnSpc>
              </a:pPr>
              <a:r>
                <a:rPr lang="en-US" sz="2699" b="true">
                  <a:solidFill>
                    <a:srgbClr val="092852"/>
                  </a:solidFill>
                  <a:latin typeface="Open Sans Bold"/>
                  <a:ea typeface="Open Sans Bold"/>
                  <a:cs typeface="Open Sans Bold"/>
                  <a:sym typeface="Open Sans Bold"/>
                </a:rPr>
                <a:t>Instancia de la Base de Datos (Instancia de la BD):</a:t>
              </a:r>
              <a:r>
                <a:rPr lang="en-US" sz="2699">
                  <a:solidFill>
                    <a:srgbClr val="000000"/>
                  </a:solidFill>
                  <a:latin typeface="Open Sans"/>
                  <a:ea typeface="Open Sans"/>
                  <a:cs typeface="Open Sans"/>
                  <a:sym typeface="Open Sans"/>
                </a:rPr>
                <a:t> Una instancia de una base de datos se refiere al conjunto de datos almacenados en la base de datos en un momento específico. Mientras que el esquema es una descripción de cómo deben estar organizados los datos, la instancia es el contenido real de la base de datos en un momento dado.</a:t>
              </a:r>
            </a:p>
          </p:txBody>
        </p:sp>
      </p:grpSp>
      <p:sp>
        <p:nvSpPr>
          <p:cNvPr name="TextBox 8" id="8"/>
          <p:cNvSpPr txBox="true"/>
          <p:nvPr/>
        </p:nvSpPr>
        <p:spPr>
          <a:xfrm rot="0">
            <a:off x="3883404" y="-17015"/>
            <a:ext cx="10556639" cy="1829678"/>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CONCEPTO DE BASE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28922" y="2231452"/>
            <a:ext cx="7611865" cy="7481745"/>
            <a:chOff x="0" y="0"/>
            <a:chExt cx="2004771" cy="1970501"/>
          </a:xfrm>
        </p:grpSpPr>
        <p:sp>
          <p:nvSpPr>
            <p:cNvPr name="Freeform 6" id="6"/>
            <p:cNvSpPr/>
            <p:nvPr/>
          </p:nvSpPr>
          <p:spPr>
            <a:xfrm flipH="false" flipV="false" rot="0">
              <a:off x="0" y="0"/>
              <a:ext cx="2004771" cy="1970501"/>
            </a:xfrm>
            <a:custGeom>
              <a:avLst/>
              <a:gdLst/>
              <a:ahLst/>
              <a:cxnLst/>
              <a:rect r="r" b="b" t="t" l="l"/>
              <a:pathLst>
                <a:path h="1970501" w="2004771">
                  <a:moveTo>
                    <a:pt x="51871" y="0"/>
                  </a:moveTo>
                  <a:lnTo>
                    <a:pt x="1952900" y="0"/>
                  </a:lnTo>
                  <a:cubicBezTo>
                    <a:pt x="1966657" y="0"/>
                    <a:pt x="1979850" y="5465"/>
                    <a:pt x="1989578" y="15193"/>
                  </a:cubicBezTo>
                  <a:cubicBezTo>
                    <a:pt x="1999306" y="24921"/>
                    <a:pt x="2004771" y="38114"/>
                    <a:pt x="2004771" y="51871"/>
                  </a:cubicBezTo>
                  <a:lnTo>
                    <a:pt x="2004771" y="1918629"/>
                  </a:lnTo>
                  <a:cubicBezTo>
                    <a:pt x="2004771" y="1932387"/>
                    <a:pt x="1999306" y="1945580"/>
                    <a:pt x="1989578" y="1955308"/>
                  </a:cubicBezTo>
                  <a:cubicBezTo>
                    <a:pt x="1979850" y="1965036"/>
                    <a:pt x="1966657" y="1970501"/>
                    <a:pt x="1952900" y="1970501"/>
                  </a:cubicBezTo>
                  <a:lnTo>
                    <a:pt x="51871" y="1970501"/>
                  </a:lnTo>
                  <a:cubicBezTo>
                    <a:pt x="38114" y="1970501"/>
                    <a:pt x="24921" y="1965036"/>
                    <a:pt x="15193" y="1955308"/>
                  </a:cubicBezTo>
                  <a:cubicBezTo>
                    <a:pt x="5465" y="1945580"/>
                    <a:pt x="0" y="1932387"/>
                    <a:pt x="0" y="1918629"/>
                  </a:cubicBezTo>
                  <a:lnTo>
                    <a:pt x="0" y="51871"/>
                  </a:lnTo>
                  <a:cubicBezTo>
                    <a:pt x="0" y="38114"/>
                    <a:pt x="5465" y="24921"/>
                    <a:pt x="15193" y="15193"/>
                  </a:cubicBezTo>
                  <a:cubicBezTo>
                    <a:pt x="24921" y="5465"/>
                    <a:pt x="38114" y="0"/>
                    <a:pt x="51871" y="0"/>
                  </a:cubicBezTo>
                  <a:close/>
                </a:path>
              </a:pathLst>
            </a:custGeom>
            <a:solidFill>
              <a:srgbClr val="FFFFFF"/>
            </a:solidFill>
          </p:spPr>
        </p:sp>
        <p:sp>
          <p:nvSpPr>
            <p:cNvPr name="TextBox 7" id="7"/>
            <p:cNvSpPr txBox="true"/>
            <p:nvPr/>
          </p:nvSpPr>
          <p:spPr>
            <a:xfrm>
              <a:off x="0" y="-57150"/>
              <a:ext cx="2004771" cy="2027651"/>
            </a:xfrm>
            <a:prstGeom prst="rect">
              <a:avLst/>
            </a:prstGeom>
          </p:spPr>
          <p:txBody>
            <a:bodyPr anchor="ctr" rtlCol="false" tIns="50800" lIns="50800" bIns="50800" rIns="50800"/>
            <a:lstStyle/>
            <a:p>
              <a:pPr algn="l">
                <a:lnSpc>
                  <a:spcPts val="3779"/>
                </a:lnSpc>
              </a:pPr>
            </a:p>
          </p:txBody>
        </p:sp>
      </p:grpSp>
      <p:sp>
        <p:nvSpPr>
          <p:cNvPr name="Freeform 8" id="8"/>
          <p:cNvSpPr/>
          <p:nvPr/>
        </p:nvSpPr>
        <p:spPr>
          <a:xfrm flipH="false" flipV="false" rot="0">
            <a:off x="2037278" y="2661759"/>
            <a:ext cx="4595152" cy="3310565"/>
          </a:xfrm>
          <a:custGeom>
            <a:avLst/>
            <a:gdLst/>
            <a:ahLst/>
            <a:cxnLst/>
            <a:rect r="r" b="b" t="t" l="l"/>
            <a:pathLst>
              <a:path h="3310565" w="4595152">
                <a:moveTo>
                  <a:pt x="0" y="0"/>
                </a:moveTo>
                <a:lnTo>
                  <a:pt x="4595152" y="0"/>
                </a:lnTo>
                <a:lnTo>
                  <a:pt x="4595152" y="3310565"/>
                </a:lnTo>
                <a:lnTo>
                  <a:pt x="0" y="3310565"/>
                </a:lnTo>
                <a:lnTo>
                  <a:pt x="0" y="0"/>
                </a:lnTo>
                <a:close/>
              </a:path>
            </a:pathLst>
          </a:custGeom>
          <a:blipFill>
            <a:blip r:embed="rId2"/>
            <a:stretch>
              <a:fillRect l="0" t="0" r="0" b="0"/>
            </a:stretch>
          </a:blipFill>
        </p:spPr>
      </p:sp>
      <p:grpSp>
        <p:nvGrpSpPr>
          <p:cNvPr name="Group 9" id="9"/>
          <p:cNvGrpSpPr/>
          <p:nvPr/>
        </p:nvGrpSpPr>
        <p:grpSpPr>
          <a:xfrm rot="0">
            <a:off x="9919388" y="2231452"/>
            <a:ext cx="7611865" cy="7481745"/>
            <a:chOff x="0" y="0"/>
            <a:chExt cx="2004771" cy="1970501"/>
          </a:xfrm>
        </p:grpSpPr>
        <p:sp>
          <p:nvSpPr>
            <p:cNvPr name="Freeform 10" id="10"/>
            <p:cNvSpPr/>
            <p:nvPr/>
          </p:nvSpPr>
          <p:spPr>
            <a:xfrm flipH="false" flipV="false" rot="0">
              <a:off x="0" y="0"/>
              <a:ext cx="2004771" cy="1970501"/>
            </a:xfrm>
            <a:custGeom>
              <a:avLst/>
              <a:gdLst/>
              <a:ahLst/>
              <a:cxnLst/>
              <a:rect r="r" b="b" t="t" l="l"/>
              <a:pathLst>
                <a:path h="1970501" w="2004771">
                  <a:moveTo>
                    <a:pt x="51871" y="0"/>
                  </a:moveTo>
                  <a:lnTo>
                    <a:pt x="1952900" y="0"/>
                  </a:lnTo>
                  <a:cubicBezTo>
                    <a:pt x="1966657" y="0"/>
                    <a:pt x="1979850" y="5465"/>
                    <a:pt x="1989578" y="15193"/>
                  </a:cubicBezTo>
                  <a:cubicBezTo>
                    <a:pt x="1999306" y="24921"/>
                    <a:pt x="2004771" y="38114"/>
                    <a:pt x="2004771" y="51871"/>
                  </a:cubicBezTo>
                  <a:lnTo>
                    <a:pt x="2004771" y="1918629"/>
                  </a:lnTo>
                  <a:cubicBezTo>
                    <a:pt x="2004771" y="1932387"/>
                    <a:pt x="1999306" y="1945580"/>
                    <a:pt x="1989578" y="1955308"/>
                  </a:cubicBezTo>
                  <a:cubicBezTo>
                    <a:pt x="1979850" y="1965036"/>
                    <a:pt x="1966657" y="1970501"/>
                    <a:pt x="1952900" y="1970501"/>
                  </a:cubicBezTo>
                  <a:lnTo>
                    <a:pt x="51871" y="1970501"/>
                  </a:lnTo>
                  <a:cubicBezTo>
                    <a:pt x="38114" y="1970501"/>
                    <a:pt x="24921" y="1965036"/>
                    <a:pt x="15193" y="1955308"/>
                  </a:cubicBezTo>
                  <a:cubicBezTo>
                    <a:pt x="5465" y="1945580"/>
                    <a:pt x="0" y="1932387"/>
                    <a:pt x="0" y="1918629"/>
                  </a:cubicBezTo>
                  <a:lnTo>
                    <a:pt x="0" y="51871"/>
                  </a:lnTo>
                  <a:cubicBezTo>
                    <a:pt x="0" y="38114"/>
                    <a:pt x="5465" y="24921"/>
                    <a:pt x="15193" y="15193"/>
                  </a:cubicBezTo>
                  <a:cubicBezTo>
                    <a:pt x="24921" y="5465"/>
                    <a:pt x="38114" y="0"/>
                    <a:pt x="51871" y="0"/>
                  </a:cubicBezTo>
                  <a:close/>
                </a:path>
              </a:pathLst>
            </a:custGeom>
            <a:solidFill>
              <a:srgbClr val="FFFFFF"/>
            </a:solidFill>
          </p:spPr>
        </p:sp>
        <p:sp>
          <p:nvSpPr>
            <p:cNvPr name="TextBox 11" id="11"/>
            <p:cNvSpPr txBox="true"/>
            <p:nvPr/>
          </p:nvSpPr>
          <p:spPr>
            <a:xfrm>
              <a:off x="0" y="-57150"/>
              <a:ext cx="2004771" cy="2027651"/>
            </a:xfrm>
            <a:prstGeom prst="rect">
              <a:avLst/>
            </a:prstGeom>
          </p:spPr>
          <p:txBody>
            <a:bodyPr anchor="ctr" rtlCol="false" tIns="50800" lIns="50800" bIns="50800" rIns="50800"/>
            <a:lstStyle/>
            <a:p>
              <a:pPr algn="l">
                <a:lnSpc>
                  <a:spcPts val="3779"/>
                </a:lnSpc>
              </a:pPr>
            </a:p>
          </p:txBody>
        </p:sp>
      </p:grpSp>
      <p:sp>
        <p:nvSpPr>
          <p:cNvPr name="Freeform 12" id="12"/>
          <p:cNvSpPr/>
          <p:nvPr/>
        </p:nvSpPr>
        <p:spPr>
          <a:xfrm flipH="false" flipV="false" rot="0">
            <a:off x="12059061" y="2837616"/>
            <a:ext cx="3548354" cy="2958851"/>
          </a:xfrm>
          <a:custGeom>
            <a:avLst/>
            <a:gdLst/>
            <a:ahLst/>
            <a:cxnLst/>
            <a:rect r="r" b="b" t="t" l="l"/>
            <a:pathLst>
              <a:path h="2958851" w="3548354">
                <a:moveTo>
                  <a:pt x="0" y="0"/>
                </a:moveTo>
                <a:lnTo>
                  <a:pt x="3548353" y="0"/>
                </a:lnTo>
                <a:lnTo>
                  <a:pt x="3548353" y="2958851"/>
                </a:lnTo>
                <a:lnTo>
                  <a:pt x="0" y="2958851"/>
                </a:lnTo>
                <a:lnTo>
                  <a:pt x="0" y="0"/>
                </a:lnTo>
                <a:close/>
              </a:path>
            </a:pathLst>
          </a:custGeom>
          <a:blipFill>
            <a:blip r:embed="rId3"/>
            <a:stretch>
              <a:fillRect l="0" t="0" r="0" b="0"/>
            </a:stretch>
          </a:blipFill>
        </p:spPr>
      </p:sp>
      <p:sp>
        <p:nvSpPr>
          <p:cNvPr name="TextBox 13" id="13"/>
          <p:cNvSpPr txBox="true"/>
          <p:nvPr/>
        </p:nvSpPr>
        <p:spPr>
          <a:xfrm rot="0">
            <a:off x="3883404" y="373149"/>
            <a:ext cx="10556639"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EN UNA BD INTERVIENEN</a:t>
            </a:r>
          </a:p>
        </p:txBody>
      </p:sp>
      <p:sp>
        <p:nvSpPr>
          <p:cNvPr name="TextBox 14" id="14"/>
          <p:cNvSpPr txBox="true"/>
          <p:nvPr/>
        </p:nvSpPr>
        <p:spPr>
          <a:xfrm rot="0">
            <a:off x="3330140" y="2263031"/>
            <a:ext cx="2009429" cy="930522"/>
          </a:xfrm>
          <a:prstGeom prst="rect">
            <a:avLst/>
          </a:prstGeom>
        </p:spPr>
        <p:txBody>
          <a:bodyPr anchor="t" rtlCol="false" tIns="0" lIns="0" bIns="0" rIns="0">
            <a:spAutoFit/>
          </a:bodyPr>
          <a:lstStyle/>
          <a:p>
            <a:pPr algn="ctr">
              <a:lnSpc>
                <a:spcPts val="7623"/>
              </a:lnSpc>
            </a:pPr>
            <a:r>
              <a:rPr lang="en-US" sz="5445" b="true">
                <a:solidFill>
                  <a:srgbClr val="000000"/>
                </a:solidFill>
                <a:latin typeface="Open Sans Bold"/>
                <a:ea typeface="Open Sans Bold"/>
                <a:cs typeface="Open Sans Bold"/>
                <a:sym typeface="Open Sans Bold"/>
              </a:rPr>
              <a:t>DBMS</a:t>
            </a:r>
          </a:p>
        </p:txBody>
      </p:sp>
      <p:sp>
        <p:nvSpPr>
          <p:cNvPr name="TextBox 15" id="15"/>
          <p:cNvSpPr txBox="true"/>
          <p:nvPr/>
        </p:nvSpPr>
        <p:spPr>
          <a:xfrm rot="0">
            <a:off x="669746" y="5325718"/>
            <a:ext cx="7330216" cy="4105908"/>
          </a:xfrm>
          <a:prstGeom prst="rect">
            <a:avLst/>
          </a:prstGeom>
        </p:spPr>
        <p:txBody>
          <a:bodyPr anchor="t" rtlCol="false" tIns="0" lIns="0" bIns="0" rIns="0">
            <a:spAutoFit/>
          </a:bodyPr>
          <a:lstStyle/>
          <a:p>
            <a:pPr algn="l">
              <a:lnSpc>
                <a:spcPts val="3640"/>
              </a:lnSpc>
            </a:pPr>
            <a:r>
              <a:rPr lang="en-US" sz="2600" b="true">
                <a:solidFill>
                  <a:srgbClr val="000000"/>
                </a:solidFill>
                <a:latin typeface="Open Sans Bold"/>
                <a:ea typeface="Open Sans Bold"/>
                <a:cs typeface="Open Sans Bold"/>
                <a:sym typeface="Open Sans Bold"/>
              </a:rPr>
              <a:t>Un DBMS (Database Management System) o Sistema de Gestión de Bases de Datos es un software que permite crear, gestionar, y manipular bases de datos de manera eficiente. Facilita el almacenamiento, consulta, modificación y eliminación de datos, y asegura su integridad y seguridad. Ejemplos de DBMS incluyen MySQL, Oracle, y SQL Server.</a:t>
            </a:r>
          </a:p>
        </p:txBody>
      </p:sp>
      <p:sp>
        <p:nvSpPr>
          <p:cNvPr name="TextBox 16" id="16"/>
          <p:cNvSpPr txBox="true"/>
          <p:nvPr/>
        </p:nvSpPr>
        <p:spPr>
          <a:xfrm rot="0">
            <a:off x="13106404" y="2144111"/>
            <a:ext cx="1453667" cy="930522"/>
          </a:xfrm>
          <a:prstGeom prst="rect">
            <a:avLst/>
          </a:prstGeom>
        </p:spPr>
        <p:txBody>
          <a:bodyPr anchor="t" rtlCol="false" tIns="0" lIns="0" bIns="0" rIns="0">
            <a:spAutoFit/>
          </a:bodyPr>
          <a:lstStyle/>
          <a:p>
            <a:pPr algn="ctr">
              <a:lnSpc>
                <a:spcPts val="7623"/>
              </a:lnSpc>
            </a:pPr>
            <a:r>
              <a:rPr lang="en-US" sz="5445" b="true">
                <a:solidFill>
                  <a:srgbClr val="000000"/>
                </a:solidFill>
                <a:latin typeface="Open Sans Bold"/>
                <a:ea typeface="Open Sans Bold"/>
                <a:cs typeface="Open Sans Bold"/>
                <a:sym typeface="Open Sans Bold"/>
              </a:rPr>
              <a:t>DBA</a:t>
            </a:r>
          </a:p>
        </p:txBody>
      </p:sp>
      <p:sp>
        <p:nvSpPr>
          <p:cNvPr name="TextBox 17" id="17"/>
          <p:cNvSpPr txBox="true"/>
          <p:nvPr/>
        </p:nvSpPr>
        <p:spPr>
          <a:xfrm rot="0">
            <a:off x="10168129" y="5492201"/>
            <a:ext cx="7330216" cy="4105908"/>
          </a:xfrm>
          <a:prstGeom prst="rect">
            <a:avLst/>
          </a:prstGeom>
        </p:spPr>
        <p:txBody>
          <a:bodyPr anchor="t" rtlCol="false" tIns="0" lIns="0" bIns="0" rIns="0">
            <a:spAutoFit/>
          </a:bodyPr>
          <a:lstStyle/>
          <a:p>
            <a:pPr algn="l">
              <a:lnSpc>
                <a:spcPts val="3640"/>
              </a:lnSpc>
            </a:pPr>
            <a:r>
              <a:rPr lang="en-US" sz="2600" b="true">
                <a:solidFill>
                  <a:srgbClr val="000000"/>
                </a:solidFill>
                <a:latin typeface="Open Sans Bold"/>
                <a:ea typeface="Open Sans Bold"/>
                <a:cs typeface="Open Sans Bold"/>
                <a:sym typeface="Open Sans Bold"/>
              </a:rPr>
              <a:t>El DBA (Database Administrator) o Administrador de Bases de Datos es el profesional responsable de la gestión, mantenimiento, optimización, y seguridad de una base de datos. Sus tareas incluyen asegurar la disponibilidad, rendimiento, respaldo y recuperación de los datos, así como la implementación de políticas de acceso y seguridad.</a:t>
            </a:r>
          </a:p>
        </p:txBody>
      </p:sp>
      <p:sp>
        <p:nvSpPr>
          <p:cNvPr name="Freeform 18" id="18"/>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74662" y="2217369"/>
            <a:ext cx="15174123" cy="7527187"/>
            <a:chOff x="0" y="0"/>
            <a:chExt cx="3996477" cy="1982469"/>
          </a:xfrm>
        </p:grpSpPr>
        <p:sp>
          <p:nvSpPr>
            <p:cNvPr name="Freeform 6" id="6"/>
            <p:cNvSpPr/>
            <p:nvPr/>
          </p:nvSpPr>
          <p:spPr>
            <a:xfrm flipH="false" flipV="false" rot="0">
              <a:off x="0" y="0"/>
              <a:ext cx="3996477" cy="1982469"/>
            </a:xfrm>
            <a:custGeom>
              <a:avLst/>
              <a:gdLst/>
              <a:ahLst/>
              <a:cxnLst/>
              <a:rect r="r" b="b" t="t" l="l"/>
              <a:pathLst>
                <a:path h="1982469" w="3996477">
                  <a:moveTo>
                    <a:pt x="26020" y="0"/>
                  </a:moveTo>
                  <a:lnTo>
                    <a:pt x="3970456" y="0"/>
                  </a:lnTo>
                  <a:cubicBezTo>
                    <a:pt x="3977358" y="0"/>
                    <a:pt x="3983976" y="2741"/>
                    <a:pt x="3988856" y="7621"/>
                  </a:cubicBezTo>
                  <a:cubicBezTo>
                    <a:pt x="3993736" y="12501"/>
                    <a:pt x="3996477" y="19119"/>
                    <a:pt x="3996477" y="26020"/>
                  </a:cubicBezTo>
                  <a:lnTo>
                    <a:pt x="3996477" y="1956448"/>
                  </a:lnTo>
                  <a:cubicBezTo>
                    <a:pt x="3996477" y="1963350"/>
                    <a:pt x="3993736" y="1969968"/>
                    <a:pt x="3988856" y="1974848"/>
                  </a:cubicBezTo>
                  <a:cubicBezTo>
                    <a:pt x="3983976" y="1979727"/>
                    <a:pt x="3977358" y="1982469"/>
                    <a:pt x="3970456" y="1982469"/>
                  </a:cubicBezTo>
                  <a:lnTo>
                    <a:pt x="26020" y="1982469"/>
                  </a:lnTo>
                  <a:cubicBezTo>
                    <a:pt x="19119" y="1982469"/>
                    <a:pt x="12501" y="1979727"/>
                    <a:pt x="7621" y="1974848"/>
                  </a:cubicBezTo>
                  <a:cubicBezTo>
                    <a:pt x="2741" y="1969968"/>
                    <a:pt x="0" y="1963350"/>
                    <a:pt x="0" y="1956448"/>
                  </a:cubicBezTo>
                  <a:lnTo>
                    <a:pt x="0" y="26020"/>
                  </a:lnTo>
                  <a:cubicBezTo>
                    <a:pt x="0" y="19119"/>
                    <a:pt x="2741" y="12501"/>
                    <a:pt x="7621" y="7621"/>
                  </a:cubicBezTo>
                  <a:cubicBezTo>
                    <a:pt x="12501" y="2741"/>
                    <a:pt x="19119" y="0"/>
                    <a:pt x="26020" y="0"/>
                  </a:cubicBezTo>
                  <a:close/>
                </a:path>
              </a:pathLst>
            </a:custGeom>
            <a:solidFill>
              <a:srgbClr val="FFFFFF"/>
            </a:solidFill>
          </p:spPr>
        </p:sp>
        <p:sp>
          <p:nvSpPr>
            <p:cNvPr name="TextBox 7" id="7"/>
            <p:cNvSpPr txBox="true"/>
            <p:nvPr/>
          </p:nvSpPr>
          <p:spPr>
            <a:xfrm>
              <a:off x="0" y="-76200"/>
              <a:ext cx="3996477" cy="2058669"/>
            </a:xfrm>
            <a:prstGeom prst="rect">
              <a:avLst/>
            </a:prstGeom>
          </p:spPr>
          <p:txBody>
            <a:bodyPr anchor="ctr" rtlCol="false" tIns="50800" lIns="50800" bIns="50800" rIns="50800"/>
            <a:lstStyle/>
            <a:p>
              <a:pPr algn="l">
                <a:lnSpc>
                  <a:spcPts val="5319"/>
                </a:lnSpc>
              </a:pPr>
              <a:r>
                <a:rPr lang="en-US" sz="3799" b="true">
                  <a:solidFill>
                    <a:srgbClr val="092852"/>
                  </a:solidFill>
                  <a:latin typeface="Open Sans Bold"/>
                  <a:ea typeface="Open Sans Bold"/>
                  <a:cs typeface="Open Sans Bold"/>
                  <a:sym typeface="Open Sans Bold"/>
                </a:rPr>
                <a:t>Usuario final:</a:t>
              </a:r>
              <a:r>
                <a:rPr lang="en-US" sz="3799">
                  <a:solidFill>
                    <a:srgbClr val="000000"/>
                  </a:solidFill>
                  <a:latin typeface="Open Sans"/>
                  <a:ea typeface="Open Sans"/>
                  <a:cs typeface="Open Sans"/>
                  <a:sym typeface="Open Sans"/>
                </a:rPr>
                <a:t> Es la persona o grupo de personas que interactúan directamente con la base de datos a través de aplicaciones o interfaces, con el objetivo de consultar, ingresar o modificar datos, sin necesidad de conocer los aspectos técnicos o internos del sistema de gestión de la base de datos.</a:t>
              </a:r>
            </a:p>
            <a:p>
              <a:pPr algn="l">
                <a:lnSpc>
                  <a:spcPts val="5319"/>
                </a:lnSpc>
              </a:pPr>
              <a:r>
                <a:rPr lang="en-US" sz="3799" b="true">
                  <a:solidFill>
                    <a:srgbClr val="092852"/>
                  </a:solidFill>
                  <a:latin typeface="Open Sans Bold"/>
                  <a:ea typeface="Open Sans Bold"/>
                  <a:cs typeface="Open Sans Bold"/>
                  <a:sym typeface="Open Sans Bold"/>
                </a:rPr>
                <a:t>Usuario especialista:</a:t>
              </a:r>
              <a:r>
                <a:rPr lang="en-US" sz="3799">
                  <a:solidFill>
                    <a:srgbClr val="000000"/>
                  </a:solidFill>
                  <a:latin typeface="Open Sans"/>
                  <a:ea typeface="Open Sans"/>
                  <a:cs typeface="Open Sans"/>
                  <a:sym typeface="Open Sans"/>
                </a:rPr>
                <a:t> Es un usuario con conocimientos avanzados y técnicos sobre la base de datos, que puede realizar consultas complejas, diseñar bases de datos o realizar análisis detallados. Los usuarios especialistas suelen estar familiarizados con lenguajes de consulta como SQL y tienen un conocimiento profundo de los datos y el esquema.</a:t>
              </a:r>
            </a:p>
          </p:txBody>
        </p:sp>
      </p:grpSp>
      <p:sp>
        <p:nvSpPr>
          <p:cNvPr name="TextBox 8" id="8"/>
          <p:cNvSpPr txBox="true"/>
          <p:nvPr/>
        </p:nvSpPr>
        <p:spPr>
          <a:xfrm rot="0">
            <a:off x="3883404" y="542486"/>
            <a:ext cx="10556639" cy="905753"/>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DEFINICIONES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55036" y="2090627"/>
            <a:ext cx="16413376" cy="7481745"/>
            <a:chOff x="0" y="0"/>
            <a:chExt cx="4322864" cy="1970501"/>
          </a:xfrm>
        </p:grpSpPr>
        <p:sp>
          <p:nvSpPr>
            <p:cNvPr name="Freeform 6" id="6"/>
            <p:cNvSpPr/>
            <p:nvPr/>
          </p:nvSpPr>
          <p:spPr>
            <a:xfrm flipH="false" flipV="false" rot="0">
              <a:off x="0" y="0"/>
              <a:ext cx="4322864" cy="1970501"/>
            </a:xfrm>
            <a:custGeom>
              <a:avLst/>
              <a:gdLst/>
              <a:ahLst/>
              <a:cxnLst/>
              <a:rect r="r" b="b" t="t" l="l"/>
              <a:pathLst>
                <a:path h="1970501" w="4322864">
                  <a:moveTo>
                    <a:pt x="24056" y="0"/>
                  </a:moveTo>
                  <a:lnTo>
                    <a:pt x="4298809" y="0"/>
                  </a:lnTo>
                  <a:cubicBezTo>
                    <a:pt x="4312094" y="0"/>
                    <a:pt x="4322864" y="10770"/>
                    <a:pt x="4322864" y="24056"/>
                  </a:cubicBezTo>
                  <a:lnTo>
                    <a:pt x="4322864" y="1946445"/>
                  </a:lnTo>
                  <a:cubicBezTo>
                    <a:pt x="4322864" y="1959731"/>
                    <a:pt x="4312094" y="1970501"/>
                    <a:pt x="4298809" y="1970501"/>
                  </a:cubicBezTo>
                  <a:lnTo>
                    <a:pt x="24056" y="1970501"/>
                  </a:lnTo>
                  <a:cubicBezTo>
                    <a:pt x="10770" y="1970501"/>
                    <a:pt x="0" y="1959731"/>
                    <a:pt x="0" y="1946445"/>
                  </a:cubicBezTo>
                  <a:lnTo>
                    <a:pt x="0" y="24056"/>
                  </a:lnTo>
                  <a:cubicBezTo>
                    <a:pt x="0" y="10770"/>
                    <a:pt x="10770" y="0"/>
                    <a:pt x="24056" y="0"/>
                  </a:cubicBezTo>
                  <a:close/>
                </a:path>
              </a:pathLst>
            </a:custGeom>
            <a:solidFill>
              <a:srgbClr val="FFFFFF"/>
            </a:solidFill>
          </p:spPr>
        </p:sp>
        <p:sp>
          <p:nvSpPr>
            <p:cNvPr name="TextBox 7" id="7"/>
            <p:cNvSpPr txBox="true"/>
            <p:nvPr/>
          </p:nvSpPr>
          <p:spPr>
            <a:xfrm>
              <a:off x="0" y="-38100"/>
              <a:ext cx="4322864" cy="2008601"/>
            </a:xfrm>
            <a:prstGeom prst="rect">
              <a:avLst/>
            </a:prstGeom>
          </p:spPr>
          <p:txBody>
            <a:bodyPr anchor="ctr" rtlCol="false" tIns="50800" lIns="50800" bIns="50800" rIns="50800"/>
            <a:lstStyle/>
            <a:p>
              <a:pPr algn="l">
                <a:lnSpc>
                  <a:spcPts val="2939"/>
                </a:lnSpc>
              </a:pPr>
              <a:r>
                <a:rPr lang="en-US" sz="2099" b="true">
                  <a:solidFill>
                    <a:srgbClr val="000000"/>
                  </a:solidFill>
                  <a:latin typeface="Open Sans Bold"/>
                  <a:ea typeface="Open Sans Bold"/>
                  <a:cs typeface="Open Sans Bold"/>
                  <a:sym typeface="Open Sans Bold"/>
                </a:rPr>
                <a:t>Un Sistema de Gestión de Base de Datos (DBMS, por sus siglas en inglés) permite:</a:t>
              </a:r>
            </a:p>
            <a:p>
              <a:pPr algn="l" marL="453388" indent="-226694" lvl="1">
                <a:lnSpc>
                  <a:spcPts val="2939"/>
                </a:lnSpc>
                <a:buAutoNum type="arabicPeriod" startAt="1"/>
              </a:pPr>
              <a:r>
                <a:rPr lang="en-US" b="true" sz="2099">
                  <a:solidFill>
                    <a:srgbClr val="FF3131"/>
                  </a:solidFill>
                  <a:latin typeface="Open Sans Bold"/>
                  <a:ea typeface="Open Sans Bold"/>
                  <a:cs typeface="Open Sans Bold"/>
                  <a:sym typeface="Open Sans Bold"/>
                </a:rPr>
                <a:t>Crear y gestionar bases de datos:</a:t>
              </a:r>
              <a:r>
                <a:rPr lang="en-US" sz="2099">
                  <a:solidFill>
                    <a:srgbClr val="000000"/>
                  </a:solidFill>
                  <a:latin typeface="Open Sans"/>
                  <a:ea typeface="Open Sans"/>
                  <a:cs typeface="Open Sans"/>
                  <a:sym typeface="Open Sans"/>
                </a:rPr>
                <a:t> Facilita la creación, actualización y mantenimiento de bases de datos para almacenar y organizar los datos de forma estructurada.</a:t>
              </a:r>
            </a:p>
            <a:p>
              <a:pPr algn="l" marL="453388" indent="-226694" lvl="1">
                <a:lnSpc>
                  <a:spcPts val="2939"/>
                </a:lnSpc>
                <a:buAutoNum type="arabicPeriod" startAt="1"/>
              </a:pPr>
              <a:r>
                <a:rPr lang="en-US" b="true" sz="2099">
                  <a:solidFill>
                    <a:srgbClr val="FF3131"/>
                  </a:solidFill>
                  <a:latin typeface="Open Sans Bold"/>
                  <a:ea typeface="Open Sans Bold"/>
                  <a:cs typeface="Open Sans Bold"/>
                  <a:sym typeface="Open Sans Bold"/>
                </a:rPr>
                <a:t>Acceso eficiente:</a:t>
              </a:r>
              <a:r>
                <a:rPr lang="en-US" sz="2099">
                  <a:solidFill>
                    <a:srgbClr val="000000"/>
                  </a:solidFill>
                  <a:latin typeface="Open Sans"/>
                  <a:ea typeface="Open Sans"/>
                  <a:cs typeface="Open Sans"/>
                  <a:sym typeface="Open Sans"/>
                </a:rPr>
                <a:t> Permite a los usuarios consultar, modificar, insertar y eliminar datos mediante lenguajes como SQL, de manera eficiente y rápida.</a:t>
              </a:r>
            </a:p>
            <a:p>
              <a:pPr algn="l" marL="453388" indent="-226694" lvl="1">
                <a:lnSpc>
                  <a:spcPts val="2939"/>
                </a:lnSpc>
                <a:buAutoNum type="arabicPeriod" startAt="1"/>
              </a:pPr>
              <a:r>
                <a:rPr lang="en-US" b="true" sz="2099">
                  <a:solidFill>
                    <a:srgbClr val="FF3131"/>
                  </a:solidFill>
                  <a:latin typeface="Open Sans Bold"/>
                  <a:ea typeface="Open Sans Bold"/>
                  <a:cs typeface="Open Sans Bold"/>
                  <a:sym typeface="Open Sans Bold"/>
                </a:rPr>
                <a:t>Control de acceso:</a:t>
              </a:r>
              <a:r>
                <a:rPr lang="en-US" sz="2099">
                  <a:solidFill>
                    <a:srgbClr val="000000"/>
                  </a:solidFill>
                  <a:latin typeface="Open Sans"/>
                  <a:ea typeface="Open Sans"/>
                  <a:cs typeface="Open Sans"/>
                  <a:sym typeface="Open Sans"/>
                </a:rPr>
                <a:t> Proporciona mecanismos para controlar el acceso a los datos, asegurando que solo usuarios autorizados puedan realizar determinadas operaciones.</a:t>
              </a:r>
            </a:p>
            <a:p>
              <a:pPr algn="l" marL="453388" indent="-226694" lvl="1">
                <a:lnSpc>
                  <a:spcPts val="2939"/>
                </a:lnSpc>
                <a:buAutoNum type="arabicPeriod" startAt="1"/>
              </a:pPr>
              <a:r>
                <a:rPr lang="en-US" b="true" sz="2099">
                  <a:solidFill>
                    <a:srgbClr val="FF3131"/>
                  </a:solidFill>
                  <a:latin typeface="Open Sans Bold"/>
                  <a:ea typeface="Open Sans Bold"/>
                  <a:cs typeface="Open Sans Bold"/>
                  <a:sym typeface="Open Sans Bold"/>
                </a:rPr>
                <a:t>Seguridad de los datos:</a:t>
              </a:r>
              <a:r>
                <a:rPr lang="en-US" sz="2099">
                  <a:solidFill>
                    <a:srgbClr val="000000"/>
                  </a:solidFill>
                  <a:latin typeface="Open Sans"/>
                  <a:ea typeface="Open Sans"/>
                  <a:cs typeface="Open Sans"/>
                  <a:sym typeface="Open Sans"/>
                </a:rPr>
                <a:t> G</a:t>
              </a:r>
              <a:r>
                <a:rPr lang="en-US" sz="2099">
                  <a:solidFill>
                    <a:srgbClr val="000000"/>
                  </a:solidFill>
                  <a:latin typeface="Open Sans"/>
                  <a:ea typeface="Open Sans"/>
                  <a:cs typeface="Open Sans"/>
                  <a:sym typeface="Open Sans"/>
                </a:rPr>
                <a:t>arantiza la protección de los datos contra accesos no autorizados o ciberataques mediante medidas de seguridad como encriptación, autenticación, y auditoría.</a:t>
              </a:r>
            </a:p>
            <a:p>
              <a:pPr algn="l" marL="453388" indent="-226694" lvl="1">
                <a:lnSpc>
                  <a:spcPts val="2939"/>
                </a:lnSpc>
                <a:buAutoNum type="arabicPeriod" startAt="1"/>
              </a:pPr>
              <a:r>
                <a:rPr lang="en-US" b="true" sz="2099">
                  <a:solidFill>
                    <a:srgbClr val="FF3131"/>
                  </a:solidFill>
                  <a:latin typeface="Open Sans Bold"/>
                  <a:ea typeface="Open Sans Bold"/>
                  <a:cs typeface="Open Sans Bold"/>
                  <a:sym typeface="Open Sans Bold"/>
                </a:rPr>
                <a:t>Integridad de los datos:</a:t>
              </a:r>
              <a:r>
                <a:rPr lang="en-US" sz="2099">
                  <a:solidFill>
                    <a:srgbClr val="000000"/>
                  </a:solidFill>
                  <a:latin typeface="Open Sans"/>
                  <a:ea typeface="Open Sans"/>
                  <a:cs typeface="Open Sans"/>
                  <a:sym typeface="Open Sans"/>
                </a:rPr>
                <a:t> Se asegura de que los datos almacenados sean precisos y consistentes a través de reglas de integridad (como las claves primarias y foráneas).</a:t>
              </a:r>
            </a:p>
            <a:p>
              <a:pPr algn="l" marL="453388" indent="-226694" lvl="1">
                <a:lnSpc>
                  <a:spcPts val="2939"/>
                </a:lnSpc>
                <a:buAutoNum type="arabicPeriod" startAt="1"/>
              </a:pPr>
              <a:r>
                <a:rPr lang="en-US" b="true" sz="2099">
                  <a:solidFill>
                    <a:srgbClr val="FF3131"/>
                  </a:solidFill>
                  <a:latin typeface="Open Sans Bold"/>
                  <a:ea typeface="Open Sans Bold"/>
                  <a:cs typeface="Open Sans Bold"/>
                  <a:sym typeface="Open Sans Bold"/>
                </a:rPr>
                <a:t>Recuperación ante fallos:</a:t>
              </a:r>
              <a:r>
                <a:rPr lang="en-US" sz="2099">
                  <a:solidFill>
                    <a:srgbClr val="000000"/>
                  </a:solidFill>
                  <a:latin typeface="Open Sans"/>
                  <a:ea typeface="Open Sans"/>
                  <a:cs typeface="Open Sans"/>
                  <a:sym typeface="Open Sans"/>
                </a:rPr>
                <a:t> Ofrece mecanismos para recuperar datos en caso de fallos, como copias de seguridad automáticas y sistemas de recuperación ante desastres.</a:t>
              </a:r>
            </a:p>
            <a:p>
              <a:pPr algn="l" marL="453388" indent="-226694" lvl="1">
                <a:lnSpc>
                  <a:spcPts val="2939"/>
                </a:lnSpc>
                <a:buAutoNum type="arabicPeriod" startAt="1"/>
              </a:pPr>
              <a:r>
                <a:rPr lang="en-US" b="true" sz="2099">
                  <a:solidFill>
                    <a:srgbClr val="FF3131"/>
                  </a:solidFill>
                  <a:latin typeface="Open Sans Bold"/>
                  <a:ea typeface="Open Sans Bold"/>
                  <a:cs typeface="Open Sans Bold"/>
                  <a:sym typeface="Open Sans Bold"/>
                </a:rPr>
                <a:t>Gestión de la concurrencia:</a:t>
              </a:r>
              <a:r>
                <a:rPr lang="en-US" sz="2099">
                  <a:solidFill>
                    <a:srgbClr val="000000"/>
                  </a:solidFill>
                  <a:latin typeface="Open Sans"/>
                  <a:ea typeface="Open Sans"/>
                  <a:cs typeface="Open Sans"/>
                  <a:sym typeface="Open Sans"/>
                </a:rPr>
                <a:t> Permite que múltiples usuarios accedan y modifiquen la base de datos al mismo tiempo sin generar conflictos entre las transacciones.</a:t>
              </a:r>
            </a:p>
            <a:p>
              <a:pPr algn="l" marL="453388" indent="-226694" lvl="1">
                <a:lnSpc>
                  <a:spcPts val="2939"/>
                </a:lnSpc>
                <a:buAutoNum type="arabicPeriod" startAt="1"/>
              </a:pPr>
              <a:r>
                <a:rPr lang="en-US" b="true" sz="2099">
                  <a:solidFill>
                    <a:srgbClr val="FF3131"/>
                  </a:solidFill>
                  <a:latin typeface="Open Sans Bold"/>
                  <a:ea typeface="Open Sans Bold"/>
                  <a:cs typeface="Open Sans Bold"/>
                  <a:sym typeface="Open Sans Bold"/>
                </a:rPr>
                <a:t>Optimización de consultas:</a:t>
              </a:r>
              <a:r>
                <a:rPr lang="en-US" sz="2099">
                  <a:solidFill>
                    <a:srgbClr val="000000"/>
                  </a:solidFill>
                  <a:latin typeface="Open Sans"/>
                  <a:ea typeface="Open Sans"/>
                  <a:cs typeface="Open Sans"/>
                  <a:sym typeface="Open Sans"/>
                </a:rPr>
                <a:t> Mejora el rendimiento de las consultas sobre grandes volúmenes de datos mediante el uso de índices, planes de ejecución y técnicas de optimización de consultas.</a:t>
              </a:r>
            </a:p>
            <a:p>
              <a:pPr algn="l">
                <a:lnSpc>
                  <a:spcPts val="2939"/>
                </a:lnSpc>
              </a:pPr>
              <a:r>
                <a:rPr lang="en-US" sz="2099" b="true">
                  <a:solidFill>
                    <a:srgbClr val="000000"/>
                  </a:solidFill>
                  <a:latin typeface="Open Sans Bold"/>
                  <a:ea typeface="Open Sans Bold"/>
                  <a:cs typeface="Open Sans Bold"/>
                  <a:sym typeface="Open Sans Bold"/>
                </a:rPr>
                <a:t>En resumen, un DBMS facilita el manejo de grandes volúmenes de datos de manera eficiente, segura y con un control centralizado.</a:t>
              </a:r>
            </a:p>
          </p:txBody>
        </p:sp>
      </p:grpSp>
      <p:sp>
        <p:nvSpPr>
          <p:cNvPr name="TextBox 8" id="8"/>
          <p:cNvSpPr txBox="true"/>
          <p:nvPr/>
        </p:nvSpPr>
        <p:spPr>
          <a:xfrm rot="0">
            <a:off x="3865681" y="-17015"/>
            <a:ext cx="10556639" cy="1829678"/>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SISTEMA DE GESTIÓN DE BASE DE 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92852"/>
        </a:solidFill>
      </p:bgPr>
    </p:bg>
    <p:spTree>
      <p:nvGrpSpPr>
        <p:cNvPr id="1" name=""/>
        <p:cNvGrpSpPr/>
        <p:nvPr/>
      </p:nvGrpSpPr>
      <p:grpSpPr>
        <a:xfrm>
          <a:off x="0" y="0"/>
          <a:ext cx="0" cy="0"/>
          <a:chOff x="0" y="0"/>
          <a:chExt cx="0" cy="0"/>
        </a:xfrm>
      </p:grpSpPr>
      <p:grpSp>
        <p:nvGrpSpPr>
          <p:cNvPr name="Group 2" id="2"/>
          <p:cNvGrpSpPr/>
          <p:nvPr/>
        </p:nvGrpSpPr>
        <p:grpSpPr>
          <a:xfrm rot="0">
            <a:off x="-601495" y="-92538"/>
            <a:ext cx="19526437" cy="1903801"/>
            <a:chOff x="0" y="0"/>
            <a:chExt cx="5142765" cy="501413"/>
          </a:xfrm>
        </p:grpSpPr>
        <p:sp>
          <p:nvSpPr>
            <p:cNvPr name="Freeform 3" id="3"/>
            <p:cNvSpPr/>
            <p:nvPr/>
          </p:nvSpPr>
          <p:spPr>
            <a:xfrm flipH="false" flipV="false" rot="0">
              <a:off x="0" y="0"/>
              <a:ext cx="5142765" cy="501413"/>
            </a:xfrm>
            <a:custGeom>
              <a:avLst/>
              <a:gdLst/>
              <a:ahLst/>
              <a:cxnLst/>
              <a:rect r="r" b="b" t="t" l="l"/>
              <a:pathLst>
                <a:path h="501413" w="5142765">
                  <a:moveTo>
                    <a:pt x="0" y="0"/>
                  </a:moveTo>
                  <a:lnTo>
                    <a:pt x="5142765" y="0"/>
                  </a:lnTo>
                  <a:lnTo>
                    <a:pt x="5142765" y="501413"/>
                  </a:lnTo>
                  <a:lnTo>
                    <a:pt x="0" y="501413"/>
                  </a:lnTo>
                  <a:close/>
                </a:path>
              </a:pathLst>
            </a:custGeom>
            <a:solidFill>
              <a:srgbClr val="FFFFFF"/>
            </a:solidFill>
          </p:spPr>
        </p:sp>
        <p:sp>
          <p:nvSpPr>
            <p:cNvPr name="TextBox 4" id="4"/>
            <p:cNvSpPr txBox="true"/>
            <p:nvPr/>
          </p:nvSpPr>
          <p:spPr>
            <a:xfrm>
              <a:off x="0" y="-38100"/>
              <a:ext cx="5142765" cy="53951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750544" y="2287781"/>
            <a:ext cx="12822359" cy="6876201"/>
            <a:chOff x="0" y="0"/>
            <a:chExt cx="3377082" cy="1811016"/>
          </a:xfrm>
        </p:grpSpPr>
        <p:sp>
          <p:nvSpPr>
            <p:cNvPr name="Freeform 6" id="6"/>
            <p:cNvSpPr/>
            <p:nvPr/>
          </p:nvSpPr>
          <p:spPr>
            <a:xfrm flipH="false" flipV="false" rot="0">
              <a:off x="0" y="0"/>
              <a:ext cx="3377082" cy="1811016"/>
            </a:xfrm>
            <a:custGeom>
              <a:avLst/>
              <a:gdLst/>
              <a:ahLst/>
              <a:cxnLst/>
              <a:rect r="r" b="b" t="t" l="l"/>
              <a:pathLst>
                <a:path h="1811016" w="3377082">
                  <a:moveTo>
                    <a:pt x="30793" y="0"/>
                  </a:moveTo>
                  <a:lnTo>
                    <a:pt x="3346289" y="0"/>
                  </a:lnTo>
                  <a:cubicBezTo>
                    <a:pt x="3363296" y="0"/>
                    <a:pt x="3377082" y="13786"/>
                    <a:pt x="3377082" y="30793"/>
                  </a:cubicBezTo>
                  <a:lnTo>
                    <a:pt x="3377082" y="1780223"/>
                  </a:lnTo>
                  <a:cubicBezTo>
                    <a:pt x="3377082" y="1797229"/>
                    <a:pt x="3363296" y="1811016"/>
                    <a:pt x="3346289" y="1811016"/>
                  </a:cubicBezTo>
                  <a:lnTo>
                    <a:pt x="30793" y="1811016"/>
                  </a:lnTo>
                  <a:cubicBezTo>
                    <a:pt x="13786" y="1811016"/>
                    <a:pt x="0" y="1797229"/>
                    <a:pt x="0" y="1780223"/>
                  </a:cubicBezTo>
                  <a:lnTo>
                    <a:pt x="0" y="30793"/>
                  </a:lnTo>
                  <a:cubicBezTo>
                    <a:pt x="0" y="13786"/>
                    <a:pt x="13786" y="0"/>
                    <a:pt x="30793" y="0"/>
                  </a:cubicBezTo>
                  <a:close/>
                </a:path>
              </a:pathLst>
            </a:custGeom>
            <a:solidFill>
              <a:srgbClr val="FFFFFF"/>
            </a:solidFill>
          </p:spPr>
        </p:sp>
        <p:sp>
          <p:nvSpPr>
            <p:cNvPr name="TextBox 7" id="7"/>
            <p:cNvSpPr txBox="true"/>
            <p:nvPr/>
          </p:nvSpPr>
          <p:spPr>
            <a:xfrm>
              <a:off x="0" y="-95250"/>
              <a:ext cx="3377082" cy="1906266"/>
            </a:xfrm>
            <a:prstGeom prst="rect">
              <a:avLst/>
            </a:prstGeom>
          </p:spPr>
          <p:txBody>
            <a:bodyPr anchor="ctr" rtlCol="false" tIns="50800" lIns="50800" bIns="50800" rIns="50800"/>
            <a:lstStyle/>
            <a:p>
              <a:pPr algn="l" marL="1079483" indent="-539741" lvl="1">
                <a:lnSpc>
                  <a:spcPts val="6999"/>
                </a:lnSpc>
                <a:buFont typeface="Arial"/>
                <a:buChar char="•"/>
              </a:pPr>
              <a:r>
                <a:rPr lang="en-US" sz="4999">
                  <a:solidFill>
                    <a:srgbClr val="000000"/>
                  </a:solidFill>
                  <a:latin typeface="Open Sans"/>
                  <a:ea typeface="Open Sans"/>
                  <a:cs typeface="Open Sans"/>
                  <a:sym typeface="Open Sans"/>
                </a:rPr>
                <a:t>Normalizar los datos de la BD</a:t>
              </a:r>
            </a:p>
            <a:p>
              <a:pPr algn="l" marL="1079483" indent="-539741" lvl="1">
                <a:lnSpc>
                  <a:spcPts val="6999"/>
                </a:lnSpc>
                <a:buFont typeface="Arial"/>
                <a:buChar char="•"/>
              </a:pPr>
              <a:r>
                <a:rPr lang="en-US" sz="4999">
                  <a:solidFill>
                    <a:srgbClr val="000000"/>
                  </a:solidFill>
                  <a:latin typeface="Open Sans"/>
                  <a:ea typeface="Open Sans"/>
                  <a:cs typeface="Open Sans"/>
                  <a:sym typeface="Open Sans"/>
                </a:rPr>
                <a:t>Evitar la redundancia de datos</a:t>
              </a:r>
            </a:p>
            <a:p>
              <a:pPr algn="l" marL="1079483" indent="-539741" lvl="1">
                <a:lnSpc>
                  <a:spcPts val="6999"/>
                </a:lnSpc>
                <a:buFont typeface="Arial"/>
                <a:buChar char="•"/>
              </a:pPr>
              <a:r>
                <a:rPr lang="en-US" sz="4999">
                  <a:solidFill>
                    <a:srgbClr val="000000"/>
                  </a:solidFill>
                  <a:latin typeface="Open Sans"/>
                  <a:ea typeface="Open Sans"/>
                  <a:cs typeface="Open Sans"/>
                  <a:sym typeface="Open Sans"/>
                </a:rPr>
                <a:t>Evitar la inconsistencia de datos</a:t>
              </a:r>
            </a:p>
            <a:p>
              <a:pPr algn="l" marL="1079483" indent="-539741" lvl="1">
                <a:lnSpc>
                  <a:spcPts val="6999"/>
                </a:lnSpc>
                <a:buFont typeface="Arial"/>
                <a:buChar char="•"/>
              </a:pPr>
              <a:r>
                <a:rPr lang="en-US" sz="4999">
                  <a:solidFill>
                    <a:srgbClr val="000000"/>
                  </a:solidFill>
                  <a:latin typeface="Open Sans"/>
                  <a:ea typeface="Open Sans"/>
                  <a:cs typeface="Open Sans"/>
                  <a:sym typeface="Open Sans"/>
                </a:rPr>
                <a:t>Garantizar la integridad de los datos</a:t>
              </a:r>
            </a:p>
            <a:p>
              <a:pPr algn="l" marL="1079483" indent="-539741" lvl="1">
                <a:lnSpc>
                  <a:spcPts val="6999"/>
                </a:lnSpc>
                <a:buFont typeface="Arial"/>
                <a:buChar char="•"/>
              </a:pPr>
              <a:r>
                <a:rPr lang="en-US" sz="4999">
                  <a:solidFill>
                    <a:srgbClr val="000000"/>
                  </a:solidFill>
                  <a:latin typeface="Open Sans"/>
                  <a:ea typeface="Open Sans"/>
                  <a:cs typeface="Open Sans"/>
                  <a:sym typeface="Open Sans"/>
                </a:rPr>
                <a:t>Garantizar la seguridad de los datos</a:t>
              </a:r>
            </a:p>
            <a:p>
              <a:pPr algn="l" marL="1079483" indent="-539741" lvl="1">
                <a:lnSpc>
                  <a:spcPts val="6999"/>
                </a:lnSpc>
                <a:buFont typeface="Arial"/>
                <a:buChar char="•"/>
              </a:pPr>
              <a:r>
                <a:rPr lang="en-US" sz="4999">
                  <a:solidFill>
                    <a:srgbClr val="000000"/>
                  </a:solidFill>
                  <a:latin typeface="Open Sans"/>
                  <a:ea typeface="Open Sans"/>
                  <a:cs typeface="Open Sans"/>
                  <a:sym typeface="Open Sans"/>
                </a:rPr>
                <a:t>Compartir los datos</a:t>
              </a:r>
            </a:p>
            <a:p>
              <a:pPr algn="l" marL="1079483" indent="-539741" lvl="1">
                <a:lnSpc>
                  <a:spcPts val="6999"/>
                </a:lnSpc>
                <a:buFont typeface="Arial"/>
                <a:buChar char="•"/>
              </a:pPr>
              <a:r>
                <a:rPr lang="en-US" sz="4999">
                  <a:solidFill>
                    <a:srgbClr val="000000"/>
                  </a:solidFill>
                  <a:latin typeface="Open Sans"/>
                  <a:ea typeface="Open Sans"/>
                  <a:cs typeface="Open Sans"/>
                  <a:sym typeface="Open Sans"/>
                </a:rPr>
                <a:t>Facilidad de modificar los datos</a:t>
              </a:r>
            </a:p>
          </p:txBody>
        </p:sp>
      </p:grpSp>
      <p:sp>
        <p:nvSpPr>
          <p:cNvPr name="TextBox 8" id="8"/>
          <p:cNvSpPr txBox="true"/>
          <p:nvPr/>
        </p:nvSpPr>
        <p:spPr>
          <a:xfrm rot="0">
            <a:off x="4323359" y="-66675"/>
            <a:ext cx="9641282" cy="1829678"/>
          </a:xfrm>
          <a:prstGeom prst="rect">
            <a:avLst/>
          </a:prstGeom>
        </p:spPr>
        <p:txBody>
          <a:bodyPr anchor="t" rtlCol="false" tIns="0" lIns="0" bIns="0" rIns="0">
            <a:spAutoFit/>
          </a:bodyPr>
          <a:lstStyle/>
          <a:p>
            <a:pPr algn="ctr">
              <a:lnSpc>
                <a:spcPts val="7348"/>
              </a:lnSpc>
            </a:pPr>
            <a:r>
              <a:rPr lang="en-US" b="true" sz="5567" spc="400">
                <a:solidFill>
                  <a:srgbClr val="000000"/>
                </a:solidFill>
                <a:latin typeface="Open Sauce Semi-Bold"/>
                <a:ea typeface="Open Sauce Semi-Bold"/>
                <a:cs typeface="Open Sauce Semi-Bold"/>
                <a:sym typeface="Open Sauce Semi-Bold"/>
              </a:rPr>
              <a:t>VENTAJAS DE UTILIZAR BASES DE </a:t>
            </a:r>
            <a:r>
              <a:rPr lang="en-US" b="true" sz="5567" spc="400">
                <a:solidFill>
                  <a:srgbClr val="000000"/>
                </a:solidFill>
                <a:latin typeface="Open Sauce Semi-Bold"/>
                <a:ea typeface="Open Sauce Semi-Bold"/>
                <a:cs typeface="Open Sauce Semi-Bold"/>
                <a:sym typeface="Open Sauce Semi-Bold"/>
              </a:rPr>
              <a:t>DATOS</a:t>
            </a:r>
          </a:p>
        </p:txBody>
      </p:sp>
      <p:sp>
        <p:nvSpPr>
          <p:cNvPr name="Freeform 9" id="9"/>
          <p:cNvSpPr/>
          <p:nvPr/>
        </p:nvSpPr>
        <p:spPr>
          <a:xfrm flipH="false" flipV="false" rot="0">
            <a:off x="124697" y="94280"/>
            <a:ext cx="1614192" cy="1530166"/>
          </a:xfrm>
          <a:custGeom>
            <a:avLst/>
            <a:gdLst/>
            <a:ahLst/>
            <a:cxnLst/>
            <a:rect r="r" b="b" t="t" l="l"/>
            <a:pathLst>
              <a:path h="1530166" w="1614192">
                <a:moveTo>
                  <a:pt x="0" y="0"/>
                </a:moveTo>
                <a:lnTo>
                  <a:pt x="1614192" y="0"/>
                </a:lnTo>
                <a:lnTo>
                  <a:pt x="1614192" y="1530166"/>
                </a:lnTo>
                <a:lnTo>
                  <a:pt x="0" y="15301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DAGTErP32ZQ</dc:identifier>
  <dcterms:modified xsi:type="dcterms:W3CDTF">2011-08-01T06:04:30Z</dcterms:modified>
  <cp:revision>1</cp:revision>
  <dc:title>Copia de tipos estructurados en c++</dc:title>
</cp:coreProperties>
</file>