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1" r:id="rId3"/>
    <p:sldId id="272" r:id="rId4"/>
    <p:sldId id="273" r:id="rId5"/>
    <p:sldId id="270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A891AA-0301-4BDE-AD3D-6342814E5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234922-E7A9-4274-B25B-F841D84A4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E40B5C-1CB4-4164-98EE-E3381913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DAE87-A307-44A3-AF9E-3219BE15C0DB}" type="datetimeFigureOut">
              <a:rPr lang="es-AR" smtClean="0"/>
              <a:t>2/10/2023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2DD7E6-0170-49D6-876C-AF6DC46E8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8F43C6-6DA5-4326-8EA5-984C686F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86BB-C5B2-402E-B834-630960BDC3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998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933D2A-5A73-41E8-AF36-A4EEFBA64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540B81-A7E9-49A9-9F6C-9539B3039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DBC48E-7CC4-4AE2-8FCE-C6ED10FEE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DAE87-A307-44A3-AF9E-3219BE15C0DB}" type="datetimeFigureOut">
              <a:rPr lang="es-AR" smtClean="0"/>
              <a:t>2/10/2023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9F8424-DE9B-4A90-9826-197839B4B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07B853-7487-472F-8D59-4BC401DFF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86BB-C5B2-402E-B834-630960BDC3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7508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72FFCC8-6D1E-4712-9985-9D36D2057A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989839-64EB-49D7-8225-5A5005A83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BE7A7B-8B91-4FF8-BDE3-7A8853E80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DAE87-A307-44A3-AF9E-3219BE15C0DB}" type="datetimeFigureOut">
              <a:rPr lang="es-AR" smtClean="0"/>
              <a:t>2/10/2023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790146-4F31-423A-B02B-1A531C7A2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4BEB81-3EA9-47F3-B27F-508C5DEB1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86BB-C5B2-402E-B834-630960BDC3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2771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448607-FE4D-460C-9E82-3C4D0F396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B9EFC3-4B38-4A5B-BC10-F534B056A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75E873-BABE-4955-9E17-38A896160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DAE87-A307-44A3-AF9E-3219BE15C0DB}" type="datetimeFigureOut">
              <a:rPr lang="es-AR" smtClean="0"/>
              <a:t>2/10/2023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4254A1-7134-4F70-A5A6-46B635D67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2B9C14-B494-4370-9BC7-E99A139ED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86BB-C5B2-402E-B834-630960BDC3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34593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6B580F-681C-45D5-B616-590FD58A8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A66294-9863-46E8-82C1-98945115A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CECD3D-8331-40D1-9386-63D23DEE8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DAE87-A307-44A3-AF9E-3219BE15C0DB}" type="datetimeFigureOut">
              <a:rPr lang="es-AR" smtClean="0"/>
              <a:t>2/10/2023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47EDDF-33A0-4797-80BF-DB7B1278A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ACE41C-CAEE-44B6-A7DC-BF0477B8F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86BB-C5B2-402E-B834-630960BDC3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2097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F66947-D83A-4563-822C-A4F45B78A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4F18B6-2DE7-4C93-B177-854ABF2096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3FA966-C898-4F7E-8EBE-5F85AC9E0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B9CA16-0B43-4310-9150-25B79F473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DAE87-A307-44A3-AF9E-3219BE15C0DB}" type="datetimeFigureOut">
              <a:rPr lang="es-AR" smtClean="0"/>
              <a:t>2/10/2023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209362-E448-4852-B763-63C6A96E3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1CF96A-F0E6-41F3-86F9-465C01E31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86BB-C5B2-402E-B834-630960BDC3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1289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831EF-6C8D-42A4-BC55-F6D115EF2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D06EB8-76F5-4099-8513-2CE171F9E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8BEE83-B29F-42AD-BEF9-F22657C3A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94143D4-43AB-4AF6-A3EE-14562703C9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4D793AD-642E-46BA-B0CF-681F83FDE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5ED6E59-585F-409E-8A54-BB0A2E36B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DAE87-A307-44A3-AF9E-3219BE15C0DB}" type="datetimeFigureOut">
              <a:rPr lang="es-AR" smtClean="0"/>
              <a:t>2/10/2023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FA52625-118F-4AB4-94E8-457441BA9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9CDB3BA-53F2-49FD-B171-2CED5269E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86BB-C5B2-402E-B834-630960BDC3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9838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9CEDF3-5A95-4EC4-A6CC-BA6F3B7B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781B31B-4ED3-4EA7-B17E-1900D75CB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DAE87-A307-44A3-AF9E-3219BE15C0DB}" type="datetimeFigureOut">
              <a:rPr lang="es-AR" smtClean="0"/>
              <a:t>2/10/2023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A82909-8E0F-49DC-853C-DA90FCCE6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F292AC2-3EC5-4F99-879C-C0E121718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86BB-C5B2-402E-B834-630960BDC3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268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D8E7D9C-AC0C-4EA9-A43C-24F7C9C04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DAE87-A307-44A3-AF9E-3219BE15C0DB}" type="datetimeFigureOut">
              <a:rPr lang="es-AR" smtClean="0"/>
              <a:t>2/10/2023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3ADD94F-5D8C-4D31-A6E6-DB8C29381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05B3-70FC-4296-86A6-4B36EDFD1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86BB-C5B2-402E-B834-630960BDC3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371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36584-A202-4B81-A431-BBFD462FE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CDA8D9-E815-43C1-A030-471046C99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31E0CA8-F02F-4E2F-8CEE-84EC9CF19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D325AB-E487-4C59-BB48-3F759C0BE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DAE87-A307-44A3-AF9E-3219BE15C0DB}" type="datetimeFigureOut">
              <a:rPr lang="es-AR" smtClean="0"/>
              <a:t>2/10/2023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516F00-D8A1-4E08-99BD-20669B7F4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8201B2-0D56-49E4-BE28-0ECBB678B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86BB-C5B2-402E-B834-630960BDC3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189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A50E8F-94FD-4CB7-92D4-AF5C5F64D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509CBFB-9FBA-4D81-8E03-991278F573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CEEB98-B990-44F4-BD54-35B06BCCA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05620B-F040-4D3E-96DF-4F0828BCA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DAE87-A307-44A3-AF9E-3219BE15C0DB}" type="datetimeFigureOut">
              <a:rPr lang="es-AR" smtClean="0"/>
              <a:t>2/10/2023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4D56B0-63DA-40F5-B67F-8E842181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1B53CA-629B-44AF-845A-5742B99AA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86BB-C5B2-402E-B834-630960BDC3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274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48047A3-9215-454D-8E85-EC9353184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A42D4B-45EC-4567-A61A-6E4D6FE8B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B03378-F139-44E5-9A23-0F2A9EA615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AE87-A307-44A3-AF9E-3219BE15C0DB}" type="datetimeFigureOut">
              <a:rPr lang="es-AR" smtClean="0"/>
              <a:t>2/10/2023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D9C956-2981-4CE8-A669-6086D0969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6772C4-2F55-4F92-9878-48E4C147C1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686BB-C5B2-402E-B834-630960BDC37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7592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14200" y="228600"/>
            <a:ext cx="8229600" cy="589443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3 Grupo"/>
          <p:cNvGrpSpPr/>
          <p:nvPr/>
        </p:nvGrpSpPr>
        <p:grpSpPr>
          <a:xfrm>
            <a:off x="2112421" y="3148137"/>
            <a:ext cx="7924800" cy="4173681"/>
            <a:chOff x="830876" y="3500430"/>
            <a:chExt cx="7924800" cy="4326160"/>
          </a:xfrm>
        </p:grpSpPr>
        <p:pic>
          <p:nvPicPr>
            <p:cNvPr id="5" name="Picture 2" descr="Image result for intel core i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567459">
              <a:off x="1174760" y="3500430"/>
              <a:ext cx="1063894" cy="7872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Image result for intel core i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48965">
              <a:off x="2111171" y="4053202"/>
              <a:ext cx="998414" cy="7488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Image result for intel core i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743432">
              <a:off x="3226639" y="3855634"/>
              <a:ext cx="1135393" cy="850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8 CuadroTexto"/>
            <p:cNvSpPr txBox="1"/>
            <p:nvPr/>
          </p:nvSpPr>
          <p:spPr>
            <a:xfrm>
              <a:off x="830876" y="4891600"/>
              <a:ext cx="7924800" cy="2934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The Intel CORE i5  processor is </a:t>
              </a: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fast</a:t>
              </a:r>
              <a:r>
                <a:rPr lang="en-US" sz="2000" b="1" dirty="0">
                  <a:solidFill>
                    <a:schemeClr val="accent2"/>
                  </a:solidFill>
                  <a:latin typeface="Arial Rounded MT Bold" panose="020F0704030504030204" pitchFamily="34" charset="0"/>
                </a:rPr>
                <a:t>er  than </a:t>
              </a:r>
              <a:r>
                <a:rPr lang="en-US" sz="2000" dirty="0">
                  <a:solidFill>
                    <a:schemeClr val="accent2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the Intel CORE i3,  but </a:t>
              </a: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the Intel CORE i7 is </a:t>
              </a:r>
              <a:r>
                <a:rPr lang="en-US" sz="2000" b="1" dirty="0">
                  <a:solidFill>
                    <a:schemeClr val="accent2"/>
                  </a:solidFill>
                  <a:latin typeface="Arial Rounded MT Bold" panose="020F0704030504030204" pitchFamily="34" charset="0"/>
                </a:rPr>
                <a:t>the</a:t>
              </a: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fast</a:t>
              </a:r>
              <a:r>
                <a:rPr lang="en-US" sz="2000" b="1" dirty="0">
                  <a:solidFill>
                    <a:schemeClr val="accent2"/>
                  </a:solidFill>
                  <a:latin typeface="Arial Rounded MT Bold" panose="020F0704030504030204" pitchFamily="34" charset="0"/>
                </a:rPr>
                <a:t>est</a:t>
              </a:r>
              <a:r>
                <a:rPr lang="en-US" sz="2000" b="1" dirty="0">
                  <a:solidFill>
                    <a:schemeClr val="accent4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 of the three processors.</a:t>
              </a:r>
            </a:p>
            <a:p>
              <a:endParaRPr lang="en-US" sz="2000" b="1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endParaRPr>
            </a:p>
            <a:p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the Intel CORE i7 is </a:t>
              </a:r>
              <a:r>
                <a:rPr lang="en-US" sz="2000" b="1" dirty="0">
                  <a:solidFill>
                    <a:schemeClr val="accent2"/>
                  </a:solidFill>
                  <a:latin typeface="Arial Rounded MT Bold" panose="020F0704030504030204" pitchFamily="34" charset="0"/>
                </a:rPr>
                <a:t>the</a:t>
              </a: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fast</a:t>
              </a:r>
              <a:r>
                <a:rPr lang="en-US" sz="2000" b="1" dirty="0">
                  <a:solidFill>
                    <a:schemeClr val="accent2"/>
                  </a:solidFill>
                  <a:latin typeface="Arial Rounded MT Bold" panose="020F0704030504030204" pitchFamily="34" charset="0"/>
                </a:rPr>
                <a:t>est</a:t>
              </a:r>
              <a:r>
                <a:rPr lang="en-US" sz="2000" b="1" dirty="0">
                  <a:solidFill>
                    <a:schemeClr val="accent4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 of the three processors = el Intel CORE i7 </a:t>
              </a:r>
              <a:r>
                <a:rPr lang="en-US" sz="2000" dirty="0" err="1">
                  <a:solidFill>
                    <a:schemeClr val="accent6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es</a:t>
              </a: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n-US" sz="2000" dirty="0">
                  <a:solidFill>
                    <a:schemeClr val="accent2"/>
                  </a:solidFill>
                  <a:latin typeface="Arial Rounded MT Bold" panose="020F0704030504030204" pitchFamily="34" charset="0"/>
                </a:rPr>
                <a:t>el </a:t>
              </a:r>
              <a:r>
                <a:rPr lang="en-US" sz="2000" dirty="0" err="1">
                  <a:solidFill>
                    <a:schemeClr val="accent2"/>
                  </a:solidFill>
                  <a:latin typeface="Arial Rounded MT Bold" panose="020F0704030504030204" pitchFamily="34" charset="0"/>
                </a:rPr>
                <a:t>más</a:t>
              </a:r>
              <a:r>
                <a:rPr lang="en-US" sz="2000" dirty="0">
                  <a:solidFill>
                    <a:schemeClr val="accent2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n-US" sz="2000" dirty="0" err="1">
                  <a:solidFill>
                    <a:schemeClr val="accent2"/>
                  </a:solidFill>
                  <a:latin typeface="Arial Rounded MT Bold" panose="020F0704030504030204" pitchFamily="34" charset="0"/>
                </a:rPr>
                <a:t>rápido</a:t>
              </a:r>
              <a:r>
                <a:rPr lang="en-US" sz="2000" dirty="0">
                  <a:solidFill>
                    <a:schemeClr val="accent2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de los 3 </a:t>
              </a:r>
              <a:r>
                <a:rPr lang="en-US" sz="2000" dirty="0" err="1">
                  <a:solidFill>
                    <a:schemeClr val="accent6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procesadores</a:t>
              </a: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.</a:t>
              </a:r>
            </a:p>
            <a:p>
              <a:endParaRPr lang="en-US" sz="2000" b="1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endParaRPr>
            </a:p>
            <a:p>
              <a:endParaRPr lang="en-US" sz="2000" b="1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endParaRPr>
            </a:p>
            <a:p>
              <a:endParaRPr lang="en-US" sz="2000" b="1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endParaRPr>
            </a:p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 </a:t>
              </a:r>
            </a:p>
          </p:txBody>
        </p:sp>
      </p:grpSp>
      <p:sp>
        <p:nvSpPr>
          <p:cNvPr id="10" name="9 CuadroTexto"/>
          <p:cNvSpPr txBox="1"/>
          <p:nvPr/>
        </p:nvSpPr>
        <p:spPr>
          <a:xfrm>
            <a:off x="2192284" y="576322"/>
            <a:ext cx="795151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Superlative </a:t>
            </a:r>
            <a:r>
              <a:rPr lang="en-US" sz="4000" dirty="0" err="1">
                <a:solidFill>
                  <a:schemeClr val="accent2"/>
                </a:solidFill>
                <a:latin typeface="Arial Rounded MT Bold" panose="020F0704030504030204" pitchFamily="34" charset="0"/>
              </a:rPr>
              <a:t>Adjecives</a:t>
            </a:r>
            <a:endParaRPr lang="en-US" sz="4000" dirty="0">
              <a:solidFill>
                <a:schemeClr val="accent2"/>
              </a:solidFill>
              <a:latin typeface="Arial Rounded MT Bold" panose="020F0704030504030204" pitchFamily="34" charset="0"/>
            </a:endParaRPr>
          </a:p>
          <a:p>
            <a:endParaRPr lang="en-US" sz="12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Cuando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queremos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Arial Rounded MT Bold" panose="020F0704030504030204" pitchFamily="34" charset="0"/>
              </a:rPr>
              <a:t>destacar</a:t>
            </a:r>
            <a:r>
              <a:rPr lang="en-US" sz="28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las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cualidades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de un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objeto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, persona,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lugar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, etc., por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sobre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todo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un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grupo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o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categoría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usamos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el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grado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 Rounded MT Bold" panose="020F0704030504030204" pitchFamily="34" charset="0"/>
              </a:rPr>
              <a:t>superlativo</a:t>
            </a:r>
            <a:r>
              <a:rPr lang="en-US" sz="28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de los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adjetivos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53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96962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rgbClr val="7030A0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Making the superlative forms: rules</a:t>
            </a:r>
            <a:br>
              <a:rPr lang="en-US" sz="4900" dirty="0">
                <a:solidFill>
                  <a:srgbClr val="7030A0"/>
                </a:solidFill>
                <a:latin typeface="Arial Rounded MT Bold" panose="020F0704030504030204" pitchFamily="34" charset="0"/>
              </a:rPr>
            </a:br>
            <a:endParaRPr lang="en-US" sz="49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81200" y="1905000"/>
            <a:ext cx="84582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Las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reglas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para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formar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los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superlativos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son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las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mismas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que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para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los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comparativos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pero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en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vez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de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agregarle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“-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er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” a los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adjetivos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, les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agregamos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“-</a:t>
            </a:r>
            <a:r>
              <a:rPr lang="en-US" dirty="0" err="1">
                <a:solidFill>
                  <a:schemeClr val="accent2"/>
                </a:solidFill>
                <a:latin typeface="Arial Rounded MT Bold" panose="020F0704030504030204" pitchFamily="34" charset="0"/>
              </a:rPr>
              <a:t>est</a:t>
            </a:r>
            <a:r>
              <a:rPr lang="en-US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”.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También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ponemos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“the”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adelante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del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adjetivo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, para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destacar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que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este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objeto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es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el que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sobresale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.</a:t>
            </a:r>
          </a:p>
          <a:p>
            <a:pPr marL="0" indent="0">
              <a:buNone/>
            </a:pPr>
            <a:endParaRPr lang="es-ES" sz="26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sym typeface="Wingdings 3"/>
            </a:endParaRP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75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8187" y="632618"/>
            <a:ext cx="8534400" cy="5592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s-ES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1. Adjetivo corto  + </a:t>
            </a:r>
            <a:r>
              <a:rPr lang="es-ES" sz="24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-</a:t>
            </a:r>
            <a:r>
              <a:rPr lang="es-ES" sz="2400" dirty="0" err="1">
                <a:solidFill>
                  <a:schemeClr val="accent2"/>
                </a:solidFill>
                <a:latin typeface="Arial Rounded MT Bold" panose="020F0704030504030204" pitchFamily="34" charset="0"/>
              </a:rPr>
              <a:t>est</a:t>
            </a:r>
            <a:r>
              <a:rPr lang="es-ES" sz="24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400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</a:t>
            </a:r>
            <a:r>
              <a:rPr lang="es-ES" sz="2400" dirty="0">
                <a:solidFill>
                  <a:srgbClr val="7030A0"/>
                </a:solidFill>
                <a:latin typeface="Arial Rounded MT Bold" panose="020F0704030504030204" pitchFamily="34" charset="0"/>
                <a:sym typeface="Wingdings 3"/>
              </a:rPr>
              <a:t>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fast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 + </a:t>
            </a:r>
            <a:r>
              <a:rPr lang="es-ES" sz="24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-</a:t>
            </a:r>
            <a:r>
              <a:rPr lang="es-ES" sz="2400" dirty="0" err="1">
                <a:solidFill>
                  <a:schemeClr val="accent2"/>
                </a:solidFill>
                <a:latin typeface="Arial Rounded MT Bold" panose="020F0704030504030204" pitchFamily="34" charset="0"/>
              </a:rPr>
              <a:t>est</a:t>
            </a:r>
            <a:r>
              <a:rPr lang="es-ES" sz="24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400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 </a:t>
            </a:r>
            <a:r>
              <a:rPr lang="es-ES" sz="2400" dirty="0" err="1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the</a:t>
            </a:r>
            <a:r>
              <a:rPr lang="es-ES" sz="2400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fast</a:t>
            </a:r>
            <a:r>
              <a:rPr lang="es-ES" sz="2400" dirty="0" err="1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est</a:t>
            </a:r>
            <a:endParaRPr lang="es-ES" sz="2400" dirty="0">
              <a:solidFill>
                <a:schemeClr val="accent2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s-ES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  <a:p>
            <a:pPr marL="0" indent="0">
              <a:buNone/>
            </a:pPr>
            <a:r>
              <a:rPr lang="es-ES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Terminación en consonante + vocal + consonante</a:t>
            </a:r>
          </a:p>
          <a:p>
            <a:pPr marL="0" indent="0" algn="ctr">
              <a:buNone/>
            </a:pP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big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 + </a:t>
            </a:r>
            <a:r>
              <a:rPr lang="es-ES" sz="24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-</a:t>
            </a:r>
            <a:r>
              <a:rPr lang="es-ES" sz="2400" dirty="0" err="1">
                <a:solidFill>
                  <a:schemeClr val="accent2"/>
                </a:solidFill>
                <a:latin typeface="Arial Rounded MT Bold" panose="020F0704030504030204" pitchFamily="34" charset="0"/>
              </a:rPr>
              <a:t>est</a:t>
            </a:r>
            <a:r>
              <a:rPr lang="es-ES" sz="24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400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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big</a:t>
            </a:r>
            <a:r>
              <a:rPr lang="es-ES" sz="2400" dirty="0" err="1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gest</a:t>
            </a:r>
            <a:endParaRPr lang="es-ES" sz="2400" dirty="0">
              <a:solidFill>
                <a:schemeClr val="accent2"/>
              </a:solidFill>
              <a:latin typeface="Arial Rounded MT Bold" panose="020F0704030504030204" pitchFamily="34" charset="0"/>
              <a:sym typeface="Wingdings 3"/>
            </a:endParaRPr>
          </a:p>
          <a:p>
            <a:pPr marL="0" indent="0" algn="ctr">
              <a:buNone/>
            </a:pPr>
            <a:endParaRPr lang="es-ES" sz="2400" dirty="0">
              <a:solidFill>
                <a:srgbClr val="7030A0"/>
              </a:solidFill>
              <a:latin typeface="Arial Rounded MT Bold" panose="020F0704030504030204" pitchFamily="34" charset="0"/>
              <a:sym typeface="Wingdings 3"/>
            </a:endParaRPr>
          </a:p>
          <a:p>
            <a:pPr marL="0" indent="0">
              <a:buNone/>
            </a:pPr>
            <a:r>
              <a:rPr lang="es-ES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Terminación  en “e”, sólo se agrega la “</a:t>
            </a:r>
            <a:r>
              <a:rPr lang="es-ES" sz="2400" dirty="0" err="1">
                <a:solidFill>
                  <a:srgbClr val="7030A0"/>
                </a:solidFill>
                <a:latin typeface="Arial Rounded MT Bold" panose="020F0704030504030204" pitchFamily="34" charset="0"/>
                <a:sym typeface="Wingdings 3"/>
              </a:rPr>
              <a:t>st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”</a:t>
            </a:r>
          </a:p>
          <a:p>
            <a:pPr marL="0" indent="0" algn="ctr">
              <a:buNone/>
            </a:pP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large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 + </a:t>
            </a:r>
            <a:r>
              <a:rPr lang="es-ES" sz="24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-</a:t>
            </a:r>
            <a:r>
              <a:rPr lang="es-ES" sz="2400" dirty="0" err="1">
                <a:solidFill>
                  <a:schemeClr val="accent2"/>
                </a:solidFill>
                <a:latin typeface="Arial Rounded MT Bold" panose="020F0704030504030204" pitchFamily="34" charset="0"/>
              </a:rPr>
              <a:t>est</a:t>
            </a:r>
            <a:r>
              <a:rPr lang="es-ES" sz="24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400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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large</a:t>
            </a:r>
            <a:r>
              <a:rPr lang="es-ES" sz="2400" dirty="0" err="1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st</a:t>
            </a:r>
            <a:endParaRPr lang="es-ES" sz="2400" dirty="0">
              <a:solidFill>
                <a:schemeClr val="accent2"/>
              </a:solidFill>
              <a:latin typeface="Arial Rounded MT Bold" panose="020F0704030504030204" pitchFamily="34" charset="0"/>
              <a:sym typeface="Wingdings 3"/>
            </a:endParaRPr>
          </a:p>
          <a:p>
            <a:pPr marL="0" indent="0">
              <a:buNone/>
            </a:pPr>
            <a:endParaRPr lang="es-ES" sz="2400" dirty="0">
              <a:solidFill>
                <a:srgbClr val="7030A0"/>
              </a:solidFill>
              <a:latin typeface="Arial Rounded MT Bold" panose="020F0704030504030204" pitchFamily="34" charset="0"/>
              <a:sym typeface="Wingdings 3"/>
            </a:endParaRPr>
          </a:p>
          <a:p>
            <a:pPr marL="0" indent="0">
              <a:buNone/>
            </a:pPr>
            <a:endParaRPr lang="es-ES" sz="2400" dirty="0">
              <a:solidFill>
                <a:srgbClr val="7030A0"/>
              </a:solidFill>
              <a:latin typeface="Arial Rounded MT Bold" panose="020F0704030504030204" pitchFamily="34" charset="0"/>
              <a:sym typeface="Wingdings 3"/>
            </a:endParaRPr>
          </a:p>
          <a:p>
            <a:pPr marL="0" indent="0">
              <a:buNone/>
            </a:pP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My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 laptop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is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the</a:t>
            </a:r>
            <a:r>
              <a:rPr lang="es-ES" sz="2400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largest</a:t>
            </a:r>
            <a:r>
              <a:rPr lang="es-ES" sz="2400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 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in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the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classroom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 and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it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 has </a:t>
            </a:r>
          </a:p>
          <a:p>
            <a:pPr marL="0" indent="0">
              <a:buNone/>
            </a:pPr>
            <a:r>
              <a:rPr lang="es-ES" sz="2400" dirty="0" err="1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the</a:t>
            </a:r>
            <a:r>
              <a:rPr lang="es-ES" sz="2400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 </a:t>
            </a:r>
            <a:r>
              <a:rPr lang="es-ES" sz="2400" dirty="0" err="1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biggest</a:t>
            </a:r>
            <a:r>
              <a:rPr lang="es-ES" sz="2400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 </a:t>
            </a:r>
            <a:r>
              <a:rPr lang="es-ES" sz="24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screen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.</a:t>
            </a:r>
          </a:p>
          <a:p>
            <a:pPr marL="0" indent="0">
              <a:buNone/>
            </a:pPr>
            <a:r>
              <a:rPr lang="es-ES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Mi laptop es la más grande en el aula y tiene l pantalla más grande. </a:t>
            </a:r>
          </a:p>
          <a:p>
            <a:endParaRPr lang="en-US" sz="2400" dirty="0"/>
          </a:p>
        </p:txBody>
      </p:sp>
      <p:pic>
        <p:nvPicPr>
          <p:cNvPr id="4" name="3 Imagen" descr="Image result for the biggest laptop in the classroo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0720">
            <a:off x="7502735" y="2772882"/>
            <a:ext cx="2047126" cy="13842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51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81200" y="533400"/>
            <a:ext cx="84582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2. Adjetivos de una o dos sílabas que terminan en 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“y”</a:t>
            </a:r>
          </a:p>
          <a:p>
            <a:pPr marL="0" indent="0">
              <a:buNone/>
            </a:pPr>
            <a:endParaRPr lang="es-E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adjetivo 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–y +  -</a:t>
            </a:r>
            <a:r>
              <a:rPr lang="es-ES" dirty="0" err="1">
                <a:solidFill>
                  <a:schemeClr val="accent2"/>
                </a:solidFill>
                <a:latin typeface="Arial Rounded MT Bold" panose="020F0704030504030204" pitchFamily="34" charset="0"/>
              </a:rPr>
              <a:t>iest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 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 </a:t>
            </a:r>
            <a:r>
              <a:rPr lang="es-ES" dirty="0" err="1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the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heavy + 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-</a:t>
            </a:r>
            <a:r>
              <a:rPr lang="es-ES" dirty="0" err="1">
                <a:solidFill>
                  <a:schemeClr val="accent2"/>
                </a:solidFill>
                <a:latin typeface="Arial Rounded MT Bold" panose="020F0704030504030204" pitchFamily="34" charset="0"/>
              </a:rPr>
              <a:t>iest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 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 </a:t>
            </a:r>
            <a:r>
              <a:rPr lang="es-ES" dirty="0" err="1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the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heav</a:t>
            </a:r>
            <a:r>
              <a:rPr lang="es-ES" dirty="0" err="1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iest</a:t>
            </a:r>
            <a:endParaRPr lang="es-ES" dirty="0">
              <a:solidFill>
                <a:schemeClr val="accent2"/>
              </a:solidFill>
              <a:latin typeface="Arial Rounded MT Bold" panose="020F0704030504030204" pitchFamily="34" charset="0"/>
              <a:sym typeface="Wingdings 3"/>
            </a:endParaRPr>
          </a:p>
          <a:p>
            <a:pPr marL="0" indent="0">
              <a:buNone/>
            </a:pP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My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 laptop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is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 </a:t>
            </a:r>
            <a:r>
              <a:rPr lang="es-ES" dirty="0" err="1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the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 </a:t>
            </a:r>
            <a:r>
              <a:rPr lang="es-ES" dirty="0" err="1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heaviest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in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the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classroom</a:t>
            </a:r>
            <a:endParaRPr lang="es-ES" dirty="0">
              <a:solidFill>
                <a:srgbClr val="7030A0"/>
              </a:solidFill>
              <a:latin typeface="Arial Rounded MT Bold" panose="020F0704030504030204" pitchFamily="34" charset="0"/>
              <a:sym typeface="Wingdings 3"/>
            </a:endParaRPr>
          </a:p>
          <a:p>
            <a:pPr marL="0" indent="0" algn="ctr">
              <a:buNone/>
            </a:pP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easy</a:t>
            </a:r>
            <a:r>
              <a:rPr lang="es-ES" dirty="0">
                <a:solidFill>
                  <a:srgbClr val="7030A0"/>
                </a:solidFill>
                <a:latin typeface="Arial Rounded MT Bold" panose="020F0704030504030204" pitchFamily="34" charset="0"/>
                <a:sym typeface="Wingdings 3"/>
              </a:rPr>
              <a:t> 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</a:t>
            </a:r>
            <a:r>
              <a:rPr lang="es-ES" dirty="0" err="1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the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eas</a:t>
            </a:r>
            <a:r>
              <a:rPr lang="es-ES" dirty="0" err="1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iest</a:t>
            </a:r>
            <a:endParaRPr lang="es-ES" dirty="0">
              <a:solidFill>
                <a:schemeClr val="accent2"/>
              </a:solidFill>
              <a:latin typeface="Arial Rounded MT Bold" panose="020F0704030504030204" pitchFamily="34" charset="0"/>
              <a:sym typeface="Wingdings 3"/>
            </a:endParaRPr>
          </a:p>
          <a:p>
            <a:pPr marL="0" indent="0" algn="ctr">
              <a:buNone/>
            </a:pP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busy</a:t>
            </a:r>
            <a:r>
              <a:rPr lang="es-ES" dirty="0">
                <a:solidFill>
                  <a:srgbClr val="7030A0"/>
                </a:solidFill>
                <a:latin typeface="Arial Rounded MT Bold" panose="020F0704030504030204" pitchFamily="34" charset="0"/>
                <a:sym typeface="Wingdings 3"/>
              </a:rPr>
              <a:t> 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</a:t>
            </a:r>
            <a:r>
              <a:rPr lang="es-ES" dirty="0" err="1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the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bus</a:t>
            </a:r>
            <a:r>
              <a:rPr lang="es-ES" dirty="0" err="1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iest</a:t>
            </a:r>
            <a:endParaRPr lang="es-ES" dirty="0">
              <a:solidFill>
                <a:schemeClr val="accent2"/>
              </a:solidFill>
              <a:latin typeface="Arial Rounded MT Bold" panose="020F0704030504030204" pitchFamily="34" charset="0"/>
              <a:sym typeface="Wingdings 3"/>
            </a:endParaRPr>
          </a:p>
          <a:p>
            <a:pPr marL="0" indent="0" algn="ctr">
              <a:buNone/>
            </a:pP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noisy</a:t>
            </a:r>
            <a:r>
              <a:rPr lang="es-ES" dirty="0">
                <a:solidFill>
                  <a:srgbClr val="7030A0"/>
                </a:solidFill>
                <a:latin typeface="Arial Rounded MT Bold" panose="020F0704030504030204" pitchFamily="34" charset="0"/>
                <a:sym typeface="Wingdings 3"/>
              </a:rPr>
              <a:t> 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</a:t>
            </a:r>
            <a:r>
              <a:rPr lang="es-ES" dirty="0" err="1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the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sym typeface="Wingdings 3"/>
              </a:rPr>
              <a:t>nois</a:t>
            </a:r>
            <a:r>
              <a:rPr lang="es-ES" dirty="0" err="1">
                <a:solidFill>
                  <a:schemeClr val="accent2"/>
                </a:solidFill>
                <a:latin typeface="Arial Rounded MT Bold" panose="020F0704030504030204" pitchFamily="34" charset="0"/>
                <a:sym typeface="Wingdings 3"/>
              </a:rPr>
              <a:t>iest</a:t>
            </a:r>
            <a:endParaRPr lang="es-ES" dirty="0">
              <a:solidFill>
                <a:schemeClr val="accent2"/>
              </a:solidFill>
              <a:latin typeface="Arial Rounded MT Bold" panose="020F0704030504030204" pitchFamily="34" charset="0"/>
              <a:sym typeface="Wingdings 3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311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81200" y="533401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3. Adjetivos dos o más sílabas o “adjetivos largos”.</a:t>
            </a:r>
          </a:p>
          <a:p>
            <a:endParaRPr lang="es-ES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Para formar el 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superlativo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 colocamos las palabras </a:t>
            </a:r>
            <a:r>
              <a:rPr lang="es-ES" dirty="0" err="1">
                <a:solidFill>
                  <a:schemeClr val="accent2"/>
                </a:solidFill>
                <a:latin typeface="Arial Rounded MT Bold" panose="020F0704030504030204" pitchFamily="34" charset="0"/>
              </a:rPr>
              <a:t>the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 </a:t>
            </a:r>
            <a:r>
              <a:rPr lang="es-ES" dirty="0" err="1">
                <a:solidFill>
                  <a:schemeClr val="accent2"/>
                </a:solidFill>
                <a:latin typeface="Arial Rounded MT Bold" panose="020F0704030504030204" pitchFamily="34" charset="0"/>
              </a:rPr>
              <a:t>most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 / </a:t>
            </a:r>
            <a:r>
              <a:rPr lang="es-ES" dirty="0" err="1">
                <a:solidFill>
                  <a:schemeClr val="accent2"/>
                </a:solidFill>
                <a:latin typeface="Arial Rounded MT Bold" panose="020F0704030504030204" pitchFamily="34" charset="0"/>
              </a:rPr>
              <a:t>the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 </a:t>
            </a:r>
            <a:r>
              <a:rPr lang="es-ES" dirty="0" err="1">
                <a:solidFill>
                  <a:schemeClr val="accent2"/>
                </a:solidFill>
                <a:latin typeface="Arial Rounded MT Bold" panose="020F0704030504030204" pitchFamily="34" charset="0"/>
              </a:rPr>
              <a:t>least</a:t>
            </a:r>
            <a:r>
              <a:rPr lang="es-ES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adelante del adjetivo y el adjetivo permanece sin cambios.</a:t>
            </a:r>
          </a:p>
          <a:p>
            <a:pPr marL="0" indent="0">
              <a:buNone/>
            </a:pPr>
            <a:r>
              <a:rPr lang="en-US" baseline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The galaxy fold  is </a:t>
            </a:r>
            <a:r>
              <a:rPr lang="en-US" baseline="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the most</a:t>
            </a:r>
            <a:r>
              <a:rPr lang="en-US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 </a:t>
            </a:r>
            <a:r>
              <a:rPr lang="en-US" baseline="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 </a:t>
            </a:r>
            <a:r>
              <a:rPr lang="en-US" baseline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modern mobile at present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91" t="13691" r="18901" b="6250"/>
          <a:stretch/>
        </p:blipFill>
        <p:spPr bwMode="auto">
          <a:xfrm>
            <a:off x="6400800" y="4413503"/>
            <a:ext cx="2133600" cy="1655591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4921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313</Words>
  <Application>Microsoft Office PowerPoint</Application>
  <PresentationFormat>Panorámica</PresentationFormat>
  <Paragraphs>40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 Making the superlative forms: rules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Graciela</dc:creator>
  <cp:lastModifiedBy>Graciela</cp:lastModifiedBy>
  <cp:revision>3</cp:revision>
  <dcterms:created xsi:type="dcterms:W3CDTF">2023-10-01T16:46:27Z</dcterms:created>
  <dcterms:modified xsi:type="dcterms:W3CDTF">2023-10-02T14:35:18Z</dcterms:modified>
</cp:coreProperties>
</file>