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0" r:id="rId5"/>
    <p:sldId id="267" r:id="rId6"/>
    <p:sldId id="265" r:id="rId7"/>
    <p:sldId id="268" r:id="rId8"/>
    <p:sldId id="269" r:id="rId9"/>
    <p:sldId id="270" r:id="rId10"/>
    <p:sldId id="272" r:id="rId11"/>
    <p:sldId id="273" r:id="rId12"/>
    <p:sldId id="271" r:id="rId13"/>
    <p:sldId id="274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2YxPtcQJS8gJPDnS/bmaRCH1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30DF2F-6020-43A9-910E-24E66530AEDF}">
  <a:tblStyle styleId="{DF30DF2F-6020-43A9-910E-24E66530AED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029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001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77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625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74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049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587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644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291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59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211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4" name="Google Shape;24;p2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92" name="Google Shape;92;p33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9" name="Google Shape;39;p2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leyend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79" name="Google Shape;79;p3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4509"/>
            </a:srgbClr>
          </a:solidFill>
          <a:ln>
            <a:noFill/>
          </a:ln>
          <a:effectLst>
            <a:outerShdw blurRad="50800" dist="12700" dir="5400000" algn="ctr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wentieth Century"/>
              <a:buNone/>
            </a:pPr>
            <a:r>
              <a:rPr lang="es-ES">
                <a:solidFill>
                  <a:srgbClr val="FFFFFF"/>
                </a:solidFill>
              </a:rPr>
              <a:t>PROGRAMACIÓN AVANZADA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>
                <a:solidFill>
                  <a:srgbClr val="FFFFFF"/>
                </a:solidFill>
              </a:rPr>
              <a:t>ING. INDUSTRIAL - FAC. DE INGENIERÍA - UNIVERSIDAD NACIONAL DE JUJUY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>
                <a:solidFill>
                  <a:srgbClr val="FFFFFF"/>
                </a:solidFill>
              </a:rPr>
              <a:t>Esp. Ing.Cruz Delia Cristina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3" name="Google Shape;103;p1"/>
          <p:cNvCxnSpPr/>
          <p:nvPr/>
        </p:nvCxnSpPr>
        <p:spPr>
          <a:xfrm>
            <a:off x="4309349" y="4666480"/>
            <a:ext cx="6832499" cy="0"/>
          </a:xfrm>
          <a:prstGeom prst="straightConnector1">
            <a:avLst/>
          </a:prstGeom>
          <a:noFill/>
          <a:ln w="22225" cap="flat" cmpd="sng">
            <a:solidFill>
              <a:srgbClr val="4AC4E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400000" algn="ctr" rotWithShape="0">
              <a:srgbClr val="000000">
                <a:alpha val="49411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4 – USO DE STRING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En el siguiente ejemplo vamos a mostrar como se manipula cadenas de caracteres en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c++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0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5 – NUMEROS IMPARES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Solicite al usuario que selecciones la cantidad de números impares que desea ver de un rango de 1 a 50.</a:t>
            </a:r>
          </a:p>
        </p:txBody>
      </p:sp>
    </p:spTree>
    <p:extLst>
      <p:ext uri="{BB962C8B-B14F-4D97-AF65-F5344CB8AC3E}">
        <p14:creationId xmlns:p14="http://schemas.microsoft.com/office/powerpoint/2010/main" val="133189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MATRICES EN C++ 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Las matrices son arreglos bidimensional, por lo que necesitamos definir dos dimensiones.</a:t>
            </a:r>
          </a:p>
          <a:p>
            <a:pPr marL="114300" indent="0" algn="l">
              <a:buNone/>
            </a:pP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tipo_dato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nombre_variable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[fila][columna];</a:t>
            </a:r>
          </a:p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	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int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 m[4][4];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026" name="Picture 2" descr="Matrices en C++ operaciones y ejercicios resueltos">
            <a:extLst>
              <a:ext uri="{FF2B5EF4-FFF2-40B4-BE49-F238E27FC236}">
                <a16:creationId xmlns:a16="http://schemas.microsoft.com/office/drawing/2014/main" id="{D025F097-CAD4-F2B1-525D-E6444F6F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429000"/>
            <a:ext cx="5276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6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6 – MATRIZ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Genere y cargue una matriz de 10 filas y 5 columnas. En cada celda deberá asignar el valor de la suma de sus índices.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ESTRUCTURA DE DATOS EN C++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Las estructuras de datos en C++ se pueden entender como un tipo de dato compuesto (no complejo). 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Las estructuras de datos permiten almacenar de manera ordenada una serie de valores dados en una misma variable. 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Las estructuras de datos más comunes son los </a:t>
            </a:r>
            <a:r>
              <a:rPr lang="es-ES" sz="2400" b="1" i="1" dirty="0" err="1">
                <a:solidFill>
                  <a:srgbClr val="FF0000"/>
                </a:solidFill>
              </a:rPr>
              <a:t>arrays</a:t>
            </a:r>
            <a:r>
              <a:rPr lang="es-ES" sz="2400" dirty="0"/>
              <a:t>, que pueden ser unidimensionales (de una dimensión) también conocidos como </a:t>
            </a:r>
            <a:r>
              <a:rPr lang="es-ES" sz="2400" b="1" i="1" dirty="0">
                <a:solidFill>
                  <a:srgbClr val="FF0000"/>
                </a:solidFill>
              </a:rPr>
              <a:t>vectores</a:t>
            </a:r>
            <a:r>
              <a:rPr lang="es-ES" sz="2400" dirty="0"/>
              <a:t>, o multidimensionales (de varias dimensiones) también conocidos como </a:t>
            </a:r>
            <a:r>
              <a:rPr lang="es-ES" sz="2400" b="1" i="1" dirty="0">
                <a:solidFill>
                  <a:srgbClr val="FF0000"/>
                </a:solidFill>
              </a:rPr>
              <a:t>matrices</a:t>
            </a:r>
            <a:r>
              <a:rPr lang="es-ES" sz="24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ARRAY/VECTORES C++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Los arreglos se declaran de la siguiente manera: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 err="1"/>
              <a:t>tipo_de_dato</a:t>
            </a:r>
            <a:r>
              <a:rPr lang="es-ES" sz="2400" dirty="0"/>
              <a:t> </a:t>
            </a:r>
            <a:r>
              <a:rPr lang="es-ES" sz="2400" dirty="0" err="1"/>
              <a:t>nombre_variable</a:t>
            </a:r>
            <a:r>
              <a:rPr lang="es-ES" sz="2400" dirty="0"/>
              <a:t>[tamaño];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    </a:t>
            </a:r>
            <a:r>
              <a:rPr lang="es-ES" sz="2400" dirty="0" err="1"/>
              <a:t>string</a:t>
            </a:r>
            <a:r>
              <a:rPr lang="es-ES" sz="2400" dirty="0"/>
              <a:t> palabra = “Hola”;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    </a:t>
            </a:r>
            <a:r>
              <a:rPr lang="es-ES" sz="2400" dirty="0" err="1"/>
              <a:t>char</a:t>
            </a:r>
            <a:r>
              <a:rPr lang="es-ES" sz="2400" dirty="0"/>
              <a:t> letras[20];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     </a:t>
            </a:r>
            <a:r>
              <a:rPr lang="es-ES" sz="2400" dirty="0" err="1"/>
              <a:t>int</a:t>
            </a:r>
            <a:r>
              <a:rPr lang="es-ES" sz="2400" dirty="0"/>
              <a:t> </a:t>
            </a:r>
            <a:r>
              <a:rPr lang="es-ES" sz="2400" dirty="0" err="1"/>
              <a:t>numeros</a:t>
            </a:r>
            <a:r>
              <a:rPr lang="es-ES" sz="2400" dirty="0"/>
              <a:t>[6] = {2,4,8,12,16,18};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8170-3A15-6396-2495-46F1E7D21D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00" b="9098"/>
          <a:stretch/>
        </p:blipFill>
        <p:spPr>
          <a:xfrm>
            <a:off x="3165230" y="4635443"/>
            <a:ext cx="9026769" cy="22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LIBRERIAS EN C++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Hasta el momento, se utilizaron la siguiente librería: iostream.</a:t>
            </a:r>
          </a:p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Para trabajar con vectores de caracteres (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char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[],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string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), vamos a utilizar dos librerías específicas: </a:t>
            </a:r>
          </a:p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#include&lt;string&gt;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librería nativa de C++, permite manipular tipo de dato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string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.</a:t>
            </a:r>
          </a:p>
          <a:p>
            <a:pPr marL="114300" indent="0" algn="l">
              <a:buNone/>
            </a:pPr>
            <a:r>
              <a:rPr lang="es-ES" sz="2000" b="1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#inlcude&lt;strinh.h&gt;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librería nativa de C, se utiliza en C++, permite manipular vectores del tipo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char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 de manera mas simple.</a:t>
            </a:r>
          </a:p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es-ES" sz="2000" b="1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#include&lt;stdio.h&gt;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: librería estándar para entrada y salida.</a:t>
            </a:r>
          </a:p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	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#include&lt;locale.h&gt;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librería que es utilizada para tomar los parámetros regionales del sistema operativo. Nos permite incluir acentos y símbolos varios.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LIBRERÍA </a:t>
            </a:r>
            <a:r>
              <a:rPr lang="es-ES" b="1" dirty="0" err="1"/>
              <a:t>string.h</a:t>
            </a:r>
            <a:r>
              <a:rPr lang="es-ES" b="1" dirty="0"/>
              <a:t> EN C++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Esta librería nos permite manipular cadenas de caracteres del tipo 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char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114300" indent="0" algn="l">
              <a:buNone/>
            </a:pPr>
            <a:r>
              <a:rPr lang="es-ES" sz="2000" b="1" dirty="0" err="1">
                <a:solidFill>
                  <a:srgbClr val="5A5A5A"/>
                </a:solidFill>
                <a:latin typeface="Lato" panose="020F0502020204030203" pitchFamily="34" charset="0"/>
              </a:rPr>
              <a:t>strcpy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(cadena1,cadena2)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copia la cadena2 en la cadena1.</a:t>
            </a:r>
          </a:p>
          <a:p>
            <a:pPr marL="114300" indent="0" algn="l">
              <a:buNone/>
            </a:pPr>
            <a:r>
              <a:rPr lang="es-ES" sz="2000" b="1" dirty="0" err="1">
                <a:solidFill>
                  <a:srgbClr val="5A5A5A"/>
                </a:solidFill>
                <a:latin typeface="Lato" panose="020F0502020204030203" pitchFamily="34" charset="0"/>
              </a:rPr>
              <a:t>s</a:t>
            </a:r>
            <a:r>
              <a:rPr lang="es-ES" sz="2000" b="1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trcat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(cadena1,cadena2)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concatena la cadena2 al final de la cadena1.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  <a:p>
            <a:pPr marL="114300" indent="0" algn="l">
              <a:buNone/>
            </a:pPr>
            <a:r>
              <a:rPr lang="es-ES" sz="2000" b="1" dirty="0" err="1">
                <a:solidFill>
                  <a:srgbClr val="5A5A5A"/>
                </a:solidFill>
                <a:latin typeface="Lato" panose="020F0502020204030203" pitchFamily="34" charset="0"/>
              </a:rPr>
              <a:t>strlen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(cadena1)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devuelve la longitud de la cadena1.</a:t>
            </a:r>
          </a:p>
          <a:p>
            <a:pPr marL="114300" indent="0" algn="l">
              <a:buNone/>
            </a:pPr>
            <a:r>
              <a:rPr lang="es-ES" sz="2000" b="1" dirty="0" err="1">
                <a:solidFill>
                  <a:srgbClr val="5A5A5A"/>
                </a:solidFill>
                <a:latin typeface="Lato" panose="020F0502020204030203" pitchFamily="34" charset="0"/>
              </a:rPr>
              <a:t>s</a:t>
            </a:r>
            <a:r>
              <a:rPr lang="es-ES" sz="2000" b="1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trcmp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(cadena1,cadena2)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compara la cadena1 y la cadena2 (0 si son iguales, 1 si cadena es mayor, sino cadena 2 es mayor).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  <a:p>
            <a:pPr marL="114300" indent="0" algn="l">
              <a:buNone/>
            </a:pPr>
            <a:r>
              <a:rPr lang="es-ES" sz="2000" b="1" dirty="0" err="1">
                <a:solidFill>
                  <a:srgbClr val="5A5A5A"/>
                </a:solidFill>
                <a:latin typeface="Lato" panose="020F0502020204030203" pitchFamily="34" charset="0"/>
              </a:rPr>
              <a:t>strlwr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(cadena1)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convierte la cadena1 en minúsculas.</a:t>
            </a:r>
          </a:p>
          <a:p>
            <a:pPr marL="114300" indent="0" algn="l">
              <a:buNone/>
            </a:pPr>
            <a:r>
              <a:rPr lang="es-ES" sz="2000" b="1" dirty="0" err="1">
                <a:solidFill>
                  <a:srgbClr val="5A5A5A"/>
                </a:solidFill>
                <a:latin typeface="Lato" panose="020F0502020204030203" pitchFamily="34" charset="0"/>
              </a:rPr>
              <a:t>s</a:t>
            </a:r>
            <a:r>
              <a:rPr lang="es-ES" sz="2000" b="1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trupr</a:t>
            </a:r>
            <a:r>
              <a:rPr lang="es-ES" sz="2000" b="1" dirty="0">
                <a:solidFill>
                  <a:srgbClr val="5A5A5A"/>
                </a:solidFill>
                <a:latin typeface="Lato" panose="020F0502020204030203" pitchFamily="34" charset="0"/>
              </a:rPr>
              <a:t>(cadena1)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: convierte la cadena1 en mayúsculas.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  <a:p>
            <a:pPr marL="114300" indent="0" algn="l">
              <a:buNone/>
            </a:pP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5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RECORRER UN VECTOR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Haciendo uso de las estructuras de repetición, se recorre el vector por cada posición. La mas simple de usar es la estructura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for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.</a:t>
            </a:r>
          </a:p>
          <a:p>
            <a:pPr marL="114300" indent="0" algn="l">
              <a:buNone/>
            </a:pPr>
            <a:r>
              <a:rPr lang="es-ES" sz="2000" dirty="0"/>
              <a:t> </a:t>
            </a:r>
            <a:r>
              <a:rPr lang="es-ES" sz="2000" dirty="0" err="1"/>
              <a:t>int</a:t>
            </a:r>
            <a:r>
              <a:rPr lang="es-ES" sz="2000" dirty="0"/>
              <a:t> </a:t>
            </a:r>
            <a:r>
              <a:rPr lang="es-ES" sz="2000" dirty="0" err="1"/>
              <a:t>numeros</a:t>
            </a:r>
            <a:r>
              <a:rPr lang="es-ES" sz="2000" dirty="0"/>
              <a:t>[6] = {2,4,8,12,16,18};</a:t>
            </a:r>
          </a:p>
          <a:p>
            <a:pPr marL="114300" indent="0" algn="l">
              <a:buNone/>
            </a:pP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f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or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 ( 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int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 i = 0 ; i &lt; 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numeros.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size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() ; i++ ) {</a:t>
            </a:r>
          </a:p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cout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 &lt;&lt; </a:t>
            </a:r>
            <a:r>
              <a:rPr lang="es-ES" sz="2000" b="0" i="0" dirty="0" err="1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numeros</a:t>
            </a: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[i] &lt;&lt; “ - ”;</a:t>
            </a:r>
          </a:p>
          <a:p>
            <a:pPr marL="114300" indent="0" algn="l">
              <a:buNone/>
            </a:pPr>
            <a:r>
              <a:rPr lang="es-ES" sz="20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202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 – VECTOR TIPO CHAR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Mostrar forma de asignar y mostrar un vector de tipo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char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3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2 – USO DE STDIO.H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Vamos a utilizar otra librería de entrada y salida estándar.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3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3 – USO DE STRING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indent="0" algn="l">
              <a:buNone/>
            </a:pP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En el siguiente ejemplo vamos a mostrar como se manipula cadenas de caracteres en </a:t>
            </a:r>
            <a:r>
              <a:rPr lang="es-ES" sz="2000" dirty="0" err="1">
                <a:solidFill>
                  <a:srgbClr val="5A5A5A"/>
                </a:solidFill>
                <a:latin typeface="Lato" panose="020F0502020204030203" pitchFamily="34" charset="0"/>
              </a:rPr>
              <a:t>c++</a:t>
            </a:r>
            <a:r>
              <a:rPr lang="es-ES" sz="2000" dirty="0">
                <a:solidFill>
                  <a:srgbClr val="5A5A5A"/>
                </a:solidFill>
                <a:latin typeface="Lato" panose="020F0502020204030203" pitchFamily="34" charset="0"/>
              </a:rPr>
              <a:t>.</a:t>
            </a:r>
            <a:endParaRPr lang="es-ES" sz="2000" b="0" i="0" dirty="0">
              <a:solidFill>
                <a:srgbClr val="5A5A5A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97509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628</Words>
  <Application>Microsoft Office PowerPoint</Application>
  <PresentationFormat>Panorámica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Noto Sans Symbols</vt:lpstr>
      <vt:lpstr>Twentieth Century</vt:lpstr>
      <vt:lpstr>Integral</vt:lpstr>
      <vt:lpstr>PROGRAMACIÓN AVANZADA</vt:lpstr>
      <vt:lpstr>ESTRUCTURA DE DATOS EN C++</vt:lpstr>
      <vt:lpstr>ARRAY/VECTORES C++</vt:lpstr>
      <vt:lpstr>LIBRERIAS EN C++</vt:lpstr>
      <vt:lpstr>LIBRERÍA string.h EN C++</vt:lpstr>
      <vt:lpstr>RECORRER UN VECTOR</vt:lpstr>
      <vt:lpstr>EJEMPLO 1 – VECTOR TIPO CHAR</vt:lpstr>
      <vt:lpstr>EJEMPLO 2 – USO DE STDIO.H</vt:lpstr>
      <vt:lpstr>EJEMPLO 3 – USO DE STRING</vt:lpstr>
      <vt:lpstr>EJEMPLO 4 – USO DE STRING</vt:lpstr>
      <vt:lpstr>EJEMPLO 5 – NUMEROS IMPARES</vt:lpstr>
      <vt:lpstr>MATRICES EN C++ </vt:lpstr>
      <vt:lpstr>EJEMPLO 6 – MATRIZ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AVANZADA</dc:title>
  <dc:creator>Diego Enriquez</dc:creator>
  <cp:lastModifiedBy>Diego Alberto Enriquez</cp:lastModifiedBy>
  <cp:revision>8</cp:revision>
  <dcterms:created xsi:type="dcterms:W3CDTF">2023-09-11T20:43:23Z</dcterms:created>
  <dcterms:modified xsi:type="dcterms:W3CDTF">2023-10-09T22:55:26Z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