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7" d="100"/>
          <a:sy n="67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5DA2C-A90A-49C3-9B7D-3B1CA0404561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08219-18E2-4E00-A30E-BB872463BF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7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08219-18E2-4E00-A30E-BB872463BF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89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08219-18E2-4E00-A30E-BB872463BF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5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0456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5801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0461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2644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4373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9764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5324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7772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7764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7588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2266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387DD-663C-4C3F-93AE-6E588C5035C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6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304800" y="304800"/>
            <a:ext cx="8534400" cy="5836953"/>
            <a:chOff x="381000" y="364775"/>
            <a:chExt cx="8534400" cy="5836953"/>
          </a:xfrm>
        </p:grpSpPr>
        <p:pic>
          <p:nvPicPr>
            <p:cNvPr id="1028" name="Picture 4" descr="Image result for intel core i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965">
              <a:off x="2316538" y="2392331"/>
              <a:ext cx="2241277" cy="1680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intel core i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43432">
              <a:off x="4436243" y="2320282"/>
              <a:ext cx="2197687" cy="1646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CuadroTexto"/>
            <p:cNvSpPr txBox="1"/>
            <p:nvPr/>
          </p:nvSpPr>
          <p:spPr>
            <a:xfrm>
              <a:off x="1295400" y="364775"/>
              <a:ext cx="6553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4"/>
                  </a:solidFill>
                  <a:latin typeface="Arial Rounded MT Bold" panose="020F0704030504030204" pitchFamily="34" charset="0"/>
                </a:rPr>
                <a:t>COMPARING QUALITIES</a:t>
              </a:r>
            </a:p>
            <a:p>
              <a:pPr algn="ctr"/>
              <a:r>
                <a:rPr lang="en-US" sz="2400" dirty="0">
                  <a:solidFill>
                    <a:schemeClr val="accent4"/>
                  </a:solidFill>
                  <a:latin typeface="Arial Rounded MT Bold" panose="020F0704030504030204" pitchFamily="34" charset="0"/>
                </a:rPr>
                <a:t>COMPARATIVE FORMS</a:t>
              </a:r>
            </a:p>
            <a:p>
              <a:pPr algn="ctr"/>
              <a:r>
                <a:rPr lang="en-US" sz="2000" dirty="0">
                  <a:solidFill>
                    <a:schemeClr val="accent4"/>
                  </a:solidFill>
                  <a:latin typeface="Arial Rounded MT Bold" panose="020F0704030504030204" pitchFamily="34" charset="0"/>
                </a:rPr>
                <a:t>COMPARAR  CUALIDADES - FORMAS COMPARATIVAS</a:t>
              </a:r>
              <a:endParaRPr lang="en-US" dirty="0">
                <a:solidFill>
                  <a:schemeClr val="accent4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381000" y="4724400"/>
              <a:ext cx="8534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The Intel CORE i5 processor is fast but the Intel CORE i7 is 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fast</a:t>
              </a:r>
              <a:r>
                <a:rPr lang="en-US" sz="2400" b="1" dirty="0">
                  <a:solidFill>
                    <a:schemeClr val="accent4"/>
                  </a:solidFill>
                  <a:latin typeface="Arial Rounded MT Bold" panose="020F0704030504030204" pitchFamily="34" charset="0"/>
                </a:rPr>
                <a:t>er.</a:t>
              </a:r>
            </a:p>
            <a:p>
              <a:r>
                <a:rPr lang="en-US" sz="2400" b="1" dirty="0">
                  <a:solidFill>
                    <a:schemeClr val="accent4"/>
                  </a:solidFill>
                  <a:latin typeface="Arial Rounded MT Bold" panose="020F0704030504030204" pitchFamily="34" charset="0"/>
                </a:rPr>
                <a:t> </a:t>
              </a:r>
            </a:p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43966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Adjectives</a:t>
            </a:r>
            <a:br>
              <a:rPr lang="en-US" dirty="0">
                <a:solidFill>
                  <a:schemeClr val="accent4"/>
                </a:solidFill>
                <a:latin typeface="Arial Rounded MT Bold" panose="020F0704030504030204" pitchFamily="34" charset="0"/>
              </a:rPr>
            </a:br>
            <a:r>
              <a:rPr lang="en-US" sz="3600" dirty="0" err="1">
                <a:solidFill>
                  <a:schemeClr val="accent4"/>
                </a:solidFill>
                <a:latin typeface="Arial Rounded MT Bold" panose="020F0704030504030204" pitchFamily="34" charset="0"/>
              </a:rPr>
              <a:t>Adjetivos</a:t>
            </a:r>
            <a:endParaRPr lang="en-US" sz="3600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Cuando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describimos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las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características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o </a:t>
            </a:r>
            <a:r>
              <a:rPr lang="en-US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cualidades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de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las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cosas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usamos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adjetivos</a:t>
            </a:r>
            <a:r>
              <a:rPr lang="en-U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a 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modern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mobile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                                                             an 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old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mobile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Galaxy fold                                                         Sony Ericson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New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y 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old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son </a:t>
            </a:r>
            <a:r>
              <a:rPr lang="en-US" sz="24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adjetivos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decir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palabras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que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describen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  <a:endParaRPr lang="en-US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13691" r="18901" b="6250"/>
          <a:stretch/>
        </p:blipFill>
        <p:spPr bwMode="auto">
          <a:xfrm>
            <a:off x="432955" y="3200400"/>
            <a:ext cx="2667000" cy="206948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9981" r="51917" b="13163"/>
          <a:stretch/>
        </p:blipFill>
        <p:spPr bwMode="auto">
          <a:xfrm>
            <a:off x="7323010" y="2590800"/>
            <a:ext cx="1343459" cy="290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95928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Comparative Adjectives</a:t>
            </a:r>
            <a:endParaRPr lang="en-U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5375" y="914400"/>
            <a:ext cx="8600025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Cuando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queremos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comparar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las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cualidades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de dos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objetos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, personas,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lugares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, etc.,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usamos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las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formas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comparativas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de los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adjetivos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:</a:t>
            </a:r>
          </a:p>
          <a:p>
            <a:pPr marL="0" indent="0">
              <a:buNone/>
            </a:pPr>
            <a:endParaRPr lang="en-US" sz="16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The Intel CORE i5 processor is </a:t>
            </a:r>
            <a:r>
              <a:rPr lang="en-US" sz="2400" b="1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fast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 but  the Intel CORE i7 is fast</a:t>
            </a:r>
            <a:r>
              <a:rPr lang="en-US" sz="2400" b="1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er.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En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esta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oración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podemos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ver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el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adjetivo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fast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en el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grado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positivo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(sin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formar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comparaciones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) y en el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grado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comparativo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comparando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la 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velocidad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de los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procesadores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                         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… the Intel CORE i5 is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fast</a:t>
            </a:r>
            <a:r>
              <a:rPr lang="en-US" sz="1800" b="1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er. =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…</a:t>
            </a:r>
            <a:r>
              <a:rPr lang="en-US" sz="1800" b="1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el Intel CORE i7 es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más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rápido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                          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                       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                         </a:t>
            </a:r>
            <a:endParaRPr lang="en-US" sz="2400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Image result for intel core i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965">
            <a:off x="1731854" y="5163564"/>
            <a:ext cx="1243982" cy="93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intel core i7">
            <a:extLst>
              <a:ext uri="{FF2B5EF4-FFF2-40B4-BE49-F238E27FC236}">
                <a16:creationId xmlns:a16="http://schemas.microsoft.com/office/drawing/2014/main" id="{A6F59BCC-48AD-4854-86A6-B3AB28E03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432">
            <a:off x="2946395" y="5239741"/>
            <a:ext cx="1217554" cy="91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49758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9981" r="51917" b="13163"/>
          <a:stretch/>
        </p:blipFill>
        <p:spPr bwMode="auto">
          <a:xfrm>
            <a:off x="1752600" y="311726"/>
            <a:ext cx="116113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13691" r="18901" b="6250"/>
          <a:stretch/>
        </p:blipFill>
        <p:spPr bwMode="auto">
          <a:xfrm>
            <a:off x="5105400" y="534282"/>
            <a:ext cx="2667000" cy="206948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966689"/>
              </p:ext>
            </p:extLst>
          </p:nvPr>
        </p:nvGraphicFramePr>
        <p:xfrm>
          <a:off x="228600" y="3352800"/>
          <a:ext cx="8686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     The</a:t>
                      </a:r>
                      <a:r>
                        <a:rPr lang="en-US" sz="20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Motorola is an </a:t>
                      </a:r>
                      <a:r>
                        <a:rPr lang="en-US" sz="2000" baseline="0" dirty="0">
                          <a:solidFill>
                            <a:srgbClr val="7030A0"/>
                          </a:solidFill>
                        </a:rPr>
                        <a:t>old</a:t>
                      </a:r>
                      <a:r>
                        <a:rPr lang="en-US" sz="20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mobile .             The galaxy fold is a  </a:t>
                      </a:r>
                      <a:r>
                        <a:rPr lang="en-US" sz="2000" baseline="0" dirty="0">
                          <a:solidFill>
                            <a:srgbClr val="7030A0"/>
                          </a:solidFill>
                        </a:rPr>
                        <a:t>modern </a:t>
                      </a:r>
                      <a:r>
                        <a:rPr lang="en-US" sz="20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mobile</a:t>
                      </a:r>
                    </a:p>
                    <a:p>
                      <a:endParaRPr lang="en-US" sz="2000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Look at these comparisons:</a:t>
                      </a:r>
                    </a:p>
                    <a:p>
                      <a:endParaRPr lang="en-US" sz="2000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The Motorola is old</a:t>
                      </a:r>
                      <a:r>
                        <a:rPr lang="en-US" sz="2000" baseline="0" dirty="0">
                          <a:solidFill>
                            <a:srgbClr val="7030A0"/>
                          </a:solidFill>
                        </a:rPr>
                        <a:t>er than </a:t>
                      </a:r>
                      <a:r>
                        <a:rPr lang="en-US" sz="20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the  galaxy fold.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The galaxy fold  is </a:t>
                      </a:r>
                      <a:r>
                        <a:rPr lang="en-US" sz="2000" baseline="0" dirty="0">
                          <a:solidFill>
                            <a:srgbClr val="7030A0"/>
                          </a:solidFill>
                        </a:rPr>
                        <a:t>more </a:t>
                      </a:r>
                      <a:r>
                        <a:rPr lang="en-US" sz="20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modern  than the Motorola </a:t>
                      </a:r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2473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Making the comparative forms: rules</a:t>
            </a:r>
            <a:br>
              <a:rPr lang="en-US" sz="3200" dirty="0">
                <a:solidFill>
                  <a:srgbClr val="7030A0"/>
                </a:solidFill>
                <a:latin typeface="Arial Rounded MT Bold" panose="020F0704030504030204" pitchFamily="34" charset="0"/>
              </a:rPr>
            </a:br>
            <a:endParaRPr lang="en-US" sz="32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 + V + 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adjetivo en grado comparativo 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+ (</a:t>
            </a:r>
            <a:r>
              <a:rPr lang="es-ES" sz="2000" dirty="0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t</a:t>
            </a:r>
            <a:r>
              <a:rPr lang="es-E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han</a:t>
            </a:r>
            <a:r>
              <a:rPr lang="es-ES" sz="20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+ el objeto comparado)</a:t>
            </a:r>
          </a:p>
          <a:p>
            <a:pPr marL="0" indent="0">
              <a:buNone/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    1. Adjetivos de una sílaba: adjetivo + 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-</a:t>
            </a:r>
            <a:r>
              <a:rPr lang="es-E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er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 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fast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+ 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-</a:t>
            </a:r>
            <a:r>
              <a:rPr lang="es-E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er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 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fast</a:t>
            </a:r>
            <a:r>
              <a:rPr lang="es-ES" sz="20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er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     Si el adjetivo termina en consonante + vocal + consonante, la    </a:t>
            </a:r>
          </a:p>
          <a:p>
            <a:pPr marL="0" indent="0">
              <a:buNone/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     última consonante debe repetirse antes de añadir la terminación:</a:t>
            </a:r>
          </a:p>
          <a:p>
            <a:pPr marL="0" indent="0" algn="ctr">
              <a:buNone/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     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big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+ 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-</a:t>
            </a:r>
            <a:r>
              <a:rPr lang="es-E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er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 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big</a:t>
            </a:r>
            <a:r>
              <a:rPr lang="es-ES" sz="20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ger</a:t>
            </a:r>
            <a:endParaRPr lang="es-ES" sz="2000" dirty="0">
              <a:solidFill>
                <a:srgbClr val="7030A0"/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>
              <a:buNone/>
            </a:pP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       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Si el adjetivo termina en “e”, sólo se agrega la “r”:</a:t>
            </a:r>
          </a:p>
          <a:p>
            <a:pPr marL="0" indent="0" algn="ctr">
              <a:buNone/>
            </a:pP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Large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+ 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-</a:t>
            </a:r>
            <a:r>
              <a:rPr lang="es-E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er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 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large</a:t>
            </a:r>
            <a:r>
              <a:rPr lang="es-ES" sz="20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r</a:t>
            </a:r>
            <a:endParaRPr lang="es-ES" sz="2000" dirty="0">
              <a:solidFill>
                <a:srgbClr val="7030A0"/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 algn="ctr">
              <a:buNone/>
            </a:pP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      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My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mobile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is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bigger</a:t>
            </a:r>
            <a:r>
              <a:rPr lang="es-ES" sz="24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than</a:t>
            </a:r>
            <a:r>
              <a:rPr lang="es-ES" sz="24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your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mobile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.</a:t>
            </a:r>
          </a:p>
          <a:p>
            <a:pPr marL="0" indent="0" algn="ctr">
              <a:buNone/>
            </a:pPr>
            <a:endParaRPr lang="es-ES" sz="2400" dirty="0">
              <a:solidFill>
                <a:srgbClr val="7030A0"/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 algn="ctr">
              <a:buNone/>
            </a:pPr>
            <a:r>
              <a:rPr lang="es-ES" sz="24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The</a:t>
            </a:r>
            <a:r>
              <a:rPr lang="es-ES" sz="24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screen</a:t>
            </a:r>
            <a:r>
              <a:rPr lang="es-ES" sz="24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of</a:t>
            </a:r>
            <a:r>
              <a:rPr lang="es-ES" sz="24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a Smart TV </a:t>
            </a:r>
            <a:r>
              <a:rPr lang="es-ES" sz="24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is</a:t>
            </a:r>
            <a:r>
              <a:rPr lang="es-ES" sz="24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larger</a:t>
            </a:r>
            <a:r>
              <a:rPr lang="es-ES" sz="24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than</a:t>
            </a:r>
            <a:r>
              <a:rPr lang="es-ES" sz="24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a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laptop’s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.</a:t>
            </a:r>
          </a:p>
          <a:p>
            <a:pPr marL="0" indent="0">
              <a:buNone/>
            </a:pPr>
            <a:endParaRPr lang="es-ES" sz="2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s-ES" sz="2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8" t="18047" r="29145" b="20414"/>
          <a:stretch/>
        </p:blipFill>
        <p:spPr bwMode="auto">
          <a:xfrm>
            <a:off x="7695787" y="3345561"/>
            <a:ext cx="609600" cy="857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 descr="https://www.gannett-cdn.com/-mm-/3b8b0abcb585d9841e5193c3d072eed1e5ce62bc/c=0-30-580-356/local/-/media/2018/02/01/USATODAY/usatsports/MotleyFool-TMOT-d4d1d372-venmo-3_large.jpg?auto=webp&amp;format=pjpg&amp;width=120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5" r="13406"/>
          <a:stretch/>
        </p:blipFill>
        <p:spPr bwMode="auto">
          <a:xfrm rot="20067659">
            <a:off x="1280793" y="3242893"/>
            <a:ext cx="657693" cy="7863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 descr="https://images-na.ssl-images-amazon.com/images/I/519NB-VXN-L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4308" r="4200" b="4000"/>
          <a:stretch/>
        </p:blipFill>
        <p:spPr bwMode="auto">
          <a:xfrm>
            <a:off x="1609640" y="4953000"/>
            <a:ext cx="1887334" cy="121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E6DEDD7-40AD-4544-AAA2-34A6FB00035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091112"/>
            <a:ext cx="1263650" cy="9429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64701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852289"/>
              </p:ext>
            </p:extLst>
          </p:nvPr>
        </p:nvGraphicFramePr>
        <p:xfrm>
          <a:off x="990600" y="533404"/>
          <a:ext cx="7696200" cy="579120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84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4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Adjetivo</a:t>
                      </a:r>
                      <a:endParaRPr 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Comparativo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Long – largo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Longer (than)</a:t>
                      </a:r>
                      <a:r>
                        <a:rPr lang="en-US" sz="1600" baseline="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Más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largo </a:t>
                      </a:r>
                      <a:r>
                        <a:rPr lang="en-US" sz="120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que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Short – corto/bajo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Shorter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 </a:t>
                      </a:r>
                      <a:r>
                        <a:rPr lang="en-US" sz="120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Más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corto</a:t>
                      </a:r>
                      <a:r>
                        <a:rPr lang="en-US" sz="1200" baseline="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que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Old – viejo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Older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 </a:t>
                      </a:r>
                      <a:r>
                        <a:rPr lang="en-US" sz="120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Más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viejo</a:t>
                      </a:r>
                      <a:r>
                        <a:rPr lang="en-US" sz="1200" baseline="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n-US" sz="1200" baseline="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más</a:t>
                      </a:r>
                      <a:r>
                        <a:rPr lang="en-US" sz="1200" baseline="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antiguo</a:t>
                      </a:r>
                      <a:r>
                        <a:rPr lang="en-US" sz="1200" baseline="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que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High – alto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Higher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Low – bajo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Lower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Cheap - barato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Cheaper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Fast - rápido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Faster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Slow – lento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Slower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Wide – ancho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Wider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Narrow – estrecho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Narrower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Hard – duro/difícil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Harder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AR" sz="16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Soft</a:t>
                      </a:r>
                      <a:r>
                        <a:rPr lang="es-AR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 – blando  - suave</a:t>
                      </a:r>
                      <a:endParaRPr lang="en-US" sz="14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Softer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06225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  <a:p>
            <a:pPr marL="0" indent="0">
              <a:buNone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2. Adjetivos de una o dos sílabas que terminan en 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“y”</a:t>
            </a:r>
          </a:p>
          <a:p>
            <a:pPr marL="0" indent="0">
              <a:buNone/>
            </a:pPr>
            <a:endParaRPr lang="es-ES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adjetivo 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–y +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-</a:t>
            </a:r>
            <a:r>
              <a:rPr lang="es-ES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ier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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heavy + 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-</a:t>
            </a:r>
            <a:r>
              <a:rPr lang="es-ES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er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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heav</a:t>
            </a:r>
            <a:r>
              <a:rPr lang="es-ES" dirty="0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ier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>
              <a:buNone/>
            </a:pPr>
            <a:endParaRPr 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>
              <a:buNone/>
            </a:pPr>
            <a:endParaRPr 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>
              <a:buNone/>
            </a:pP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The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laptop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is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dirty="0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heavier</a:t>
            </a:r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dirty="0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than</a:t>
            </a:r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the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iPad</a:t>
            </a:r>
          </a:p>
          <a:p>
            <a:pPr marL="0" indent="0" algn="ctr">
              <a:buNone/>
            </a:pP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easy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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eas</a:t>
            </a:r>
            <a:r>
              <a:rPr lang="es-ES" dirty="0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ier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 algn="ctr">
              <a:buNone/>
            </a:pP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busy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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bus</a:t>
            </a:r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ier</a:t>
            </a:r>
          </a:p>
          <a:p>
            <a:pPr marL="0" indent="0" algn="ctr">
              <a:buNone/>
            </a:pP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noisy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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nois</a:t>
            </a:r>
            <a:r>
              <a:rPr lang="es-ES" dirty="0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ier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>
              <a:buNone/>
            </a:pPr>
            <a:endParaRPr 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>
              <a:buNone/>
            </a:pPr>
            <a:endParaRPr 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3 Imagen" descr="https://media.4rgos.it/s/Argos/8723602_R_SET?$Main768$&amp;w=620&amp;h=62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3" b="18614"/>
          <a:stretch/>
        </p:blipFill>
        <p:spPr bwMode="auto">
          <a:xfrm>
            <a:off x="609600" y="3200400"/>
            <a:ext cx="1195705" cy="771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https://cdn.pocket-lint.com/r/s/970x/assets/images/147515-tablets-review-ipad-mini-review-2019-image1-y5aisrcjw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" r="4229" b="11689"/>
          <a:stretch/>
        </p:blipFill>
        <p:spPr bwMode="auto">
          <a:xfrm>
            <a:off x="6172200" y="3173557"/>
            <a:ext cx="1198245" cy="819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290975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9981" r="51917" b="13163"/>
          <a:stretch/>
        </p:blipFill>
        <p:spPr bwMode="auto">
          <a:xfrm>
            <a:off x="2590800" y="2716347"/>
            <a:ext cx="952808" cy="206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13691" r="18901" b="6250"/>
          <a:stretch/>
        </p:blipFill>
        <p:spPr bwMode="auto">
          <a:xfrm>
            <a:off x="4391891" y="2737129"/>
            <a:ext cx="2133600" cy="165559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908386"/>
              </p:ext>
            </p:extLst>
          </p:nvPr>
        </p:nvGraphicFramePr>
        <p:xfrm>
          <a:off x="290944" y="4793646"/>
          <a:ext cx="8686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359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The galaxy fold  is 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</a:rPr>
                        <a:t>more 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modern  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</a:rPr>
                        <a:t>than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the Motorola.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El galaxy fold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es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</a:rPr>
                        <a:t>más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</a:rPr>
                        <a:t>moderno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</a:rPr>
                        <a:t>que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el Motorola.</a:t>
                      </a:r>
                      <a:endParaRPr lang="en-U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658090" y="566770"/>
            <a:ext cx="795250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3. Adjetivos dos o más sílabas o “adjetivos largos”.</a:t>
            </a:r>
          </a:p>
          <a:p>
            <a:endParaRPr lang="es-ES" sz="24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Para formar el comparativo colocamos la palabra </a:t>
            </a:r>
            <a:r>
              <a:rPr lang="es-E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more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adelante del adjetivo y el adjetivo permanece sin cambios, si hace falta, agregamos “</a:t>
            </a:r>
            <a:r>
              <a:rPr lang="es-ES" sz="24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than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”.</a:t>
            </a:r>
          </a:p>
          <a:p>
            <a:endParaRPr 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3783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517</Words>
  <Application>Microsoft Office PowerPoint</Application>
  <PresentationFormat>Presentación en pantalla (4:3)</PresentationFormat>
  <Paragraphs>89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Arial Rounded MT Bold</vt:lpstr>
      <vt:lpstr>Calibri</vt:lpstr>
      <vt:lpstr>Tema de Office</vt:lpstr>
      <vt:lpstr>Presentación de PowerPoint</vt:lpstr>
      <vt:lpstr>Adjectives Adjetivos</vt:lpstr>
      <vt:lpstr>Comparative Adjectives</vt:lpstr>
      <vt:lpstr>Presentación de PowerPoint</vt:lpstr>
      <vt:lpstr>Making the comparative forms: rules 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Graciela</cp:lastModifiedBy>
  <cp:revision>29</cp:revision>
  <dcterms:created xsi:type="dcterms:W3CDTF">2019-11-06T22:03:37Z</dcterms:created>
  <dcterms:modified xsi:type="dcterms:W3CDTF">2025-09-25T17:02:13Z</dcterms:modified>
</cp:coreProperties>
</file>