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1"/>
  </p:notesMasterIdLst>
  <p:sldIdLst>
    <p:sldId id="256" r:id="rId2"/>
    <p:sldId id="345" r:id="rId3"/>
    <p:sldId id="346" r:id="rId4"/>
    <p:sldId id="347" r:id="rId5"/>
    <p:sldId id="348" r:id="rId6"/>
    <p:sldId id="293" r:id="rId7"/>
    <p:sldId id="268" r:id="rId8"/>
    <p:sldId id="269" r:id="rId9"/>
    <p:sldId id="270" r:id="rId10"/>
    <p:sldId id="338" r:id="rId11"/>
    <p:sldId id="283" r:id="rId12"/>
    <p:sldId id="354" r:id="rId13"/>
    <p:sldId id="281" r:id="rId14"/>
    <p:sldId id="349" r:id="rId15"/>
    <p:sldId id="350" r:id="rId16"/>
    <p:sldId id="351" r:id="rId17"/>
    <p:sldId id="352" r:id="rId18"/>
    <p:sldId id="353" r:id="rId19"/>
    <p:sldId id="355" r:id="rId20"/>
    <p:sldId id="288" r:id="rId21"/>
    <p:sldId id="336" r:id="rId22"/>
    <p:sldId id="308" r:id="rId23"/>
    <p:sldId id="309" r:id="rId24"/>
    <p:sldId id="310" r:id="rId25"/>
    <p:sldId id="311" r:id="rId26"/>
    <p:sldId id="317" r:id="rId27"/>
    <p:sldId id="366" r:id="rId28"/>
    <p:sldId id="356" r:id="rId29"/>
    <p:sldId id="357" r:id="rId30"/>
    <p:sldId id="358" r:id="rId31"/>
    <p:sldId id="359" r:id="rId32"/>
    <p:sldId id="367" r:id="rId33"/>
    <p:sldId id="360" r:id="rId34"/>
    <p:sldId id="361" r:id="rId35"/>
    <p:sldId id="362" r:id="rId36"/>
    <p:sldId id="368" r:id="rId37"/>
    <p:sldId id="363" r:id="rId38"/>
    <p:sldId id="364" r:id="rId39"/>
    <p:sldId id="365"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7436" autoAdjust="0"/>
  </p:normalViewPr>
  <p:slideViewPr>
    <p:cSldViewPr>
      <p:cViewPr varScale="1">
        <p:scale>
          <a:sx n="78" d="100"/>
          <a:sy n="78" d="100"/>
        </p:scale>
        <p:origin x="101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38A1E-4F68-4115-A0E2-9169D3360683}" type="datetimeFigureOut">
              <a:rPr lang="es-AR" smtClean="0"/>
              <a:t>28/5/2023</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F1E78-84C0-4067-B93D-0DA7609C96C5}" type="slidenum">
              <a:rPr lang="es-AR" smtClean="0"/>
              <a:t>‹Nº›</a:t>
            </a:fld>
            <a:endParaRPr lang="es-AR"/>
          </a:p>
        </p:txBody>
      </p:sp>
    </p:spTree>
    <p:extLst>
      <p:ext uri="{BB962C8B-B14F-4D97-AF65-F5344CB8AC3E}">
        <p14:creationId xmlns:p14="http://schemas.microsoft.com/office/powerpoint/2010/main" val="203651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E7F1E78-84C0-4067-B93D-0DA7609C96C5}" type="slidenum">
              <a:rPr lang="es-AR" smtClean="0"/>
              <a:t>15</a:t>
            </a:fld>
            <a:endParaRPr lang="es-AR"/>
          </a:p>
        </p:txBody>
      </p:sp>
    </p:spTree>
    <p:extLst>
      <p:ext uri="{BB962C8B-B14F-4D97-AF65-F5344CB8AC3E}">
        <p14:creationId xmlns:p14="http://schemas.microsoft.com/office/powerpoint/2010/main" val="239577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upo 2"/>
          <p:cNvGrpSpPr>
            <a:grpSpLocks/>
          </p:cNvGrpSpPr>
          <p:nvPr/>
        </p:nvGrpSpPr>
        <p:grpSpPr bwMode="auto">
          <a:xfrm>
            <a:off x="-3175" y="2438400"/>
            <a:ext cx="9147175" cy="1063625"/>
            <a:chOff x="-2" y="1536"/>
            <a:chExt cx="5762" cy="670"/>
          </a:xfrm>
        </p:grpSpPr>
        <p:grpSp>
          <p:nvGrpSpPr>
            <p:cNvPr id="5" name="Grupo 3"/>
            <p:cNvGrpSpPr>
              <a:grpSpLocks/>
            </p:cNvGrpSpPr>
            <p:nvPr/>
          </p:nvGrpSpPr>
          <p:grpSpPr bwMode="auto">
            <a:xfrm flipH="1">
              <a:off x="-2" y="1562"/>
              <a:ext cx="5762" cy="638"/>
              <a:chOff x="-2" y="1562"/>
              <a:chExt cx="5762" cy="638"/>
            </a:xfrm>
          </p:grpSpPr>
          <p:sp>
            <p:nvSpPr>
              <p:cNvPr id="8"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9"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1"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2"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3"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4"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5"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6"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7"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8"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9"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0"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21"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22"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23"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24"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25"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6"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6" name="Forma libre 23"/>
            <p:cNvSpPr>
              <a:spLocks/>
            </p:cNvSpPr>
            <p:nvPr/>
          </p:nvSpPr>
          <p:spPr bwMode="ltGray">
            <a:xfrm flipH="1">
              <a:off x="-2" y="1536"/>
              <a:ext cx="5762" cy="412"/>
            </a:xfrm>
            <a:custGeom>
              <a:avLst/>
              <a:gdLst>
                <a:gd name="T0" fmla="*/ 0 w 5762"/>
                <a:gd name="T1" fmla="*/ 295 h 385"/>
                <a:gd name="T2" fmla="*/ 5762 w 5762"/>
                <a:gd name="T3" fmla="*/ 281 h 385"/>
                <a:gd name="T4" fmla="*/ 5762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s-AR"/>
            </a:p>
          </p:txBody>
        </p:sp>
        <p:sp>
          <p:nvSpPr>
            <p:cNvPr id="7" name="Forma libre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s-AR"/>
            </a:p>
          </p:txBody>
        </p:sp>
      </p:grpSp>
      <p:sp>
        <p:nvSpPr>
          <p:cNvPr id="3097" name="Rectángulo 25"/>
          <p:cNvSpPr>
            <a:spLocks noGrp="1" noChangeArrowheads="1"/>
          </p:cNvSpPr>
          <p:nvPr>
            <p:ph type="ctrTitle"/>
          </p:nvPr>
        </p:nvSpPr>
        <p:spPr>
          <a:xfrm>
            <a:off x="1173163" y="1341438"/>
            <a:ext cx="7772400" cy="1143000"/>
          </a:xfrm>
        </p:spPr>
        <p:txBody>
          <a:bodyPr/>
          <a:lstStyle>
            <a:lvl1pPr>
              <a:defRPr/>
            </a:lvl1pPr>
          </a:lstStyle>
          <a:p>
            <a:pPr lvl="0"/>
            <a:r>
              <a:rPr lang="en-US" noProof="0"/>
              <a:t>Haga clic para modificar el estilo de título del patrón</a:t>
            </a:r>
          </a:p>
        </p:txBody>
      </p:sp>
      <p:sp>
        <p:nvSpPr>
          <p:cNvPr id="3098" name="Rectángulo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noProof="0"/>
              <a:t>Haga clic para modificar el estilo de subtítulo del patrón</a:t>
            </a:r>
          </a:p>
        </p:txBody>
      </p:sp>
      <p:sp>
        <p:nvSpPr>
          <p:cNvPr id="27" name="Rectángulo 27"/>
          <p:cNvSpPr>
            <a:spLocks noGrp="1" noChangeArrowheads="1"/>
          </p:cNvSpPr>
          <p:nvPr>
            <p:ph type="dt" sz="half" idx="10"/>
          </p:nvPr>
        </p:nvSpPr>
        <p:spPr>
          <a:xfrm>
            <a:off x="1166813"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8" name="Rectángulo 2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9" name="Rectángulo 2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fld id="{596D5877-7443-44D0-97DE-E0317A47586A}"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FCE63531-74EC-4903-8F43-0722A74897E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2463" y="457200"/>
            <a:ext cx="194310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173163" y="457200"/>
            <a:ext cx="56769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A8707401-92F9-42B9-A409-CCF46BAA254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A722884-5961-4DAB-ACEC-3FCACDD6109E}" type="slidenum">
              <a:rPr lang="es-ES"/>
              <a:pPr/>
              <a:t>‹Nº›</a:t>
            </a:fld>
            <a:endParaRPr lang="es-ES"/>
          </a:p>
        </p:txBody>
      </p:sp>
    </p:spTree>
    <p:extLst>
      <p:ext uri="{BB962C8B-B14F-4D97-AF65-F5344CB8AC3E}">
        <p14:creationId xmlns:p14="http://schemas.microsoft.com/office/powerpoint/2010/main" val="35495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15EC350-CB01-4BE8-9EE7-DA40629BFD4D}"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CB2D0DD-BF0E-47DB-A579-3FFBD90BBB6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1AFEF294-722A-4900-AD08-368737C5AA7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ángulo 27"/>
          <p:cNvSpPr>
            <a:spLocks noGrp="1" noChangeArrowheads="1"/>
          </p:cNvSpPr>
          <p:nvPr>
            <p:ph type="dt" sz="half" idx="10"/>
          </p:nvPr>
        </p:nvSpPr>
        <p:spPr>
          <a:ln/>
        </p:spPr>
        <p:txBody>
          <a:bodyPr/>
          <a:lstStyle>
            <a:lvl1pPr>
              <a:defRPr/>
            </a:lvl1pPr>
          </a:lstStyle>
          <a:p>
            <a:pPr>
              <a:defRPr/>
            </a:pPr>
            <a:endParaRPr lang="en-US"/>
          </a:p>
        </p:txBody>
      </p:sp>
      <p:sp>
        <p:nvSpPr>
          <p:cNvPr id="8" name="Rectángulo 28"/>
          <p:cNvSpPr>
            <a:spLocks noGrp="1" noChangeArrowheads="1"/>
          </p:cNvSpPr>
          <p:nvPr>
            <p:ph type="ftr" sz="quarter" idx="11"/>
          </p:nvPr>
        </p:nvSpPr>
        <p:spPr>
          <a:ln/>
        </p:spPr>
        <p:txBody>
          <a:bodyPr/>
          <a:lstStyle>
            <a:lvl1pPr>
              <a:defRPr/>
            </a:lvl1pPr>
          </a:lstStyle>
          <a:p>
            <a:pPr>
              <a:defRPr/>
            </a:pPr>
            <a:endParaRPr lang="en-US"/>
          </a:p>
        </p:txBody>
      </p:sp>
      <p:sp>
        <p:nvSpPr>
          <p:cNvPr id="9" name="Rectángulo 29"/>
          <p:cNvSpPr>
            <a:spLocks noGrp="1" noChangeArrowheads="1"/>
          </p:cNvSpPr>
          <p:nvPr>
            <p:ph type="sldNum" sz="quarter" idx="12"/>
          </p:nvPr>
        </p:nvSpPr>
        <p:spPr>
          <a:ln/>
        </p:spPr>
        <p:txBody>
          <a:bodyPr/>
          <a:lstStyle>
            <a:lvl1pPr>
              <a:defRPr/>
            </a:lvl1pPr>
          </a:lstStyle>
          <a:p>
            <a:pPr>
              <a:defRPr/>
            </a:pPr>
            <a:fld id="{33687729-8D21-4989-8DF4-CD714F1FB54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ángulo 27"/>
          <p:cNvSpPr>
            <a:spLocks noGrp="1" noChangeArrowheads="1"/>
          </p:cNvSpPr>
          <p:nvPr>
            <p:ph type="dt" sz="half" idx="10"/>
          </p:nvPr>
        </p:nvSpPr>
        <p:spPr>
          <a:ln/>
        </p:spPr>
        <p:txBody>
          <a:bodyPr/>
          <a:lstStyle>
            <a:lvl1pPr>
              <a:defRPr/>
            </a:lvl1pPr>
          </a:lstStyle>
          <a:p>
            <a:pPr>
              <a:defRPr/>
            </a:pPr>
            <a:endParaRPr lang="en-US"/>
          </a:p>
        </p:txBody>
      </p:sp>
      <p:sp>
        <p:nvSpPr>
          <p:cNvPr id="4" name="Rectángulo 28"/>
          <p:cNvSpPr>
            <a:spLocks noGrp="1" noChangeArrowheads="1"/>
          </p:cNvSpPr>
          <p:nvPr>
            <p:ph type="ftr" sz="quarter" idx="11"/>
          </p:nvPr>
        </p:nvSpPr>
        <p:spPr>
          <a:ln/>
        </p:spPr>
        <p:txBody>
          <a:bodyPr/>
          <a:lstStyle>
            <a:lvl1pPr>
              <a:defRPr/>
            </a:lvl1pPr>
          </a:lstStyle>
          <a:p>
            <a:pPr>
              <a:defRPr/>
            </a:pPr>
            <a:endParaRPr lang="en-US"/>
          </a:p>
        </p:txBody>
      </p:sp>
      <p:sp>
        <p:nvSpPr>
          <p:cNvPr id="5" name="Rectángulo 29"/>
          <p:cNvSpPr>
            <a:spLocks noGrp="1" noChangeArrowheads="1"/>
          </p:cNvSpPr>
          <p:nvPr>
            <p:ph type="sldNum" sz="quarter" idx="12"/>
          </p:nvPr>
        </p:nvSpPr>
        <p:spPr>
          <a:ln/>
        </p:spPr>
        <p:txBody>
          <a:bodyPr/>
          <a:lstStyle>
            <a:lvl1pPr>
              <a:defRPr/>
            </a:lvl1pPr>
          </a:lstStyle>
          <a:p>
            <a:pPr>
              <a:defRPr/>
            </a:pPr>
            <a:fld id="{C3941163-51FE-49FF-845A-F2E5C4FE823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27"/>
          <p:cNvSpPr>
            <a:spLocks noGrp="1" noChangeArrowheads="1"/>
          </p:cNvSpPr>
          <p:nvPr>
            <p:ph type="dt" sz="half" idx="10"/>
          </p:nvPr>
        </p:nvSpPr>
        <p:spPr>
          <a:ln/>
        </p:spPr>
        <p:txBody>
          <a:bodyPr/>
          <a:lstStyle>
            <a:lvl1pPr>
              <a:defRPr/>
            </a:lvl1pPr>
          </a:lstStyle>
          <a:p>
            <a:pPr>
              <a:defRPr/>
            </a:pPr>
            <a:endParaRPr lang="en-US"/>
          </a:p>
        </p:txBody>
      </p:sp>
      <p:sp>
        <p:nvSpPr>
          <p:cNvPr id="3" name="Rectángulo 28"/>
          <p:cNvSpPr>
            <a:spLocks noGrp="1" noChangeArrowheads="1"/>
          </p:cNvSpPr>
          <p:nvPr>
            <p:ph type="ftr" sz="quarter" idx="11"/>
          </p:nvPr>
        </p:nvSpPr>
        <p:spPr>
          <a:ln/>
        </p:spPr>
        <p:txBody>
          <a:bodyPr/>
          <a:lstStyle>
            <a:lvl1pPr>
              <a:defRPr/>
            </a:lvl1pPr>
          </a:lstStyle>
          <a:p>
            <a:pPr>
              <a:defRPr/>
            </a:pPr>
            <a:endParaRPr lang="en-US"/>
          </a:p>
        </p:txBody>
      </p:sp>
      <p:sp>
        <p:nvSpPr>
          <p:cNvPr id="4" name="Rectángulo 29"/>
          <p:cNvSpPr>
            <a:spLocks noGrp="1" noChangeArrowheads="1"/>
          </p:cNvSpPr>
          <p:nvPr>
            <p:ph type="sldNum" sz="quarter" idx="12"/>
          </p:nvPr>
        </p:nvSpPr>
        <p:spPr>
          <a:ln/>
        </p:spPr>
        <p:txBody>
          <a:bodyPr/>
          <a:lstStyle>
            <a:lvl1pPr>
              <a:defRPr/>
            </a:lvl1pPr>
          </a:lstStyle>
          <a:p>
            <a:pPr>
              <a:defRPr/>
            </a:pPr>
            <a:fld id="{D318B43B-6DC5-4DD4-A7D5-09865F031B5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0EB6B871-E02A-4A26-8DB4-5A9DDCC44CD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B8E732CA-E88A-4B6B-8A00-FB1C41D455A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upo 2"/>
          <p:cNvGrpSpPr>
            <a:grpSpLocks/>
          </p:cNvGrpSpPr>
          <p:nvPr/>
        </p:nvGrpSpPr>
        <p:grpSpPr bwMode="auto">
          <a:xfrm>
            <a:off x="0" y="-4763"/>
            <a:ext cx="1063625" cy="6858001"/>
            <a:chOff x="0" y="-3"/>
            <a:chExt cx="670" cy="4320"/>
          </a:xfrm>
        </p:grpSpPr>
        <p:grpSp>
          <p:nvGrpSpPr>
            <p:cNvPr id="1032" name="Grupo 3"/>
            <p:cNvGrpSpPr>
              <a:grpSpLocks/>
            </p:cNvGrpSpPr>
            <p:nvPr/>
          </p:nvGrpSpPr>
          <p:grpSpPr bwMode="auto">
            <a:xfrm rot="16200000" flipH="1">
              <a:off x="-1815" y="1838"/>
              <a:ext cx="4320" cy="638"/>
              <a:chOff x="-2" y="1562"/>
              <a:chExt cx="5762" cy="638"/>
            </a:xfrm>
          </p:grpSpPr>
          <p:sp>
            <p:nvSpPr>
              <p:cNvPr id="1035"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1036"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37"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038"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039"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040"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1"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042"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43"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044"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045"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046"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7"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1048"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1049"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1050"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1051"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1052"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53"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1033" name="Forma libre 23"/>
            <p:cNvSpPr>
              <a:spLocks/>
            </p:cNvSpPr>
            <p:nvPr/>
          </p:nvSpPr>
          <p:spPr bwMode="ltGray">
            <a:xfrm rot="16200000" flipH="1">
              <a:off x="-1954" y="1951"/>
              <a:ext cx="4320" cy="412"/>
            </a:xfrm>
            <a:custGeom>
              <a:avLst/>
              <a:gdLst>
                <a:gd name="T0" fmla="*/ 0 w 5762"/>
                <a:gd name="T1" fmla="*/ 295 h 385"/>
                <a:gd name="T2" fmla="*/ 1023 w 5762"/>
                <a:gd name="T3" fmla="*/ 281 h 385"/>
                <a:gd name="T4" fmla="*/ 1023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s-AR"/>
            </a:p>
          </p:txBody>
        </p:sp>
        <p:sp>
          <p:nvSpPr>
            <p:cNvPr id="1034" name="Forma libre 24"/>
            <p:cNvSpPr>
              <a:spLocks/>
            </p:cNvSpPr>
            <p:nvPr/>
          </p:nvSpPr>
          <p:spPr bwMode="ltGray">
            <a:xfrm rot="16200000" flipH="1">
              <a:off x="-1584" y="2062"/>
              <a:ext cx="4319" cy="189"/>
            </a:xfrm>
            <a:custGeom>
              <a:avLst/>
              <a:gdLst>
                <a:gd name="T0" fmla="*/ 0 w 5761"/>
                <a:gd name="T1" fmla="*/ 28 h 189"/>
                <a:gd name="T2" fmla="*/ 1023 w 5761"/>
                <a:gd name="T3" fmla="*/ 0 h 189"/>
                <a:gd name="T4" fmla="*/ 10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s-AR"/>
            </a:p>
          </p:txBody>
        </p:sp>
      </p:grpSp>
      <p:sp>
        <p:nvSpPr>
          <p:cNvPr id="1027" name="Rectángulo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AR"/>
              <a:t>Haga clic para modificar el estilo de título del patrón</a:t>
            </a:r>
          </a:p>
        </p:txBody>
      </p:sp>
      <p:sp>
        <p:nvSpPr>
          <p:cNvPr id="1028" name="Rectángulo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2075" name="Rectángulo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2076" name="Rectángulo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2077" name="Rectángulo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9D0B16C7-610C-4446-8A19-ADFFACAC180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TkF_9ZrdlEQ?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https://economipedia.com/definiciones/indice-de-precios.html" TargetMode="External"/><Relationship Id="rId7" Type="http://schemas.openxmlformats.org/officeDocument/2006/relationships/image" Target="../media/image12.png"/><Relationship Id="rId2" Type="http://schemas.openxmlformats.org/officeDocument/2006/relationships/hyperlink" Target="https://economipedia.com/definiciones/dinero.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conomipedia.com/definiciones/producto-interior-bruto-pib.html" TargetMode="External"/><Relationship Id="rId4" Type="http://schemas.openxmlformats.org/officeDocument/2006/relationships/hyperlink" Target="https://economipedia.com/definiciones/deflactor-del-pib.html" TargetMode="Externa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2"/>
          <p:cNvSpPr>
            <a:spLocks noGrp="1" noChangeArrowheads="1"/>
          </p:cNvSpPr>
          <p:nvPr>
            <p:ph type="ctrTitle"/>
          </p:nvPr>
        </p:nvSpPr>
        <p:spPr>
          <a:xfrm>
            <a:off x="755576" y="908720"/>
            <a:ext cx="8189987" cy="1143000"/>
          </a:xfrm>
        </p:spPr>
        <p:txBody>
          <a:bodyPr/>
          <a:lstStyle/>
          <a:p>
            <a:pPr algn="ctr">
              <a:defRPr/>
            </a:pPr>
            <a:r>
              <a:rPr lang="es-ES" b="1" dirty="0">
                <a:solidFill>
                  <a:schemeClr val="accent4"/>
                </a:solidFill>
                <a:latin typeface="Trebuchet MS"/>
              </a:rPr>
              <a:t>EL DINERO</a:t>
            </a:r>
            <a:br>
              <a:rPr lang="es-ES" b="1" dirty="0">
                <a:solidFill>
                  <a:schemeClr val="accent4"/>
                </a:solidFill>
                <a:latin typeface="Trebuchet MS"/>
              </a:rPr>
            </a:br>
            <a:r>
              <a:rPr lang="es-ES" b="1" dirty="0">
                <a:solidFill>
                  <a:schemeClr val="accent4"/>
                </a:solidFill>
                <a:latin typeface="Trebuchet MS"/>
              </a:rPr>
              <a:t>EL SISTEMA FINANCIERO</a:t>
            </a:r>
            <a:br>
              <a:rPr lang="es-ES" b="1" dirty="0">
                <a:solidFill>
                  <a:schemeClr val="accent4"/>
                </a:solidFill>
                <a:latin typeface="Trebuchet MS"/>
              </a:rPr>
            </a:br>
            <a:r>
              <a:rPr lang="es-ES" b="1" dirty="0">
                <a:solidFill>
                  <a:schemeClr val="accent4"/>
                </a:solidFill>
                <a:latin typeface="Trebuchet MS"/>
              </a:rPr>
              <a:t>LA POLITICA MONETARIA</a:t>
            </a:r>
            <a:endParaRPr lang="es-ES_tradnl" dirty="0"/>
          </a:p>
        </p:txBody>
      </p:sp>
      <p:sp>
        <p:nvSpPr>
          <p:cNvPr id="3075" name="Rectángulo 3"/>
          <p:cNvSpPr>
            <a:spLocks noGrp="1" noChangeArrowheads="1"/>
          </p:cNvSpPr>
          <p:nvPr>
            <p:ph type="subTitle" idx="1"/>
          </p:nvPr>
        </p:nvSpPr>
        <p:spPr>
          <a:xfrm>
            <a:off x="1166813" y="3886200"/>
            <a:ext cx="7869237" cy="1752600"/>
          </a:xfrm>
        </p:spPr>
        <p:txBody>
          <a:bodyPr/>
          <a:lstStyle/>
          <a:p>
            <a:r>
              <a:rPr lang="es-ES" altLang="es-AR" sz="2000" dirty="0"/>
              <a:t>Bibliografía recomendada:</a:t>
            </a:r>
          </a:p>
          <a:p>
            <a:r>
              <a:rPr lang="es-ES" altLang="es-AR" sz="2000" dirty="0"/>
              <a:t>O. Blanchard (2000): Macroeconomía. Prentice Hall, 2ª edición.</a:t>
            </a:r>
          </a:p>
          <a:p>
            <a:r>
              <a:rPr lang="es-ES" altLang="es-AR" sz="2000" dirty="0"/>
              <a:t>Belzunegui, Cabrerizo, Padilla y Valero (2002): Macroeconomía. Cuestiones y ejercicios resueltos. Prentice Hall</a:t>
            </a:r>
          </a:p>
          <a:p>
            <a:r>
              <a:rPr lang="es-ES" altLang="es-AR" sz="2000" dirty="0" err="1"/>
              <a:t>Dornbusch</a:t>
            </a:r>
            <a:r>
              <a:rPr lang="es-ES" altLang="es-AR" sz="2000" dirty="0"/>
              <a:t> y Fischer: Macroeconomía. McGraw Hill</a:t>
            </a:r>
            <a:endParaRPr lang="es-ES_tradnl" altLang="es-AR" sz="2000" dirty="0"/>
          </a:p>
          <a:p>
            <a:r>
              <a:rPr lang="es-ES_tradnl" altLang="es-AR" sz="2000" dirty="0"/>
              <a:t>Recopilación de teorías. </a:t>
            </a:r>
          </a:p>
          <a:p>
            <a:r>
              <a:rPr lang="es-ES_tradnl" altLang="es-AR" sz="1400" dirty="0"/>
              <a:t>Adaptación de Apuntes de Macroeconomía</a:t>
            </a:r>
          </a:p>
          <a:p>
            <a:endParaRPr lang="es-ES_tradnl" alt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altLang="es-AR" sz="3600"/>
              <a:t>Tipos de demanda</a:t>
            </a:r>
          </a:p>
        </p:txBody>
      </p:sp>
      <p:sp>
        <p:nvSpPr>
          <p:cNvPr id="10243" name="3 Marcador de contenido"/>
          <p:cNvSpPr>
            <a:spLocks noGrp="1"/>
          </p:cNvSpPr>
          <p:nvPr>
            <p:ph idx="1"/>
          </p:nvPr>
        </p:nvSpPr>
        <p:spPr>
          <a:xfrm>
            <a:off x="1116013" y="1412875"/>
            <a:ext cx="7772400" cy="4114800"/>
          </a:xfrm>
        </p:spPr>
        <p:txBody>
          <a:bodyPr/>
          <a:lstStyle/>
          <a:p>
            <a:pPr algn="just" eaLnBrk="1" hangingPunct="1">
              <a:spcBef>
                <a:spcPct val="50000"/>
              </a:spcBef>
            </a:pPr>
            <a:r>
              <a:rPr lang="es-MX" altLang="es-AR" sz="2400">
                <a:solidFill>
                  <a:srgbClr val="FF0000"/>
                </a:solidFill>
              </a:rPr>
              <a:t>motivo transacción</a:t>
            </a:r>
            <a:r>
              <a:rPr lang="es-MX" altLang="es-AR" sz="2400"/>
              <a:t>: Se demanda dinero porque es un medio de cambio que se necesita para efectuar transacciones en un periodo de tiempo determinado. La demanda de dinero por este motivo se relaciona directamente con el gasto de los individuos y, en consecuencia, con la renta total.</a:t>
            </a:r>
          </a:p>
          <a:p>
            <a:pPr algn="just" eaLnBrk="1" hangingPunct="1">
              <a:spcBef>
                <a:spcPct val="50000"/>
              </a:spcBef>
            </a:pPr>
            <a:r>
              <a:rPr lang="es-MX" altLang="es-AR" sz="2400">
                <a:solidFill>
                  <a:srgbClr val="FF0000"/>
                </a:solidFill>
              </a:rPr>
              <a:t>motivo precaución</a:t>
            </a:r>
            <a:r>
              <a:rPr lang="es-MX" altLang="es-AR" sz="2400"/>
              <a:t>:</a:t>
            </a:r>
            <a:r>
              <a:rPr lang="es-MX" altLang="es-AR" sz="2400" i="1"/>
              <a:t> </a:t>
            </a:r>
            <a:r>
              <a:rPr lang="es-MX" altLang="es-AR" sz="2400"/>
              <a:t>El dinero se demanda para hacer frente a los gastos imprevistos (accidentes, oportunidades de compra imprevistas, etc.). </a:t>
            </a:r>
          </a:p>
          <a:p>
            <a:pPr algn="just" eaLnBrk="1" hangingPunct="1">
              <a:spcBef>
                <a:spcPct val="50000"/>
              </a:spcBef>
            </a:pPr>
            <a:r>
              <a:rPr lang="es-MX" altLang="es-AR" sz="2400">
                <a:solidFill>
                  <a:srgbClr val="FF0000"/>
                </a:solidFill>
              </a:rPr>
              <a:t>motivo especulación</a:t>
            </a:r>
            <a:r>
              <a:rPr lang="es-ES" altLang="es-AR" sz="2400"/>
              <a:t>: </a:t>
            </a:r>
            <a:r>
              <a:rPr lang="es-MX" altLang="es-AR" sz="2400"/>
              <a:t>Se demanda dinero frente a otros activos financieros alternativos por la incertidumbre que tienen los individuos sobre la evolución futura de los tipos de interés.</a:t>
            </a:r>
            <a:r>
              <a:rPr lang="es-ES" altLang="es-AR" sz="2400"/>
              <a:t> </a:t>
            </a:r>
          </a:p>
          <a:p>
            <a:endParaRPr lang="es-ES" altLang="es-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endParaRPr lang="es-ES" altLang="es-AR"/>
          </a:p>
        </p:txBody>
      </p:sp>
      <p:sp>
        <p:nvSpPr>
          <p:cNvPr id="21507" name="2 Marcador de contenido"/>
          <p:cNvSpPr>
            <a:spLocks noGrp="1"/>
          </p:cNvSpPr>
          <p:nvPr>
            <p:ph idx="1"/>
          </p:nvPr>
        </p:nvSpPr>
        <p:spPr/>
        <p:txBody>
          <a:bodyPr/>
          <a:lstStyle/>
          <a:p>
            <a:endParaRPr lang="es-ES" altLang="es-AR"/>
          </a:p>
        </p:txBody>
      </p:sp>
      <p:pic>
        <p:nvPicPr>
          <p:cNvPr id="21508" name="Picture 4"/>
          <p:cNvPicPr>
            <a:picLocks noChangeAspect="1" noChangeArrowheads="1"/>
          </p:cNvPicPr>
          <p:nvPr/>
        </p:nvPicPr>
        <p:blipFill>
          <a:blip r:embed="rId2"/>
          <a:srcRect/>
          <a:stretch>
            <a:fillRect/>
          </a:stretch>
        </p:blipFill>
        <p:spPr bwMode="auto">
          <a:xfrm>
            <a:off x="1042988" y="404813"/>
            <a:ext cx="7993062" cy="59134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816AF-13B2-4FC9-89B7-3C47D969E6B7}"/>
              </a:ext>
            </a:extLst>
          </p:cNvPr>
          <p:cNvSpPr>
            <a:spLocks noGrp="1"/>
          </p:cNvSpPr>
          <p:nvPr>
            <p:ph type="title"/>
          </p:nvPr>
        </p:nvSpPr>
        <p:spPr>
          <a:xfrm>
            <a:off x="1619671" y="457200"/>
            <a:ext cx="7325891" cy="1143000"/>
          </a:xfrm>
        </p:spPr>
        <p:txBody>
          <a:bodyPr/>
          <a:lstStyle/>
          <a:p>
            <a:r>
              <a:rPr lang="es-AR" dirty="0"/>
              <a:t>Video</a:t>
            </a:r>
          </a:p>
        </p:txBody>
      </p:sp>
      <p:pic>
        <p:nvPicPr>
          <p:cNvPr id="4" name="Elementos multimedia en línea 3" title="Bulat explica por qué nos obsesiona el dólar">
            <a:hlinkClick r:id="" action="ppaction://media"/>
            <a:extLst>
              <a:ext uri="{FF2B5EF4-FFF2-40B4-BE49-F238E27FC236}">
                <a16:creationId xmlns:a16="http://schemas.microsoft.com/office/drawing/2014/main" id="{DFC3685F-70B9-4E98-A23D-B71CEF864CFA}"/>
              </a:ext>
            </a:extLst>
          </p:cNvPr>
          <p:cNvPicPr>
            <a:picLocks noGrp="1" noRot="1" noChangeAspect="1"/>
          </p:cNvPicPr>
          <p:nvPr>
            <p:ph idx="1"/>
            <a:videoFile r:link="rId1"/>
          </p:nvPr>
        </p:nvPicPr>
        <p:blipFill>
          <a:blip r:embed="rId3"/>
          <a:stretch>
            <a:fillRect/>
          </a:stretch>
        </p:blipFill>
        <p:spPr>
          <a:xfrm>
            <a:off x="2312988" y="1981200"/>
            <a:ext cx="5491162" cy="4114800"/>
          </a:xfrm>
          <a:prstGeom prst="rect">
            <a:avLst/>
          </a:prstGeom>
        </p:spPr>
      </p:pic>
    </p:spTree>
    <p:extLst>
      <p:ext uri="{BB962C8B-B14F-4D97-AF65-F5344CB8AC3E}">
        <p14:creationId xmlns:p14="http://schemas.microsoft.com/office/powerpoint/2010/main" val="24623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endParaRPr lang="es-ES" altLang="es-AR"/>
          </a:p>
        </p:txBody>
      </p:sp>
      <p:pic>
        <p:nvPicPr>
          <p:cNvPr id="22531" name="Picture 7"/>
          <p:cNvPicPr>
            <a:picLocks noChangeAspect="1" noChangeArrowheads="1"/>
          </p:cNvPicPr>
          <p:nvPr/>
        </p:nvPicPr>
        <p:blipFill>
          <a:blip r:embed="rId2"/>
          <a:srcRect/>
          <a:stretch>
            <a:fillRect/>
          </a:stretch>
        </p:blipFill>
        <p:spPr bwMode="auto">
          <a:xfrm>
            <a:off x="1042988" y="188913"/>
            <a:ext cx="7921625" cy="5040312"/>
          </a:xfrm>
          <a:prstGeom prst="rect">
            <a:avLst/>
          </a:prstGeom>
          <a:noFill/>
          <a:ln w="9525">
            <a:noFill/>
            <a:miter lim="800000"/>
            <a:headEnd/>
            <a:tailEnd/>
          </a:ln>
          <a:effectLst/>
        </p:spPr>
      </p:pic>
      <p:pic>
        <p:nvPicPr>
          <p:cNvPr id="22532" name="Picture 8"/>
          <p:cNvPicPr>
            <a:picLocks noChangeAspect="1" noChangeArrowheads="1"/>
          </p:cNvPicPr>
          <p:nvPr/>
        </p:nvPicPr>
        <p:blipFill>
          <a:blip r:embed="rId3"/>
          <a:srcRect/>
          <a:stretch>
            <a:fillRect/>
          </a:stretch>
        </p:blipFill>
        <p:spPr bwMode="auto">
          <a:xfrm>
            <a:off x="827088" y="5373688"/>
            <a:ext cx="8316912" cy="122396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5E08E-2C59-4D10-A7B4-33226319E2E0}"/>
              </a:ext>
            </a:extLst>
          </p:cNvPr>
          <p:cNvSpPr>
            <a:spLocks noGrp="1"/>
          </p:cNvSpPr>
          <p:nvPr>
            <p:ph type="title"/>
          </p:nvPr>
        </p:nvSpPr>
        <p:spPr>
          <a:xfrm>
            <a:off x="1043608" y="188640"/>
            <a:ext cx="7772400" cy="936104"/>
          </a:xfrm>
        </p:spPr>
        <p:txBody>
          <a:bodyPr/>
          <a:lstStyle/>
          <a:p>
            <a:r>
              <a:rPr lang="es-AR" dirty="0"/>
              <a:t>Oferta de dinero</a:t>
            </a:r>
          </a:p>
        </p:txBody>
      </p:sp>
      <p:pic>
        <p:nvPicPr>
          <p:cNvPr id="4" name="Marcador de contenido 3">
            <a:extLst>
              <a:ext uri="{FF2B5EF4-FFF2-40B4-BE49-F238E27FC236}">
                <a16:creationId xmlns:a16="http://schemas.microsoft.com/office/drawing/2014/main" id="{8E823A9E-C10F-4FCC-B0A7-6BB11CE6833C}"/>
              </a:ext>
            </a:extLst>
          </p:cNvPr>
          <p:cNvPicPr>
            <a:picLocks noGrp="1" noChangeAspect="1"/>
          </p:cNvPicPr>
          <p:nvPr>
            <p:ph idx="1"/>
          </p:nvPr>
        </p:nvPicPr>
        <p:blipFill>
          <a:blip r:embed="rId2"/>
          <a:stretch>
            <a:fillRect/>
          </a:stretch>
        </p:blipFill>
        <p:spPr>
          <a:xfrm>
            <a:off x="971600" y="1124744"/>
            <a:ext cx="7745725" cy="1440160"/>
          </a:xfrm>
          <a:prstGeom prst="rect">
            <a:avLst/>
          </a:prstGeom>
        </p:spPr>
      </p:pic>
      <p:pic>
        <p:nvPicPr>
          <p:cNvPr id="5" name="Imagen 4">
            <a:extLst>
              <a:ext uri="{FF2B5EF4-FFF2-40B4-BE49-F238E27FC236}">
                <a16:creationId xmlns:a16="http://schemas.microsoft.com/office/drawing/2014/main" id="{C3A520D9-91D9-4E0A-B65A-81DF7AE7E4D3}"/>
              </a:ext>
            </a:extLst>
          </p:cNvPr>
          <p:cNvPicPr>
            <a:picLocks noChangeAspect="1"/>
          </p:cNvPicPr>
          <p:nvPr/>
        </p:nvPicPr>
        <p:blipFill>
          <a:blip r:embed="rId3"/>
          <a:stretch>
            <a:fillRect/>
          </a:stretch>
        </p:blipFill>
        <p:spPr>
          <a:xfrm>
            <a:off x="872917" y="2542855"/>
            <a:ext cx="4183758" cy="3811448"/>
          </a:xfrm>
          <a:prstGeom prst="rect">
            <a:avLst/>
          </a:prstGeom>
        </p:spPr>
      </p:pic>
      <p:pic>
        <p:nvPicPr>
          <p:cNvPr id="6" name="Imagen 5">
            <a:extLst>
              <a:ext uri="{FF2B5EF4-FFF2-40B4-BE49-F238E27FC236}">
                <a16:creationId xmlns:a16="http://schemas.microsoft.com/office/drawing/2014/main" id="{0D28CB91-7D32-40A6-98C1-B22074CE1237}"/>
              </a:ext>
            </a:extLst>
          </p:cNvPr>
          <p:cNvPicPr>
            <a:picLocks noChangeAspect="1"/>
          </p:cNvPicPr>
          <p:nvPr/>
        </p:nvPicPr>
        <p:blipFill>
          <a:blip r:embed="rId4"/>
          <a:stretch>
            <a:fillRect/>
          </a:stretch>
        </p:blipFill>
        <p:spPr>
          <a:xfrm>
            <a:off x="4929808" y="3587528"/>
            <a:ext cx="3960440" cy="552450"/>
          </a:xfrm>
          <a:prstGeom prst="rect">
            <a:avLst/>
          </a:prstGeom>
        </p:spPr>
      </p:pic>
      <p:pic>
        <p:nvPicPr>
          <p:cNvPr id="7" name="Imagen 6">
            <a:extLst>
              <a:ext uri="{FF2B5EF4-FFF2-40B4-BE49-F238E27FC236}">
                <a16:creationId xmlns:a16="http://schemas.microsoft.com/office/drawing/2014/main" id="{DE77C727-A521-4D01-B1DF-3CBBF0682395}"/>
              </a:ext>
            </a:extLst>
          </p:cNvPr>
          <p:cNvPicPr>
            <a:picLocks noChangeAspect="1"/>
          </p:cNvPicPr>
          <p:nvPr/>
        </p:nvPicPr>
        <p:blipFill>
          <a:blip r:embed="rId5"/>
          <a:stretch>
            <a:fillRect/>
          </a:stretch>
        </p:blipFill>
        <p:spPr>
          <a:xfrm>
            <a:off x="4894970" y="4067700"/>
            <a:ext cx="4271979" cy="542925"/>
          </a:xfrm>
          <a:prstGeom prst="rect">
            <a:avLst/>
          </a:prstGeom>
        </p:spPr>
      </p:pic>
      <p:pic>
        <p:nvPicPr>
          <p:cNvPr id="8" name="Imagen 7">
            <a:extLst>
              <a:ext uri="{FF2B5EF4-FFF2-40B4-BE49-F238E27FC236}">
                <a16:creationId xmlns:a16="http://schemas.microsoft.com/office/drawing/2014/main" id="{9B1FCB9C-4F06-43A6-B992-6C4902128EC4}"/>
              </a:ext>
            </a:extLst>
          </p:cNvPr>
          <p:cNvPicPr>
            <a:picLocks noChangeAspect="1"/>
          </p:cNvPicPr>
          <p:nvPr/>
        </p:nvPicPr>
        <p:blipFill>
          <a:blip r:embed="rId6"/>
          <a:stretch>
            <a:fillRect/>
          </a:stretch>
        </p:blipFill>
        <p:spPr>
          <a:xfrm>
            <a:off x="4894970" y="4580013"/>
            <a:ext cx="2743200" cy="447675"/>
          </a:xfrm>
          <a:prstGeom prst="rect">
            <a:avLst/>
          </a:prstGeom>
        </p:spPr>
      </p:pic>
    </p:spTree>
    <p:extLst>
      <p:ext uri="{BB962C8B-B14F-4D97-AF65-F5344CB8AC3E}">
        <p14:creationId xmlns:p14="http://schemas.microsoft.com/office/powerpoint/2010/main" val="94639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F08AB-16B8-402F-9A61-6DB32397E80C}"/>
              </a:ext>
            </a:extLst>
          </p:cNvPr>
          <p:cNvSpPr>
            <a:spLocks noGrp="1"/>
          </p:cNvSpPr>
          <p:nvPr>
            <p:ph type="title"/>
          </p:nvPr>
        </p:nvSpPr>
        <p:spPr>
          <a:xfrm>
            <a:off x="1129422" y="97160"/>
            <a:ext cx="7772400" cy="720080"/>
          </a:xfrm>
        </p:spPr>
        <p:txBody>
          <a:bodyPr/>
          <a:lstStyle/>
          <a:p>
            <a:pPr algn="ctr"/>
            <a:r>
              <a:rPr lang="es-AR" dirty="0"/>
              <a:t>El precio del dinero</a:t>
            </a:r>
          </a:p>
        </p:txBody>
      </p:sp>
      <p:pic>
        <p:nvPicPr>
          <p:cNvPr id="4" name="Marcador de contenido 3">
            <a:extLst>
              <a:ext uri="{FF2B5EF4-FFF2-40B4-BE49-F238E27FC236}">
                <a16:creationId xmlns:a16="http://schemas.microsoft.com/office/drawing/2014/main" id="{7313B1A3-BB15-4886-8B88-2B0324569951}"/>
              </a:ext>
            </a:extLst>
          </p:cNvPr>
          <p:cNvPicPr>
            <a:picLocks noGrp="1" noChangeAspect="1"/>
          </p:cNvPicPr>
          <p:nvPr>
            <p:ph idx="1"/>
          </p:nvPr>
        </p:nvPicPr>
        <p:blipFill>
          <a:blip r:embed="rId3"/>
          <a:stretch>
            <a:fillRect/>
          </a:stretch>
        </p:blipFill>
        <p:spPr>
          <a:xfrm>
            <a:off x="1139540" y="804339"/>
            <a:ext cx="7816141" cy="720080"/>
          </a:xfrm>
          <a:prstGeom prst="rect">
            <a:avLst/>
          </a:prstGeom>
        </p:spPr>
      </p:pic>
      <p:pic>
        <p:nvPicPr>
          <p:cNvPr id="5" name="Imagen 4">
            <a:extLst>
              <a:ext uri="{FF2B5EF4-FFF2-40B4-BE49-F238E27FC236}">
                <a16:creationId xmlns:a16="http://schemas.microsoft.com/office/drawing/2014/main" id="{DFCF2103-644D-40B1-BE62-883A935E27DD}"/>
              </a:ext>
            </a:extLst>
          </p:cNvPr>
          <p:cNvPicPr>
            <a:picLocks noChangeAspect="1"/>
          </p:cNvPicPr>
          <p:nvPr/>
        </p:nvPicPr>
        <p:blipFill>
          <a:blip r:embed="rId4"/>
          <a:stretch>
            <a:fillRect/>
          </a:stretch>
        </p:blipFill>
        <p:spPr>
          <a:xfrm>
            <a:off x="1129422" y="1412776"/>
            <a:ext cx="7464861" cy="1316598"/>
          </a:xfrm>
          <a:prstGeom prst="rect">
            <a:avLst/>
          </a:prstGeom>
        </p:spPr>
      </p:pic>
      <p:pic>
        <p:nvPicPr>
          <p:cNvPr id="6" name="Imagen 5">
            <a:extLst>
              <a:ext uri="{FF2B5EF4-FFF2-40B4-BE49-F238E27FC236}">
                <a16:creationId xmlns:a16="http://schemas.microsoft.com/office/drawing/2014/main" id="{6E6CBBA0-BA95-4916-8998-DE641D2E5C33}"/>
              </a:ext>
            </a:extLst>
          </p:cNvPr>
          <p:cNvPicPr>
            <a:picLocks noChangeAspect="1"/>
          </p:cNvPicPr>
          <p:nvPr/>
        </p:nvPicPr>
        <p:blipFill>
          <a:blip r:embed="rId5"/>
          <a:stretch>
            <a:fillRect/>
          </a:stretch>
        </p:blipFill>
        <p:spPr>
          <a:xfrm>
            <a:off x="1595242" y="2729515"/>
            <a:ext cx="6840760" cy="3832198"/>
          </a:xfrm>
          <a:prstGeom prst="rect">
            <a:avLst/>
          </a:prstGeom>
        </p:spPr>
      </p:pic>
      <p:sp>
        <p:nvSpPr>
          <p:cNvPr id="7" name="Rectángulo 6">
            <a:extLst>
              <a:ext uri="{FF2B5EF4-FFF2-40B4-BE49-F238E27FC236}">
                <a16:creationId xmlns:a16="http://schemas.microsoft.com/office/drawing/2014/main" id="{3459CEF4-0A60-4009-A570-E712B2EC414C}"/>
              </a:ext>
            </a:extLst>
          </p:cNvPr>
          <p:cNvSpPr/>
          <p:nvPr/>
        </p:nvSpPr>
        <p:spPr bwMode="auto">
          <a:xfrm>
            <a:off x="2627784" y="6237312"/>
            <a:ext cx="5688632" cy="523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763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56876-0929-448D-82D7-8ED91D78EE56}"/>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709FADBA-A1B4-4D82-B76C-1D4705D2A9E6}"/>
              </a:ext>
            </a:extLst>
          </p:cNvPr>
          <p:cNvSpPr>
            <a:spLocks noGrp="1"/>
          </p:cNvSpPr>
          <p:nvPr>
            <p:ph idx="1"/>
          </p:nvPr>
        </p:nvSpPr>
        <p:spPr/>
        <p:txBody>
          <a:bodyPr/>
          <a:lstStyle/>
          <a:p>
            <a:endParaRPr lang="es-AR"/>
          </a:p>
        </p:txBody>
      </p:sp>
      <p:pic>
        <p:nvPicPr>
          <p:cNvPr id="4" name="Imagen 3">
            <a:extLst>
              <a:ext uri="{FF2B5EF4-FFF2-40B4-BE49-F238E27FC236}">
                <a16:creationId xmlns:a16="http://schemas.microsoft.com/office/drawing/2014/main" id="{1C2603FD-A0C1-472A-88D7-176D3B6E44DF}"/>
              </a:ext>
            </a:extLst>
          </p:cNvPr>
          <p:cNvPicPr>
            <a:picLocks noChangeAspect="1"/>
          </p:cNvPicPr>
          <p:nvPr/>
        </p:nvPicPr>
        <p:blipFill>
          <a:blip r:embed="rId2"/>
          <a:stretch>
            <a:fillRect/>
          </a:stretch>
        </p:blipFill>
        <p:spPr>
          <a:xfrm>
            <a:off x="1043608" y="21246"/>
            <a:ext cx="7772400" cy="4884129"/>
          </a:xfrm>
          <a:prstGeom prst="rect">
            <a:avLst/>
          </a:prstGeom>
        </p:spPr>
      </p:pic>
      <p:pic>
        <p:nvPicPr>
          <p:cNvPr id="6" name="Imagen 5">
            <a:extLst>
              <a:ext uri="{FF2B5EF4-FFF2-40B4-BE49-F238E27FC236}">
                <a16:creationId xmlns:a16="http://schemas.microsoft.com/office/drawing/2014/main" id="{9811416F-0DF6-4DD3-95B8-D3F35D120E9F}"/>
              </a:ext>
            </a:extLst>
          </p:cNvPr>
          <p:cNvPicPr>
            <a:picLocks noChangeAspect="1"/>
          </p:cNvPicPr>
          <p:nvPr/>
        </p:nvPicPr>
        <p:blipFill>
          <a:blip r:embed="rId3"/>
          <a:stretch>
            <a:fillRect/>
          </a:stretch>
        </p:blipFill>
        <p:spPr>
          <a:xfrm>
            <a:off x="1387509" y="4859721"/>
            <a:ext cx="7416824" cy="1952625"/>
          </a:xfrm>
          <a:prstGeom prst="rect">
            <a:avLst/>
          </a:prstGeom>
        </p:spPr>
      </p:pic>
      <p:sp>
        <p:nvSpPr>
          <p:cNvPr id="7" name="Triángulo rectángulo 6">
            <a:extLst>
              <a:ext uri="{FF2B5EF4-FFF2-40B4-BE49-F238E27FC236}">
                <a16:creationId xmlns:a16="http://schemas.microsoft.com/office/drawing/2014/main" id="{9BF24F4B-8882-4363-B596-38F55A556FD1}"/>
              </a:ext>
            </a:extLst>
          </p:cNvPr>
          <p:cNvSpPr/>
          <p:nvPr/>
        </p:nvSpPr>
        <p:spPr bwMode="auto">
          <a:xfrm rot="16200000">
            <a:off x="7450603" y="5446941"/>
            <a:ext cx="1151098" cy="1579712"/>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249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D60C3-C559-4C7F-8134-8F41747088A4}"/>
              </a:ext>
            </a:extLst>
          </p:cNvPr>
          <p:cNvSpPr>
            <a:spLocks noGrp="1"/>
          </p:cNvSpPr>
          <p:nvPr>
            <p:ph type="title"/>
          </p:nvPr>
        </p:nvSpPr>
        <p:spPr>
          <a:xfrm>
            <a:off x="1173163" y="241307"/>
            <a:ext cx="7772400" cy="1143000"/>
          </a:xfrm>
        </p:spPr>
        <p:txBody>
          <a:bodyPr/>
          <a:lstStyle/>
          <a:p>
            <a:r>
              <a:rPr lang="es-AR" dirty="0"/>
              <a:t>Proceso de creación del dinero</a:t>
            </a:r>
          </a:p>
        </p:txBody>
      </p:sp>
      <p:sp>
        <p:nvSpPr>
          <p:cNvPr id="3" name="Marcador de contenido 2">
            <a:extLst>
              <a:ext uri="{FF2B5EF4-FFF2-40B4-BE49-F238E27FC236}">
                <a16:creationId xmlns:a16="http://schemas.microsoft.com/office/drawing/2014/main" id="{36250630-E0B6-400F-AC71-6E1BD3040C86}"/>
              </a:ext>
            </a:extLst>
          </p:cNvPr>
          <p:cNvSpPr>
            <a:spLocks noGrp="1"/>
          </p:cNvSpPr>
          <p:nvPr>
            <p:ph idx="1"/>
          </p:nvPr>
        </p:nvSpPr>
        <p:spPr/>
        <p:txBody>
          <a:bodyPr/>
          <a:lstStyle/>
          <a:p>
            <a:endParaRPr lang="es-AR" dirty="0"/>
          </a:p>
        </p:txBody>
      </p:sp>
      <p:sp>
        <p:nvSpPr>
          <p:cNvPr id="5" name="Triángulo rectángulo 4">
            <a:extLst>
              <a:ext uri="{FF2B5EF4-FFF2-40B4-BE49-F238E27FC236}">
                <a16:creationId xmlns:a16="http://schemas.microsoft.com/office/drawing/2014/main" id="{E76F1CC4-E1FC-49A3-B187-14E24888AD54}"/>
              </a:ext>
            </a:extLst>
          </p:cNvPr>
          <p:cNvSpPr/>
          <p:nvPr/>
        </p:nvSpPr>
        <p:spPr bwMode="auto">
          <a:xfrm rot="16430350">
            <a:off x="7248171" y="5040861"/>
            <a:ext cx="1433704" cy="1613166"/>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pic>
        <p:nvPicPr>
          <p:cNvPr id="6" name="Imagen 5">
            <a:extLst>
              <a:ext uri="{FF2B5EF4-FFF2-40B4-BE49-F238E27FC236}">
                <a16:creationId xmlns:a16="http://schemas.microsoft.com/office/drawing/2014/main" id="{C3794192-05ED-4ED6-B140-7740159E2E02}"/>
              </a:ext>
            </a:extLst>
          </p:cNvPr>
          <p:cNvPicPr>
            <a:picLocks noChangeAspect="1"/>
          </p:cNvPicPr>
          <p:nvPr/>
        </p:nvPicPr>
        <p:blipFill rotWithShape="1">
          <a:blip r:embed="rId2"/>
          <a:srcRect t="132" r="961"/>
          <a:stretch/>
        </p:blipFill>
        <p:spPr>
          <a:xfrm>
            <a:off x="1180424" y="1787401"/>
            <a:ext cx="7424024" cy="3283197"/>
          </a:xfrm>
          <a:prstGeom prst="rect">
            <a:avLst/>
          </a:prstGeom>
        </p:spPr>
      </p:pic>
      <p:sp>
        <p:nvSpPr>
          <p:cNvPr id="7" name="Rectángulo 6">
            <a:extLst>
              <a:ext uri="{FF2B5EF4-FFF2-40B4-BE49-F238E27FC236}">
                <a16:creationId xmlns:a16="http://schemas.microsoft.com/office/drawing/2014/main" id="{CADF01CD-2635-4C70-8057-0E79F3B295FC}"/>
              </a:ext>
            </a:extLst>
          </p:cNvPr>
          <p:cNvSpPr/>
          <p:nvPr/>
        </p:nvSpPr>
        <p:spPr bwMode="auto">
          <a:xfrm>
            <a:off x="7308304" y="4653136"/>
            <a:ext cx="1296144" cy="425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842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A7A6D0-966C-4603-B57A-11EBEC023B75}"/>
              </a:ext>
            </a:extLst>
          </p:cNvPr>
          <p:cNvPicPr>
            <a:picLocks noChangeAspect="1"/>
          </p:cNvPicPr>
          <p:nvPr/>
        </p:nvPicPr>
        <p:blipFill>
          <a:blip r:embed="rId2"/>
          <a:stretch>
            <a:fillRect/>
          </a:stretch>
        </p:blipFill>
        <p:spPr>
          <a:xfrm>
            <a:off x="924428" y="97330"/>
            <a:ext cx="6887932" cy="4411960"/>
          </a:xfrm>
          <a:prstGeom prst="rect">
            <a:avLst/>
          </a:prstGeom>
        </p:spPr>
      </p:pic>
      <p:grpSp>
        <p:nvGrpSpPr>
          <p:cNvPr id="5" name="Grupo 62">
            <a:extLst>
              <a:ext uri="{FF2B5EF4-FFF2-40B4-BE49-F238E27FC236}">
                <a16:creationId xmlns:a16="http://schemas.microsoft.com/office/drawing/2014/main" id="{48FB1C0E-D08E-B18A-0FC9-5DD39287B773}"/>
              </a:ext>
            </a:extLst>
          </p:cNvPr>
          <p:cNvGrpSpPr>
            <a:grpSpLocks/>
          </p:cNvGrpSpPr>
          <p:nvPr/>
        </p:nvGrpSpPr>
        <p:grpSpPr bwMode="auto">
          <a:xfrm>
            <a:off x="929498" y="4836122"/>
            <a:ext cx="7575076" cy="1360084"/>
            <a:chOff x="274" y="339"/>
            <a:chExt cx="4739" cy="939"/>
          </a:xfrm>
        </p:grpSpPr>
        <p:sp>
          <p:nvSpPr>
            <p:cNvPr id="6" name="Línea 34">
              <a:extLst>
                <a:ext uri="{FF2B5EF4-FFF2-40B4-BE49-F238E27FC236}">
                  <a16:creationId xmlns:a16="http://schemas.microsoft.com/office/drawing/2014/main" id="{BDAD6D2B-E9CB-8F5A-BFB8-B950D3523274}"/>
                </a:ext>
              </a:extLst>
            </p:cNvPr>
            <p:cNvSpPr>
              <a:spLocks noChangeShapeType="1"/>
            </p:cNvSpPr>
            <p:nvPr/>
          </p:nvSpPr>
          <p:spPr bwMode="auto">
            <a:xfrm>
              <a:off x="4112" y="790"/>
              <a:ext cx="0" cy="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Línea 35">
              <a:extLst>
                <a:ext uri="{FF2B5EF4-FFF2-40B4-BE49-F238E27FC236}">
                  <a16:creationId xmlns:a16="http://schemas.microsoft.com/office/drawing/2014/main" id="{F6E5B633-450D-810E-1702-EAE7345E79AD}"/>
                </a:ext>
              </a:extLst>
            </p:cNvPr>
            <p:cNvSpPr>
              <a:spLocks noChangeShapeType="1"/>
            </p:cNvSpPr>
            <p:nvPr/>
          </p:nvSpPr>
          <p:spPr bwMode="auto">
            <a:xfrm>
              <a:off x="2604" y="790"/>
              <a:ext cx="0" cy="4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 name="Cuadro de texto 36">
              <a:extLst>
                <a:ext uri="{FF2B5EF4-FFF2-40B4-BE49-F238E27FC236}">
                  <a16:creationId xmlns:a16="http://schemas.microsoft.com/office/drawing/2014/main" id="{EF6D51CB-BFA1-9E63-972F-BD3F32A596AC}"/>
                </a:ext>
              </a:extLst>
            </p:cNvPr>
            <p:cNvSpPr txBox="1">
              <a:spLocks noChangeArrowheads="1"/>
            </p:cNvSpPr>
            <p:nvPr/>
          </p:nvSpPr>
          <p:spPr bwMode="auto">
            <a:xfrm>
              <a:off x="505" y="339"/>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1</a:t>
              </a:r>
              <a:endParaRPr lang="en-US" dirty="0"/>
            </a:p>
          </p:txBody>
        </p:sp>
        <p:sp>
          <p:nvSpPr>
            <p:cNvPr id="9" name="Cuadro de texto 37">
              <a:extLst>
                <a:ext uri="{FF2B5EF4-FFF2-40B4-BE49-F238E27FC236}">
                  <a16:creationId xmlns:a16="http://schemas.microsoft.com/office/drawing/2014/main" id="{18DE0846-0D8C-F4B5-1367-80F7BBEA3FC4}"/>
                </a:ext>
              </a:extLst>
            </p:cNvPr>
            <p:cNvSpPr txBox="1">
              <a:spLocks noChangeArrowheads="1"/>
            </p:cNvSpPr>
            <p:nvPr/>
          </p:nvSpPr>
          <p:spPr bwMode="auto">
            <a:xfrm>
              <a:off x="2183" y="368"/>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2</a:t>
              </a:r>
              <a:endParaRPr lang="en-US" dirty="0"/>
            </a:p>
          </p:txBody>
        </p:sp>
        <p:sp>
          <p:nvSpPr>
            <p:cNvPr id="10" name="Cuadro de texto 38">
              <a:extLst>
                <a:ext uri="{FF2B5EF4-FFF2-40B4-BE49-F238E27FC236}">
                  <a16:creationId xmlns:a16="http://schemas.microsoft.com/office/drawing/2014/main" id="{00BED11F-C253-1A9D-B1E0-83ED87108A16}"/>
                </a:ext>
              </a:extLst>
            </p:cNvPr>
            <p:cNvSpPr txBox="1">
              <a:spLocks noChangeArrowheads="1"/>
            </p:cNvSpPr>
            <p:nvPr/>
          </p:nvSpPr>
          <p:spPr bwMode="auto">
            <a:xfrm>
              <a:off x="3744" y="343"/>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3</a:t>
              </a:r>
              <a:endParaRPr lang="en-US" dirty="0"/>
            </a:p>
          </p:txBody>
        </p:sp>
        <p:sp>
          <p:nvSpPr>
            <p:cNvPr id="11" name="Cuadro de texto 39">
              <a:extLst>
                <a:ext uri="{FF2B5EF4-FFF2-40B4-BE49-F238E27FC236}">
                  <a16:creationId xmlns:a16="http://schemas.microsoft.com/office/drawing/2014/main" id="{4D227073-FE75-D87E-14AE-CB1269870A38}"/>
                </a:ext>
              </a:extLst>
            </p:cNvPr>
            <p:cNvSpPr txBox="1">
              <a:spLocks noChangeArrowheads="1"/>
            </p:cNvSpPr>
            <p:nvPr/>
          </p:nvSpPr>
          <p:spPr bwMode="auto">
            <a:xfrm>
              <a:off x="392" y="612"/>
              <a:ext cx="1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2" name="Cuadro de texto 40">
              <a:extLst>
                <a:ext uri="{FF2B5EF4-FFF2-40B4-BE49-F238E27FC236}">
                  <a16:creationId xmlns:a16="http://schemas.microsoft.com/office/drawing/2014/main" id="{6CC55068-12E8-5C83-D226-5222982BB719}"/>
                </a:ext>
              </a:extLst>
            </p:cNvPr>
            <p:cNvSpPr txBox="1">
              <a:spLocks noChangeArrowheads="1"/>
            </p:cNvSpPr>
            <p:nvPr/>
          </p:nvSpPr>
          <p:spPr bwMode="auto">
            <a:xfrm>
              <a:off x="2031" y="585"/>
              <a:ext cx="10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3" name="Cuadro de texto 41">
              <a:extLst>
                <a:ext uri="{FF2B5EF4-FFF2-40B4-BE49-F238E27FC236}">
                  <a16:creationId xmlns:a16="http://schemas.microsoft.com/office/drawing/2014/main" id="{FD8CEBE4-089B-CC5D-FB98-6F40FC29E7CC}"/>
                </a:ext>
              </a:extLst>
            </p:cNvPr>
            <p:cNvSpPr txBox="1">
              <a:spLocks noChangeArrowheads="1"/>
            </p:cNvSpPr>
            <p:nvPr/>
          </p:nvSpPr>
          <p:spPr bwMode="auto">
            <a:xfrm>
              <a:off x="274" y="865"/>
              <a:ext cx="1545"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400" dirty="0"/>
                <a:t>Encaje  </a:t>
              </a:r>
              <a:r>
                <a:rPr lang="en-US" sz="1400" dirty="0"/>
                <a:t> $200  </a:t>
              </a:r>
              <a:r>
                <a:rPr lang="es-AR" sz="1400" dirty="0"/>
                <a:t>  </a:t>
              </a:r>
              <a:r>
                <a:rPr lang="en-US" sz="1200" dirty="0"/>
                <a:t>Deposit</a:t>
              </a:r>
              <a:r>
                <a:rPr lang="es-AR" sz="1200" dirty="0"/>
                <a:t>o</a:t>
              </a:r>
              <a:r>
                <a:rPr lang="en-US" sz="1200" dirty="0"/>
                <a:t>s $1,000</a:t>
              </a:r>
              <a:endParaRPr lang="en-US" sz="1400" dirty="0"/>
            </a:p>
            <a:p>
              <a:r>
                <a:rPr lang="es-AR" sz="1400" dirty="0"/>
                <a:t>Créditos</a:t>
              </a:r>
              <a:r>
                <a:rPr lang="en-US" sz="1400" dirty="0"/>
                <a:t>$800 </a:t>
              </a:r>
            </a:p>
          </p:txBody>
        </p:sp>
        <p:sp>
          <p:nvSpPr>
            <p:cNvPr id="14" name="Cuadro de texto 42">
              <a:extLst>
                <a:ext uri="{FF2B5EF4-FFF2-40B4-BE49-F238E27FC236}">
                  <a16:creationId xmlns:a16="http://schemas.microsoft.com/office/drawing/2014/main" id="{C7659EC1-0917-4FFD-5CD4-8C70E13BE844}"/>
                </a:ext>
              </a:extLst>
            </p:cNvPr>
            <p:cNvSpPr txBox="1">
              <a:spLocks noChangeArrowheads="1"/>
            </p:cNvSpPr>
            <p:nvPr/>
          </p:nvSpPr>
          <p:spPr bwMode="auto">
            <a:xfrm>
              <a:off x="3429" y="866"/>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a:t>
              </a:r>
              <a:r>
                <a:rPr lang="es-AR" sz="1400" dirty="0"/>
                <a:t>  </a:t>
              </a:r>
              <a:r>
                <a:rPr lang="en-US" sz="1400" dirty="0"/>
                <a:t>$128 Deposit</a:t>
              </a:r>
              <a:r>
                <a:rPr lang="es-AR" sz="1400" dirty="0"/>
                <a:t>o</a:t>
              </a:r>
              <a:r>
                <a:rPr lang="en-US" sz="1400" dirty="0"/>
                <a:t>s $640</a:t>
              </a:r>
            </a:p>
            <a:p>
              <a:r>
                <a:rPr lang="es-AR" sz="1400" dirty="0"/>
                <a:t>Créditos</a:t>
              </a:r>
              <a:r>
                <a:rPr lang="en-US" sz="1400" dirty="0"/>
                <a:t> $512 </a:t>
              </a:r>
            </a:p>
          </p:txBody>
        </p:sp>
        <p:sp>
          <p:nvSpPr>
            <p:cNvPr id="15" name="Cuadro de texto 43">
              <a:extLst>
                <a:ext uri="{FF2B5EF4-FFF2-40B4-BE49-F238E27FC236}">
                  <a16:creationId xmlns:a16="http://schemas.microsoft.com/office/drawing/2014/main" id="{8266D70B-4E37-3922-E5AA-FBCC58D36B52}"/>
                </a:ext>
              </a:extLst>
            </p:cNvPr>
            <p:cNvSpPr txBox="1">
              <a:spLocks noChangeArrowheads="1"/>
            </p:cNvSpPr>
            <p:nvPr/>
          </p:nvSpPr>
          <p:spPr bwMode="auto">
            <a:xfrm>
              <a:off x="1921" y="884"/>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$160  </a:t>
              </a:r>
              <a:r>
                <a:rPr lang="es-AR" sz="1400" dirty="0"/>
                <a:t> </a:t>
              </a:r>
              <a:r>
                <a:rPr lang="en-US" sz="1200" dirty="0"/>
                <a:t>Deposit</a:t>
              </a:r>
              <a:r>
                <a:rPr lang="es-AR" sz="1200" dirty="0"/>
                <a:t>o</a:t>
              </a:r>
              <a:r>
                <a:rPr lang="en-US" sz="1200" dirty="0"/>
                <a:t>s $800</a:t>
              </a:r>
              <a:endParaRPr lang="en-US" sz="1400" dirty="0"/>
            </a:p>
            <a:p>
              <a:r>
                <a:rPr lang="es-AR" sz="1400" dirty="0"/>
                <a:t>Créditos</a:t>
              </a:r>
              <a:r>
                <a:rPr lang="en-US" sz="1400" dirty="0"/>
                <a:t> $640 </a:t>
              </a:r>
            </a:p>
          </p:txBody>
        </p:sp>
        <p:sp>
          <p:nvSpPr>
            <p:cNvPr id="16" name="Línea 48">
              <a:extLst>
                <a:ext uri="{FF2B5EF4-FFF2-40B4-BE49-F238E27FC236}">
                  <a16:creationId xmlns:a16="http://schemas.microsoft.com/office/drawing/2014/main" id="{4B005153-F23F-1E7A-F688-678A8F5F8718}"/>
                </a:ext>
              </a:extLst>
            </p:cNvPr>
            <p:cNvSpPr>
              <a:spLocks noChangeShapeType="1"/>
            </p:cNvSpPr>
            <p:nvPr/>
          </p:nvSpPr>
          <p:spPr bwMode="auto">
            <a:xfrm>
              <a:off x="1010" y="790"/>
              <a:ext cx="4" cy="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 name="Cuadro de texto 52">
              <a:extLst>
                <a:ext uri="{FF2B5EF4-FFF2-40B4-BE49-F238E27FC236}">
                  <a16:creationId xmlns:a16="http://schemas.microsoft.com/office/drawing/2014/main" id="{47CB2D45-0134-392F-C8A9-095FAA2ED9F2}"/>
                </a:ext>
              </a:extLst>
            </p:cNvPr>
            <p:cNvSpPr txBox="1">
              <a:spLocks noChangeArrowheads="1"/>
            </p:cNvSpPr>
            <p:nvPr/>
          </p:nvSpPr>
          <p:spPr bwMode="auto">
            <a:xfrm>
              <a:off x="3378" y="624"/>
              <a:ext cx="15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sz="1600" dirty="0"/>
                <a:t>Activos              Pasivos</a:t>
              </a:r>
              <a:endParaRPr lang="en-US" sz="1600" dirty="0"/>
            </a:p>
          </p:txBody>
        </p:sp>
        <p:sp>
          <p:nvSpPr>
            <p:cNvPr id="18" name="Línea 53">
              <a:extLst>
                <a:ext uri="{FF2B5EF4-FFF2-40B4-BE49-F238E27FC236}">
                  <a16:creationId xmlns:a16="http://schemas.microsoft.com/office/drawing/2014/main" id="{B571A50C-7B2B-29E7-5419-5201CCA1167D}"/>
                </a:ext>
              </a:extLst>
            </p:cNvPr>
            <p:cNvSpPr>
              <a:spLocks noChangeShapeType="1"/>
            </p:cNvSpPr>
            <p:nvPr/>
          </p:nvSpPr>
          <p:spPr bwMode="auto">
            <a:xfrm flipV="1">
              <a:off x="416" y="813"/>
              <a:ext cx="1303"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 name="Línea 54">
              <a:extLst>
                <a:ext uri="{FF2B5EF4-FFF2-40B4-BE49-F238E27FC236}">
                  <a16:creationId xmlns:a16="http://schemas.microsoft.com/office/drawing/2014/main" id="{543F29D8-D49E-2362-C364-64FC88F2610C}"/>
                </a:ext>
              </a:extLst>
            </p:cNvPr>
            <p:cNvSpPr>
              <a:spLocks noChangeShapeType="1"/>
            </p:cNvSpPr>
            <p:nvPr/>
          </p:nvSpPr>
          <p:spPr bwMode="auto">
            <a:xfrm>
              <a:off x="1928" y="813"/>
              <a:ext cx="1271"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 name="Línea 55">
              <a:extLst>
                <a:ext uri="{FF2B5EF4-FFF2-40B4-BE49-F238E27FC236}">
                  <a16:creationId xmlns:a16="http://schemas.microsoft.com/office/drawing/2014/main" id="{F806BE94-D5BC-FDCF-BF7E-4506D8BA1786}"/>
                </a:ext>
              </a:extLst>
            </p:cNvPr>
            <p:cNvSpPr>
              <a:spLocks noChangeShapeType="1"/>
            </p:cNvSpPr>
            <p:nvPr/>
          </p:nvSpPr>
          <p:spPr bwMode="auto">
            <a:xfrm flipV="1">
              <a:off x="3453" y="783"/>
              <a:ext cx="1433"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2" name="Grupo 63">
            <a:extLst>
              <a:ext uri="{FF2B5EF4-FFF2-40B4-BE49-F238E27FC236}">
                <a16:creationId xmlns:a16="http://schemas.microsoft.com/office/drawing/2014/main" id="{B571E686-249B-5E33-5C9D-ED328BDD73F7}"/>
              </a:ext>
            </a:extLst>
          </p:cNvPr>
          <p:cNvGrpSpPr>
            <a:grpSpLocks/>
          </p:cNvGrpSpPr>
          <p:nvPr/>
        </p:nvGrpSpPr>
        <p:grpSpPr bwMode="auto">
          <a:xfrm>
            <a:off x="916122" y="5969050"/>
            <a:ext cx="8100392" cy="1990726"/>
            <a:chOff x="-30" y="1091"/>
            <a:chExt cx="5760" cy="1254"/>
          </a:xfrm>
        </p:grpSpPr>
        <p:sp>
          <p:nvSpPr>
            <p:cNvPr id="23" name="Línea 44">
              <a:extLst>
                <a:ext uri="{FF2B5EF4-FFF2-40B4-BE49-F238E27FC236}">
                  <a16:creationId xmlns:a16="http://schemas.microsoft.com/office/drawing/2014/main" id="{79EF5A6C-66FC-FF70-5D0A-00DE9A414814}"/>
                </a:ext>
              </a:extLst>
            </p:cNvPr>
            <p:cNvSpPr>
              <a:spLocks noChangeShapeType="1"/>
            </p:cNvSpPr>
            <p:nvPr/>
          </p:nvSpPr>
          <p:spPr bwMode="auto">
            <a:xfrm>
              <a:off x="300" y="1224"/>
              <a:ext cx="0" cy="384"/>
            </a:xfrm>
            <a:prstGeom prst="line">
              <a:avLst/>
            </a:prstGeom>
            <a:noFill/>
            <a:ln w="28575">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 name="Línea 45">
              <a:extLst>
                <a:ext uri="{FF2B5EF4-FFF2-40B4-BE49-F238E27FC236}">
                  <a16:creationId xmlns:a16="http://schemas.microsoft.com/office/drawing/2014/main" id="{8A3C6B19-5DA3-9A0A-FD55-C2263191B20D}"/>
                </a:ext>
              </a:extLst>
            </p:cNvPr>
            <p:cNvSpPr>
              <a:spLocks noChangeShapeType="1"/>
            </p:cNvSpPr>
            <p:nvPr/>
          </p:nvSpPr>
          <p:spPr bwMode="auto">
            <a:xfrm flipV="1">
              <a:off x="300" y="1096"/>
              <a:ext cx="2617" cy="512"/>
            </a:xfrm>
            <a:prstGeom prst="line">
              <a:avLst/>
            </a:prstGeom>
            <a:noFill/>
            <a:ln w="28575">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 name="Línea 46">
              <a:extLst>
                <a:ext uri="{FF2B5EF4-FFF2-40B4-BE49-F238E27FC236}">
                  <a16:creationId xmlns:a16="http://schemas.microsoft.com/office/drawing/2014/main" id="{DE2C82C9-E228-506F-5C7F-76AF95C61B6A}"/>
                </a:ext>
              </a:extLst>
            </p:cNvPr>
            <p:cNvSpPr>
              <a:spLocks noChangeShapeType="1"/>
            </p:cNvSpPr>
            <p:nvPr/>
          </p:nvSpPr>
          <p:spPr bwMode="auto">
            <a:xfrm>
              <a:off x="2348" y="1229"/>
              <a:ext cx="0" cy="3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 name="Línea 47">
              <a:extLst>
                <a:ext uri="{FF2B5EF4-FFF2-40B4-BE49-F238E27FC236}">
                  <a16:creationId xmlns:a16="http://schemas.microsoft.com/office/drawing/2014/main" id="{DE7D50B6-73F7-8219-0C9A-C05C4D9EC1DB}"/>
                </a:ext>
              </a:extLst>
            </p:cNvPr>
            <p:cNvSpPr>
              <a:spLocks noChangeShapeType="1"/>
            </p:cNvSpPr>
            <p:nvPr/>
          </p:nvSpPr>
          <p:spPr bwMode="auto">
            <a:xfrm flipV="1">
              <a:off x="2364" y="1091"/>
              <a:ext cx="2601" cy="51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Cuadro de texto 57">
              <a:extLst>
                <a:ext uri="{FF2B5EF4-FFF2-40B4-BE49-F238E27FC236}">
                  <a16:creationId xmlns:a16="http://schemas.microsoft.com/office/drawing/2014/main" id="{CA4192E0-35A6-889D-8E23-D1E0EF9BAB7F}"/>
                </a:ext>
              </a:extLst>
            </p:cNvPr>
            <p:cNvSpPr txBox="1">
              <a:spLocks noChangeArrowheads="1"/>
            </p:cNvSpPr>
            <p:nvPr/>
          </p:nvSpPr>
          <p:spPr bwMode="auto">
            <a:xfrm>
              <a:off x="-30" y="2112"/>
              <a:ext cx="57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AR" sz="1800" dirty="0"/>
                <a:t>			</a:t>
              </a:r>
              <a:endParaRPr lang="en-US" dirty="0"/>
            </a:p>
          </p:txBody>
        </p:sp>
      </p:grpSp>
      <p:sp>
        <p:nvSpPr>
          <p:cNvPr id="30" name="Cuadro de texto 60">
            <a:extLst>
              <a:ext uri="{FF2B5EF4-FFF2-40B4-BE49-F238E27FC236}">
                <a16:creationId xmlns:a16="http://schemas.microsoft.com/office/drawing/2014/main" id="{D581452A-C762-E600-BB80-265F3FF27D26}"/>
              </a:ext>
            </a:extLst>
          </p:cNvPr>
          <p:cNvSpPr txBox="1">
            <a:spLocks noChangeArrowheads="1"/>
          </p:cNvSpPr>
          <p:nvPr/>
        </p:nvSpPr>
        <p:spPr bwMode="auto">
          <a:xfrm>
            <a:off x="7674976" y="2909109"/>
            <a:ext cx="1356142" cy="1815882"/>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just"/>
            <a:r>
              <a:rPr lang="es-AR" sz="1400" dirty="0"/>
              <a:t>El Proceso de transferir fondos desde los ahorristas a los prestamistas se denomina </a:t>
            </a:r>
            <a:r>
              <a:rPr lang="es-AR" sz="1400" b="1" dirty="0"/>
              <a:t>Intermediación Financiera</a:t>
            </a:r>
            <a:endParaRPr lang="en-US" sz="1400" b="1" dirty="0"/>
          </a:p>
        </p:txBody>
      </p:sp>
    </p:spTree>
    <p:extLst>
      <p:ext uri="{BB962C8B-B14F-4D97-AF65-F5344CB8AC3E}">
        <p14:creationId xmlns:p14="http://schemas.microsoft.com/office/powerpoint/2010/main" val="24634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726D8-049C-4E47-A815-1858EADA82BD}"/>
              </a:ext>
            </a:extLst>
          </p:cNvPr>
          <p:cNvSpPr>
            <a:spLocks noGrp="1"/>
          </p:cNvSpPr>
          <p:nvPr>
            <p:ph type="title"/>
          </p:nvPr>
        </p:nvSpPr>
        <p:spPr>
          <a:xfrm>
            <a:off x="1052970" y="116632"/>
            <a:ext cx="7772400" cy="1143000"/>
          </a:xfrm>
        </p:spPr>
        <p:txBody>
          <a:bodyPr/>
          <a:lstStyle/>
          <a:p>
            <a:r>
              <a:rPr lang="es-AR" dirty="0"/>
              <a:t>Cuánto dinero podemos crear?</a:t>
            </a:r>
          </a:p>
        </p:txBody>
      </p:sp>
      <p:pic>
        <p:nvPicPr>
          <p:cNvPr id="4" name="Marcador de contenido 3">
            <a:extLst>
              <a:ext uri="{FF2B5EF4-FFF2-40B4-BE49-F238E27FC236}">
                <a16:creationId xmlns:a16="http://schemas.microsoft.com/office/drawing/2014/main" id="{486F4147-D864-4F90-A26D-E1F29E3C6196}"/>
              </a:ext>
            </a:extLst>
          </p:cNvPr>
          <p:cNvPicPr>
            <a:picLocks noGrp="1" noChangeAspect="1"/>
          </p:cNvPicPr>
          <p:nvPr>
            <p:ph idx="1"/>
          </p:nvPr>
        </p:nvPicPr>
        <p:blipFill>
          <a:blip r:embed="rId2"/>
          <a:stretch>
            <a:fillRect/>
          </a:stretch>
        </p:blipFill>
        <p:spPr>
          <a:xfrm>
            <a:off x="855171" y="1124744"/>
            <a:ext cx="8167998" cy="1008112"/>
          </a:xfrm>
          <a:prstGeom prst="rect">
            <a:avLst/>
          </a:prstGeom>
        </p:spPr>
      </p:pic>
      <p:pic>
        <p:nvPicPr>
          <p:cNvPr id="5" name="Imagen 4">
            <a:extLst>
              <a:ext uri="{FF2B5EF4-FFF2-40B4-BE49-F238E27FC236}">
                <a16:creationId xmlns:a16="http://schemas.microsoft.com/office/drawing/2014/main" id="{DB1A0824-5C2E-41BF-9FBC-91A019677548}"/>
              </a:ext>
            </a:extLst>
          </p:cNvPr>
          <p:cNvPicPr>
            <a:picLocks noChangeAspect="1"/>
          </p:cNvPicPr>
          <p:nvPr/>
        </p:nvPicPr>
        <p:blipFill>
          <a:blip r:embed="rId3"/>
          <a:stretch>
            <a:fillRect/>
          </a:stretch>
        </p:blipFill>
        <p:spPr>
          <a:xfrm>
            <a:off x="855171" y="2128073"/>
            <a:ext cx="7898490" cy="747006"/>
          </a:xfrm>
          <a:prstGeom prst="rect">
            <a:avLst/>
          </a:prstGeom>
        </p:spPr>
      </p:pic>
      <p:pic>
        <p:nvPicPr>
          <p:cNvPr id="6" name="Imagen 5">
            <a:extLst>
              <a:ext uri="{FF2B5EF4-FFF2-40B4-BE49-F238E27FC236}">
                <a16:creationId xmlns:a16="http://schemas.microsoft.com/office/drawing/2014/main" id="{0CB7F2CD-F86D-426D-A71A-986EFC97B847}"/>
              </a:ext>
            </a:extLst>
          </p:cNvPr>
          <p:cNvPicPr>
            <a:picLocks noChangeAspect="1"/>
          </p:cNvPicPr>
          <p:nvPr/>
        </p:nvPicPr>
        <p:blipFill>
          <a:blip r:embed="rId4"/>
          <a:stretch>
            <a:fillRect/>
          </a:stretch>
        </p:blipFill>
        <p:spPr>
          <a:xfrm>
            <a:off x="1044852" y="2921782"/>
            <a:ext cx="7487588" cy="3661813"/>
          </a:xfrm>
          <a:prstGeom prst="rect">
            <a:avLst/>
          </a:prstGeom>
        </p:spPr>
      </p:pic>
      <p:sp>
        <p:nvSpPr>
          <p:cNvPr id="7" name="Rectángulo 6">
            <a:extLst>
              <a:ext uri="{FF2B5EF4-FFF2-40B4-BE49-F238E27FC236}">
                <a16:creationId xmlns:a16="http://schemas.microsoft.com/office/drawing/2014/main" id="{FD6AC70B-6649-4C6A-9C85-4A2BAC425E23}"/>
              </a:ext>
            </a:extLst>
          </p:cNvPr>
          <p:cNvSpPr/>
          <p:nvPr/>
        </p:nvSpPr>
        <p:spPr bwMode="auto">
          <a:xfrm>
            <a:off x="7236296" y="6237312"/>
            <a:ext cx="1368152" cy="392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148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083FC-20AF-413D-83EE-1C7CE88DAFF8}"/>
              </a:ext>
            </a:extLst>
          </p:cNvPr>
          <p:cNvSpPr>
            <a:spLocks noGrp="1"/>
          </p:cNvSpPr>
          <p:nvPr>
            <p:ph type="title"/>
          </p:nvPr>
        </p:nvSpPr>
        <p:spPr/>
        <p:txBody>
          <a:bodyPr/>
          <a:lstStyle/>
          <a:p>
            <a:r>
              <a:rPr lang="es-AR" sz="2400" b="1" i="0" u="none" strike="noStrike" baseline="0" dirty="0">
                <a:latin typeface="Arial-BoldMT"/>
              </a:rPr>
              <a:t>¿Qué es el dinero y por qué surgió? Del trueque al dinero</a:t>
            </a:r>
            <a:endParaRPr lang="es-AR" sz="5400" dirty="0"/>
          </a:p>
        </p:txBody>
      </p:sp>
      <p:pic>
        <p:nvPicPr>
          <p:cNvPr id="6" name="Marcador de contenido 5">
            <a:extLst>
              <a:ext uri="{FF2B5EF4-FFF2-40B4-BE49-F238E27FC236}">
                <a16:creationId xmlns:a16="http://schemas.microsoft.com/office/drawing/2014/main" id="{C1C5038E-CA59-4EEA-B1D2-641B680A2497}"/>
              </a:ext>
            </a:extLst>
          </p:cNvPr>
          <p:cNvPicPr>
            <a:picLocks noGrp="1" noChangeAspect="1"/>
          </p:cNvPicPr>
          <p:nvPr>
            <p:ph idx="1"/>
          </p:nvPr>
        </p:nvPicPr>
        <p:blipFill>
          <a:blip r:embed="rId2"/>
          <a:stretch>
            <a:fillRect/>
          </a:stretch>
        </p:blipFill>
        <p:spPr>
          <a:xfrm>
            <a:off x="1173163" y="1772816"/>
            <a:ext cx="7503293" cy="1143000"/>
          </a:xfrm>
          <a:prstGeom prst="rect">
            <a:avLst/>
          </a:prstGeom>
        </p:spPr>
      </p:pic>
      <p:pic>
        <p:nvPicPr>
          <p:cNvPr id="7" name="Imagen 6">
            <a:extLst>
              <a:ext uri="{FF2B5EF4-FFF2-40B4-BE49-F238E27FC236}">
                <a16:creationId xmlns:a16="http://schemas.microsoft.com/office/drawing/2014/main" id="{14B1C03C-8609-49AC-B4E5-D409DA27FF18}"/>
              </a:ext>
            </a:extLst>
          </p:cNvPr>
          <p:cNvPicPr>
            <a:picLocks noChangeAspect="1"/>
          </p:cNvPicPr>
          <p:nvPr/>
        </p:nvPicPr>
        <p:blipFill>
          <a:blip r:embed="rId3"/>
          <a:stretch>
            <a:fillRect/>
          </a:stretch>
        </p:blipFill>
        <p:spPr>
          <a:xfrm>
            <a:off x="1638300" y="3140968"/>
            <a:ext cx="6750124" cy="3035364"/>
          </a:xfrm>
          <a:prstGeom prst="rect">
            <a:avLst/>
          </a:prstGeom>
        </p:spPr>
      </p:pic>
    </p:spTree>
    <p:extLst>
      <p:ext uri="{BB962C8B-B14F-4D97-AF65-F5344CB8AC3E}">
        <p14:creationId xmlns:p14="http://schemas.microsoft.com/office/powerpoint/2010/main" val="339218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890462" y="387277"/>
            <a:ext cx="7777113" cy="4895850"/>
          </a:xfrm>
        </p:spPr>
        <p:txBody>
          <a:bodyPr/>
          <a:lstStyle/>
          <a:p>
            <a:pPr algn="ctr">
              <a:buFontTx/>
              <a:buNone/>
            </a:pPr>
            <a:r>
              <a:rPr lang="es-ES" sz="2800" b="1" u="sng" dirty="0"/>
              <a:t>El multiplicador bancario</a:t>
            </a:r>
          </a:p>
          <a:p>
            <a:pPr>
              <a:buFontTx/>
              <a:buChar char="-"/>
            </a:pPr>
            <a:r>
              <a:rPr lang="es-ES" sz="2000" dirty="0">
                <a:latin typeface="Tahoma" pitchFamily="34" charset="0"/>
              </a:rPr>
              <a:t>Cada individuo decide la cantidad de dinero que mantiene en forma de efectivo y la cantidad de dinero que deposita en los bancos. Llamaremos </a:t>
            </a:r>
            <a:r>
              <a:rPr lang="es-ES" sz="2000" b="1" dirty="0">
                <a:latin typeface="Tahoma" pitchFamily="34" charset="0"/>
              </a:rPr>
              <a:t>e</a:t>
            </a:r>
            <a:r>
              <a:rPr lang="es-ES" sz="2000" dirty="0">
                <a:latin typeface="Tahoma" pitchFamily="34" charset="0"/>
              </a:rPr>
              <a:t> a la </a:t>
            </a:r>
            <a:r>
              <a:rPr lang="es-ES" sz="2000" b="1" u="sng" dirty="0">
                <a:latin typeface="Tahoma" pitchFamily="34" charset="0"/>
              </a:rPr>
              <a:t>relación efectivo/depósitos</a:t>
            </a:r>
            <a:r>
              <a:rPr lang="es-ES" sz="2000" dirty="0">
                <a:latin typeface="Tahoma" pitchFamily="34" charset="0"/>
              </a:rPr>
              <a:t>. Es decir:</a:t>
            </a:r>
          </a:p>
          <a:p>
            <a:pPr algn="ctr">
              <a:buFontTx/>
              <a:buNone/>
            </a:pPr>
            <a:endParaRPr lang="es-ES" sz="2800" dirty="0">
              <a:latin typeface="Tahoma" pitchFamily="34" charset="0"/>
            </a:endParaRPr>
          </a:p>
        </p:txBody>
      </p:sp>
      <p:graphicFrame>
        <p:nvGraphicFramePr>
          <p:cNvPr id="40965" name="Object 5"/>
          <p:cNvGraphicFramePr>
            <a:graphicFrameLocks noGrp="1" noChangeAspect="1"/>
          </p:cNvGraphicFramePr>
          <p:nvPr>
            <p:ph sz="half" idx="2"/>
            <p:extLst>
              <p:ext uri="{D42A27DB-BD31-4B8C-83A1-F6EECF244321}">
                <p14:modId xmlns:p14="http://schemas.microsoft.com/office/powerpoint/2010/main" val="4284249360"/>
              </p:ext>
            </p:extLst>
          </p:nvPr>
        </p:nvGraphicFramePr>
        <p:xfrm>
          <a:off x="3894137" y="1898577"/>
          <a:ext cx="1355725" cy="936625"/>
        </p:xfrm>
        <a:graphic>
          <a:graphicData uri="http://schemas.openxmlformats.org/presentationml/2006/ole">
            <mc:AlternateContent xmlns:mc="http://schemas.openxmlformats.org/markup-compatibility/2006">
              <mc:Choice xmlns:v="urn:schemas-microsoft-com:vml" Requires="v">
                <p:oleObj name="Ecuación" r:id="rId2" imgW="533160" imgH="368280" progId="Equation.3">
                  <p:embed/>
                </p:oleObj>
              </mc:Choice>
              <mc:Fallback>
                <p:oleObj name="Ecuación" r:id="rId2" imgW="533160" imgH="368280" progId="Equation.3">
                  <p:embed/>
                  <p:pic>
                    <p:nvPicPr>
                      <p:cNvPr id="4096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7" y="1898577"/>
                        <a:ext cx="1355725" cy="936625"/>
                      </a:xfrm>
                      <a:prstGeom prst="rect">
                        <a:avLst/>
                      </a:prstGeom>
                      <a:solidFill>
                        <a:schemeClr val="bg1"/>
                      </a:solidFill>
                    </p:spPr>
                  </p:pic>
                </p:oleObj>
              </mc:Fallback>
            </mc:AlternateContent>
          </a:graphicData>
        </a:graphic>
      </p:graphicFrame>
      <p:sp>
        <p:nvSpPr>
          <p:cNvPr id="40964" name="Line 4"/>
          <p:cNvSpPr>
            <a:spLocks noChangeShapeType="1"/>
          </p:cNvSpPr>
          <p:nvPr/>
        </p:nvSpPr>
        <p:spPr bwMode="auto">
          <a:xfrm>
            <a:off x="0" y="908050"/>
            <a:ext cx="9144000" cy="0"/>
          </a:xfrm>
          <a:prstGeom prst="line">
            <a:avLst/>
          </a:prstGeom>
          <a:noFill/>
          <a:ln w="28575">
            <a:solidFill>
              <a:srgbClr val="FFFF00"/>
            </a:solidFill>
            <a:round/>
            <a:headEnd/>
            <a:tailEnd/>
          </a:ln>
          <a:effectLst/>
        </p:spPr>
        <p:txBody>
          <a:bodyPr/>
          <a:lstStyle/>
          <a:p>
            <a:endParaRPr lang="es-ES"/>
          </a:p>
        </p:txBody>
      </p:sp>
      <p:sp>
        <p:nvSpPr>
          <p:cNvPr id="3" name="CuadroTexto 2">
            <a:extLst>
              <a:ext uri="{FF2B5EF4-FFF2-40B4-BE49-F238E27FC236}">
                <a16:creationId xmlns:a16="http://schemas.microsoft.com/office/drawing/2014/main" id="{FC3453A2-5809-0DBB-B370-28714FDC65F2}"/>
              </a:ext>
            </a:extLst>
          </p:cNvPr>
          <p:cNvSpPr txBox="1"/>
          <p:nvPr/>
        </p:nvSpPr>
        <p:spPr>
          <a:xfrm>
            <a:off x="1041173" y="2985894"/>
            <a:ext cx="7992888" cy="1815882"/>
          </a:xfrm>
          <a:prstGeom prst="rect">
            <a:avLst/>
          </a:prstGeom>
          <a:noFill/>
        </p:spPr>
        <p:txBody>
          <a:bodyPr wrap="square">
            <a:spAutoFit/>
          </a:bodyPr>
          <a:lstStyle/>
          <a:p>
            <a:pPr algn="just">
              <a:lnSpc>
                <a:spcPct val="80000"/>
              </a:lnSpc>
            </a:pPr>
            <a:r>
              <a:rPr kumimoji="1" lang="es-ES_tradnl" sz="2000" dirty="0">
                <a:latin typeface="Tahoma" pitchFamily="34" charset="0"/>
              </a:rPr>
              <a:t>Esto implica un riesgo de quiebra por lo que se exige a los bancos que mantengan los criterios de:</a:t>
            </a:r>
          </a:p>
          <a:p>
            <a:pPr lvl="1" algn="just">
              <a:lnSpc>
                <a:spcPct val="80000"/>
              </a:lnSpc>
            </a:pPr>
            <a:r>
              <a:rPr kumimoji="1" lang="es-ES_tradnl" sz="2000" dirty="0">
                <a:latin typeface="Tahoma" pitchFamily="34" charset="0"/>
              </a:rPr>
              <a:t>Liquidez</a:t>
            </a:r>
          </a:p>
          <a:p>
            <a:pPr lvl="1" algn="just">
              <a:lnSpc>
                <a:spcPct val="80000"/>
              </a:lnSpc>
            </a:pPr>
            <a:r>
              <a:rPr kumimoji="1" lang="es-ES_tradnl" sz="2000" dirty="0">
                <a:latin typeface="Tahoma" pitchFamily="34" charset="0"/>
              </a:rPr>
              <a:t>Rentabilidad</a:t>
            </a:r>
          </a:p>
          <a:p>
            <a:pPr lvl="1" algn="just">
              <a:lnSpc>
                <a:spcPct val="80000"/>
              </a:lnSpc>
            </a:pPr>
            <a:r>
              <a:rPr kumimoji="1" lang="es-ES_tradnl" sz="2000" dirty="0">
                <a:latin typeface="Tahoma" pitchFamily="34" charset="0"/>
              </a:rPr>
              <a:t>Solvencia</a:t>
            </a:r>
          </a:p>
          <a:p>
            <a:pPr lvl="1" algn="just">
              <a:lnSpc>
                <a:spcPct val="80000"/>
              </a:lnSpc>
              <a:buFontTx/>
              <a:buNone/>
            </a:pPr>
            <a:endParaRPr kumimoji="1" lang="es-ES_tradnl" sz="2000" dirty="0">
              <a:latin typeface="Tahoma" pitchFamily="34" charset="0"/>
            </a:endParaRPr>
          </a:p>
          <a:p>
            <a:pPr algn="just">
              <a:lnSpc>
                <a:spcPct val="80000"/>
              </a:lnSpc>
            </a:pPr>
            <a:r>
              <a:rPr kumimoji="1" lang="es-ES_tradnl" sz="2000" dirty="0">
                <a:latin typeface="Tahoma" pitchFamily="34" charset="0"/>
              </a:rPr>
              <a:t>¿Qué probabilidad existe de que un banco comercial quiebre?</a:t>
            </a:r>
          </a:p>
        </p:txBody>
      </p:sp>
      <p:sp>
        <p:nvSpPr>
          <p:cNvPr id="5" name="CuadroTexto 4">
            <a:extLst>
              <a:ext uri="{FF2B5EF4-FFF2-40B4-BE49-F238E27FC236}">
                <a16:creationId xmlns:a16="http://schemas.microsoft.com/office/drawing/2014/main" id="{A42A8257-7D63-CDB4-438B-3C3DB5AB7618}"/>
              </a:ext>
            </a:extLst>
          </p:cNvPr>
          <p:cNvSpPr txBox="1"/>
          <p:nvPr/>
        </p:nvSpPr>
        <p:spPr>
          <a:xfrm>
            <a:off x="1041173" y="4952469"/>
            <a:ext cx="8067939" cy="1569660"/>
          </a:xfrm>
          <a:prstGeom prst="rect">
            <a:avLst/>
          </a:prstGeom>
          <a:noFill/>
        </p:spPr>
        <p:txBody>
          <a:bodyPr wrap="square">
            <a:spAutoFit/>
          </a:bodyPr>
          <a:lstStyle/>
          <a:p>
            <a:pPr algn="just">
              <a:lnSpc>
                <a:spcPct val="80000"/>
              </a:lnSpc>
            </a:pPr>
            <a:r>
              <a:rPr kumimoji="1" lang="es-ES_tradnl" sz="2000" dirty="0">
                <a:latin typeface="Tahoma" pitchFamily="34" charset="0"/>
              </a:rPr>
              <a:t>Funciones del coeficiente de caja.</a:t>
            </a:r>
            <a:endParaRPr kumimoji="1" lang="es-ES" sz="2000" dirty="0">
              <a:latin typeface="Tahoma" pitchFamily="34" charset="0"/>
            </a:endParaRPr>
          </a:p>
          <a:p>
            <a:pPr algn="just">
              <a:lnSpc>
                <a:spcPct val="80000"/>
              </a:lnSpc>
            </a:pPr>
            <a:r>
              <a:rPr kumimoji="1" lang="es-ES_tradnl" sz="2000" dirty="0">
                <a:latin typeface="Tahoma" pitchFamily="34" charset="0"/>
              </a:rPr>
              <a:t>1.- Instrumento de política monetaria.</a:t>
            </a:r>
            <a:endParaRPr kumimoji="1" lang="es-ES" sz="2000" dirty="0">
              <a:latin typeface="Tahoma" pitchFamily="34" charset="0"/>
            </a:endParaRPr>
          </a:p>
          <a:p>
            <a:pPr algn="just">
              <a:lnSpc>
                <a:spcPct val="80000"/>
              </a:lnSpc>
            </a:pPr>
            <a:r>
              <a:rPr kumimoji="1" lang="es-ES_tradnl" sz="2000" dirty="0">
                <a:latin typeface="Tahoma" pitchFamily="34" charset="0"/>
              </a:rPr>
              <a:t>2.- Garantía de pago.</a:t>
            </a:r>
            <a:endParaRPr kumimoji="1" lang="es-ES" sz="2000" dirty="0">
              <a:latin typeface="Tahoma" pitchFamily="34" charset="0"/>
            </a:endParaRPr>
          </a:p>
          <a:p>
            <a:pPr algn="just">
              <a:lnSpc>
                <a:spcPct val="80000"/>
              </a:lnSpc>
            </a:pPr>
            <a:r>
              <a:rPr kumimoji="1" lang="es-ES_tradnl" sz="2000" dirty="0">
                <a:latin typeface="Tahoma" pitchFamily="34" charset="0"/>
              </a:rPr>
              <a:t>3.- Cuando hay déficit público elevado para abaratar la financiación del déficit. Elevando el </a:t>
            </a:r>
            <a:r>
              <a:rPr kumimoji="1" lang="es-ES_tradnl" sz="2000" dirty="0" err="1">
                <a:latin typeface="Tahoma" pitchFamily="34" charset="0"/>
              </a:rPr>
              <a:t>coef</a:t>
            </a:r>
            <a:r>
              <a:rPr kumimoji="1" lang="es-ES_tradnl" sz="2000" dirty="0">
                <a:latin typeface="Tahoma" pitchFamily="34" charset="0"/>
              </a:rPr>
              <a:t>. aumentan los depósitos de las entidades financieras en el Banco Central (países poco desarrollados).</a:t>
            </a:r>
            <a:endParaRPr kumimoji="1" lang="es-ES" sz="2000" dirty="0">
              <a:latin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90600" y="193076"/>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square">
            <a:spAutoFit/>
          </a:bodyPr>
          <a:lstStyle/>
          <a:p>
            <a:pPr marL="1588" marR="0" lvl="0" indent="-1588" defTabSz="914400" eaLnBrk="1" fontAlgn="auto" latinLnBrk="0" hangingPunct="1">
              <a:lnSpc>
                <a:spcPct val="100000"/>
              </a:lnSpc>
              <a:spcBef>
                <a:spcPct val="50000"/>
              </a:spcBef>
              <a:spcAft>
                <a:spcPts val="0"/>
              </a:spcAft>
              <a:buClr>
                <a:srgbClr val="FFCC00"/>
              </a:buClr>
              <a:buSzPct val="7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La </a:t>
            </a:r>
            <a:r>
              <a:rPr kumimoji="0" lang="en-US" sz="2000" b="1" i="0" u="none" strike="noStrike" kern="0" cap="none" spc="0" normalizeH="0" baseline="0" noProof="0" dirty="0">
                <a:ln>
                  <a:noFill/>
                </a:ln>
                <a:solidFill>
                  <a:sysClr val="windowText" lastClr="000000"/>
                </a:solidFill>
                <a:effectLst/>
                <a:uLnTx/>
                <a:uFillTx/>
              </a:rPr>
              <a:t>base </a:t>
            </a:r>
            <a:r>
              <a:rPr kumimoji="0" lang="en-US" sz="2000" b="1" i="0" u="none" strike="noStrike" kern="0" cap="none" spc="0" normalizeH="0" baseline="0" noProof="0" dirty="0" err="1">
                <a:ln>
                  <a:noFill/>
                </a:ln>
                <a:solidFill>
                  <a:sysClr val="windowText" lastClr="000000"/>
                </a:solidFill>
                <a:effectLst/>
                <a:uLnTx/>
                <a:uFillTx/>
              </a:rPr>
              <a:t>monetaria</a:t>
            </a:r>
            <a:r>
              <a:rPr kumimoji="0" lang="en-US" sz="2000" b="0" i="0" u="none" strike="noStrike" kern="0" cap="none" spc="0" normalizeH="0" baseline="0" noProof="0" dirty="0">
                <a:ln>
                  <a:noFill/>
                </a:ln>
                <a:solidFill>
                  <a:sysClr val="windowText" lastClr="000000"/>
                </a:solidFill>
                <a:effectLst/>
                <a:uLnTx/>
                <a:uFillTx/>
              </a:rPr>
              <a:t> es la </a:t>
            </a:r>
            <a:r>
              <a:rPr kumimoji="0" lang="en-US" sz="2000" b="0" i="0" u="none" strike="noStrike" kern="0" cap="none" spc="0" normalizeH="0" baseline="0" noProof="0" dirty="0" err="1">
                <a:ln>
                  <a:noFill/>
                </a:ln>
                <a:solidFill>
                  <a:sysClr val="windowText" lastClr="000000"/>
                </a:solidFill>
                <a:effectLst/>
                <a:uLnTx/>
                <a:uFillTx/>
              </a:rPr>
              <a:t>suma</a:t>
            </a:r>
            <a:r>
              <a:rPr kumimoji="0" lang="en-US" sz="2000" b="0" i="0" u="none" strike="noStrike" kern="0" cap="none" spc="0" normalizeH="0" baseline="0" noProof="0" dirty="0">
                <a:ln>
                  <a:noFill/>
                </a:ln>
                <a:solidFill>
                  <a:sysClr val="windowText" lastClr="000000"/>
                </a:solidFill>
                <a:effectLst/>
                <a:uLnTx/>
                <a:uFillTx/>
              </a:rPr>
              <a:t> del </a:t>
            </a:r>
            <a:r>
              <a:rPr kumimoji="0" lang="en-US" sz="2000" b="0" i="0" u="none" strike="noStrike" kern="0" cap="none" spc="0" normalizeH="0" baseline="0" noProof="0" dirty="0" err="1">
                <a:ln>
                  <a:noFill/>
                </a:ln>
                <a:solidFill>
                  <a:sysClr val="windowText" lastClr="000000"/>
                </a:solidFill>
                <a:effectLst/>
                <a:uLnTx/>
                <a:uFillTx/>
              </a:rPr>
              <a:t>circulante</a:t>
            </a:r>
            <a:r>
              <a:rPr kumimoji="0" lang="en-US" sz="2000" b="0" i="0" u="none" strike="noStrike" kern="0" cap="none" spc="0" normalizeH="0" baseline="0" noProof="0" dirty="0">
                <a:ln>
                  <a:noFill/>
                </a:ln>
                <a:solidFill>
                  <a:sysClr val="windowText" lastClr="000000"/>
                </a:solidFill>
                <a:effectLst/>
                <a:uLnTx/>
                <a:uFillTx/>
              </a:rPr>
              <a:t> y </a:t>
            </a:r>
            <a:r>
              <a:rPr kumimoji="0" lang="en-US" sz="2000" b="0" i="0" u="none" strike="noStrike" kern="0" cap="none" spc="0" normalizeH="0" baseline="0" noProof="0" dirty="0" err="1">
                <a:ln>
                  <a:noFill/>
                </a:ln>
                <a:solidFill>
                  <a:sysClr val="windowText" lastClr="000000"/>
                </a:solidFill>
                <a:effectLst/>
                <a:uLnTx/>
                <a:uFillTx/>
              </a:rPr>
              <a:t>las</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reservas</a:t>
            </a:r>
            <a:r>
              <a:rPr kumimoji="0" lang="en-US" sz="2000" b="0" i="0" u="none" strike="noStrike" kern="0" cap="none" spc="0" normalizeH="0" baseline="0" noProof="0" dirty="0">
                <a:ln>
                  <a:noFill/>
                </a:ln>
                <a:solidFill>
                  <a:sysClr val="windowText" lastClr="000000"/>
                </a:solidFill>
                <a:effectLst/>
                <a:uLnTx/>
                <a:uFillTx/>
              </a:rPr>
              <a:t> de los </a:t>
            </a:r>
            <a:r>
              <a:rPr kumimoji="0" lang="en-US" sz="2000" b="0" i="0" u="none" strike="noStrike" kern="0" cap="none" spc="0" normalizeH="0" baseline="0" noProof="0" dirty="0" err="1">
                <a:ln>
                  <a:noFill/>
                </a:ln>
                <a:solidFill>
                  <a:sysClr val="windowText" lastClr="000000"/>
                </a:solidFill>
                <a:effectLst/>
                <a:uLnTx/>
                <a:uFillTx/>
              </a:rPr>
              <a:t>bancos</a:t>
            </a:r>
            <a:r>
              <a:rPr kumimoji="0" lang="en-US" sz="2000" b="0" i="0" u="none" strike="noStrike" kern="0" cap="none" spc="0" normalizeH="0" baseline="0" noProof="0" dirty="0">
                <a:ln>
                  <a:noFill/>
                </a:ln>
                <a:solidFill>
                  <a:sysClr val="windowText" lastClr="000000"/>
                </a:solidFill>
                <a:effectLst/>
                <a:uLnTx/>
                <a:uFillTx/>
              </a:rPr>
              <a:t>.</a:t>
            </a:r>
            <a:r>
              <a:rPr lang="es-ES_tradnl" sz="2000" dirty="0"/>
              <a:t> O sea dinero legal que circula en la economía en monedas o billetes y que puede estar en poder del público no bancario o de los bancos comerciales</a:t>
            </a:r>
          </a:p>
          <a:p>
            <a:pPr marL="1588" indent="-1588" fontAlgn="auto">
              <a:spcBef>
                <a:spcPct val="50000"/>
              </a:spcBef>
              <a:spcAft>
                <a:spcPts val="0"/>
              </a:spcAft>
              <a:buClr>
                <a:srgbClr val="FFCC00"/>
              </a:buClr>
              <a:buSzPct val="70000"/>
              <a:buFont typeface="Wingdings" pitchFamily="2" charset="2"/>
              <a:buChar char="§"/>
            </a:pPr>
            <a:r>
              <a:rPr lang="es-ES_tradnl" sz="2000" b="1" dirty="0"/>
              <a:t>Oferta monetaria</a:t>
            </a:r>
            <a:r>
              <a:rPr lang="es-ES_tradnl" sz="2000" dirty="0"/>
              <a:t>: se compone de dinero legal y depósitos (M1, M2, M3 o M4). Parte de la oferta monetaria es dinero real y parte dinero contable</a:t>
            </a:r>
            <a:r>
              <a:rPr lang="es-ES_tradnl" sz="2400" dirty="0"/>
              <a:t>.</a:t>
            </a:r>
            <a:endParaRPr lang="es-ES" sz="2400" dirty="0"/>
          </a:p>
        </p:txBody>
      </p:sp>
      <p:sp>
        <p:nvSpPr>
          <p:cNvPr id="6" name="Oval 5"/>
          <p:cNvSpPr/>
          <p:nvPr/>
        </p:nvSpPr>
        <p:spPr bwMode="auto">
          <a:xfrm>
            <a:off x="1337569" y="4154653"/>
            <a:ext cx="4179064" cy="1961321"/>
          </a:xfrm>
          <a:prstGeom prst="ellipse">
            <a:avLst/>
          </a:prstGeom>
          <a:solidFill>
            <a:srgbClr val="9E74F2">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7" name="Oval 6"/>
          <p:cNvSpPr/>
          <p:nvPr/>
        </p:nvSpPr>
        <p:spPr bwMode="auto">
          <a:xfrm>
            <a:off x="3491880" y="3823784"/>
            <a:ext cx="4765599" cy="2590206"/>
          </a:xfrm>
          <a:prstGeom prst="ellipse">
            <a:avLst/>
          </a:prstGeom>
          <a:solidFill>
            <a:srgbClr val="0099CC">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8" name="TextBox 7"/>
          <p:cNvSpPr txBox="1">
            <a:spLocks noChangeArrowheads="1"/>
          </p:cNvSpPr>
          <p:nvPr/>
        </p:nvSpPr>
        <p:spPr bwMode="auto">
          <a:xfrm>
            <a:off x="3707904" y="4869006"/>
            <a:ext cx="1539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Circulante</a:t>
            </a:r>
          </a:p>
        </p:txBody>
      </p:sp>
      <p:sp>
        <p:nvSpPr>
          <p:cNvPr id="9" name="TextBox 8"/>
          <p:cNvSpPr txBox="1">
            <a:spLocks noChangeArrowheads="1"/>
          </p:cNvSpPr>
          <p:nvPr/>
        </p:nvSpPr>
        <p:spPr bwMode="auto">
          <a:xfrm>
            <a:off x="5985769" y="4706275"/>
            <a:ext cx="1759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a:ln>
                  <a:noFill/>
                </a:ln>
                <a:solidFill>
                  <a:srgbClr val="000000"/>
                </a:solidFill>
                <a:effectLst/>
                <a:uLnTx/>
                <a:uFillTx/>
                <a:latin typeface="Tahoma" pitchFamily="34" charset="0"/>
              </a:rPr>
              <a:t>Depósitos bancarios</a:t>
            </a:r>
          </a:p>
        </p:txBody>
      </p:sp>
      <p:sp>
        <p:nvSpPr>
          <p:cNvPr id="10" name="TextBox 9"/>
          <p:cNvSpPr txBox="1">
            <a:spLocks noChangeArrowheads="1"/>
          </p:cNvSpPr>
          <p:nvPr/>
        </p:nvSpPr>
        <p:spPr bwMode="auto">
          <a:xfrm>
            <a:off x="1642369" y="4706275"/>
            <a:ext cx="1466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Reservas bancarias</a:t>
            </a:r>
          </a:p>
        </p:txBody>
      </p:sp>
      <p:sp>
        <p:nvSpPr>
          <p:cNvPr id="11" name="Oval 10"/>
          <p:cNvSpPr>
            <a:spLocks noChangeArrowheads="1"/>
          </p:cNvSpPr>
          <p:nvPr/>
        </p:nvSpPr>
        <p:spPr bwMode="auto">
          <a:xfrm>
            <a:off x="1337569" y="4154653"/>
            <a:ext cx="4179064" cy="1961322"/>
          </a:xfrm>
          <a:prstGeom prst="ellipse">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12" name="Line Callout 1 11"/>
          <p:cNvSpPr>
            <a:spLocks/>
          </p:cNvSpPr>
          <p:nvPr/>
        </p:nvSpPr>
        <p:spPr bwMode="auto">
          <a:xfrm>
            <a:off x="6660232" y="3376362"/>
            <a:ext cx="2286000" cy="609600"/>
          </a:xfrm>
          <a:prstGeom prst="borderCallout1">
            <a:avLst>
              <a:gd name="adj1" fmla="val 98594"/>
              <a:gd name="adj2" fmla="val 41702"/>
              <a:gd name="adj3" fmla="val 211998"/>
              <a:gd name="adj4" fmla="val -19454"/>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   Oferta monetaria</a:t>
            </a:r>
          </a:p>
        </p:txBody>
      </p:sp>
      <p:sp>
        <p:nvSpPr>
          <p:cNvPr id="13" name="Line Callout 1 12"/>
          <p:cNvSpPr>
            <a:spLocks/>
          </p:cNvSpPr>
          <p:nvPr/>
        </p:nvSpPr>
        <p:spPr bwMode="auto">
          <a:xfrm>
            <a:off x="990600" y="3578618"/>
            <a:ext cx="1852374" cy="490330"/>
          </a:xfrm>
          <a:prstGeom prst="borderCallout1">
            <a:avLst>
              <a:gd name="adj1" fmla="val 157637"/>
              <a:gd name="adj2" fmla="val 68687"/>
              <a:gd name="adj3" fmla="val 227884"/>
              <a:gd name="adj4" fmla="val 90898"/>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Base monetaria</a:t>
            </a: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A4143AF0-DD32-BAD8-8BDA-A9205A5BD799}"/>
                  </a:ext>
                </a:extLst>
              </p:cNvPr>
              <p:cNvSpPr txBox="1"/>
              <p:nvPr/>
            </p:nvSpPr>
            <p:spPr>
              <a:xfrm>
                <a:off x="3427101" y="2101292"/>
                <a:ext cx="296113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𝐵𝑀</m:t>
                      </m:r>
                      <m:r>
                        <a:rPr lang="es-AR" b="0" i="1" smtClean="0">
                          <a:latin typeface="Cambria Math" panose="02040503050406030204" pitchFamily="18" charset="0"/>
                        </a:rPr>
                        <m:t>=</m:t>
                      </m:r>
                      <m:r>
                        <a:rPr lang="es-AR" b="0" i="1" smtClean="0">
                          <a:latin typeface="Cambria Math" panose="02040503050406030204" pitchFamily="18" charset="0"/>
                        </a:rPr>
                        <m:t>𝐸𝑓</m:t>
                      </m:r>
                      <m:r>
                        <a:rPr lang="es-AR" b="0" i="1" smtClean="0">
                          <a:latin typeface="Cambria Math" panose="02040503050406030204" pitchFamily="18" charset="0"/>
                        </a:rPr>
                        <m:t>+</m:t>
                      </m:r>
                      <m:r>
                        <a:rPr lang="es-AR" b="0" i="1" smtClean="0">
                          <a:latin typeface="Cambria Math" panose="02040503050406030204" pitchFamily="18" charset="0"/>
                        </a:rPr>
                        <m:t>𝑅𝑒𝑠𝑒𝑟𝑣𝑎𝑠</m:t>
                      </m:r>
                    </m:oMath>
                  </m:oMathPara>
                </a14:m>
                <a:endParaRPr lang="es-AR" dirty="0"/>
              </a:p>
            </p:txBody>
          </p:sp>
        </mc:Choice>
        <mc:Fallback>
          <p:sp>
            <p:nvSpPr>
              <p:cNvPr id="2" name="CuadroTexto 1">
                <a:extLst>
                  <a:ext uri="{FF2B5EF4-FFF2-40B4-BE49-F238E27FC236}">
                    <a16:creationId xmlns:a16="http://schemas.microsoft.com/office/drawing/2014/main" id="{A4143AF0-DD32-BAD8-8BDA-A9205A5BD799}"/>
                  </a:ext>
                </a:extLst>
              </p:cNvPr>
              <p:cNvSpPr txBox="1">
                <a:spLocks noRot="1" noChangeAspect="1" noMove="1" noResize="1" noEditPoints="1" noAdjustHandles="1" noChangeArrowheads="1" noChangeShapeType="1" noTextEdit="1"/>
              </p:cNvSpPr>
              <p:nvPr/>
            </p:nvSpPr>
            <p:spPr>
              <a:xfrm>
                <a:off x="3427101" y="2101292"/>
                <a:ext cx="2961132" cy="369332"/>
              </a:xfrm>
              <a:prstGeom prst="rect">
                <a:avLst/>
              </a:prstGeom>
              <a:blipFill>
                <a:blip r:embed="rId2"/>
                <a:stretch>
                  <a:fillRect l="-1646" r="-1852" b="-36667"/>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0BE84FC6-C7A0-20B1-0AD5-A17B63696D0C}"/>
                  </a:ext>
                </a:extLst>
              </p:cNvPr>
              <p:cNvSpPr txBox="1"/>
              <p:nvPr/>
            </p:nvSpPr>
            <p:spPr>
              <a:xfrm>
                <a:off x="2602003" y="2598104"/>
                <a:ext cx="4611328" cy="461665"/>
              </a:xfrm>
              <a:prstGeom prst="rect">
                <a:avLst/>
              </a:prstGeom>
              <a:noFill/>
            </p:spPr>
            <p:txBody>
              <a:bodyPr wrap="square">
                <a:spAutoFit/>
              </a:bodyPr>
              <a:lstStyle/>
              <a:p>
                <a:pPr/>
                <a:r>
                  <a:rPr lang="es-AR" b="0" dirty="0"/>
                  <a:t>O</a:t>
                </a:r>
                <a14:m>
                  <m:oMath xmlns:m="http://schemas.openxmlformats.org/officeDocument/2006/math">
                    <m:r>
                      <a:rPr lang="es-AR" b="0" i="1" smtClean="0">
                        <a:latin typeface="Cambria Math" panose="02040503050406030204" pitchFamily="18" charset="0"/>
                      </a:rPr>
                      <m:t>𝑀</m:t>
                    </m:r>
                    <m:r>
                      <a:rPr lang="es-AR" b="0" i="1" smtClean="0">
                        <a:latin typeface="Cambria Math" panose="02040503050406030204" pitchFamily="18" charset="0"/>
                      </a:rPr>
                      <m:t>=</m:t>
                    </m:r>
                    <m:r>
                      <a:rPr lang="es-AR" b="0" i="1" smtClean="0">
                        <a:latin typeface="Cambria Math" panose="02040503050406030204" pitchFamily="18" charset="0"/>
                      </a:rPr>
                      <m:t>𝐸𝑓</m:t>
                    </m:r>
                    <m:r>
                      <a:rPr lang="es-AR" b="0" i="1" smtClean="0">
                        <a:latin typeface="Cambria Math" panose="02040503050406030204" pitchFamily="18" charset="0"/>
                      </a:rPr>
                      <m:t>+</m:t>
                    </m:r>
                    <m:r>
                      <a:rPr lang="es-AR" b="0" i="1" smtClean="0">
                        <a:latin typeface="Cambria Math" panose="02040503050406030204" pitchFamily="18" charset="0"/>
                      </a:rPr>
                      <m:t>𝐷𝑒𝑝</m:t>
                    </m:r>
                    <m:r>
                      <a:rPr lang="es-AR" b="0" i="1" smtClean="0">
                        <a:latin typeface="Cambria Math" panose="02040503050406030204" pitchFamily="18" charset="0"/>
                      </a:rPr>
                      <m:t>ó</m:t>
                    </m:r>
                    <m:r>
                      <a:rPr lang="es-AR" b="0" i="1" smtClean="0">
                        <a:latin typeface="Cambria Math" panose="02040503050406030204" pitchFamily="18" charset="0"/>
                      </a:rPr>
                      <m:t>𝑠𝑖𝑡𝑜𝑠</m:t>
                    </m:r>
                    <m:r>
                      <a:rPr lang="es-AR" b="0" i="1" smtClean="0">
                        <a:latin typeface="Cambria Math" panose="02040503050406030204" pitchFamily="18" charset="0"/>
                      </a:rPr>
                      <m:t> </m:t>
                    </m:r>
                    <m:r>
                      <a:rPr lang="es-AR" b="0" i="1" smtClean="0">
                        <a:latin typeface="Cambria Math" panose="02040503050406030204" pitchFamily="18" charset="0"/>
                      </a:rPr>
                      <m:t>𝑎</m:t>
                    </m:r>
                    <m:r>
                      <a:rPr lang="es-AR" b="0" i="1" smtClean="0">
                        <a:latin typeface="Cambria Math" panose="02040503050406030204" pitchFamily="18" charset="0"/>
                      </a:rPr>
                      <m:t> </m:t>
                    </m:r>
                    <m:r>
                      <a:rPr lang="es-AR" b="0" i="1" smtClean="0">
                        <a:latin typeface="Cambria Math" panose="02040503050406030204" pitchFamily="18" charset="0"/>
                      </a:rPr>
                      <m:t>𝑙𝑎</m:t>
                    </m:r>
                    <m:r>
                      <a:rPr lang="es-AR" b="0" i="1" smtClean="0">
                        <a:latin typeface="Cambria Math" panose="02040503050406030204" pitchFamily="18" charset="0"/>
                      </a:rPr>
                      <m:t> </m:t>
                    </m:r>
                    <m:r>
                      <a:rPr lang="es-AR" b="0" i="1" smtClean="0">
                        <a:latin typeface="Cambria Math" panose="02040503050406030204" pitchFamily="18" charset="0"/>
                      </a:rPr>
                      <m:t>𝑣𝑖𝑠𝑡𝑎</m:t>
                    </m:r>
                  </m:oMath>
                </a14:m>
                <a:endParaRPr lang="es-AR" b="0" dirty="0"/>
              </a:p>
            </p:txBody>
          </p:sp>
        </mc:Choice>
        <mc:Fallback>
          <p:sp>
            <p:nvSpPr>
              <p:cNvPr id="14" name="CuadroTexto 13">
                <a:extLst>
                  <a:ext uri="{FF2B5EF4-FFF2-40B4-BE49-F238E27FC236}">
                    <a16:creationId xmlns:a16="http://schemas.microsoft.com/office/drawing/2014/main" id="{0BE84FC6-C7A0-20B1-0AD5-A17B63696D0C}"/>
                  </a:ext>
                </a:extLst>
              </p:cNvPr>
              <p:cNvSpPr txBox="1">
                <a:spLocks noRot="1" noChangeAspect="1" noMove="1" noResize="1" noEditPoints="1" noAdjustHandles="1" noChangeArrowheads="1" noChangeShapeType="1" noTextEdit="1"/>
              </p:cNvSpPr>
              <p:nvPr/>
            </p:nvSpPr>
            <p:spPr>
              <a:xfrm>
                <a:off x="2602003" y="2598104"/>
                <a:ext cx="4611328" cy="461665"/>
              </a:xfrm>
              <a:prstGeom prst="rect">
                <a:avLst/>
              </a:prstGeom>
              <a:blipFill>
                <a:blip r:embed="rId3"/>
                <a:stretch>
                  <a:fillRect l="-2116" t="-10526" b="-28947"/>
                </a:stretch>
              </a:blipFill>
            </p:spPr>
            <p:txBody>
              <a:bodyPr/>
              <a:lstStyle/>
              <a:p>
                <a:r>
                  <a:rPr lang="es-AR">
                    <a:noFill/>
                  </a:rPr>
                  <a:t> </a:t>
                </a:r>
              </a:p>
            </p:txBody>
          </p:sp>
        </mc:Fallback>
      </mc:AlternateContent>
    </p:spTree>
    <p:extLst>
      <p:ext uri="{BB962C8B-B14F-4D97-AF65-F5344CB8AC3E}">
        <p14:creationId xmlns:p14="http://schemas.microsoft.com/office/powerpoint/2010/main" val="16430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s-ES">
              <a:solidFill>
                <a:schemeClr val="bg1"/>
              </a:solidFill>
            </a:endParaRPr>
          </a:p>
        </p:txBody>
      </p:sp>
      <p:sp>
        <p:nvSpPr>
          <p:cNvPr id="68611" name="Rectangle 3"/>
          <p:cNvSpPr>
            <a:spLocks noGrp="1" noChangeArrowheads="1"/>
          </p:cNvSpPr>
          <p:nvPr>
            <p:ph idx="1"/>
          </p:nvPr>
        </p:nvSpPr>
        <p:spPr>
          <a:solidFill>
            <a:schemeClr val="bg1"/>
          </a:solidFill>
        </p:spPr>
        <p:txBody>
          <a:bodyPr/>
          <a:lstStyle/>
          <a:p>
            <a:pPr>
              <a:buFontTx/>
              <a:buNone/>
            </a:pPr>
            <a:r>
              <a:rPr lang="es-ES" sz="3600" dirty="0">
                <a:solidFill>
                  <a:schemeClr val="accent2"/>
                </a:solidFill>
                <a:latin typeface="Tahoma" pitchFamily="34" charset="0"/>
              </a:rPr>
              <a:t>El control de la oferta monetaria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15615" y="0"/>
            <a:ext cx="7582297" cy="1143000"/>
          </a:xfrm>
        </p:spPr>
        <p:txBody>
          <a:bodyPr/>
          <a:lstStyle/>
          <a:p>
            <a:r>
              <a:rPr lang="es-ES" sz="2800" dirty="0">
                <a:solidFill>
                  <a:schemeClr val="tx1"/>
                </a:solidFill>
                <a:latin typeface="Tahoma" pitchFamily="34" charset="0"/>
              </a:rPr>
              <a:t> El control de la oferta monetaria</a:t>
            </a:r>
          </a:p>
        </p:txBody>
      </p:sp>
      <p:sp>
        <p:nvSpPr>
          <p:cNvPr id="69635" name="Rectangle 3"/>
          <p:cNvSpPr>
            <a:spLocks noGrp="1" noChangeArrowheads="1"/>
          </p:cNvSpPr>
          <p:nvPr>
            <p:ph type="body" sz="half" idx="1"/>
          </p:nvPr>
        </p:nvSpPr>
        <p:spPr>
          <a:xfrm>
            <a:off x="1043607" y="981075"/>
            <a:ext cx="7705105" cy="5472113"/>
          </a:xfrm>
        </p:spPr>
        <p:txBody>
          <a:bodyPr/>
          <a:lstStyle/>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puede</a:t>
            </a:r>
            <a:r>
              <a:rPr lang="en-US" sz="2800" dirty="0">
                <a:latin typeface="Tahoma" pitchFamily="34" charset="0"/>
                <a:sym typeface="Symbol" pitchFamily="18" charset="2"/>
              </a:rPr>
              <a:t> </a:t>
            </a:r>
            <a:r>
              <a:rPr lang="en-US" sz="2800" dirty="0" err="1">
                <a:latin typeface="Tahoma" pitchFamily="34" charset="0"/>
                <a:sym typeface="Symbol" pitchFamily="18" charset="2"/>
              </a:rPr>
              <a:t>controlar</a:t>
            </a:r>
            <a:r>
              <a:rPr lang="en-US" sz="2800" dirty="0">
                <a:latin typeface="Tahoma" pitchFamily="34" charset="0"/>
                <a:sym typeface="Symbol" pitchFamily="18" charset="2"/>
              </a:rPr>
              <a:t> </a:t>
            </a:r>
            <a:r>
              <a:rPr lang="en-US" sz="2800" dirty="0" err="1">
                <a:latin typeface="Tahoma" pitchFamily="34" charset="0"/>
                <a:sym typeface="Symbol" pitchFamily="18" charset="2"/>
              </a:rPr>
              <a:t>indirectamente</a:t>
            </a:r>
            <a:r>
              <a:rPr lang="en-US" sz="2800" dirty="0">
                <a:latin typeface="Tahoma" pitchFamily="34" charset="0"/>
                <a:sym typeface="Symbol" pitchFamily="18" charset="2"/>
              </a:rPr>
              <a:t> la </a:t>
            </a:r>
            <a:r>
              <a:rPr lang="en-US" sz="2800" dirty="0" err="1">
                <a:latin typeface="Tahoma" pitchFamily="34" charset="0"/>
                <a:sym typeface="Symbol" pitchFamily="18" charset="2"/>
              </a:rPr>
              <a:t>oferta</a:t>
            </a:r>
            <a:r>
              <a:rPr lang="en-US" sz="2800" dirty="0">
                <a:latin typeface="Tahoma" pitchFamily="34" charset="0"/>
                <a:sym typeface="Symbol" pitchFamily="18" charset="2"/>
              </a:rPr>
              <a:t> </a:t>
            </a:r>
            <a:r>
              <a:rPr lang="en-US" sz="2800" dirty="0" err="1">
                <a:latin typeface="Tahoma" pitchFamily="34" charset="0"/>
                <a:sym typeface="Symbol" pitchFamily="18" charset="2"/>
              </a:rPr>
              <a:t>monetaria</a:t>
            </a:r>
            <a:r>
              <a:rPr lang="en-US" sz="2800" dirty="0">
                <a:latin typeface="Tahoma" pitchFamily="34" charset="0"/>
                <a:sym typeface="Symbol" pitchFamily="18" charset="2"/>
              </a:rPr>
              <a:t> </a:t>
            </a:r>
            <a:r>
              <a:rPr lang="en-US" sz="2800" dirty="0" err="1">
                <a:latin typeface="Tahoma" pitchFamily="34" charset="0"/>
                <a:sym typeface="Symbol" pitchFamily="18" charset="2"/>
              </a:rPr>
              <a:t>afectando</a:t>
            </a:r>
            <a:r>
              <a:rPr lang="en-US" sz="2800" dirty="0">
                <a:latin typeface="Tahoma" pitchFamily="34" charset="0"/>
                <a:sym typeface="Symbol" pitchFamily="18" charset="2"/>
              </a:rPr>
              <a:t> bien a la BM o bien al </a:t>
            </a:r>
            <a:r>
              <a:rPr lang="en-US" sz="2800" dirty="0" err="1">
                <a:latin typeface="Tahoma" pitchFamily="34" charset="0"/>
                <a:sym typeface="Symbol" pitchFamily="18" charset="2"/>
              </a:rPr>
              <a:t>coeficiente</a:t>
            </a:r>
            <a:r>
              <a:rPr lang="en-US" sz="2800" dirty="0">
                <a:latin typeface="Tahoma" pitchFamily="34" charset="0"/>
                <a:sym typeface="Symbol" pitchFamily="18" charset="2"/>
              </a:rPr>
              <a:t> de </a:t>
            </a:r>
            <a:r>
              <a:rPr lang="en-US" sz="2800" dirty="0" err="1">
                <a:latin typeface="Tahoma" pitchFamily="34" charset="0"/>
                <a:sym typeface="Symbol" pitchFamily="18" charset="2"/>
              </a:rPr>
              <a:t>caja</a:t>
            </a:r>
            <a:r>
              <a:rPr lang="en-US" sz="2800" dirty="0">
                <a:latin typeface="Tahoma" pitchFamily="34" charset="0"/>
                <a:sym typeface="Symbol" pitchFamily="18" charset="2"/>
              </a:rPr>
              <a:t>.</a:t>
            </a:r>
          </a:p>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utiliza</a:t>
            </a:r>
            <a:r>
              <a:rPr lang="en-US" sz="2800" dirty="0">
                <a:latin typeface="Tahoma" pitchFamily="34" charset="0"/>
                <a:sym typeface="Symbol" pitchFamily="18" charset="2"/>
              </a:rPr>
              <a:t> </a:t>
            </a:r>
            <a:r>
              <a:rPr lang="en-US" sz="2800" dirty="0" err="1">
                <a:latin typeface="Tahoma" pitchFamily="34" charset="0"/>
                <a:sym typeface="Symbol" pitchFamily="18" charset="2"/>
              </a:rPr>
              <a:t>tres</a:t>
            </a:r>
            <a:r>
              <a:rPr lang="en-US" sz="2800" dirty="0">
                <a:latin typeface="Tahoma" pitchFamily="34" charset="0"/>
                <a:sym typeface="Symbol" pitchFamily="18" charset="2"/>
              </a:rPr>
              <a:t> </a:t>
            </a:r>
            <a:r>
              <a:rPr lang="en-US" sz="2800" dirty="0" err="1">
                <a:latin typeface="Tahoma" pitchFamily="34" charset="0"/>
                <a:sym typeface="Symbol" pitchFamily="18" charset="2"/>
              </a:rPr>
              <a:t>instrumentos</a:t>
            </a:r>
            <a:r>
              <a:rPr lang="en-US" sz="2800" dirty="0">
                <a:latin typeface="Tahoma" pitchFamily="34" charset="0"/>
                <a:sym typeface="Symbol" pitchFamily="18" charset="2"/>
              </a:rPr>
              <a:t> para </a:t>
            </a:r>
            <a:r>
              <a:rPr lang="en-US" sz="2800" dirty="0" err="1">
                <a:latin typeface="Tahoma" pitchFamily="34" charset="0"/>
                <a:sym typeface="Symbol" pitchFamily="18" charset="2"/>
              </a:rPr>
              <a:t>alterar</a:t>
            </a:r>
            <a:r>
              <a:rPr lang="en-US" sz="2800" dirty="0">
                <a:latin typeface="Tahoma" pitchFamily="34" charset="0"/>
                <a:sym typeface="Symbol" pitchFamily="18" charset="2"/>
              </a:rPr>
              <a:t> la OM:</a:t>
            </a:r>
          </a:p>
          <a:p>
            <a:pPr algn="just">
              <a:buFontTx/>
              <a:buChar char="-"/>
            </a:pPr>
            <a:endParaRPr lang="en-US" sz="2800" dirty="0">
              <a:latin typeface="Tahoma" pitchFamily="34" charset="0"/>
              <a:sym typeface="Symbol" pitchFamily="18" charset="2"/>
            </a:endParaRP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operaciones</a:t>
            </a:r>
            <a:r>
              <a:rPr lang="en-US" sz="2400" dirty="0">
                <a:latin typeface="Tahoma" pitchFamily="34" charset="0"/>
                <a:sym typeface="Symbol" pitchFamily="18" charset="2"/>
              </a:rPr>
              <a:t> de mercado </a:t>
            </a:r>
            <a:r>
              <a:rPr lang="en-US" sz="2400" dirty="0" err="1">
                <a:latin typeface="Tahoma" pitchFamily="34" charset="0"/>
                <a:sym typeface="Symbol" pitchFamily="18" charset="2"/>
              </a:rPr>
              <a:t>abierto</a:t>
            </a:r>
            <a:r>
              <a:rPr lang="en-US" sz="2400"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reservas</a:t>
            </a:r>
            <a:r>
              <a:rPr lang="en-US" sz="2400" dirty="0">
                <a:latin typeface="Tahoma" pitchFamily="34" charset="0"/>
                <a:sym typeface="Symbol" pitchFamily="18" charset="2"/>
              </a:rPr>
              <a:t> </a:t>
            </a:r>
            <a:r>
              <a:rPr lang="en-US" sz="2400" dirty="0" err="1">
                <a:latin typeface="Tahoma" pitchFamily="34" charset="0"/>
                <a:sym typeface="Symbol" pitchFamily="18" charset="2"/>
              </a:rPr>
              <a:t>obligatorias</a:t>
            </a:r>
            <a:r>
              <a:rPr lang="en-US" sz="2400" dirty="0">
                <a:latin typeface="Tahoma" pitchFamily="34" charset="0"/>
                <a:sym typeface="Symbol" pitchFamily="18" charset="2"/>
              </a:rPr>
              <a:t> </a:t>
            </a:r>
            <a:r>
              <a:rPr lang="en-US" dirty="0">
                <a:latin typeface="Tahoma" pitchFamily="34" charset="0"/>
                <a:sym typeface="Symbol" pitchFamily="18" charset="2"/>
              </a:rPr>
              <a:t>(</a:t>
            </a:r>
            <a:r>
              <a:rPr lang="en-US" dirty="0" err="1">
                <a:latin typeface="Tahoma" pitchFamily="34" charset="0"/>
                <a:sym typeface="Symbol" pitchFamily="18" charset="2"/>
              </a:rPr>
              <a:t>coeficiente</a:t>
            </a:r>
            <a:r>
              <a:rPr lang="en-US" dirty="0">
                <a:latin typeface="Tahoma" pitchFamily="34" charset="0"/>
                <a:sym typeface="Symbol" pitchFamily="18" charset="2"/>
              </a:rPr>
              <a:t> de </a:t>
            </a:r>
            <a:r>
              <a:rPr lang="en-US" dirty="0" err="1">
                <a:latin typeface="Tahoma" pitchFamily="34" charset="0"/>
                <a:sym typeface="Symbol" pitchFamily="18" charset="2"/>
              </a:rPr>
              <a:t>caja</a:t>
            </a:r>
            <a:r>
              <a:rPr lang="en-US"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El </a:t>
            </a:r>
            <a:r>
              <a:rPr lang="en-US" sz="2400" dirty="0" err="1">
                <a:latin typeface="Tahoma" pitchFamily="34" charset="0"/>
                <a:sym typeface="Symbol" pitchFamily="18" charset="2"/>
              </a:rPr>
              <a:t>tipo</a:t>
            </a:r>
            <a:r>
              <a:rPr lang="en-US" sz="2400" dirty="0">
                <a:latin typeface="Tahoma" pitchFamily="34" charset="0"/>
                <a:sym typeface="Symbol" pitchFamily="18" charset="2"/>
              </a:rPr>
              <a:t> de </a:t>
            </a:r>
            <a:r>
              <a:rPr lang="en-US" sz="2400" dirty="0" err="1">
                <a:latin typeface="Tahoma" pitchFamily="34" charset="0"/>
                <a:sym typeface="Symbol" pitchFamily="18" charset="2"/>
              </a:rPr>
              <a:t>descuento</a:t>
            </a:r>
            <a:r>
              <a:rPr lang="en-US" sz="2400" dirty="0">
                <a:latin typeface="Tahoma" pitchFamily="34" charset="0"/>
                <a:sym typeface="Symbol" pitchFamily="18" charset="2"/>
              </a:rPr>
              <a:t>.</a:t>
            </a:r>
          </a:p>
          <a:p>
            <a:pPr algn="just">
              <a:buFontTx/>
              <a:buNone/>
            </a:pPr>
            <a:endParaRPr lang="en-US" sz="2400" dirty="0">
              <a:latin typeface="Tahoma" pitchFamily="34" charset="0"/>
              <a:sym typeface="Symbol" pitchFamily="18" charset="2"/>
            </a:endParaRPr>
          </a:p>
        </p:txBody>
      </p:sp>
      <p:sp>
        <p:nvSpPr>
          <p:cNvPr id="69636" name="Line 4"/>
          <p:cNvSpPr>
            <a:spLocks noChangeShapeType="1"/>
          </p:cNvSpPr>
          <p:nvPr/>
        </p:nvSpPr>
        <p:spPr bwMode="auto">
          <a:xfrm>
            <a:off x="1043608" y="908050"/>
            <a:ext cx="8100391"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1"/>
          </p:nvPr>
        </p:nvSpPr>
        <p:spPr>
          <a:xfrm>
            <a:off x="827584" y="116632"/>
            <a:ext cx="7777113" cy="5472113"/>
          </a:xfrm>
        </p:spPr>
        <p:txBody>
          <a:bodyPr/>
          <a:lstStyle/>
          <a:p>
            <a:pPr algn="just">
              <a:buFont typeface="+mj-lt"/>
              <a:buAutoNum type="arabicPeriod"/>
            </a:pPr>
            <a:r>
              <a:rPr lang="en-US" sz="1800" dirty="0">
                <a:latin typeface="Abadi" panose="020B0604020202020204" pitchFamily="34" charset="0"/>
                <a:sym typeface="Symbol" pitchFamily="18" charset="2"/>
              </a:rPr>
              <a:t>Las </a:t>
            </a:r>
            <a:r>
              <a:rPr lang="en-US" sz="1800" b="1" i="1" u="sng" dirty="0" err="1">
                <a:latin typeface="Abadi" panose="020B0604020202020204" pitchFamily="34" charset="0"/>
                <a:sym typeface="Symbol" pitchFamily="18" charset="2"/>
              </a:rPr>
              <a:t>operaciones</a:t>
            </a:r>
            <a:r>
              <a:rPr lang="en-US" sz="1800" b="1" i="1" u="sng" dirty="0">
                <a:latin typeface="Abadi" panose="020B0604020202020204" pitchFamily="34" charset="0"/>
                <a:sym typeface="Symbol" pitchFamily="18" charset="2"/>
              </a:rPr>
              <a:t> de mercado </a:t>
            </a:r>
            <a:r>
              <a:rPr lang="en-US" sz="1800" b="1" i="1" u="sng"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se dice que el Banco Central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operaciones</a:t>
            </a:r>
            <a:r>
              <a:rPr lang="en-US" sz="1800" dirty="0">
                <a:latin typeface="Abadi" panose="020B0604020202020204" pitchFamily="34" charset="0"/>
                <a:sym typeface="Symbol" pitchFamily="18" charset="2"/>
              </a:rPr>
              <a:t> de mercado </a:t>
            </a:r>
            <a:r>
              <a:rPr lang="en-US" sz="1800"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cuando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o </a:t>
            </a:r>
            <a:r>
              <a:rPr lang="en-US" sz="1800" dirty="0" err="1">
                <a:latin typeface="Abadi" panose="020B0604020202020204" pitchFamily="34" charset="0"/>
                <a:sym typeface="Symbol" pitchFamily="18" charset="2"/>
              </a:rPr>
              <a:t>vende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del Estado. </a:t>
            </a:r>
          </a:p>
          <a:p>
            <a:pPr marL="533400" indent="-533400" algn="just">
              <a:buFontTx/>
              <a:buNone/>
            </a:pP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se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con </a:t>
            </a:r>
            <a:r>
              <a:rPr lang="en-US" sz="1800" dirty="0" err="1">
                <a:latin typeface="Abadi" panose="020B0604020202020204" pitchFamily="34" charset="0"/>
                <a:sym typeface="Symbol" pitchFamily="18" charset="2"/>
              </a:rPr>
              <a:t>nuevos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emitidos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BM). La </a:t>
            </a:r>
            <a:r>
              <a:rPr lang="en-US" sz="1800" dirty="0" err="1">
                <a:latin typeface="Abadi" panose="020B0604020202020204" pitchFamily="34" charset="0"/>
                <a:sym typeface="Symbol" pitchFamily="18" charset="2"/>
              </a:rPr>
              <a:t>venta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supone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retirada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de la </a:t>
            </a:r>
            <a:r>
              <a:rPr lang="en-US" sz="1800" dirty="0" err="1">
                <a:latin typeface="Abadi" panose="020B0604020202020204" pitchFamily="34" charset="0"/>
                <a:sym typeface="Symbol" pitchFamily="18" charset="2"/>
              </a:rPr>
              <a:t>circulación</a:t>
            </a:r>
            <a:r>
              <a:rPr lang="en-US" sz="1800" dirty="0">
                <a:latin typeface="Abadi" panose="020B0604020202020204" pitchFamily="34" charset="0"/>
                <a:sym typeface="Symbol" pitchFamily="18" charset="2"/>
              </a:rPr>
              <a:t>.</a:t>
            </a:r>
          </a:p>
          <a:p>
            <a:pPr marL="533400" indent="-533400" algn="just">
              <a:buFontTx/>
              <a:buNone/>
            </a:pPr>
            <a:r>
              <a:rPr lang="en-US" sz="2800" dirty="0">
                <a:latin typeface="Tahoma" pitchFamily="34" charset="0"/>
                <a:sym typeface="Symbol" pitchFamily="18" charset="2"/>
              </a:rPr>
              <a:t> </a:t>
            </a:r>
            <a:r>
              <a:rPr lang="en-US" sz="1800" dirty="0">
                <a:latin typeface="Tahoma" pitchFamily="34" charset="0"/>
                <a:sym typeface="Symbol" pitchFamily="18" charset="2"/>
              </a:rPr>
              <a:t>2. </a:t>
            </a:r>
            <a:r>
              <a:rPr lang="en-US" sz="1800" dirty="0">
                <a:latin typeface="Abadi" panose="020B0604020202020204" pitchFamily="34" charset="0"/>
                <a:sym typeface="Symbol" pitchFamily="18" charset="2"/>
              </a:rPr>
              <a:t>El </a:t>
            </a:r>
            <a:r>
              <a:rPr lang="en-US" sz="1800" dirty="0" err="1">
                <a:latin typeface="Abadi" panose="020B0604020202020204" pitchFamily="34" charset="0"/>
                <a:sym typeface="Symbol" pitchFamily="18" charset="2"/>
              </a:rPr>
              <a:t>coeficiente</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caja</a:t>
            </a:r>
            <a:r>
              <a:rPr lang="en-US" sz="1800"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a:t>
            </a:r>
            <a:r>
              <a:rPr lang="en-US" sz="1800" dirty="0">
                <a:latin typeface="Abadi" panose="020B0604020202020204" pitchFamily="34" charset="0"/>
                <a:sym typeface="Symbol" pitchFamily="18" charset="2"/>
              </a:rPr>
              <a:t> , es </a:t>
            </a:r>
            <a:r>
              <a:rPr lang="en-US" sz="1800" dirty="0" err="1">
                <a:latin typeface="Abadi" panose="020B0604020202020204" pitchFamily="34" charset="0"/>
                <a:sym typeface="Symbol" pitchFamily="18" charset="2"/>
              </a:rPr>
              <a:t>decir</a:t>
            </a:r>
            <a:r>
              <a:rPr lang="en-US" sz="1800" dirty="0">
                <a:latin typeface="Abadi" panose="020B0604020202020204" pitchFamily="34" charset="0"/>
                <a:sym typeface="Symbol" pitchFamily="18" charset="2"/>
              </a:rPr>
              <a:t>, las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obligatorias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han</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mantener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efectivo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a:t>
            </a:r>
            <a:r>
              <a:rPr lang="en-US" sz="1800" dirty="0">
                <a:latin typeface="Abadi" panose="020B0604020202020204" pitchFamily="34" charset="0"/>
                <a:sym typeface="Symbol" pitchFamily="18" charset="2"/>
              </a:rPr>
              <a:t> sus </a:t>
            </a:r>
            <a:r>
              <a:rPr lang="en-US" sz="1800" dirty="0" err="1">
                <a:latin typeface="Abadi" panose="020B0604020202020204" pitchFamily="34" charset="0"/>
                <a:sym typeface="Symbol" pitchFamily="18" charset="2"/>
              </a:rPr>
              <a:t>cajas</a:t>
            </a:r>
            <a:r>
              <a:rPr lang="en-US" sz="1800" dirty="0">
                <a:latin typeface="Abadi" panose="020B0604020202020204" pitchFamily="34" charset="0"/>
                <a:sym typeface="Symbol" pitchFamily="18" charset="2"/>
              </a:rPr>
              <a:t>. </a:t>
            </a:r>
          </a:p>
          <a:p>
            <a:pPr algn="just">
              <a:lnSpc>
                <a:spcPct val="80000"/>
              </a:lnSpc>
              <a:buFontTx/>
              <a:buNone/>
            </a:pPr>
            <a:endParaRPr lang="en-US" sz="1800" dirty="0">
              <a:latin typeface="Abadi" panose="020B0604020202020204" pitchFamily="34" charset="0"/>
              <a:sym typeface="Symbol" pitchFamily="18" charset="2"/>
            </a:endParaRPr>
          </a:p>
          <a:p>
            <a:pPr algn="just">
              <a:lnSpc>
                <a:spcPct val="80000"/>
              </a:lnSpc>
              <a:buFontTx/>
              <a:buNone/>
            </a:pPr>
            <a:r>
              <a:rPr lang="en-US" sz="1800" dirty="0">
                <a:latin typeface="Abadi" panose="020B0604020202020204" pitchFamily="34" charset="0"/>
                <a:sym typeface="Symbol" pitchFamily="18" charset="2"/>
              </a:rPr>
              <a:t>	Si la </a:t>
            </a:r>
            <a:r>
              <a:rPr lang="en-US" sz="1800" dirty="0" err="1">
                <a:latin typeface="Abadi" panose="020B0604020202020204" pitchFamily="34" charset="0"/>
                <a:sym typeface="Symbol" pitchFamily="18" charset="2"/>
              </a:rPr>
              <a:t>autoridad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monetaria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mínima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deben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para </a:t>
            </a:r>
            <a:r>
              <a:rPr lang="en-US" sz="1800" dirty="0" err="1">
                <a:latin typeface="Abadi" panose="020B0604020202020204" pitchFamily="34" charset="0"/>
                <a:sym typeface="Symbol" pitchFamily="18" charset="2"/>
              </a:rPr>
              <a:t>respaldar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depósitos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entonces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pueden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prestar</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cada</a:t>
            </a:r>
            <a:r>
              <a:rPr lang="en-US" sz="1800" dirty="0">
                <a:latin typeface="Abadi" panose="020B0604020202020204" pitchFamily="34" charset="0"/>
                <a:sym typeface="Symbol" pitchFamily="18" charset="2"/>
              </a:rPr>
              <a:t> euro </a:t>
            </a:r>
            <a:r>
              <a:rPr lang="en-US" sz="1800" dirty="0" err="1">
                <a:latin typeface="Abadi" panose="020B0604020202020204" pitchFamily="34" charset="0"/>
                <a:sym typeface="Symbol" pitchFamily="18" charset="2"/>
              </a:rPr>
              <a:t>depositado</a:t>
            </a:r>
            <a:r>
              <a:rPr lang="en-US" sz="1800" dirty="0">
                <a:latin typeface="Abadi" panose="020B0604020202020204" pitchFamily="34" charset="0"/>
                <a:sym typeface="Symbol" pitchFamily="18" charset="2"/>
              </a:rPr>
              <a:t>. Por tanto, </a:t>
            </a:r>
            <a:r>
              <a:rPr lang="en-US" sz="1800" dirty="0" err="1">
                <a:latin typeface="Abadi" panose="020B0604020202020204" pitchFamily="34" charset="0"/>
                <a:sym typeface="Symbol" pitchFamily="18" charset="2"/>
              </a:rPr>
              <a:t>alterando</a:t>
            </a:r>
            <a:r>
              <a:rPr lang="en-US" sz="1800"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 el Banco Central altera el multiplicador monetario y, con ello, la cantidad de OM derivada de una cantidad dada de BM.</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3. El tipo de descuento, o tipo de interés que el Banco Central cobra a los bancos comerciales a cambio de los préstamos que les concede  (llamados también préstamos de regulación monetaria).</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	Si el tipo de descuento se reduce los bancos comerciales piden más préstamos al Banco Central, con lo que aumenta la BM. Por el contrario, si el tipo de descuento disminuye se reduce la BM.</a:t>
            </a:r>
            <a:endParaRPr lang="en-US" sz="1800" dirty="0">
              <a:latin typeface="Abadi" panose="020B0604020202020204" pitchFamily="34" charset="0"/>
              <a:sym typeface="Symbol" pitchFamily="18" charset="2"/>
            </a:endParaRPr>
          </a:p>
          <a:p>
            <a:pPr marL="533400" indent="-533400" algn="just">
              <a:buFontTx/>
              <a:buNone/>
            </a:pPr>
            <a:endParaRPr lang="en-US" sz="2400" dirty="0">
              <a:latin typeface="Tahoma" pitchFamily="34" charset="0"/>
              <a:sym typeface="Symbol" pitchFamily="18" charset="2"/>
            </a:endParaRPr>
          </a:p>
        </p:txBody>
      </p:sp>
      <p:sp>
        <p:nvSpPr>
          <p:cNvPr id="70685" name="Line 29"/>
          <p:cNvSpPr>
            <a:spLocks noChangeShapeType="1"/>
          </p:cNvSpPr>
          <p:nvPr/>
        </p:nvSpPr>
        <p:spPr bwMode="auto">
          <a:xfrm>
            <a:off x="1619250" y="5805488"/>
            <a:ext cx="5903913" cy="0"/>
          </a:xfrm>
          <a:prstGeom prst="line">
            <a:avLst/>
          </a:prstGeom>
          <a:noFill/>
          <a:ln w="9525">
            <a:solidFill>
              <a:schemeClr val="bg1"/>
            </a:solidFill>
            <a:round/>
            <a:headEnd/>
            <a:tailEnd/>
          </a:ln>
          <a:effectLst/>
        </p:spPr>
        <p:txBody>
          <a:bodyPr/>
          <a:lstStyle/>
          <a:p>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71599" y="0"/>
            <a:ext cx="7726313" cy="1143000"/>
          </a:xfrm>
        </p:spPr>
        <p:txBody>
          <a:bodyPr/>
          <a:lstStyle/>
          <a:p>
            <a:r>
              <a:rPr lang="es-ES" sz="2800" dirty="0">
                <a:solidFill>
                  <a:schemeClr val="tx1"/>
                </a:solidFill>
                <a:latin typeface="Tahoma" pitchFamily="34" charset="0"/>
              </a:rPr>
              <a:t>El control de la oferta monetaria</a:t>
            </a:r>
          </a:p>
        </p:txBody>
      </p:sp>
      <p:sp>
        <p:nvSpPr>
          <p:cNvPr id="71683" name="Rectangle 3"/>
          <p:cNvSpPr>
            <a:spLocks noGrp="1" noChangeArrowheads="1"/>
          </p:cNvSpPr>
          <p:nvPr>
            <p:ph type="body" sz="half" idx="1"/>
          </p:nvPr>
        </p:nvSpPr>
        <p:spPr>
          <a:xfrm>
            <a:off x="468313" y="981075"/>
            <a:ext cx="8280400" cy="5876925"/>
          </a:xfrm>
        </p:spPr>
        <p:txBody>
          <a:bodyPr/>
          <a:lstStyle/>
          <a:p>
            <a:pPr marL="533400" indent="-533400" algn="ctr">
              <a:buFontTx/>
              <a:buNone/>
            </a:pPr>
            <a:r>
              <a:rPr lang="en-US" sz="2400" b="1" u="sng" dirty="0" err="1">
                <a:latin typeface="Tahoma" pitchFamily="34" charset="0"/>
                <a:sym typeface="Symbol" pitchFamily="18" charset="2"/>
              </a:rPr>
              <a:t>Problemas</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que</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plantea</a:t>
            </a:r>
            <a:r>
              <a:rPr lang="en-US" sz="2400" b="1" u="sng" dirty="0">
                <a:latin typeface="Tahoma" pitchFamily="34" charset="0"/>
                <a:sym typeface="Symbol" pitchFamily="18" charset="2"/>
              </a:rPr>
              <a:t> el control de la OM</a:t>
            </a:r>
          </a:p>
          <a:p>
            <a:pPr marL="533400" indent="-533400" algn="ctr">
              <a:buFontTx/>
              <a:buNone/>
            </a:pPr>
            <a:endParaRPr lang="en-US" sz="2400" b="1" u="sng" dirty="0">
              <a:latin typeface="Tahoma" pitchFamily="34" charset="0"/>
              <a:sym typeface="Symbol" pitchFamily="18" charset="2"/>
            </a:endParaRPr>
          </a:p>
          <a:p>
            <a:pPr marL="533400" indent="-533400">
              <a:buFontTx/>
              <a:buChar char="-"/>
            </a:pPr>
            <a:r>
              <a:rPr lang="en-US" sz="2400" dirty="0">
                <a:latin typeface="Tahoma" pitchFamily="34" charset="0"/>
                <a:sym typeface="Symbol" pitchFamily="18" charset="2"/>
              </a:rPr>
              <a:t>A </a:t>
            </a:r>
            <a:r>
              <a:rPr lang="en-US" sz="2400" dirty="0" err="1">
                <a:latin typeface="Tahoma" pitchFamily="34" charset="0"/>
                <a:sym typeface="Symbol" pitchFamily="18" charset="2"/>
              </a:rPr>
              <a:t>pesar</a:t>
            </a:r>
            <a:r>
              <a:rPr lang="en-US" sz="2400" dirty="0">
                <a:latin typeface="Tahoma" pitchFamily="34" charset="0"/>
                <a:sym typeface="Symbol" pitchFamily="18" charset="2"/>
              </a:rPr>
              <a:t> de que el BC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influir</a:t>
            </a:r>
            <a:r>
              <a:rPr lang="en-US" sz="2400" dirty="0">
                <a:latin typeface="Tahoma" pitchFamily="34" charset="0"/>
                <a:sym typeface="Symbol" pitchFamily="18" charset="2"/>
              </a:rPr>
              <a:t> </a:t>
            </a:r>
            <a:r>
              <a:rPr lang="en-US" sz="2400" dirty="0" err="1">
                <a:latin typeface="Tahoma" pitchFamily="34" charset="0"/>
                <a:sym typeface="Symbol" pitchFamily="18" charset="2"/>
              </a:rPr>
              <a:t>poderosamente</a:t>
            </a:r>
            <a:r>
              <a:rPr lang="en-US" sz="2400" dirty="0">
                <a:latin typeface="Tahoma" pitchFamily="34" charset="0"/>
                <a:sym typeface="Symbol" pitchFamily="18" charset="2"/>
              </a:rPr>
              <a:t> en la OM no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controlarla</a:t>
            </a:r>
            <a:r>
              <a:rPr lang="en-US" sz="2400" dirty="0">
                <a:latin typeface="Tahoma" pitchFamily="34" charset="0"/>
                <a:sym typeface="Symbol" pitchFamily="18" charset="2"/>
              </a:rPr>
              <a:t> con total </a:t>
            </a:r>
            <a:r>
              <a:rPr lang="en-US" sz="2400" dirty="0" err="1">
                <a:latin typeface="Tahoma" pitchFamily="34" charset="0"/>
                <a:sym typeface="Symbol" pitchFamily="18" charset="2"/>
              </a:rPr>
              <a:t>precisión</a:t>
            </a:r>
            <a:r>
              <a:rPr lang="en-US" sz="2400" dirty="0">
                <a:latin typeface="Tahoma" pitchFamily="34" charset="0"/>
                <a:sym typeface="Symbol" pitchFamily="18" charset="2"/>
              </a:rPr>
              <a:t>.</a:t>
            </a:r>
          </a:p>
          <a:p>
            <a:pPr marL="533400" indent="-533400">
              <a:buFontTx/>
              <a:buNone/>
            </a:pPr>
            <a:endParaRPr lang="en-US" sz="2400" dirty="0">
              <a:latin typeface="Tahoma" pitchFamily="34" charset="0"/>
              <a:sym typeface="Symbol" pitchFamily="18" charset="2"/>
            </a:endParaRPr>
          </a:p>
          <a:p>
            <a:pPr marL="533400" indent="-533400">
              <a:buFontTx/>
              <a:buChar char="-"/>
            </a:pPr>
            <a:r>
              <a:rPr lang="en-US" sz="2400" dirty="0" err="1">
                <a:latin typeface="Tahoma" pitchFamily="34" charset="0"/>
                <a:sym typeface="Symbol" pitchFamily="18" charset="2"/>
              </a:rPr>
              <a:t>Esto</a:t>
            </a:r>
            <a:r>
              <a:rPr lang="en-US" sz="2400" dirty="0">
                <a:latin typeface="Tahoma" pitchFamily="34" charset="0"/>
                <a:sym typeface="Symbol" pitchFamily="18" charset="2"/>
              </a:rPr>
              <a:t> se </a:t>
            </a:r>
            <a:r>
              <a:rPr lang="en-US" sz="2400" dirty="0" err="1">
                <a:latin typeface="Tahoma" pitchFamily="34" charset="0"/>
                <a:sym typeface="Symbol" pitchFamily="18" charset="2"/>
              </a:rPr>
              <a:t>debe</a:t>
            </a:r>
            <a:r>
              <a:rPr lang="en-US" sz="2400" dirty="0">
                <a:latin typeface="Tahoma" pitchFamily="34" charset="0"/>
                <a:sym typeface="Symbol" pitchFamily="18" charset="2"/>
              </a:rPr>
              <a:t>, </a:t>
            </a:r>
            <a:r>
              <a:rPr lang="en-US" sz="2400" dirty="0" err="1">
                <a:latin typeface="Tahoma" pitchFamily="34" charset="0"/>
                <a:sym typeface="Symbol" pitchFamily="18" charset="2"/>
              </a:rPr>
              <a:t>fundamentalmente</a:t>
            </a:r>
            <a:r>
              <a:rPr lang="en-US" sz="2400" dirty="0">
                <a:latin typeface="Tahoma" pitchFamily="34" charset="0"/>
                <a:sym typeface="Symbol" pitchFamily="18" charset="2"/>
              </a:rPr>
              <a:t>, a dos </a:t>
            </a:r>
            <a:r>
              <a:rPr lang="en-US" sz="2400" dirty="0" err="1">
                <a:latin typeface="Tahoma" pitchFamily="34" charset="0"/>
                <a:sym typeface="Symbol" pitchFamily="18" charset="2"/>
              </a:rPr>
              <a:t>razones</a:t>
            </a:r>
            <a:r>
              <a:rPr lang="en-US" sz="2400" dirty="0">
                <a:latin typeface="Tahoma" pitchFamily="34" charset="0"/>
                <a:sym typeface="Symbol" pitchFamily="18" charset="2"/>
              </a:rPr>
              <a:t>: </a:t>
            </a:r>
          </a:p>
          <a:p>
            <a:pPr marL="533400" indent="-533400">
              <a:buFontTx/>
              <a:buNone/>
            </a:pPr>
            <a:endParaRPr lang="en-US" sz="24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de </a:t>
            </a:r>
            <a:r>
              <a:rPr lang="en-US" sz="1800" dirty="0" err="1">
                <a:latin typeface="Tahoma" pitchFamily="34" charset="0"/>
                <a:sym typeface="Symbol" pitchFamily="18" charset="2"/>
              </a:rPr>
              <a:t>dinero</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depositar</a:t>
            </a:r>
            <a:r>
              <a:rPr lang="en-US" sz="1800" dirty="0">
                <a:latin typeface="Tahoma" pitchFamily="34" charset="0"/>
                <a:sym typeface="Symbol" pitchFamily="18" charset="2"/>
              </a:rPr>
              <a:t> los </a:t>
            </a:r>
            <a:r>
              <a:rPr lang="en-US" sz="1800" dirty="0" err="1">
                <a:latin typeface="Tahoma" pitchFamily="34" charset="0"/>
                <a:sym typeface="Symbol" pitchFamily="18" charset="2"/>
              </a:rPr>
              <a:t>hogares</a:t>
            </a:r>
            <a:r>
              <a:rPr lang="en-US" sz="1800" dirty="0">
                <a:latin typeface="Tahoma" pitchFamily="34" charset="0"/>
                <a:sym typeface="Symbol" pitchFamily="18" charset="2"/>
              </a:rPr>
              <a:t> en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p>
          <a:p>
            <a:pPr marL="1295400" lvl="2" indent="-381000">
              <a:buFontTx/>
              <a:buAutoNum type="arabicPeriod"/>
            </a:pPr>
            <a:endParaRPr lang="en-US" sz="18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prestar</a:t>
            </a:r>
            <a:r>
              <a:rPr lang="en-US" sz="1800" dirty="0">
                <a:latin typeface="Tahoma" pitchFamily="34" charset="0"/>
                <a:sym typeface="Symbol" pitchFamily="18" charset="2"/>
              </a:rPr>
              <a:t> los </a:t>
            </a:r>
            <a:r>
              <a:rPr lang="en-US" sz="1800" dirty="0" err="1">
                <a:latin typeface="Tahoma" pitchFamily="34" charset="0"/>
                <a:sym typeface="Symbol" pitchFamily="18" charset="2"/>
              </a:rPr>
              <a:t>banqueros</a:t>
            </a: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El </a:t>
            </a:r>
            <a:r>
              <a:rPr lang="en-US" sz="1800" dirty="0" err="1">
                <a:latin typeface="Tahoma" pitchFamily="34" charset="0"/>
                <a:sym typeface="Symbol" pitchFamily="18" charset="2"/>
              </a:rPr>
              <a:t>coeficiente</a:t>
            </a:r>
            <a:r>
              <a:rPr lang="en-US" sz="1800" dirty="0">
                <a:latin typeface="Tahoma" pitchFamily="34" charset="0"/>
                <a:sym typeface="Symbol" pitchFamily="18" charset="2"/>
              </a:rPr>
              <a:t> de </a:t>
            </a:r>
            <a:r>
              <a:rPr lang="en-US" sz="1800" dirty="0" err="1">
                <a:latin typeface="Tahoma" pitchFamily="34" charset="0"/>
                <a:sym typeface="Symbol" pitchFamily="18" charset="2"/>
              </a:rPr>
              <a:t>caja</a:t>
            </a:r>
            <a:r>
              <a:rPr lang="en-US" sz="1800" dirty="0">
                <a:latin typeface="Tahoma" pitchFamily="34" charset="0"/>
                <a:sym typeface="Symbol" pitchFamily="18" charset="2"/>
              </a:rPr>
              <a:t> </a:t>
            </a:r>
            <a:r>
              <a:rPr lang="en-US" sz="1800" dirty="0" err="1">
                <a:latin typeface="Tahoma" pitchFamily="34" charset="0"/>
                <a:sym typeface="Symbol" pitchFamily="18" charset="2"/>
              </a:rPr>
              <a:t>marca</a:t>
            </a:r>
            <a:r>
              <a:rPr lang="en-US" sz="1800" dirty="0">
                <a:latin typeface="Tahoma" pitchFamily="34" charset="0"/>
                <a:sym typeface="Symbol" pitchFamily="18" charset="2"/>
              </a:rPr>
              <a:t> un </a:t>
            </a:r>
            <a:r>
              <a:rPr lang="en-US" sz="1800" dirty="0" err="1">
                <a:latin typeface="Tahoma" pitchFamily="34" charset="0"/>
                <a:sym typeface="Symbol" pitchFamily="18" charset="2"/>
              </a:rPr>
              <a:t>límite</a:t>
            </a:r>
            <a:r>
              <a:rPr lang="en-US" sz="1800" dirty="0">
                <a:latin typeface="Tahoma" pitchFamily="34" charset="0"/>
                <a:sym typeface="Symbol" pitchFamily="18" charset="2"/>
              </a:rPr>
              <a:t> inferior a </a:t>
            </a:r>
            <a:r>
              <a:rPr lang="en-US" sz="1800" dirty="0" err="1">
                <a:latin typeface="Tahoma" pitchFamily="34" charset="0"/>
                <a:sym typeface="Symbol" pitchFamily="18" charset="2"/>
              </a:rPr>
              <a:t>las</a:t>
            </a:r>
            <a:r>
              <a:rPr lang="en-US" sz="1800" dirty="0">
                <a:latin typeface="Tahoma" pitchFamily="34" charset="0"/>
                <a:sym typeface="Symbol" pitchFamily="18" charset="2"/>
              </a:rPr>
              <a:t> </a:t>
            </a:r>
            <a:r>
              <a:rPr lang="en-US" sz="1800" dirty="0" err="1">
                <a:latin typeface="Tahoma" pitchFamily="34" charset="0"/>
                <a:sym typeface="Symbol" pitchFamily="18" charset="2"/>
              </a:rPr>
              <a:t>reservas</a:t>
            </a:r>
            <a:r>
              <a:rPr lang="en-US" sz="1800" dirty="0">
                <a:latin typeface="Tahoma" pitchFamily="34" charset="0"/>
                <a:sym typeface="Symbol" pitchFamily="18" charset="2"/>
              </a:rPr>
              <a:t>, </a:t>
            </a:r>
            <a:r>
              <a:rPr lang="en-US" sz="1800" dirty="0" err="1">
                <a:latin typeface="Tahoma" pitchFamily="34" charset="0"/>
                <a:sym typeface="Symbol" pitchFamily="18" charset="2"/>
              </a:rPr>
              <a:t>pero</a:t>
            </a:r>
            <a:r>
              <a:rPr lang="en-US" sz="1800" dirty="0">
                <a:latin typeface="Tahoma" pitchFamily="34" charset="0"/>
                <a:sym typeface="Symbol" pitchFamily="18" charset="2"/>
              </a:rPr>
              <a:t>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r>
              <a:rPr lang="en-US" sz="1800" dirty="0" err="1">
                <a:latin typeface="Tahoma" pitchFamily="34" charset="0"/>
                <a:sym typeface="Symbol" pitchFamily="18" charset="2"/>
              </a:rPr>
              <a:t>pueden</a:t>
            </a:r>
            <a:r>
              <a:rPr lang="en-US" sz="1800" dirty="0">
                <a:latin typeface="Tahoma" pitchFamily="34" charset="0"/>
                <a:sym typeface="Symbol" pitchFamily="18" charset="2"/>
              </a:rPr>
              <a:t> </a:t>
            </a:r>
            <a:r>
              <a:rPr lang="en-US" sz="1800" dirty="0" err="1">
                <a:latin typeface="Tahoma" pitchFamily="34" charset="0"/>
                <a:sym typeface="Symbol" pitchFamily="18" charset="2"/>
              </a:rPr>
              <a:t>decidir</a:t>
            </a:r>
            <a:r>
              <a:rPr lang="en-US" sz="1800" dirty="0">
                <a:latin typeface="Tahoma" pitchFamily="34" charset="0"/>
                <a:sym typeface="Symbol" pitchFamily="18" charset="2"/>
              </a:rPr>
              <a:t> </a:t>
            </a:r>
            <a:r>
              <a:rPr lang="en-US" sz="1800" dirty="0" err="1">
                <a:latin typeface="Tahoma" pitchFamily="34" charset="0"/>
                <a:sym typeface="Symbol" pitchFamily="18" charset="2"/>
              </a:rPr>
              <a:t>mantener</a:t>
            </a:r>
            <a:r>
              <a:rPr lang="en-US" sz="1800" dirty="0">
                <a:latin typeface="Tahoma" pitchFamily="34" charset="0"/>
                <a:sym typeface="Symbol" pitchFamily="18" charset="2"/>
              </a:rPr>
              <a:t> </a:t>
            </a:r>
            <a:r>
              <a:rPr lang="en-US" sz="1800" dirty="0" err="1">
                <a:latin typeface="Tahoma" pitchFamily="34" charset="0"/>
                <a:sym typeface="Symbol" pitchFamily="18" charset="2"/>
              </a:rPr>
              <a:t>una</a:t>
            </a:r>
            <a:r>
              <a:rPr lang="en-US" sz="1800" dirty="0">
                <a:latin typeface="Tahoma" pitchFamily="34" charset="0"/>
                <a:sym typeface="Symbol" pitchFamily="18" charset="2"/>
              </a:rPr>
              <a:t> </a:t>
            </a:r>
            <a:r>
              <a:rPr lang="en-US" sz="1800" dirty="0" err="1">
                <a:latin typeface="Tahoma" pitchFamily="34" charset="0"/>
                <a:sym typeface="Symbol" pitchFamily="18" charset="2"/>
              </a:rPr>
              <a:t>cantidad</a:t>
            </a:r>
            <a:r>
              <a:rPr lang="en-US" sz="1800" dirty="0">
                <a:latin typeface="Tahoma" pitchFamily="34" charset="0"/>
                <a:sym typeface="Symbol" pitchFamily="18" charset="2"/>
              </a:rPr>
              <a:t> mayor a la </a:t>
            </a:r>
            <a:r>
              <a:rPr lang="en-US" sz="1800" dirty="0" err="1">
                <a:latin typeface="Tahoma" pitchFamily="34" charset="0"/>
                <a:sym typeface="Symbol" pitchFamily="18" charset="2"/>
              </a:rPr>
              <a:t>determinada</a:t>
            </a:r>
            <a:r>
              <a:rPr lang="en-US" sz="1800" dirty="0">
                <a:latin typeface="Tahoma" pitchFamily="34" charset="0"/>
                <a:sym typeface="Symbol" pitchFamily="18" charset="2"/>
              </a:rPr>
              <a:t> </a:t>
            </a:r>
            <a:r>
              <a:rPr lang="en-US" sz="1800" dirty="0" err="1">
                <a:latin typeface="Tahoma" pitchFamily="34" charset="0"/>
                <a:sym typeface="Symbol" pitchFamily="18" charset="2"/>
              </a:rPr>
              <a:t>legalmente</a:t>
            </a:r>
            <a:r>
              <a:rPr lang="en-US" sz="1800" dirty="0">
                <a:latin typeface="Tahoma" pitchFamily="34" charset="0"/>
                <a:sym typeface="Symbol" pitchFamily="18" charset="2"/>
              </a:rPr>
              <a:t>.</a:t>
            </a:r>
          </a:p>
          <a:p>
            <a:pPr marL="1295400" lvl="2" indent="-381000">
              <a:buFontTx/>
              <a:buNone/>
            </a:pPr>
            <a:endParaRPr lang="en-US" sz="1800" dirty="0">
              <a:latin typeface="Tahoma" pitchFamily="34" charset="0"/>
              <a:sym typeface="Symbol" pitchFamily="18" charset="2"/>
            </a:endParaRPr>
          </a:p>
          <a:p>
            <a:pPr marL="1295400" lvl="2" indent="-381000">
              <a:buFontTx/>
              <a:buNone/>
            </a:pPr>
            <a:endParaRPr lang="en-US" sz="1800" dirty="0">
              <a:latin typeface="Tahoma" pitchFamily="34" charset="0"/>
              <a:sym typeface="Symbol" pitchFamily="18" charset="2"/>
            </a:endParaRPr>
          </a:p>
        </p:txBody>
      </p:sp>
      <p:sp>
        <p:nvSpPr>
          <p:cNvPr id="71684" name="Line 4"/>
          <p:cNvSpPr>
            <a:spLocks noChangeShapeType="1"/>
          </p:cNvSpPr>
          <p:nvPr/>
        </p:nvSpPr>
        <p:spPr bwMode="auto">
          <a:xfrm>
            <a:off x="971600" y="908050"/>
            <a:ext cx="8172400"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21122" y="0"/>
            <a:ext cx="7403766" cy="1143000"/>
          </a:xfrm>
        </p:spPr>
        <p:txBody>
          <a:bodyPr/>
          <a:lstStyle/>
          <a:p>
            <a:r>
              <a:rPr lang="es-ES" sz="2800" dirty="0">
                <a:solidFill>
                  <a:schemeClr val="tx1"/>
                </a:solidFill>
                <a:latin typeface="Tahoma" pitchFamily="34" charset="0"/>
              </a:rPr>
              <a:t>EL BANCO CENTRAL </a:t>
            </a:r>
          </a:p>
        </p:txBody>
      </p:sp>
      <p:sp>
        <p:nvSpPr>
          <p:cNvPr id="77827" name="Rectangle 3"/>
          <p:cNvSpPr>
            <a:spLocks noGrp="1" noChangeArrowheads="1"/>
          </p:cNvSpPr>
          <p:nvPr>
            <p:ph idx="1"/>
          </p:nvPr>
        </p:nvSpPr>
        <p:spPr>
          <a:xfrm>
            <a:off x="899592" y="1268413"/>
            <a:ext cx="8065021" cy="4525962"/>
          </a:xfrm>
        </p:spPr>
        <p:txBody>
          <a:bodyPr/>
          <a:lstStyle/>
          <a:p>
            <a:pPr algn="just"/>
            <a:r>
              <a:rPr lang="es-ES" sz="2800" b="1" u="sng" dirty="0">
                <a:latin typeface="Tahoma" pitchFamily="34" charset="0"/>
              </a:rPr>
              <a:t>OBJETIVOS</a:t>
            </a:r>
            <a:r>
              <a:rPr lang="es-ES" sz="2800" dirty="0">
                <a:latin typeface="Tahoma" pitchFamily="34" charset="0"/>
              </a:rPr>
              <a:t> de la política monetaria del BCRA:</a:t>
            </a:r>
          </a:p>
          <a:p>
            <a:pPr algn="just"/>
            <a:endParaRPr lang="es-ES" sz="2800" dirty="0">
              <a:latin typeface="Tahoma" pitchFamily="34" charset="0"/>
            </a:endParaRPr>
          </a:p>
          <a:p>
            <a:pPr algn="just">
              <a:buFontTx/>
              <a:buNone/>
            </a:pPr>
            <a:r>
              <a:rPr lang="es-ES" sz="2800" dirty="0">
                <a:latin typeface="Tahoma" pitchFamily="34" charset="0"/>
              </a:rPr>
              <a:t>		- Controlar la oferta monetaria con el fin de mantener la estabilidad de precios: tasa de inflación no superior al ……….</a:t>
            </a:r>
          </a:p>
          <a:p>
            <a:pPr algn="just">
              <a:buFontTx/>
              <a:buNone/>
            </a:pPr>
            <a:r>
              <a:rPr lang="es-ES" sz="2800" dirty="0">
                <a:latin typeface="Tahoma" pitchFamily="34" charset="0"/>
              </a:rPr>
              <a:t>		* Se entiende que mantener la estabilidad de precios es la mejor manera de contribuir al crecimiento de la producción y del empleo.</a:t>
            </a:r>
          </a:p>
        </p:txBody>
      </p:sp>
      <p:sp>
        <p:nvSpPr>
          <p:cNvPr id="77828" name="Line 4"/>
          <p:cNvSpPr>
            <a:spLocks noChangeShapeType="1"/>
          </p:cNvSpPr>
          <p:nvPr/>
        </p:nvSpPr>
        <p:spPr bwMode="auto">
          <a:xfrm>
            <a:off x="917592" y="1268413"/>
            <a:ext cx="8226407"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360F3-D9AF-2F84-1D71-E2477CE321A0}"/>
              </a:ext>
            </a:extLst>
          </p:cNvPr>
          <p:cNvSpPr>
            <a:spLocks noGrp="1"/>
          </p:cNvSpPr>
          <p:nvPr>
            <p:ph type="title"/>
          </p:nvPr>
        </p:nvSpPr>
        <p:spPr/>
        <p:txBody>
          <a:bodyPr/>
          <a:lstStyle/>
          <a:p>
            <a:r>
              <a:rPr lang="es-AR" sz="4000" dirty="0"/>
              <a:t>Balance de un Banco Central</a:t>
            </a:r>
          </a:p>
        </p:txBody>
      </p:sp>
      <p:pic>
        <p:nvPicPr>
          <p:cNvPr id="5" name="Marcador de contenido 4">
            <a:extLst>
              <a:ext uri="{FF2B5EF4-FFF2-40B4-BE49-F238E27FC236}">
                <a16:creationId xmlns:a16="http://schemas.microsoft.com/office/drawing/2014/main" id="{AEED7A6B-FE0F-4A24-2BD0-E4E781C492A4}"/>
              </a:ext>
            </a:extLst>
          </p:cNvPr>
          <p:cNvPicPr>
            <a:picLocks noGrp="1" noChangeAspect="1"/>
          </p:cNvPicPr>
          <p:nvPr>
            <p:ph idx="1"/>
          </p:nvPr>
        </p:nvPicPr>
        <p:blipFill>
          <a:blip r:embed="rId2"/>
          <a:stretch>
            <a:fillRect/>
          </a:stretch>
        </p:blipFill>
        <p:spPr>
          <a:xfrm>
            <a:off x="1835696" y="2636912"/>
            <a:ext cx="5986791" cy="1859441"/>
          </a:xfrm>
        </p:spPr>
      </p:pic>
    </p:spTree>
    <p:extLst>
      <p:ext uri="{BB962C8B-B14F-4D97-AF65-F5344CB8AC3E}">
        <p14:creationId xmlns:p14="http://schemas.microsoft.com/office/powerpoint/2010/main" val="36348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EDC70-D512-4C98-93F1-F33EA8050203}"/>
              </a:ext>
            </a:extLst>
          </p:cNvPr>
          <p:cNvSpPr>
            <a:spLocks noGrp="1"/>
          </p:cNvSpPr>
          <p:nvPr>
            <p:ph type="title"/>
          </p:nvPr>
        </p:nvSpPr>
        <p:spPr>
          <a:xfrm>
            <a:off x="1121912" y="164714"/>
            <a:ext cx="7772400" cy="1143000"/>
          </a:xfrm>
        </p:spPr>
        <p:txBody>
          <a:bodyPr/>
          <a:lstStyle/>
          <a:p>
            <a:r>
              <a:rPr lang="es-AR" dirty="0"/>
              <a:t>Sistema financiero</a:t>
            </a:r>
          </a:p>
        </p:txBody>
      </p:sp>
      <p:pic>
        <p:nvPicPr>
          <p:cNvPr id="8" name="Marcador de contenido 7">
            <a:extLst>
              <a:ext uri="{FF2B5EF4-FFF2-40B4-BE49-F238E27FC236}">
                <a16:creationId xmlns:a16="http://schemas.microsoft.com/office/drawing/2014/main" id="{6A88CFDE-C531-E4DB-EA1C-D606F75B9B5E}"/>
              </a:ext>
            </a:extLst>
          </p:cNvPr>
          <p:cNvPicPr>
            <a:picLocks noGrp="1" noChangeAspect="1"/>
          </p:cNvPicPr>
          <p:nvPr>
            <p:ph idx="1"/>
          </p:nvPr>
        </p:nvPicPr>
        <p:blipFill>
          <a:blip r:embed="rId2"/>
          <a:stretch>
            <a:fillRect/>
          </a:stretch>
        </p:blipFill>
        <p:spPr>
          <a:xfrm>
            <a:off x="1247428" y="2482285"/>
            <a:ext cx="7280595" cy="1663080"/>
          </a:xfrm>
        </p:spPr>
      </p:pic>
      <p:pic>
        <p:nvPicPr>
          <p:cNvPr id="4" name="Imagen 3">
            <a:extLst>
              <a:ext uri="{FF2B5EF4-FFF2-40B4-BE49-F238E27FC236}">
                <a16:creationId xmlns:a16="http://schemas.microsoft.com/office/drawing/2014/main" id="{3A4E0DF4-8701-44A9-ACE8-08AEE44C2905}"/>
              </a:ext>
            </a:extLst>
          </p:cNvPr>
          <p:cNvPicPr>
            <a:picLocks noChangeAspect="1"/>
          </p:cNvPicPr>
          <p:nvPr/>
        </p:nvPicPr>
        <p:blipFill>
          <a:blip r:embed="rId3"/>
          <a:stretch>
            <a:fillRect/>
          </a:stretch>
        </p:blipFill>
        <p:spPr>
          <a:xfrm>
            <a:off x="971599" y="1303543"/>
            <a:ext cx="7832255" cy="985132"/>
          </a:xfrm>
          <a:prstGeom prst="rect">
            <a:avLst/>
          </a:prstGeom>
        </p:spPr>
      </p:pic>
      <p:pic>
        <p:nvPicPr>
          <p:cNvPr id="5" name="Imagen 4">
            <a:extLst>
              <a:ext uri="{FF2B5EF4-FFF2-40B4-BE49-F238E27FC236}">
                <a16:creationId xmlns:a16="http://schemas.microsoft.com/office/drawing/2014/main" id="{6AE500C6-D210-4F79-AEFB-36DB9879B0C4}"/>
              </a:ext>
            </a:extLst>
          </p:cNvPr>
          <p:cNvPicPr>
            <a:picLocks noChangeAspect="1"/>
          </p:cNvPicPr>
          <p:nvPr/>
        </p:nvPicPr>
        <p:blipFill>
          <a:blip r:embed="rId4"/>
          <a:stretch>
            <a:fillRect/>
          </a:stretch>
        </p:blipFill>
        <p:spPr>
          <a:xfrm>
            <a:off x="1121912" y="4294786"/>
            <a:ext cx="7531630" cy="2599928"/>
          </a:xfrm>
          <a:prstGeom prst="rect">
            <a:avLst/>
          </a:prstGeom>
        </p:spPr>
      </p:pic>
    </p:spTree>
    <p:extLst>
      <p:ext uri="{BB962C8B-B14F-4D97-AF65-F5344CB8AC3E}">
        <p14:creationId xmlns:p14="http://schemas.microsoft.com/office/powerpoint/2010/main" val="9558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D3238-DEA1-42FA-9FCB-2CF6A390766D}"/>
              </a:ext>
            </a:extLst>
          </p:cNvPr>
          <p:cNvSpPr>
            <a:spLocks noGrp="1"/>
          </p:cNvSpPr>
          <p:nvPr>
            <p:ph type="title"/>
          </p:nvPr>
        </p:nvSpPr>
        <p:spPr>
          <a:xfrm>
            <a:off x="968457" y="61363"/>
            <a:ext cx="7772400" cy="811560"/>
          </a:xfrm>
        </p:spPr>
        <p:txBody>
          <a:bodyPr/>
          <a:lstStyle/>
          <a:p>
            <a:r>
              <a:rPr lang="es-AR" dirty="0"/>
              <a:t>Activos financieros</a:t>
            </a:r>
          </a:p>
        </p:txBody>
      </p:sp>
      <p:pic>
        <p:nvPicPr>
          <p:cNvPr id="4" name="Imagen 3">
            <a:extLst>
              <a:ext uri="{FF2B5EF4-FFF2-40B4-BE49-F238E27FC236}">
                <a16:creationId xmlns:a16="http://schemas.microsoft.com/office/drawing/2014/main" id="{37892EE9-BC6E-41B3-8DA6-1AB4166153EE}"/>
              </a:ext>
            </a:extLst>
          </p:cNvPr>
          <p:cNvPicPr>
            <a:picLocks noChangeAspect="1"/>
          </p:cNvPicPr>
          <p:nvPr/>
        </p:nvPicPr>
        <p:blipFill>
          <a:blip r:embed="rId2"/>
          <a:stretch>
            <a:fillRect/>
          </a:stretch>
        </p:blipFill>
        <p:spPr>
          <a:xfrm>
            <a:off x="859456" y="757349"/>
            <a:ext cx="7866797" cy="1207215"/>
          </a:xfrm>
          <a:prstGeom prst="rect">
            <a:avLst/>
          </a:prstGeom>
        </p:spPr>
      </p:pic>
      <p:pic>
        <p:nvPicPr>
          <p:cNvPr id="6" name="Imagen 5">
            <a:extLst>
              <a:ext uri="{FF2B5EF4-FFF2-40B4-BE49-F238E27FC236}">
                <a16:creationId xmlns:a16="http://schemas.microsoft.com/office/drawing/2014/main" id="{2DE722EA-4CE3-4AD8-888A-46261FA11F46}"/>
              </a:ext>
            </a:extLst>
          </p:cNvPr>
          <p:cNvPicPr>
            <a:picLocks noChangeAspect="1"/>
          </p:cNvPicPr>
          <p:nvPr/>
        </p:nvPicPr>
        <p:blipFill>
          <a:blip r:embed="rId3"/>
          <a:stretch>
            <a:fillRect/>
          </a:stretch>
        </p:blipFill>
        <p:spPr>
          <a:xfrm>
            <a:off x="1001961" y="2525793"/>
            <a:ext cx="7451334" cy="659300"/>
          </a:xfrm>
          <a:prstGeom prst="rect">
            <a:avLst/>
          </a:prstGeom>
        </p:spPr>
      </p:pic>
      <p:sp>
        <p:nvSpPr>
          <p:cNvPr id="8" name="Marcador de contenido 7">
            <a:extLst>
              <a:ext uri="{FF2B5EF4-FFF2-40B4-BE49-F238E27FC236}">
                <a16:creationId xmlns:a16="http://schemas.microsoft.com/office/drawing/2014/main" id="{665EC63F-108A-42EA-97DA-264D97D5939A}"/>
              </a:ext>
            </a:extLst>
          </p:cNvPr>
          <p:cNvSpPr>
            <a:spLocks noGrp="1"/>
          </p:cNvSpPr>
          <p:nvPr>
            <p:ph idx="1"/>
          </p:nvPr>
        </p:nvSpPr>
        <p:spPr>
          <a:xfrm>
            <a:off x="939045" y="2016925"/>
            <a:ext cx="7772400" cy="3898776"/>
          </a:xfrm>
        </p:spPr>
        <p:txBody>
          <a:bodyPr/>
          <a:lstStyle/>
          <a:p>
            <a:r>
              <a:rPr lang="es-AR" sz="2000" dirty="0"/>
              <a:t>Diferenciación por:</a:t>
            </a:r>
          </a:p>
        </p:txBody>
      </p:sp>
      <p:pic>
        <p:nvPicPr>
          <p:cNvPr id="9" name="Imagen 8">
            <a:extLst>
              <a:ext uri="{FF2B5EF4-FFF2-40B4-BE49-F238E27FC236}">
                <a16:creationId xmlns:a16="http://schemas.microsoft.com/office/drawing/2014/main" id="{7AA9153A-CB5D-4A11-92AD-3E4BC2B5388C}"/>
              </a:ext>
            </a:extLst>
          </p:cNvPr>
          <p:cNvPicPr>
            <a:picLocks noChangeAspect="1"/>
          </p:cNvPicPr>
          <p:nvPr/>
        </p:nvPicPr>
        <p:blipFill>
          <a:blip r:embed="rId4"/>
          <a:stretch>
            <a:fillRect/>
          </a:stretch>
        </p:blipFill>
        <p:spPr>
          <a:xfrm>
            <a:off x="968457" y="3174050"/>
            <a:ext cx="7464960" cy="689073"/>
          </a:xfrm>
          <a:prstGeom prst="rect">
            <a:avLst/>
          </a:prstGeom>
        </p:spPr>
      </p:pic>
      <p:pic>
        <p:nvPicPr>
          <p:cNvPr id="10" name="Imagen 9">
            <a:extLst>
              <a:ext uri="{FF2B5EF4-FFF2-40B4-BE49-F238E27FC236}">
                <a16:creationId xmlns:a16="http://schemas.microsoft.com/office/drawing/2014/main" id="{1E1C5833-057B-43A0-B126-DF665DDD5D4B}"/>
              </a:ext>
            </a:extLst>
          </p:cNvPr>
          <p:cNvPicPr>
            <a:picLocks noChangeAspect="1"/>
          </p:cNvPicPr>
          <p:nvPr/>
        </p:nvPicPr>
        <p:blipFill>
          <a:blip r:embed="rId5"/>
          <a:stretch>
            <a:fillRect/>
          </a:stretch>
        </p:blipFill>
        <p:spPr>
          <a:xfrm>
            <a:off x="1052575" y="3932601"/>
            <a:ext cx="7430775" cy="708898"/>
          </a:xfrm>
          <a:prstGeom prst="rect">
            <a:avLst/>
          </a:prstGeom>
        </p:spPr>
      </p:pic>
      <p:pic>
        <p:nvPicPr>
          <p:cNvPr id="11" name="Imagen 10">
            <a:extLst>
              <a:ext uri="{FF2B5EF4-FFF2-40B4-BE49-F238E27FC236}">
                <a16:creationId xmlns:a16="http://schemas.microsoft.com/office/drawing/2014/main" id="{2875F2A6-BBA4-4F5A-82A2-63B685EA219B}"/>
              </a:ext>
            </a:extLst>
          </p:cNvPr>
          <p:cNvPicPr>
            <a:picLocks noChangeAspect="1"/>
          </p:cNvPicPr>
          <p:nvPr/>
        </p:nvPicPr>
        <p:blipFill>
          <a:blip r:embed="rId6"/>
          <a:stretch>
            <a:fillRect/>
          </a:stretch>
        </p:blipFill>
        <p:spPr>
          <a:xfrm>
            <a:off x="1052575" y="5318009"/>
            <a:ext cx="3993871" cy="722139"/>
          </a:xfrm>
          <a:prstGeom prst="rect">
            <a:avLst/>
          </a:prstGeom>
        </p:spPr>
      </p:pic>
      <p:pic>
        <p:nvPicPr>
          <p:cNvPr id="12" name="Imagen 11">
            <a:extLst>
              <a:ext uri="{FF2B5EF4-FFF2-40B4-BE49-F238E27FC236}">
                <a16:creationId xmlns:a16="http://schemas.microsoft.com/office/drawing/2014/main" id="{6F6215FE-B00F-48A8-BC18-8E2B95E894D0}"/>
              </a:ext>
            </a:extLst>
          </p:cNvPr>
          <p:cNvPicPr>
            <a:picLocks noChangeAspect="1"/>
          </p:cNvPicPr>
          <p:nvPr/>
        </p:nvPicPr>
        <p:blipFill>
          <a:blip r:embed="rId7"/>
          <a:stretch>
            <a:fillRect/>
          </a:stretch>
        </p:blipFill>
        <p:spPr>
          <a:xfrm>
            <a:off x="5266305" y="4865243"/>
            <a:ext cx="3438525" cy="1724025"/>
          </a:xfrm>
          <a:prstGeom prst="rect">
            <a:avLst/>
          </a:prstGeom>
        </p:spPr>
      </p:pic>
    </p:spTree>
    <p:extLst>
      <p:ext uri="{BB962C8B-B14F-4D97-AF65-F5344CB8AC3E}">
        <p14:creationId xmlns:p14="http://schemas.microsoft.com/office/powerpoint/2010/main" val="265600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1E0C9-2A0A-477D-A5D4-A4E4BB17A779}"/>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F18CC866-A7C1-48AF-829F-223ADAEF36AC}"/>
              </a:ext>
            </a:extLst>
          </p:cNvPr>
          <p:cNvSpPr>
            <a:spLocks noGrp="1"/>
          </p:cNvSpPr>
          <p:nvPr>
            <p:ph idx="1"/>
          </p:nvPr>
        </p:nvSpPr>
        <p:spPr>
          <a:xfrm>
            <a:off x="1122897" y="1560415"/>
            <a:ext cx="7687032" cy="3787526"/>
          </a:xfrm>
        </p:spPr>
        <p:txBody>
          <a:bodyPr/>
          <a:lstStyle/>
          <a:p>
            <a:r>
              <a:rPr lang="es-AR" dirty="0"/>
              <a:t>TIPOS DE DINERO</a:t>
            </a:r>
          </a:p>
          <a:p>
            <a:pPr marL="0" indent="0">
              <a:buNone/>
            </a:pPr>
            <a:endParaRPr lang="es-AR" dirty="0"/>
          </a:p>
        </p:txBody>
      </p:sp>
      <p:pic>
        <p:nvPicPr>
          <p:cNvPr id="4" name="Imagen 3">
            <a:extLst>
              <a:ext uri="{FF2B5EF4-FFF2-40B4-BE49-F238E27FC236}">
                <a16:creationId xmlns:a16="http://schemas.microsoft.com/office/drawing/2014/main" id="{BB6FE12B-90D1-45B7-ADF8-230E3232D0AA}"/>
              </a:ext>
            </a:extLst>
          </p:cNvPr>
          <p:cNvPicPr>
            <a:picLocks noChangeAspect="1"/>
          </p:cNvPicPr>
          <p:nvPr/>
        </p:nvPicPr>
        <p:blipFill>
          <a:blip r:embed="rId2"/>
          <a:stretch>
            <a:fillRect/>
          </a:stretch>
        </p:blipFill>
        <p:spPr>
          <a:xfrm>
            <a:off x="1043608" y="76200"/>
            <a:ext cx="7687032" cy="1296144"/>
          </a:xfrm>
          <a:prstGeom prst="rect">
            <a:avLst/>
          </a:prstGeom>
        </p:spPr>
      </p:pic>
      <p:pic>
        <p:nvPicPr>
          <p:cNvPr id="5" name="Imagen 4">
            <a:extLst>
              <a:ext uri="{FF2B5EF4-FFF2-40B4-BE49-F238E27FC236}">
                <a16:creationId xmlns:a16="http://schemas.microsoft.com/office/drawing/2014/main" id="{7D7B714A-6479-47C6-A05E-493AD6AB006D}"/>
              </a:ext>
            </a:extLst>
          </p:cNvPr>
          <p:cNvPicPr>
            <a:picLocks noChangeAspect="1"/>
          </p:cNvPicPr>
          <p:nvPr/>
        </p:nvPicPr>
        <p:blipFill rotWithShape="1">
          <a:blip r:embed="rId3"/>
          <a:srcRect t="24499"/>
          <a:stretch/>
        </p:blipFill>
        <p:spPr>
          <a:xfrm>
            <a:off x="1122898" y="2046176"/>
            <a:ext cx="7687031" cy="1421930"/>
          </a:xfrm>
          <a:prstGeom prst="rect">
            <a:avLst/>
          </a:prstGeom>
        </p:spPr>
      </p:pic>
      <p:pic>
        <p:nvPicPr>
          <p:cNvPr id="6" name="Imagen 5">
            <a:extLst>
              <a:ext uri="{FF2B5EF4-FFF2-40B4-BE49-F238E27FC236}">
                <a16:creationId xmlns:a16="http://schemas.microsoft.com/office/drawing/2014/main" id="{0B685991-2DA2-4795-B04A-B584790CC505}"/>
              </a:ext>
            </a:extLst>
          </p:cNvPr>
          <p:cNvPicPr>
            <a:picLocks noChangeAspect="1"/>
          </p:cNvPicPr>
          <p:nvPr/>
        </p:nvPicPr>
        <p:blipFill>
          <a:blip r:embed="rId4"/>
          <a:stretch>
            <a:fillRect/>
          </a:stretch>
        </p:blipFill>
        <p:spPr>
          <a:xfrm>
            <a:off x="1142277" y="3789040"/>
            <a:ext cx="7636766" cy="1285522"/>
          </a:xfrm>
          <a:prstGeom prst="rect">
            <a:avLst/>
          </a:prstGeom>
        </p:spPr>
      </p:pic>
      <p:pic>
        <p:nvPicPr>
          <p:cNvPr id="7" name="Imagen 6">
            <a:extLst>
              <a:ext uri="{FF2B5EF4-FFF2-40B4-BE49-F238E27FC236}">
                <a16:creationId xmlns:a16="http://schemas.microsoft.com/office/drawing/2014/main" id="{9170F828-308A-46A3-842A-6AD30B5320F6}"/>
              </a:ext>
            </a:extLst>
          </p:cNvPr>
          <p:cNvPicPr>
            <a:picLocks noChangeAspect="1"/>
          </p:cNvPicPr>
          <p:nvPr/>
        </p:nvPicPr>
        <p:blipFill>
          <a:blip r:embed="rId5"/>
          <a:stretch>
            <a:fillRect/>
          </a:stretch>
        </p:blipFill>
        <p:spPr>
          <a:xfrm>
            <a:off x="1230516" y="5262633"/>
            <a:ext cx="7579413" cy="1024929"/>
          </a:xfrm>
          <a:prstGeom prst="rect">
            <a:avLst/>
          </a:prstGeom>
        </p:spPr>
      </p:pic>
    </p:spTree>
    <p:extLst>
      <p:ext uri="{BB962C8B-B14F-4D97-AF65-F5344CB8AC3E}">
        <p14:creationId xmlns:p14="http://schemas.microsoft.com/office/powerpoint/2010/main" val="50250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D40B8-4C52-4987-8FA1-6C0FB10305FD}"/>
              </a:ext>
            </a:extLst>
          </p:cNvPr>
          <p:cNvSpPr>
            <a:spLocks noGrp="1"/>
          </p:cNvSpPr>
          <p:nvPr>
            <p:ph type="title"/>
          </p:nvPr>
        </p:nvSpPr>
        <p:spPr/>
        <p:txBody>
          <a:bodyPr/>
          <a:lstStyle/>
          <a:p>
            <a:r>
              <a:rPr lang="es-AR" dirty="0"/>
              <a:t>Tipos de activos</a:t>
            </a:r>
          </a:p>
        </p:txBody>
      </p:sp>
      <p:sp>
        <p:nvSpPr>
          <p:cNvPr id="3" name="Marcador de contenido 2">
            <a:extLst>
              <a:ext uri="{FF2B5EF4-FFF2-40B4-BE49-F238E27FC236}">
                <a16:creationId xmlns:a16="http://schemas.microsoft.com/office/drawing/2014/main" id="{28F6B8C6-3340-4D92-A056-0D7A6749BB32}"/>
              </a:ext>
            </a:extLst>
          </p:cNvPr>
          <p:cNvSpPr>
            <a:spLocks noGrp="1"/>
          </p:cNvSpPr>
          <p:nvPr>
            <p:ph idx="1"/>
          </p:nvPr>
        </p:nvSpPr>
        <p:spPr/>
        <p:txBody>
          <a:bodyPr/>
          <a:lstStyle/>
          <a:p>
            <a:endParaRPr lang="es-AR" dirty="0"/>
          </a:p>
        </p:txBody>
      </p:sp>
      <p:pic>
        <p:nvPicPr>
          <p:cNvPr id="4" name="Imagen 3">
            <a:extLst>
              <a:ext uri="{FF2B5EF4-FFF2-40B4-BE49-F238E27FC236}">
                <a16:creationId xmlns:a16="http://schemas.microsoft.com/office/drawing/2014/main" id="{93E36656-633F-42D6-8DC6-4B0BEE880F8D}"/>
              </a:ext>
            </a:extLst>
          </p:cNvPr>
          <p:cNvPicPr>
            <a:picLocks noChangeAspect="1"/>
          </p:cNvPicPr>
          <p:nvPr/>
        </p:nvPicPr>
        <p:blipFill rotWithShape="1">
          <a:blip r:embed="rId2"/>
          <a:srcRect r="1563"/>
          <a:stretch/>
        </p:blipFill>
        <p:spPr>
          <a:xfrm>
            <a:off x="1173163" y="1700808"/>
            <a:ext cx="7431285" cy="3960440"/>
          </a:xfrm>
          <a:prstGeom prst="rect">
            <a:avLst/>
          </a:prstGeom>
        </p:spPr>
      </p:pic>
      <p:sp>
        <p:nvSpPr>
          <p:cNvPr id="5" name="Triángulo rectángulo 4">
            <a:extLst>
              <a:ext uri="{FF2B5EF4-FFF2-40B4-BE49-F238E27FC236}">
                <a16:creationId xmlns:a16="http://schemas.microsoft.com/office/drawing/2014/main" id="{3E5FC1C3-B465-4D2C-B61B-2CCA87A0825C}"/>
              </a:ext>
            </a:extLst>
          </p:cNvPr>
          <p:cNvSpPr/>
          <p:nvPr/>
        </p:nvSpPr>
        <p:spPr bwMode="auto">
          <a:xfrm rot="17158758">
            <a:off x="7207097" y="4238117"/>
            <a:ext cx="1570728" cy="1533032"/>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237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4B226-1572-4D4B-BC44-F08375037D5B}"/>
              </a:ext>
            </a:extLst>
          </p:cNvPr>
          <p:cNvSpPr>
            <a:spLocks noGrp="1"/>
          </p:cNvSpPr>
          <p:nvPr>
            <p:ph type="title"/>
          </p:nvPr>
        </p:nvSpPr>
        <p:spPr>
          <a:xfrm>
            <a:off x="1043608" y="457200"/>
            <a:ext cx="7901955" cy="1143000"/>
          </a:xfrm>
        </p:spPr>
        <p:txBody>
          <a:bodyPr/>
          <a:lstStyle/>
          <a:p>
            <a:r>
              <a:rPr lang="es-AR" dirty="0"/>
              <a:t>Tipo de intermediarios financieros</a:t>
            </a:r>
          </a:p>
        </p:txBody>
      </p:sp>
      <p:pic>
        <p:nvPicPr>
          <p:cNvPr id="5" name="Marcador de contenido 4">
            <a:extLst>
              <a:ext uri="{FF2B5EF4-FFF2-40B4-BE49-F238E27FC236}">
                <a16:creationId xmlns:a16="http://schemas.microsoft.com/office/drawing/2014/main" id="{02630E67-CC54-4E70-AC53-BC114692A274}"/>
              </a:ext>
            </a:extLst>
          </p:cNvPr>
          <p:cNvPicPr>
            <a:picLocks noGrp="1" noChangeAspect="1"/>
          </p:cNvPicPr>
          <p:nvPr>
            <p:ph idx="1"/>
          </p:nvPr>
        </p:nvPicPr>
        <p:blipFill>
          <a:blip r:embed="rId2"/>
          <a:stretch>
            <a:fillRect/>
          </a:stretch>
        </p:blipFill>
        <p:spPr>
          <a:xfrm>
            <a:off x="1212450" y="4509120"/>
            <a:ext cx="7561452" cy="1891680"/>
          </a:xfrm>
          <a:prstGeom prst="rect">
            <a:avLst/>
          </a:prstGeom>
        </p:spPr>
      </p:pic>
      <p:pic>
        <p:nvPicPr>
          <p:cNvPr id="4" name="Imagen 3">
            <a:extLst>
              <a:ext uri="{FF2B5EF4-FFF2-40B4-BE49-F238E27FC236}">
                <a16:creationId xmlns:a16="http://schemas.microsoft.com/office/drawing/2014/main" id="{AC5B70F7-502D-49D5-92AD-C37C773424EA}"/>
              </a:ext>
            </a:extLst>
          </p:cNvPr>
          <p:cNvPicPr>
            <a:picLocks noChangeAspect="1"/>
          </p:cNvPicPr>
          <p:nvPr/>
        </p:nvPicPr>
        <p:blipFill>
          <a:blip r:embed="rId3"/>
          <a:stretch>
            <a:fillRect/>
          </a:stretch>
        </p:blipFill>
        <p:spPr>
          <a:xfrm>
            <a:off x="1259632" y="1700808"/>
            <a:ext cx="7306920" cy="2526581"/>
          </a:xfrm>
          <a:prstGeom prst="rect">
            <a:avLst/>
          </a:prstGeom>
        </p:spPr>
      </p:pic>
    </p:spTree>
    <p:extLst>
      <p:ext uri="{BB962C8B-B14F-4D97-AF65-F5344CB8AC3E}">
        <p14:creationId xmlns:p14="http://schemas.microsoft.com/office/powerpoint/2010/main" val="2587899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1BC235-AE2F-CA98-2398-6B830ECB64A2}"/>
              </a:ext>
            </a:extLst>
          </p:cNvPr>
          <p:cNvSpPr>
            <a:spLocks noGrp="1"/>
          </p:cNvSpPr>
          <p:nvPr>
            <p:ph idx="1"/>
          </p:nvPr>
        </p:nvSpPr>
        <p:spPr>
          <a:xfrm>
            <a:off x="899592" y="202332"/>
            <a:ext cx="8064896" cy="6655668"/>
          </a:xfrm>
        </p:spPr>
        <p:txBody>
          <a:bodyPr/>
          <a:lstStyle/>
          <a:p>
            <a:pPr algn="l">
              <a:buFont typeface="+mj-lt"/>
              <a:buAutoNum type="arabicPeriod"/>
            </a:pPr>
            <a:r>
              <a:rPr lang="es-AR" sz="1800" b="0" i="0" u="sng" dirty="0">
                <a:solidFill>
                  <a:srgbClr val="606060"/>
                </a:solidFill>
                <a:effectLst/>
                <a:latin typeface="ProximaNovaRegular"/>
              </a:rPr>
              <a:t>Entidades bancarias</a:t>
            </a:r>
            <a:r>
              <a:rPr lang="es-AR" sz="1800" b="0" i="0" dirty="0">
                <a:solidFill>
                  <a:srgbClr val="606060"/>
                </a:solidFill>
                <a:effectLst/>
                <a:latin typeface="ProximaNovaRegular"/>
              </a:rPr>
              <a:t>: comprendidas dentro de la “Ley de entidades financieras”, bajo el control del Banco Central. Pueden recibir fondos de sus clientes y cuentan con las garantías de depósitos en entidades financieras autorizadas por el Banco Central. La mayoría son los bancos comerciales, pero también existen cooperativas de crédito y cajas de ahorro.</a:t>
            </a:r>
          </a:p>
          <a:p>
            <a:pPr algn="l">
              <a:buFont typeface="+mj-lt"/>
              <a:buAutoNum type="arabicPeriod"/>
            </a:pPr>
            <a:r>
              <a:rPr lang="es-AR" sz="1800" b="0" i="0" u="sng" dirty="0">
                <a:solidFill>
                  <a:srgbClr val="606060"/>
                </a:solidFill>
                <a:effectLst/>
                <a:latin typeface="ProximaNovaRegular"/>
              </a:rPr>
              <a:t>Entidades no bancarias:</a:t>
            </a:r>
            <a:r>
              <a:rPr lang="es-AR" sz="1800" b="0" i="0" dirty="0">
                <a:solidFill>
                  <a:srgbClr val="606060"/>
                </a:solidFill>
                <a:effectLst/>
                <a:latin typeface="ProximaNovaRegular"/>
              </a:rPr>
              <a:t> no están autorizadas por el Banco Central para operar como una entidad financiera, por lo cual los fondos depositados en las cuentas de entidades no financieras no constituyen depósitos con las garantías previstas por el Banco Central, aunque pueden desarrollar todas las actividades, como otorgamiento de créditos, capitalización, entre otros. Generalmente, se trata de empresas de bienes y servicios que complementan su actividad con servicios financieros. Ej. </a:t>
            </a:r>
            <a:r>
              <a:rPr lang="es-AR" sz="1800" b="0" i="0" dirty="0" err="1">
                <a:solidFill>
                  <a:srgbClr val="606060"/>
                </a:solidFill>
                <a:effectLst/>
                <a:latin typeface="ProximaNovaRegular"/>
              </a:rPr>
              <a:t>Frávega</a:t>
            </a:r>
            <a:r>
              <a:rPr lang="es-AR" sz="1800" b="0" i="0" dirty="0">
                <a:solidFill>
                  <a:srgbClr val="606060"/>
                </a:solidFill>
                <a:effectLst/>
                <a:latin typeface="ProximaNovaRegular"/>
              </a:rPr>
              <a:t>, Musimundo, Chango más, </a:t>
            </a:r>
            <a:r>
              <a:rPr lang="es-AR" sz="1800" b="0" i="0" dirty="0" err="1">
                <a:solidFill>
                  <a:srgbClr val="606060"/>
                </a:solidFill>
                <a:effectLst/>
                <a:latin typeface="ProximaNovaRegular"/>
              </a:rPr>
              <a:t>etc.que</a:t>
            </a:r>
            <a:r>
              <a:rPr lang="es-AR" sz="1800" b="0" i="0" dirty="0">
                <a:solidFill>
                  <a:srgbClr val="606060"/>
                </a:solidFill>
                <a:effectLst/>
                <a:latin typeface="ProximaNovaRegular"/>
              </a:rPr>
              <a:t> emiten sus propias tarjetas de crédito y financiación.   </a:t>
            </a:r>
          </a:p>
          <a:p>
            <a:pPr algn="l">
              <a:buFont typeface="+mj-lt"/>
              <a:buAutoNum type="arabicPeriod"/>
            </a:pPr>
            <a:r>
              <a:rPr lang="es-AR" sz="1800" b="0" i="0" u="sng" dirty="0">
                <a:solidFill>
                  <a:srgbClr val="606060"/>
                </a:solidFill>
                <a:effectLst/>
                <a:latin typeface="ProximaNovaRegular"/>
              </a:rPr>
              <a:t>Fintech</a:t>
            </a:r>
            <a:r>
              <a:rPr lang="es-AR" sz="1800" b="0" i="0" dirty="0">
                <a:solidFill>
                  <a:srgbClr val="606060"/>
                </a:solidFill>
                <a:effectLst/>
                <a:latin typeface="ProximaNovaRegular"/>
              </a:rPr>
              <a:t>: Son empresas que combinan la tecnología para encontrar una solución a las diferentes necesidades financieras de las personas o empresas. Son plataformas electrónicas que permiten realizar transacciones e interactuar con el sistema financiero desde cualquier dispositivo electrónico. Las Fintech no necesariamente son entidades financieras. De acuerdo con el tipo de servicio ofrecido, pueden realizar:</a:t>
            </a:r>
          </a:p>
          <a:p>
            <a:pPr algn="l">
              <a:spcBef>
                <a:spcPts val="0"/>
              </a:spcBef>
              <a:buFont typeface="Arial" panose="020B0604020202020204" pitchFamily="34" charset="0"/>
              <a:buChar char="•"/>
            </a:pPr>
            <a:r>
              <a:rPr lang="es-AR" sz="1800" b="0" i="0" dirty="0">
                <a:solidFill>
                  <a:srgbClr val="606060"/>
                </a:solidFill>
                <a:effectLst/>
                <a:latin typeface="ProximaNovaRegular"/>
              </a:rPr>
              <a:t>Préstamos;</a:t>
            </a:r>
          </a:p>
          <a:p>
            <a:pPr algn="l">
              <a:spcBef>
                <a:spcPts val="0"/>
              </a:spcBef>
              <a:buFont typeface="Arial" panose="020B0604020202020204" pitchFamily="34" charset="0"/>
              <a:buChar char="•"/>
            </a:pPr>
            <a:r>
              <a:rPr lang="es-AR" sz="1800" b="0" i="0" dirty="0">
                <a:solidFill>
                  <a:srgbClr val="606060"/>
                </a:solidFill>
                <a:effectLst/>
                <a:latin typeface="ProximaNovaRegular"/>
              </a:rPr>
              <a:t>Pagos y transferencias;</a:t>
            </a:r>
          </a:p>
          <a:p>
            <a:pPr algn="l">
              <a:spcBef>
                <a:spcPts val="0"/>
              </a:spcBef>
              <a:buFont typeface="Arial" panose="020B0604020202020204" pitchFamily="34" charset="0"/>
              <a:buChar char="•"/>
            </a:pPr>
            <a:r>
              <a:rPr lang="es-AR" sz="1800" b="0" i="0" dirty="0">
                <a:solidFill>
                  <a:srgbClr val="606060"/>
                </a:solidFill>
                <a:effectLst/>
                <a:latin typeface="ProximaNovaRegular"/>
              </a:rPr>
              <a:t>Financiamiento colectivo;</a:t>
            </a:r>
          </a:p>
          <a:p>
            <a:pPr algn="l">
              <a:spcBef>
                <a:spcPts val="0"/>
              </a:spcBef>
              <a:buFont typeface="Arial" panose="020B0604020202020204" pitchFamily="34" charset="0"/>
              <a:buChar char="•"/>
            </a:pPr>
            <a:r>
              <a:rPr lang="es-AR" sz="1800" b="0" i="0" dirty="0">
                <a:solidFill>
                  <a:srgbClr val="606060"/>
                </a:solidFill>
                <a:effectLst/>
                <a:latin typeface="ProximaNovaRegular"/>
              </a:rPr>
              <a:t>Inversiones.</a:t>
            </a:r>
          </a:p>
          <a:p>
            <a:endParaRPr lang="es-AR" sz="1800" dirty="0"/>
          </a:p>
        </p:txBody>
      </p:sp>
    </p:spTree>
    <p:extLst>
      <p:ext uri="{BB962C8B-B14F-4D97-AF65-F5344CB8AC3E}">
        <p14:creationId xmlns:p14="http://schemas.microsoft.com/office/powerpoint/2010/main" val="3300854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424AF-5068-4FF3-993A-75E236C15965}"/>
              </a:ext>
            </a:extLst>
          </p:cNvPr>
          <p:cNvSpPr>
            <a:spLocks noGrp="1"/>
          </p:cNvSpPr>
          <p:nvPr>
            <p:ph type="title"/>
          </p:nvPr>
        </p:nvSpPr>
        <p:spPr/>
        <p:txBody>
          <a:bodyPr/>
          <a:lstStyle/>
          <a:p>
            <a:r>
              <a:rPr lang="es-AR" dirty="0"/>
              <a:t>Política Monetaria</a:t>
            </a:r>
          </a:p>
        </p:txBody>
      </p:sp>
      <p:pic>
        <p:nvPicPr>
          <p:cNvPr id="5" name="Marcador de contenido 4">
            <a:extLst>
              <a:ext uri="{FF2B5EF4-FFF2-40B4-BE49-F238E27FC236}">
                <a16:creationId xmlns:a16="http://schemas.microsoft.com/office/drawing/2014/main" id="{BAFF595F-6671-4453-8831-9610E3718C26}"/>
              </a:ext>
            </a:extLst>
          </p:cNvPr>
          <p:cNvPicPr>
            <a:picLocks noGrp="1" noChangeAspect="1"/>
          </p:cNvPicPr>
          <p:nvPr>
            <p:ph idx="1"/>
          </p:nvPr>
        </p:nvPicPr>
        <p:blipFill>
          <a:blip r:embed="rId2"/>
          <a:stretch>
            <a:fillRect/>
          </a:stretch>
        </p:blipFill>
        <p:spPr>
          <a:xfrm>
            <a:off x="1930400" y="3789040"/>
            <a:ext cx="6257925" cy="2762250"/>
          </a:xfrm>
          <a:prstGeom prst="rect">
            <a:avLst/>
          </a:prstGeom>
        </p:spPr>
      </p:pic>
      <p:pic>
        <p:nvPicPr>
          <p:cNvPr id="4" name="Imagen 3">
            <a:extLst>
              <a:ext uri="{FF2B5EF4-FFF2-40B4-BE49-F238E27FC236}">
                <a16:creationId xmlns:a16="http://schemas.microsoft.com/office/drawing/2014/main" id="{B6F41EB6-FEC0-40CD-9AB9-E586DEF12345}"/>
              </a:ext>
            </a:extLst>
          </p:cNvPr>
          <p:cNvPicPr>
            <a:picLocks noChangeAspect="1"/>
          </p:cNvPicPr>
          <p:nvPr/>
        </p:nvPicPr>
        <p:blipFill>
          <a:blip r:embed="rId3"/>
          <a:stretch>
            <a:fillRect/>
          </a:stretch>
        </p:blipFill>
        <p:spPr>
          <a:xfrm>
            <a:off x="1115616" y="1600200"/>
            <a:ext cx="8028384" cy="2020129"/>
          </a:xfrm>
          <a:prstGeom prst="rect">
            <a:avLst/>
          </a:prstGeom>
        </p:spPr>
      </p:pic>
    </p:spTree>
    <p:extLst>
      <p:ext uri="{BB962C8B-B14F-4D97-AF65-F5344CB8AC3E}">
        <p14:creationId xmlns:p14="http://schemas.microsoft.com/office/powerpoint/2010/main" val="107420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ABCA8-1368-4C66-9410-34E709744F19}"/>
              </a:ext>
            </a:extLst>
          </p:cNvPr>
          <p:cNvSpPr>
            <a:spLocks noGrp="1"/>
          </p:cNvSpPr>
          <p:nvPr>
            <p:ph type="title"/>
          </p:nvPr>
        </p:nvSpPr>
        <p:spPr>
          <a:xfrm>
            <a:off x="1173163" y="190500"/>
            <a:ext cx="7772400" cy="646212"/>
          </a:xfrm>
        </p:spPr>
        <p:txBody>
          <a:bodyPr/>
          <a:lstStyle/>
          <a:p>
            <a:r>
              <a:rPr lang="es-AR" dirty="0"/>
              <a:t>Tipo de política monetaria</a:t>
            </a:r>
          </a:p>
        </p:txBody>
      </p:sp>
      <p:pic>
        <p:nvPicPr>
          <p:cNvPr id="6" name="Marcador de contenido 5">
            <a:extLst>
              <a:ext uri="{FF2B5EF4-FFF2-40B4-BE49-F238E27FC236}">
                <a16:creationId xmlns:a16="http://schemas.microsoft.com/office/drawing/2014/main" id="{DA3C60E9-68D5-4873-8C33-05E57E73A5F9}"/>
              </a:ext>
            </a:extLst>
          </p:cNvPr>
          <p:cNvPicPr>
            <a:picLocks noGrp="1" noChangeAspect="1"/>
          </p:cNvPicPr>
          <p:nvPr>
            <p:ph idx="1"/>
          </p:nvPr>
        </p:nvPicPr>
        <p:blipFill>
          <a:blip r:embed="rId2"/>
          <a:stretch>
            <a:fillRect/>
          </a:stretch>
        </p:blipFill>
        <p:spPr>
          <a:xfrm>
            <a:off x="1403648" y="5028567"/>
            <a:ext cx="6912768" cy="1876425"/>
          </a:xfrm>
          <a:prstGeom prst="rect">
            <a:avLst/>
          </a:prstGeom>
        </p:spPr>
      </p:pic>
      <p:pic>
        <p:nvPicPr>
          <p:cNvPr id="4" name="Imagen 3">
            <a:extLst>
              <a:ext uri="{FF2B5EF4-FFF2-40B4-BE49-F238E27FC236}">
                <a16:creationId xmlns:a16="http://schemas.microsoft.com/office/drawing/2014/main" id="{185F3BAC-A023-4952-8BE9-A05808AC63EC}"/>
              </a:ext>
            </a:extLst>
          </p:cNvPr>
          <p:cNvPicPr>
            <a:picLocks noChangeAspect="1"/>
          </p:cNvPicPr>
          <p:nvPr/>
        </p:nvPicPr>
        <p:blipFill>
          <a:blip r:embed="rId3"/>
          <a:stretch>
            <a:fillRect/>
          </a:stretch>
        </p:blipFill>
        <p:spPr>
          <a:xfrm>
            <a:off x="969039" y="826993"/>
            <a:ext cx="7992435" cy="1378006"/>
          </a:xfrm>
          <a:prstGeom prst="rect">
            <a:avLst/>
          </a:prstGeom>
        </p:spPr>
      </p:pic>
      <p:pic>
        <p:nvPicPr>
          <p:cNvPr id="5" name="Imagen 4">
            <a:extLst>
              <a:ext uri="{FF2B5EF4-FFF2-40B4-BE49-F238E27FC236}">
                <a16:creationId xmlns:a16="http://schemas.microsoft.com/office/drawing/2014/main" id="{E01AC189-6AD7-4C6C-AFF4-BC8ADE19CAB5}"/>
              </a:ext>
            </a:extLst>
          </p:cNvPr>
          <p:cNvPicPr>
            <a:picLocks noChangeAspect="1"/>
          </p:cNvPicPr>
          <p:nvPr/>
        </p:nvPicPr>
        <p:blipFill rotWithShape="1">
          <a:blip r:embed="rId4"/>
          <a:srcRect b="11562"/>
          <a:stretch/>
        </p:blipFill>
        <p:spPr>
          <a:xfrm>
            <a:off x="1043608" y="2246495"/>
            <a:ext cx="4323923" cy="2799313"/>
          </a:xfrm>
          <a:prstGeom prst="rect">
            <a:avLst/>
          </a:prstGeom>
        </p:spPr>
      </p:pic>
      <p:sp>
        <p:nvSpPr>
          <p:cNvPr id="10" name="CuadroTexto 9">
            <a:extLst>
              <a:ext uri="{FF2B5EF4-FFF2-40B4-BE49-F238E27FC236}">
                <a16:creationId xmlns:a16="http://schemas.microsoft.com/office/drawing/2014/main" id="{81ABD512-7DF3-1C85-C3DA-24C01DD8CC19}"/>
              </a:ext>
            </a:extLst>
          </p:cNvPr>
          <p:cNvSpPr txBox="1"/>
          <p:nvPr/>
        </p:nvSpPr>
        <p:spPr>
          <a:xfrm>
            <a:off x="5940152" y="2273472"/>
            <a:ext cx="2933403" cy="2308324"/>
          </a:xfrm>
          <a:prstGeom prst="rect">
            <a:avLst/>
          </a:prstGeom>
          <a:noFill/>
        </p:spPr>
        <p:txBody>
          <a:bodyPr wrap="square" rtlCol="0">
            <a:spAutoFit/>
          </a:bodyPr>
          <a:lstStyle/>
          <a:p>
            <a:r>
              <a:rPr lang="es-AR" sz="1800" dirty="0">
                <a:latin typeface="Abadi" panose="020B0604020104020204" pitchFamily="34" charset="0"/>
              </a:rPr>
              <a:t>Recordemos que </a:t>
            </a:r>
            <a:r>
              <a:rPr lang="es-MX" sz="1800" dirty="0">
                <a:latin typeface="Abadi" panose="020B0604020104020204" pitchFamily="34" charset="0"/>
              </a:rPr>
              <a:t>el gasto de las familias lo llamamos consumo y el de las empresas inversión ambos forman parte de la demanda agregada que era el gasto total de la economía</a:t>
            </a:r>
            <a:endParaRPr lang="es-AR" sz="1800" dirty="0">
              <a:latin typeface="Abadi" panose="020B0604020104020204" pitchFamily="34" charset="0"/>
            </a:endParaRPr>
          </a:p>
        </p:txBody>
      </p:sp>
    </p:spTree>
    <p:extLst>
      <p:ext uri="{BB962C8B-B14F-4D97-AF65-F5344CB8AC3E}">
        <p14:creationId xmlns:p14="http://schemas.microsoft.com/office/powerpoint/2010/main" val="2225678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D69A6-D0FF-4760-99DB-92D709705469}"/>
              </a:ext>
            </a:extLst>
          </p:cNvPr>
          <p:cNvSpPr>
            <a:spLocks noGrp="1"/>
          </p:cNvSpPr>
          <p:nvPr>
            <p:ph type="title"/>
          </p:nvPr>
        </p:nvSpPr>
        <p:spPr/>
        <p:txBody>
          <a:bodyPr/>
          <a:lstStyle/>
          <a:p>
            <a:endParaRPr lang="es-AR"/>
          </a:p>
        </p:txBody>
      </p:sp>
      <p:pic>
        <p:nvPicPr>
          <p:cNvPr id="4" name="Imagen 3">
            <a:extLst>
              <a:ext uri="{FF2B5EF4-FFF2-40B4-BE49-F238E27FC236}">
                <a16:creationId xmlns:a16="http://schemas.microsoft.com/office/drawing/2014/main" id="{FF6C9CAD-242A-4B8A-B43C-A01B2859D50F}"/>
              </a:ext>
            </a:extLst>
          </p:cNvPr>
          <p:cNvPicPr>
            <a:picLocks noChangeAspect="1"/>
          </p:cNvPicPr>
          <p:nvPr/>
        </p:nvPicPr>
        <p:blipFill>
          <a:blip r:embed="rId2"/>
          <a:stretch>
            <a:fillRect/>
          </a:stretch>
        </p:blipFill>
        <p:spPr>
          <a:xfrm>
            <a:off x="1115616" y="457969"/>
            <a:ext cx="7632848" cy="1179058"/>
          </a:xfrm>
          <a:prstGeom prst="rect">
            <a:avLst/>
          </a:prstGeom>
        </p:spPr>
      </p:pic>
      <p:pic>
        <p:nvPicPr>
          <p:cNvPr id="5" name="Imagen 4">
            <a:extLst>
              <a:ext uri="{FF2B5EF4-FFF2-40B4-BE49-F238E27FC236}">
                <a16:creationId xmlns:a16="http://schemas.microsoft.com/office/drawing/2014/main" id="{D4E774C8-110E-41BB-9937-2A3C767657EC}"/>
              </a:ext>
            </a:extLst>
          </p:cNvPr>
          <p:cNvPicPr>
            <a:picLocks noChangeAspect="1"/>
          </p:cNvPicPr>
          <p:nvPr/>
        </p:nvPicPr>
        <p:blipFill>
          <a:blip r:embed="rId3"/>
          <a:stretch>
            <a:fillRect/>
          </a:stretch>
        </p:blipFill>
        <p:spPr>
          <a:xfrm>
            <a:off x="2773177" y="1834840"/>
            <a:ext cx="3816424" cy="2838399"/>
          </a:xfrm>
          <a:prstGeom prst="rect">
            <a:avLst/>
          </a:prstGeom>
        </p:spPr>
      </p:pic>
      <p:pic>
        <p:nvPicPr>
          <p:cNvPr id="7" name="Imagen 6">
            <a:extLst>
              <a:ext uri="{FF2B5EF4-FFF2-40B4-BE49-F238E27FC236}">
                <a16:creationId xmlns:a16="http://schemas.microsoft.com/office/drawing/2014/main" id="{9C77CC52-C6B1-4881-8907-895AC9F2F0AB}"/>
              </a:ext>
            </a:extLst>
          </p:cNvPr>
          <p:cNvPicPr>
            <a:picLocks noChangeAspect="1"/>
          </p:cNvPicPr>
          <p:nvPr/>
        </p:nvPicPr>
        <p:blipFill>
          <a:blip r:embed="rId4"/>
          <a:stretch>
            <a:fillRect/>
          </a:stretch>
        </p:blipFill>
        <p:spPr>
          <a:xfrm>
            <a:off x="1547664" y="4653136"/>
            <a:ext cx="6267450" cy="1971675"/>
          </a:xfrm>
          <a:prstGeom prst="rect">
            <a:avLst/>
          </a:prstGeom>
        </p:spPr>
      </p:pic>
    </p:spTree>
    <p:extLst>
      <p:ext uri="{BB962C8B-B14F-4D97-AF65-F5344CB8AC3E}">
        <p14:creationId xmlns:p14="http://schemas.microsoft.com/office/powerpoint/2010/main" val="2643551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E2CC-40EF-BCCB-A03D-FE1AA33726D7}"/>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7A879342-8AD1-1FCB-F2A5-42436CDA9FEB}"/>
              </a:ext>
            </a:extLst>
          </p:cNvPr>
          <p:cNvSpPr>
            <a:spLocks noGrp="1"/>
          </p:cNvSpPr>
          <p:nvPr>
            <p:ph idx="1"/>
          </p:nvPr>
        </p:nvSpPr>
        <p:spPr/>
        <p:txBody>
          <a:bodyPr/>
          <a:lstStyle/>
          <a:p>
            <a:endParaRPr lang="es-AR" dirty="0"/>
          </a:p>
        </p:txBody>
      </p:sp>
      <p:pic>
        <p:nvPicPr>
          <p:cNvPr id="5" name="Imagen 4">
            <a:extLst>
              <a:ext uri="{FF2B5EF4-FFF2-40B4-BE49-F238E27FC236}">
                <a16:creationId xmlns:a16="http://schemas.microsoft.com/office/drawing/2014/main" id="{13EEB3C2-DA40-F47F-5847-C6DE450C56A4}"/>
              </a:ext>
            </a:extLst>
          </p:cNvPr>
          <p:cNvPicPr>
            <a:picLocks noChangeAspect="1"/>
          </p:cNvPicPr>
          <p:nvPr/>
        </p:nvPicPr>
        <p:blipFill>
          <a:blip r:embed="rId2"/>
          <a:stretch>
            <a:fillRect/>
          </a:stretch>
        </p:blipFill>
        <p:spPr>
          <a:xfrm>
            <a:off x="1619672" y="2962275"/>
            <a:ext cx="6696075" cy="1076325"/>
          </a:xfrm>
          <a:prstGeom prst="rect">
            <a:avLst/>
          </a:prstGeom>
        </p:spPr>
      </p:pic>
    </p:spTree>
    <p:extLst>
      <p:ext uri="{BB962C8B-B14F-4D97-AF65-F5344CB8AC3E}">
        <p14:creationId xmlns:p14="http://schemas.microsoft.com/office/powerpoint/2010/main" val="204783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4B5C4-9768-4EBC-B655-CAA13E987002}"/>
              </a:ext>
            </a:extLst>
          </p:cNvPr>
          <p:cNvSpPr>
            <a:spLocks noGrp="1"/>
          </p:cNvSpPr>
          <p:nvPr>
            <p:ph type="title"/>
          </p:nvPr>
        </p:nvSpPr>
        <p:spPr>
          <a:xfrm>
            <a:off x="1187624" y="44624"/>
            <a:ext cx="7772400" cy="1143000"/>
          </a:xfrm>
        </p:spPr>
        <p:txBody>
          <a:bodyPr/>
          <a:lstStyle/>
          <a:p>
            <a:r>
              <a:rPr lang="es-AR" sz="3600" dirty="0"/>
              <a:t>Claves del negocio bancario</a:t>
            </a:r>
          </a:p>
        </p:txBody>
      </p:sp>
      <p:pic>
        <p:nvPicPr>
          <p:cNvPr id="6" name="Marcador de contenido 5">
            <a:extLst>
              <a:ext uri="{FF2B5EF4-FFF2-40B4-BE49-F238E27FC236}">
                <a16:creationId xmlns:a16="http://schemas.microsoft.com/office/drawing/2014/main" id="{15F30C4E-C767-4A19-88BF-70B2D6F5F04A}"/>
              </a:ext>
            </a:extLst>
          </p:cNvPr>
          <p:cNvPicPr>
            <a:picLocks noGrp="1" noChangeAspect="1"/>
          </p:cNvPicPr>
          <p:nvPr>
            <p:ph idx="1"/>
          </p:nvPr>
        </p:nvPicPr>
        <p:blipFill>
          <a:blip r:embed="rId2"/>
          <a:stretch>
            <a:fillRect/>
          </a:stretch>
        </p:blipFill>
        <p:spPr>
          <a:xfrm>
            <a:off x="1629003" y="4297464"/>
            <a:ext cx="6480720" cy="2515912"/>
          </a:xfrm>
          <a:prstGeom prst="rect">
            <a:avLst/>
          </a:prstGeom>
        </p:spPr>
      </p:pic>
      <p:pic>
        <p:nvPicPr>
          <p:cNvPr id="4" name="Imagen 3">
            <a:extLst>
              <a:ext uri="{FF2B5EF4-FFF2-40B4-BE49-F238E27FC236}">
                <a16:creationId xmlns:a16="http://schemas.microsoft.com/office/drawing/2014/main" id="{5191381B-8B81-4714-B093-33BF6DA459C9}"/>
              </a:ext>
            </a:extLst>
          </p:cNvPr>
          <p:cNvPicPr>
            <a:picLocks noChangeAspect="1"/>
          </p:cNvPicPr>
          <p:nvPr/>
        </p:nvPicPr>
        <p:blipFill>
          <a:blip r:embed="rId3"/>
          <a:stretch>
            <a:fillRect/>
          </a:stretch>
        </p:blipFill>
        <p:spPr>
          <a:xfrm>
            <a:off x="1693780" y="1815142"/>
            <a:ext cx="6351165" cy="2482322"/>
          </a:xfrm>
          <a:prstGeom prst="rect">
            <a:avLst/>
          </a:prstGeom>
        </p:spPr>
      </p:pic>
      <p:sp>
        <p:nvSpPr>
          <p:cNvPr id="5" name="CuadroTexto 4">
            <a:extLst>
              <a:ext uri="{FF2B5EF4-FFF2-40B4-BE49-F238E27FC236}">
                <a16:creationId xmlns:a16="http://schemas.microsoft.com/office/drawing/2014/main" id="{A799E785-EB0D-0100-E34A-107E797A2695}"/>
              </a:ext>
            </a:extLst>
          </p:cNvPr>
          <p:cNvSpPr txBox="1"/>
          <p:nvPr/>
        </p:nvSpPr>
        <p:spPr>
          <a:xfrm>
            <a:off x="1187624" y="1039717"/>
            <a:ext cx="7632848" cy="830997"/>
          </a:xfrm>
          <a:prstGeom prst="rect">
            <a:avLst/>
          </a:prstGeom>
          <a:noFill/>
        </p:spPr>
        <p:txBody>
          <a:bodyPr wrap="square">
            <a:spAutoFit/>
          </a:bodyPr>
          <a:lstStyle/>
          <a:p>
            <a:r>
              <a:rPr lang="es-AR" dirty="0"/>
              <a:t>LA CAPTACIÓN DE RECURSOS: Caja de ahorros y cuentas corrientes, depósitos a la vista</a:t>
            </a:r>
          </a:p>
        </p:txBody>
      </p:sp>
    </p:spTree>
    <p:extLst>
      <p:ext uri="{BB962C8B-B14F-4D97-AF65-F5344CB8AC3E}">
        <p14:creationId xmlns:p14="http://schemas.microsoft.com/office/powerpoint/2010/main" val="1445953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A08E8-BF72-454F-B6FB-5B0B8E7EE936}"/>
              </a:ext>
            </a:extLst>
          </p:cNvPr>
          <p:cNvSpPr>
            <a:spLocks noGrp="1"/>
          </p:cNvSpPr>
          <p:nvPr>
            <p:ph type="title"/>
          </p:nvPr>
        </p:nvSpPr>
        <p:spPr/>
        <p:txBody>
          <a:bodyPr/>
          <a:lstStyle/>
          <a:p>
            <a:r>
              <a:rPr lang="es-AR" dirty="0"/>
              <a:t>Préstamos</a:t>
            </a:r>
          </a:p>
        </p:txBody>
      </p:sp>
      <p:pic>
        <p:nvPicPr>
          <p:cNvPr id="4" name="Marcador de contenido 3">
            <a:extLst>
              <a:ext uri="{FF2B5EF4-FFF2-40B4-BE49-F238E27FC236}">
                <a16:creationId xmlns:a16="http://schemas.microsoft.com/office/drawing/2014/main" id="{F53D0E42-83D3-47C9-9D64-2DA196318D8E}"/>
              </a:ext>
            </a:extLst>
          </p:cNvPr>
          <p:cNvPicPr>
            <a:picLocks noGrp="1" noChangeAspect="1"/>
          </p:cNvPicPr>
          <p:nvPr>
            <p:ph idx="1"/>
          </p:nvPr>
        </p:nvPicPr>
        <p:blipFill>
          <a:blip r:embed="rId2"/>
          <a:stretch>
            <a:fillRect/>
          </a:stretch>
        </p:blipFill>
        <p:spPr>
          <a:xfrm>
            <a:off x="1173163" y="1844824"/>
            <a:ext cx="6869768" cy="2808312"/>
          </a:xfrm>
          <a:prstGeom prst="rect">
            <a:avLst/>
          </a:prstGeom>
        </p:spPr>
      </p:pic>
    </p:spTree>
    <p:extLst>
      <p:ext uri="{BB962C8B-B14F-4D97-AF65-F5344CB8AC3E}">
        <p14:creationId xmlns:p14="http://schemas.microsoft.com/office/powerpoint/2010/main" val="1736535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3E979-3E4F-4B77-BB2C-D8910E29955B}"/>
              </a:ext>
            </a:extLst>
          </p:cNvPr>
          <p:cNvSpPr>
            <a:spLocks noGrp="1"/>
          </p:cNvSpPr>
          <p:nvPr>
            <p:ph type="title"/>
          </p:nvPr>
        </p:nvSpPr>
        <p:spPr>
          <a:xfrm>
            <a:off x="973832" y="14786"/>
            <a:ext cx="7772400" cy="965942"/>
          </a:xfrm>
        </p:spPr>
        <p:txBody>
          <a:bodyPr/>
          <a:lstStyle/>
          <a:p>
            <a:r>
              <a:rPr lang="es-AR" dirty="0"/>
              <a:t>Tarjetas</a:t>
            </a:r>
          </a:p>
        </p:txBody>
      </p:sp>
      <p:pic>
        <p:nvPicPr>
          <p:cNvPr id="4" name="Marcador de contenido 3">
            <a:extLst>
              <a:ext uri="{FF2B5EF4-FFF2-40B4-BE49-F238E27FC236}">
                <a16:creationId xmlns:a16="http://schemas.microsoft.com/office/drawing/2014/main" id="{E23A2B52-38F9-4EF4-815D-C7414BD3A580}"/>
              </a:ext>
            </a:extLst>
          </p:cNvPr>
          <p:cNvPicPr>
            <a:picLocks noGrp="1" noChangeAspect="1"/>
          </p:cNvPicPr>
          <p:nvPr>
            <p:ph idx="1"/>
          </p:nvPr>
        </p:nvPicPr>
        <p:blipFill>
          <a:blip r:embed="rId2"/>
          <a:stretch>
            <a:fillRect/>
          </a:stretch>
        </p:blipFill>
        <p:spPr>
          <a:xfrm>
            <a:off x="973832" y="764704"/>
            <a:ext cx="6755989" cy="2251996"/>
          </a:xfrm>
          <a:prstGeom prst="rect">
            <a:avLst/>
          </a:prstGeom>
        </p:spPr>
      </p:pic>
      <p:pic>
        <p:nvPicPr>
          <p:cNvPr id="5" name="Imagen 4">
            <a:extLst>
              <a:ext uri="{FF2B5EF4-FFF2-40B4-BE49-F238E27FC236}">
                <a16:creationId xmlns:a16="http://schemas.microsoft.com/office/drawing/2014/main" id="{9220D93E-2A61-43D9-8BBC-F379597D01DE}"/>
              </a:ext>
            </a:extLst>
          </p:cNvPr>
          <p:cNvPicPr>
            <a:picLocks noChangeAspect="1"/>
          </p:cNvPicPr>
          <p:nvPr/>
        </p:nvPicPr>
        <p:blipFill>
          <a:blip r:embed="rId3"/>
          <a:stretch>
            <a:fillRect/>
          </a:stretch>
        </p:blipFill>
        <p:spPr>
          <a:xfrm>
            <a:off x="1115616" y="3016700"/>
            <a:ext cx="6614205" cy="2375448"/>
          </a:xfrm>
          <a:prstGeom prst="rect">
            <a:avLst/>
          </a:prstGeom>
        </p:spPr>
      </p:pic>
      <p:pic>
        <p:nvPicPr>
          <p:cNvPr id="6" name="Imagen 5">
            <a:extLst>
              <a:ext uri="{FF2B5EF4-FFF2-40B4-BE49-F238E27FC236}">
                <a16:creationId xmlns:a16="http://schemas.microsoft.com/office/drawing/2014/main" id="{17BA2B27-C27C-4A9E-BC76-08009B031DF1}"/>
              </a:ext>
            </a:extLst>
          </p:cNvPr>
          <p:cNvPicPr>
            <a:picLocks noChangeAspect="1"/>
          </p:cNvPicPr>
          <p:nvPr/>
        </p:nvPicPr>
        <p:blipFill>
          <a:blip r:embed="rId4"/>
          <a:stretch>
            <a:fillRect/>
          </a:stretch>
        </p:blipFill>
        <p:spPr>
          <a:xfrm>
            <a:off x="1331640" y="5392148"/>
            <a:ext cx="6336704" cy="1343025"/>
          </a:xfrm>
          <a:prstGeom prst="rect">
            <a:avLst/>
          </a:prstGeom>
        </p:spPr>
      </p:pic>
    </p:spTree>
    <p:extLst>
      <p:ext uri="{BB962C8B-B14F-4D97-AF65-F5344CB8AC3E}">
        <p14:creationId xmlns:p14="http://schemas.microsoft.com/office/powerpoint/2010/main" val="360732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0F2F-4EB6-4220-9B6E-FF4C569D469C}"/>
              </a:ext>
            </a:extLst>
          </p:cNvPr>
          <p:cNvSpPr>
            <a:spLocks noGrp="1"/>
          </p:cNvSpPr>
          <p:nvPr>
            <p:ph type="title"/>
          </p:nvPr>
        </p:nvSpPr>
        <p:spPr>
          <a:xfrm>
            <a:off x="1056375" y="132135"/>
            <a:ext cx="7772400" cy="1143000"/>
          </a:xfrm>
        </p:spPr>
        <p:txBody>
          <a:bodyPr/>
          <a:lstStyle/>
          <a:p>
            <a:r>
              <a:rPr lang="es-AR" dirty="0"/>
              <a:t>Demanda de dinero</a:t>
            </a:r>
          </a:p>
        </p:txBody>
      </p:sp>
      <p:sp>
        <p:nvSpPr>
          <p:cNvPr id="3" name="Marcador de contenido 2">
            <a:extLst>
              <a:ext uri="{FF2B5EF4-FFF2-40B4-BE49-F238E27FC236}">
                <a16:creationId xmlns:a16="http://schemas.microsoft.com/office/drawing/2014/main" id="{2C6BD3E4-B71F-4F2E-BEB8-1382DEC6C9C4}"/>
              </a:ext>
            </a:extLst>
          </p:cNvPr>
          <p:cNvSpPr>
            <a:spLocks noGrp="1"/>
          </p:cNvSpPr>
          <p:nvPr>
            <p:ph idx="1"/>
          </p:nvPr>
        </p:nvSpPr>
        <p:spPr>
          <a:xfrm>
            <a:off x="1115616" y="1632421"/>
            <a:ext cx="7772400" cy="4114800"/>
          </a:xfrm>
        </p:spPr>
        <p:txBody>
          <a:bodyPr/>
          <a:lstStyle/>
          <a:p>
            <a:pPr marL="0" indent="0">
              <a:buNone/>
            </a:pPr>
            <a:endParaRPr lang="es-AR" dirty="0"/>
          </a:p>
        </p:txBody>
      </p:sp>
      <p:sp>
        <p:nvSpPr>
          <p:cNvPr id="5" name="CuadroTexto 4">
            <a:extLst>
              <a:ext uri="{FF2B5EF4-FFF2-40B4-BE49-F238E27FC236}">
                <a16:creationId xmlns:a16="http://schemas.microsoft.com/office/drawing/2014/main" id="{732DF737-96B2-44B4-9D09-267D401A0365}"/>
              </a:ext>
            </a:extLst>
          </p:cNvPr>
          <p:cNvSpPr txBox="1"/>
          <p:nvPr/>
        </p:nvSpPr>
        <p:spPr>
          <a:xfrm>
            <a:off x="2286000" y="3200626"/>
            <a:ext cx="4572000" cy="461665"/>
          </a:xfrm>
          <a:prstGeom prst="rect">
            <a:avLst/>
          </a:prstGeom>
          <a:noFill/>
        </p:spPr>
        <p:txBody>
          <a:bodyPr wrap="square">
            <a:spAutoFit/>
          </a:bodyPr>
          <a:lstStyle/>
          <a:p>
            <a:endParaRPr lang="es-AR" dirty="0"/>
          </a:p>
        </p:txBody>
      </p:sp>
      <p:pic>
        <p:nvPicPr>
          <p:cNvPr id="6" name="Imagen 5">
            <a:extLst>
              <a:ext uri="{FF2B5EF4-FFF2-40B4-BE49-F238E27FC236}">
                <a16:creationId xmlns:a16="http://schemas.microsoft.com/office/drawing/2014/main" id="{4D500671-93C7-4650-A5A2-2DCDC350BFEC}"/>
              </a:ext>
            </a:extLst>
          </p:cNvPr>
          <p:cNvPicPr>
            <a:picLocks noChangeAspect="1"/>
          </p:cNvPicPr>
          <p:nvPr/>
        </p:nvPicPr>
        <p:blipFill>
          <a:blip r:embed="rId2"/>
          <a:stretch>
            <a:fillRect/>
          </a:stretch>
        </p:blipFill>
        <p:spPr>
          <a:xfrm>
            <a:off x="899592" y="1105997"/>
            <a:ext cx="7653918" cy="597565"/>
          </a:xfrm>
          <a:prstGeom prst="rect">
            <a:avLst/>
          </a:prstGeom>
        </p:spPr>
      </p:pic>
      <p:pic>
        <p:nvPicPr>
          <p:cNvPr id="7" name="Imagen 6">
            <a:extLst>
              <a:ext uri="{FF2B5EF4-FFF2-40B4-BE49-F238E27FC236}">
                <a16:creationId xmlns:a16="http://schemas.microsoft.com/office/drawing/2014/main" id="{E9C4AFB7-5582-472F-860E-79009D544ACA}"/>
              </a:ext>
            </a:extLst>
          </p:cNvPr>
          <p:cNvPicPr>
            <a:picLocks noChangeAspect="1"/>
          </p:cNvPicPr>
          <p:nvPr/>
        </p:nvPicPr>
        <p:blipFill>
          <a:blip r:embed="rId3"/>
          <a:stretch>
            <a:fillRect/>
          </a:stretch>
        </p:blipFill>
        <p:spPr>
          <a:xfrm>
            <a:off x="1056375" y="1759444"/>
            <a:ext cx="7772399" cy="4996732"/>
          </a:xfrm>
          <a:prstGeom prst="rect">
            <a:avLst/>
          </a:prstGeom>
        </p:spPr>
      </p:pic>
      <p:sp>
        <p:nvSpPr>
          <p:cNvPr id="9" name="Rectángulo 8">
            <a:extLst>
              <a:ext uri="{FF2B5EF4-FFF2-40B4-BE49-F238E27FC236}">
                <a16:creationId xmlns:a16="http://schemas.microsoft.com/office/drawing/2014/main" id="{288DDF21-C8B7-413A-96CA-2D136BE171C4}"/>
              </a:ext>
            </a:extLst>
          </p:cNvPr>
          <p:cNvSpPr/>
          <p:nvPr/>
        </p:nvSpPr>
        <p:spPr bwMode="auto">
          <a:xfrm>
            <a:off x="5436096" y="6525344"/>
            <a:ext cx="3392678" cy="200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3516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709DE-0F61-42CB-990C-61F04BF822FE}"/>
              </a:ext>
            </a:extLst>
          </p:cNvPr>
          <p:cNvSpPr>
            <a:spLocks noGrp="1"/>
          </p:cNvSpPr>
          <p:nvPr>
            <p:ph type="title"/>
          </p:nvPr>
        </p:nvSpPr>
        <p:spPr/>
        <p:txBody>
          <a:bodyPr/>
          <a:lstStyle/>
          <a:p>
            <a:r>
              <a:rPr lang="es-AR" dirty="0"/>
              <a:t>Para qué demandamos dinero?</a:t>
            </a:r>
          </a:p>
        </p:txBody>
      </p:sp>
      <p:sp>
        <p:nvSpPr>
          <p:cNvPr id="3" name="Marcador de contenido 2">
            <a:extLst>
              <a:ext uri="{FF2B5EF4-FFF2-40B4-BE49-F238E27FC236}">
                <a16:creationId xmlns:a16="http://schemas.microsoft.com/office/drawing/2014/main" id="{C4B449D4-6ED5-4E87-9D76-502A5C20820B}"/>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7068BC73-A052-4EA9-B836-9A89FBD7DC9B}"/>
              </a:ext>
            </a:extLst>
          </p:cNvPr>
          <p:cNvPicPr>
            <a:picLocks noChangeAspect="1"/>
          </p:cNvPicPr>
          <p:nvPr/>
        </p:nvPicPr>
        <p:blipFill>
          <a:blip r:embed="rId2"/>
          <a:stretch>
            <a:fillRect/>
          </a:stretch>
        </p:blipFill>
        <p:spPr>
          <a:xfrm>
            <a:off x="1043608" y="1916832"/>
            <a:ext cx="7614556" cy="3816424"/>
          </a:xfrm>
          <a:prstGeom prst="rect">
            <a:avLst/>
          </a:prstGeom>
        </p:spPr>
      </p:pic>
    </p:spTree>
    <p:extLst>
      <p:ext uri="{BB962C8B-B14F-4D97-AF65-F5344CB8AC3E}">
        <p14:creationId xmlns:p14="http://schemas.microsoft.com/office/powerpoint/2010/main" val="317310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3163" y="333375"/>
            <a:ext cx="7772400" cy="719138"/>
          </a:xfrm>
        </p:spPr>
        <p:txBody>
          <a:bodyPr/>
          <a:lstStyle/>
          <a:p>
            <a:pPr>
              <a:defRPr/>
            </a:pPr>
            <a:r>
              <a:rPr lang="es-ES" sz="3600" b="1" dirty="0">
                <a:solidFill>
                  <a:schemeClr val="accent4"/>
                </a:solidFill>
                <a:latin typeface="Trebuchet MS"/>
              </a:rPr>
              <a:t>LA DEMANDA DE DINERO</a:t>
            </a:r>
            <a:endParaRPr lang="es-ES" sz="3600" dirty="0">
              <a:solidFill>
                <a:schemeClr val="accent4"/>
              </a:solidFill>
            </a:endParaRPr>
          </a:p>
        </p:txBody>
      </p:sp>
      <p:sp>
        <p:nvSpPr>
          <p:cNvPr id="3" name="2 Marcador de contenido"/>
          <p:cNvSpPr>
            <a:spLocks noGrp="1"/>
          </p:cNvSpPr>
          <p:nvPr>
            <p:ph sz="half" idx="1"/>
          </p:nvPr>
        </p:nvSpPr>
        <p:spPr>
          <a:xfrm>
            <a:off x="1185480" y="3544029"/>
            <a:ext cx="3884612" cy="3024187"/>
          </a:xfrm>
        </p:spPr>
        <p:txBody>
          <a:bodyPr/>
          <a:lstStyle/>
          <a:p>
            <a:pPr algn="just">
              <a:defRPr/>
            </a:pPr>
            <a:r>
              <a:rPr lang="es-ES" sz="2000" b="1" dirty="0">
                <a:solidFill>
                  <a:srgbClr val="FF0000"/>
                </a:solidFill>
              </a:rPr>
              <a:t>TEORÍA CLASICA</a:t>
            </a:r>
          </a:p>
          <a:p>
            <a:pPr marL="0" indent="0" algn="just">
              <a:buFont typeface="Monotype Sorts" pitchFamily="2" charset="2"/>
              <a:buNone/>
              <a:defRPr/>
            </a:pPr>
            <a:r>
              <a:rPr lang="es-ES" sz="2400" dirty="0"/>
              <a:t>También llamada teoría cuantitativa o teoría de los saldos transactivos</a:t>
            </a:r>
          </a:p>
          <a:p>
            <a:pPr>
              <a:defRPr/>
            </a:pPr>
            <a:r>
              <a:rPr lang="es-ES" sz="2400" dirty="0">
                <a:solidFill>
                  <a:srgbClr val="C00000"/>
                </a:solidFill>
                <a:latin typeface="Trebuchet MS"/>
              </a:rPr>
              <a:t>Pone el acento en la función del dinero como medio de cambio</a:t>
            </a:r>
            <a:endParaRPr lang="es-ES" sz="2400" dirty="0">
              <a:solidFill>
                <a:srgbClr val="C00000"/>
              </a:solidFill>
            </a:endParaRPr>
          </a:p>
        </p:txBody>
      </p:sp>
      <p:sp>
        <p:nvSpPr>
          <p:cNvPr id="4" name="3 Marcador de contenido"/>
          <p:cNvSpPr>
            <a:spLocks noGrp="1"/>
          </p:cNvSpPr>
          <p:nvPr>
            <p:ph sz="half" idx="2"/>
          </p:nvPr>
        </p:nvSpPr>
        <p:spPr>
          <a:xfrm>
            <a:off x="5135562" y="3576729"/>
            <a:ext cx="4008438" cy="2743200"/>
          </a:xfrm>
        </p:spPr>
        <p:txBody>
          <a:bodyPr/>
          <a:lstStyle/>
          <a:p>
            <a:pPr>
              <a:defRPr/>
            </a:pPr>
            <a:r>
              <a:rPr lang="es-ES" sz="2200" b="1" dirty="0">
                <a:solidFill>
                  <a:srgbClr val="FF0000"/>
                </a:solidFill>
              </a:rPr>
              <a:t>LA TEORÍA KEYNESIANA</a:t>
            </a:r>
          </a:p>
          <a:p>
            <a:pPr marL="0" indent="0">
              <a:buFont typeface="Monotype Sorts" pitchFamily="2" charset="2"/>
              <a:buNone/>
              <a:defRPr/>
            </a:pPr>
            <a:r>
              <a:rPr lang="es-ES" sz="2400" dirty="0"/>
              <a:t>También llamada teoría de los saldos especulativos  </a:t>
            </a:r>
          </a:p>
          <a:p>
            <a:pPr>
              <a:defRPr/>
            </a:pPr>
            <a:r>
              <a:rPr lang="es-ES" sz="2400" dirty="0">
                <a:solidFill>
                  <a:srgbClr val="C00000"/>
                </a:solidFill>
                <a:latin typeface="Trebuchet MS"/>
              </a:rPr>
              <a:t>Pone el acento en la función del dinero como depósito de valor</a:t>
            </a:r>
            <a:endParaRPr lang="es-ES" sz="2400" dirty="0">
              <a:solidFill>
                <a:srgbClr val="C00000"/>
              </a:solidFill>
            </a:endParaRPr>
          </a:p>
          <a:p>
            <a:pPr marL="0" indent="0">
              <a:buFont typeface="Monotype Sorts" pitchFamily="2" charset="2"/>
              <a:buNone/>
              <a:defRPr/>
            </a:pPr>
            <a:endParaRPr lang="es-ES" dirty="0"/>
          </a:p>
        </p:txBody>
      </p:sp>
      <p:sp>
        <p:nvSpPr>
          <p:cNvPr id="5" name="4 Rectángulo"/>
          <p:cNvSpPr/>
          <p:nvPr/>
        </p:nvSpPr>
        <p:spPr>
          <a:xfrm>
            <a:off x="1211263" y="1268413"/>
            <a:ext cx="7848600" cy="2012859"/>
          </a:xfrm>
          <a:prstGeom prst="rect">
            <a:avLst/>
          </a:prstGeom>
        </p:spPr>
        <p:txBody>
          <a:bodyPr>
            <a:spAutoFit/>
          </a:bodyPr>
          <a:lstStyle/>
          <a:p>
            <a:pPr algn="just">
              <a:spcBef>
                <a:spcPct val="20000"/>
              </a:spcBef>
              <a:buClr>
                <a:srgbClr val="0099CC"/>
              </a:buClr>
              <a:buSzPct val="70000"/>
              <a:defRPr/>
            </a:pPr>
            <a:r>
              <a:rPr kumimoji="1" lang="es-ES" kern="0" dirty="0">
                <a:solidFill>
                  <a:srgbClr val="00339B"/>
                </a:solidFill>
                <a:latin typeface="Arial"/>
              </a:rPr>
              <a:t>La demanda individual de dinero es la parte de la renta de una persona que ésta decide mantener como dinero líquido.</a:t>
            </a:r>
          </a:p>
          <a:p>
            <a:pPr algn="just">
              <a:spcBef>
                <a:spcPct val="20000"/>
              </a:spcBef>
              <a:buClr>
                <a:srgbClr val="0099CC"/>
              </a:buClr>
              <a:buSzPct val="70000"/>
              <a:defRPr/>
            </a:pPr>
            <a:r>
              <a:rPr kumimoji="1" lang="es-ES" kern="0" dirty="0">
                <a:solidFill>
                  <a:srgbClr val="00339B"/>
                </a:solidFill>
                <a:latin typeface="Arial"/>
              </a:rPr>
              <a:t>Dos teorías fundamentales que explican la demanda de dinero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ángulo 3"/>
          <p:cNvSpPr>
            <a:spLocks noGrp="1" noChangeArrowheads="1"/>
          </p:cNvSpPr>
          <p:nvPr>
            <p:ph type="body" idx="1"/>
          </p:nvPr>
        </p:nvSpPr>
        <p:spPr>
          <a:xfrm>
            <a:off x="1143000" y="1268413"/>
            <a:ext cx="7772400" cy="5208587"/>
          </a:xfrm>
        </p:spPr>
        <p:txBody>
          <a:bodyPr/>
          <a:lstStyle/>
          <a:p>
            <a:pPr algn="just"/>
            <a:endParaRPr kumimoji="0" lang="es-ES_tradnl" altLang="es-AR" b="1">
              <a:sym typeface="Symbol" pitchFamily="18" charset="2"/>
            </a:endParaRPr>
          </a:p>
        </p:txBody>
      </p:sp>
      <p:pic>
        <p:nvPicPr>
          <p:cNvPr id="7171" name="Picture 7"/>
          <p:cNvPicPr>
            <a:picLocks noChangeAspect="1" noChangeArrowheads="1"/>
          </p:cNvPicPr>
          <p:nvPr/>
        </p:nvPicPr>
        <p:blipFill>
          <a:blip r:embed="rId2"/>
          <a:srcRect/>
          <a:stretch>
            <a:fillRect/>
          </a:stretch>
        </p:blipFill>
        <p:spPr bwMode="auto">
          <a:xfrm>
            <a:off x="900113" y="1196975"/>
            <a:ext cx="8243887" cy="5516563"/>
          </a:xfrm>
          <a:prstGeom prst="rect">
            <a:avLst/>
          </a:prstGeom>
          <a:noFill/>
          <a:ln w="9525">
            <a:noFill/>
            <a:miter lim="800000"/>
            <a:headEnd/>
            <a:tailEnd/>
          </a:ln>
          <a:effectLst/>
        </p:spPr>
      </p:pic>
      <p:sp>
        <p:nvSpPr>
          <p:cNvPr id="5" name="4 Rectángulo"/>
          <p:cNvSpPr/>
          <p:nvPr/>
        </p:nvSpPr>
        <p:spPr>
          <a:xfrm>
            <a:off x="1081088" y="404813"/>
            <a:ext cx="4643437" cy="708025"/>
          </a:xfrm>
          <a:prstGeom prst="rect">
            <a:avLst/>
          </a:prstGeom>
        </p:spPr>
        <p:txBody>
          <a:bodyPr>
            <a:spAutoFit/>
          </a:bodyPr>
          <a:lstStyle/>
          <a:p>
            <a:pPr>
              <a:defRPr/>
            </a:pPr>
            <a:r>
              <a:rPr kumimoji="1" lang="es-ES_tradnl" sz="4000" kern="0" dirty="0">
                <a:solidFill>
                  <a:srgbClr val="003366"/>
                </a:solidFill>
                <a:latin typeface="Arial"/>
                <a:ea typeface="+mj-ea"/>
                <a:cs typeface="+mj-cs"/>
              </a:rPr>
              <a:t>Teoría Clásica</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3EDE659-02E7-8F03-29F4-AA1FE6E7A8A7}"/>
              </a:ext>
            </a:extLst>
          </p:cNvPr>
          <p:cNvSpPr/>
          <p:nvPr/>
        </p:nvSpPr>
        <p:spPr bwMode="auto">
          <a:xfrm>
            <a:off x="3851920" y="3933056"/>
            <a:ext cx="2304256" cy="43204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mc:Choice xmlns:a14="http://schemas.microsoft.com/office/drawing/2010/main" Requires="a14">
          <p:sp>
            <p:nvSpPr>
              <p:cNvPr id="10243" name="Rectángulo 3"/>
              <p:cNvSpPr>
                <a:spLocks noGrp="1" noChangeArrowheads="1"/>
              </p:cNvSpPr>
              <p:nvPr>
                <p:ph type="body" idx="1"/>
              </p:nvPr>
            </p:nvSpPr>
            <p:spPr>
              <a:xfrm>
                <a:off x="1133731" y="188640"/>
                <a:ext cx="7772400" cy="6264275"/>
              </a:xfrm>
            </p:spPr>
            <p:txBody>
              <a:bodyPr/>
              <a:lstStyle/>
              <a:p>
                <a:pPr algn="just">
                  <a:defRPr/>
                </a:pPr>
                <a:r>
                  <a:rPr lang="es-ES" sz="2000" dirty="0"/>
                  <a:t>Un mismo billete de $10000 puede servir para efectuar varias TRANSACCIONES en un tiempo determinado</a:t>
                </a:r>
              </a:p>
              <a:p>
                <a:pPr marL="0" indent="0" algn="ctr">
                  <a:buFont typeface="Monotype Sorts" pitchFamily="2" charset="2"/>
                  <a:buNone/>
                  <a:defRPr/>
                </a:pPr>
                <a:r>
                  <a:rPr lang="es-ES" sz="2000" b="1" dirty="0"/>
                  <a:t>LA VELOCIDAD DE CIRCULACIÓN</a:t>
                </a:r>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r>
                  <a:rPr lang="es-ES" sz="2000" b="1" dirty="0"/>
                  <a:t>    $10000 		  $10000	                  $10000 </a:t>
                </a:r>
              </a:p>
              <a:p>
                <a:pPr>
                  <a:defRPr/>
                </a:pPr>
                <a:r>
                  <a:rPr lang="es-ES" sz="2200" dirty="0"/>
                  <a:t>Esos $10000 han financiado transacciones por $30000 Y la velocidad de circulación del dinero es 3</a:t>
                </a:r>
              </a:p>
              <a:p>
                <a:pPr algn="just">
                  <a:defRPr/>
                </a:pPr>
                <a:r>
                  <a:rPr lang="es-ES" sz="2000" b="1" dirty="0">
                    <a:solidFill>
                      <a:schemeClr val="tx2"/>
                    </a:solidFill>
                  </a:rPr>
                  <a:t>POR TANTO, CUANTO MAYOR ES LA VELOCIDAD DE CIRCULACIÓN, HACE FALTA MENOS DINERO</a:t>
                </a:r>
              </a:p>
              <a:p>
                <a:pPr marL="0" indent="0" algn="ctr">
                  <a:buNone/>
                </a:pPr>
                <a:r>
                  <a:rPr lang="es-AR" sz="2400" b="0" i="0" dirty="0">
                    <a:solidFill>
                      <a:srgbClr val="212529"/>
                    </a:solidFill>
                    <a:effectLst/>
                  </a:rPr>
                  <a:t>OM x V = P x Y</a:t>
                </a:r>
              </a:p>
              <a:p>
                <a:pPr marL="0" indent="0" algn="l">
                  <a:buNone/>
                </a:pPr>
                <a:r>
                  <a:rPr lang="es-AR" sz="1400" b="0" i="0" dirty="0">
                    <a:solidFill>
                      <a:srgbClr val="212529"/>
                    </a:solidFill>
                    <a:effectLst/>
                    <a:latin typeface="system-ui"/>
                  </a:rPr>
                  <a:t>Donde:</a:t>
                </a:r>
              </a:p>
              <a:p>
                <a:pPr marL="0" indent="0">
                  <a:buNone/>
                </a:pPr>
                <a:r>
                  <a:rPr lang="es-AR" sz="1600" b="0" i="0" dirty="0">
                    <a:solidFill>
                      <a:srgbClr val="212529"/>
                    </a:solidFill>
                    <a:effectLst/>
                  </a:rPr>
                  <a:t>“</a:t>
                </a:r>
                <a:r>
                  <a:rPr lang="es-AR" sz="1600" dirty="0">
                    <a:solidFill>
                      <a:srgbClr val="212529"/>
                    </a:solidFill>
                  </a:rPr>
                  <a:t>O</a:t>
                </a:r>
                <a:r>
                  <a:rPr lang="es-AR" sz="1600" b="0" i="0" dirty="0">
                    <a:solidFill>
                      <a:srgbClr val="212529"/>
                    </a:solidFill>
                    <a:effectLst/>
                  </a:rPr>
                  <a:t>M”: la cantidad de </a:t>
                </a:r>
                <a:r>
                  <a:rPr lang="es-AR" sz="1600" b="1" i="0" u="none" strike="noStrike" dirty="0">
                    <a:solidFill>
                      <a:srgbClr val="212529"/>
                    </a:solidFill>
                    <a:effectLst/>
                    <a:hlinkClick r:id="rId2"/>
                  </a:rPr>
                  <a:t>dinero</a:t>
                </a:r>
                <a:r>
                  <a:rPr lang="es-AR" sz="1600" b="0" i="0" dirty="0">
                    <a:solidFill>
                      <a:srgbClr val="212529"/>
                    </a:solidFill>
                    <a:effectLst/>
                  </a:rPr>
                  <a:t> (M1, M2, M3 o M4).</a:t>
                </a:r>
              </a:p>
              <a:p>
                <a:pPr marL="0" indent="0">
                  <a:buNone/>
                </a:pPr>
                <a:r>
                  <a:rPr lang="es-AR" sz="1600" b="0" i="0" dirty="0">
                    <a:solidFill>
                      <a:srgbClr val="212529"/>
                    </a:solidFill>
                    <a:effectLst/>
                  </a:rPr>
                  <a:t>“V”: la velocidad de circulación del dinero.</a:t>
                </a:r>
              </a:p>
              <a:p>
                <a:pPr marL="0" indent="0">
                  <a:buNone/>
                </a:pPr>
                <a:r>
                  <a:rPr lang="es-AR" sz="1600" b="0" i="0" dirty="0">
                    <a:solidFill>
                      <a:srgbClr val="212529"/>
                    </a:solidFill>
                    <a:effectLst/>
                  </a:rPr>
                  <a:t>“P”: el </a:t>
                </a:r>
                <a:r>
                  <a:rPr lang="es-AR" sz="1600" b="1" i="0" u="none" strike="noStrike" dirty="0">
                    <a:solidFill>
                      <a:srgbClr val="212529"/>
                    </a:solidFill>
                    <a:effectLst/>
                    <a:hlinkClick r:id="rId3"/>
                  </a:rPr>
                  <a:t>índice de precios</a:t>
                </a:r>
                <a:r>
                  <a:rPr lang="es-AR" sz="1600" b="0" i="0" dirty="0">
                    <a:solidFill>
                      <a:srgbClr val="212529"/>
                    </a:solidFill>
                    <a:effectLst/>
                  </a:rPr>
                  <a:t> (medido por el IPC o por el </a:t>
                </a:r>
                <a:r>
                  <a:rPr lang="es-AR" sz="1600" b="1" i="0" u="none" strike="noStrike" dirty="0">
                    <a:solidFill>
                      <a:srgbClr val="212529"/>
                    </a:solidFill>
                    <a:effectLst/>
                    <a:hlinkClick r:id="rId4"/>
                  </a:rPr>
                  <a:t>deflactor del PIB</a:t>
                </a:r>
                <a:r>
                  <a:rPr lang="es-AR" sz="1600" b="0" i="0" dirty="0">
                    <a:solidFill>
                      <a:srgbClr val="212529"/>
                    </a:solidFill>
                    <a:effectLst/>
                  </a:rPr>
                  <a:t>).</a:t>
                </a:r>
              </a:p>
              <a:p>
                <a:pPr marL="0" indent="0">
                  <a:buNone/>
                </a:pPr>
                <a:r>
                  <a:rPr lang="es-AR" sz="1600" b="0" i="0" dirty="0">
                    <a:solidFill>
                      <a:srgbClr val="212529"/>
                    </a:solidFill>
                    <a:effectLst/>
                  </a:rPr>
                  <a:t>“Y”: el producto o renta nacional en términos reales (medido por el </a:t>
                </a:r>
                <a:r>
                  <a:rPr lang="es-AR" sz="1600" b="1" i="0" u="none" strike="noStrike" dirty="0">
                    <a:solidFill>
                      <a:srgbClr val="212529"/>
                    </a:solidFill>
                    <a:effectLst/>
                    <a:hlinkClick r:id="rId5"/>
                  </a:rPr>
                  <a:t>PIB</a:t>
                </a:r>
                <a:r>
                  <a:rPr lang="es-AR" sz="1600" b="0" i="0" dirty="0">
                    <a:solidFill>
                      <a:srgbClr val="212529"/>
                    </a:solidFill>
                    <a:effectLst/>
                  </a:rPr>
                  <a:t> real).</a:t>
                </a:r>
              </a:p>
              <a:p>
                <a:pPr marL="0" indent="0">
                  <a:buNone/>
                </a:pPr>
                <a:endParaRPr lang="es-AR" sz="1400" b="0" i="0" dirty="0">
                  <a:solidFill>
                    <a:srgbClr val="212529"/>
                  </a:solidFill>
                  <a:effectLst/>
                </a:endParaRPr>
              </a:p>
              <a:p>
                <a:pPr marL="2743200" lvl="6" indent="0" algn="just">
                  <a:buNone/>
                  <a:defRPr/>
                </a:pPr>
                <a14:m>
                  <m:oMathPara xmlns:m="http://schemas.openxmlformats.org/officeDocument/2006/math">
                    <m:oMathParaPr>
                      <m:jc m:val="center"/>
                    </m:oMathParaPr>
                    <m:oMath xmlns:m="http://schemas.openxmlformats.org/officeDocument/2006/math">
                      <m:r>
                        <a:rPr kumimoji="0" lang="es-AR" sz="2400" b="0" i="1" smtClean="0">
                          <a:solidFill>
                            <a:schemeClr val="tx2"/>
                          </a:solidFill>
                          <a:latin typeface="Cambria Math" panose="02040503050406030204" pitchFamily="18" charset="0"/>
                        </a:rPr>
                        <m:t>𝑉</m:t>
                      </m:r>
                      <m:r>
                        <a:rPr kumimoji="0" lang="pt-BR" sz="2400" i="1" smtClean="0">
                          <a:solidFill>
                            <a:schemeClr val="tx2"/>
                          </a:solidFill>
                          <a:latin typeface="Cambria Math" panose="02040503050406030204" pitchFamily="18" charset="0"/>
                        </a:rPr>
                        <m:t>=</m:t>
                      </m:r>
                      <m:f>
                        <m:fPr>
                          <m:ctrlPr>
                            <a:rPr kumimoji="0" lang="pt-BR" sz="2400" i="1" smtClean="0">
                              <a:solidFill>
                                <a:schemeClr val="tx2"/>
                              </a:solidFill>
                              <a:latin typeface="Cambria Math" panose="02040503050406030204" pitchFamily="18" charset="0"/>
                            </a:rPr>
                          </m:ctrlPr>
                        </m:fPr>
                        <m:num>
                          <m:r>
                            <a:rPr kumimoji="0" lang="es-AR" sz="2400" b="0" i="1" smtClean="0">
                              <a:solidFill>
                                <a:schemeClr val="tx2"/>
                              </a:solidFill>
                              <a:latin typeface="Cambria Math" panose="02040503050406030204" pitchFamily="18" charset="0"/>
                            </a:rPr>
                            <m:t>𝑃𝐵𝐼</m:t>
                          </m:r>
                          <m:r>
                            <a:rPr kumimoji="0" lang="pt-BR" sz="2400" i="1" smtClean="0">
                              <a:solidFill>
                                <a:schemeClr val="tx2"/>
                              </a:solidFill>
                              <a:latin typeface="Cambria Math" panose="02040503050406030204" pitchFamily="18" charset="0"/>
                            </a:rPr>
                            <m:t>𝑛</m:t>
                          </m:r>
                        </m:num>
                        <m:den>
                          <m:r>
                            <a:rPr kumimoji="0" lang="es-AR" sz="2400" b="0" i="1" smtClean="0">
                              <a:solidFill>
                                <a:schemeClr val="tx2"/>
                              </a:solidFill>
                              <a:latin typeface="Cambria Math" panose="02040503050406030204" pitchFamily="18" charset="0"/>
                            </a:rPr>
                            <m:t>𝑂𝑀</m:t>
                          </m:r>
                        </m:den>
                      </m:f>
                    </m:oMath>
                  </m:oMathPara>
                </a14:m>
                <a:endParaRPr kumimoji="0" lang="es-ES_tradnl" sz="1200" dirty="0">
                  <a:solidFill>
                    <a:schemeClr val="tx2"/>
                  </a:solidFill>
                </a:endParaRPr>
              </a:p>
            </p:txBody>
          </p:sp>
        </mc:Choice>
        <mc:Fallback>
          <p:sp>
            <p:nvSpPr>
              <p:cNvPr id="10243" name="Rectángulo 3"/>
              <p:cNvSpPr>
                <a:spLocks noGrp="1" noRot="1" noChangeAspect="1" noMove="1" noResize="1" noEditPoints="1" noAdjustHandles="1" noChangeArrowheads="1" noChangeShapeType="1" noTextEdit="1"/>
              </p:cNvSpPr>
              <p:nvPr>
                <p:ph type="body" idx="1"/>
              </p:nvPr>
            </p:nvSpPr>
            <p:spPr>
              <a:xfrm>
                <a:off x="1133731" y="188640"/>
                <a:ext cx="7772400" cy="6264275"/>
              </a:xfrm>
              <a:blipFill>
                <a:blip r:embed="rId6"/>
                <a:stretch>
                  <a:fillRect l="-549" t="-486" r="-784" b="-3307"/>
                </a:stretch>
              </a:blipFill>
            </p:spPr>
            <p:txBody>
              <a:bodyPr/>
              <a:lstStyle/>
              <a:p>
                <a:r>
                  <a:rPr lang="es-AR">
                    <a:noFill/>
                  </a:rPr>
                  <a:t> </a:t>
                </a:r>
              </a:p>
            </p:txBody>
          </p:sp>
        </mc:Fallback>
      </mc:AlternateContent>
      <p:pic>
        <p:nvPicPr>
          <p:cNvPr id="8195" name="Picture 6"/>
          <p:cNvPicPr>
            <a:picLocks noChangeAspect="1" noChangeArrowheads="1"/>
          </p:cNvPicPr>
          <p:nvPr/>
        </p:nvPicPr>
        <p:blipFill>
          <a:blip r:embed="rId7"/>
          <a:srcRect/>
          <a:stretch>
            <a:fillRect/>
          </a:stretch>
        </p:blipFill>
        <p:spPr bwMode="auto">
          <a:xfrm>
            <a:off x="1474986" y="1295749"/>
            <a:ext cx="1019175" cy="864096"/>
          </a:xfrm>
          <a:prstGeom prst="rect">
            <a:avLst/>
          </a:prstGeom>
          <a:noFill/>
          <a:ln w="9525">
            <a:noFill/>
            <a:miter lim="800000"/>
            <a:headEnd/>
            <a:tailEnd/>
          </a:ln>
          <a:effectLst/>
        </p:spPr>
      </p:pic>
      <p:pic>
        <p:nvPicPr>
          <p:cNvPr id="8196" name="Picture 7"/>
          <p:cNvPicPr>
            <a:picLocks noChangeAspect="1" noChangeArrowheads="1"/>
          </p:cNvPicPr>
          <p:nvPr/>
        </p:nvPicPr>
        <p:blipFill>
          <a:blip r:embed="rId8"/>
          <a:srcRect/>
          <a:stretch>
            <a:fillRect/>
          </a:stretch>
        </p:blipFill>
        <p:spPr bwMode="auto">
          <a:xfrm>
            <a:off x="3995936" y="1268760"/>
            <a:ext cx="1549400" cy="864096"/>
          </a:xfrm>
          <a:prstGeom prst="rect">
            <a:avLst/>
          </a:prstGeom>
          <a:noFill/>
          <a:ln w="9525">
            <a:noFill/>
            <a:miter lim="800000"/>
            <a:headEnd/>
            <a:tailEnd/>
          </a:ln>
          <a:effectLst/>
        </p:spPr>
      </p:pic>
      <p:pic>
        <p:nvPicPr>
          <p:cNvPr id="8197" name="Picture 8"/>
          <p:cNvPicPr>
            <a:picLocks noChangeAspect="1" noChangeArrowheads="1"/>
          </p:cNvPicPr>
          <p:nvPr/>
        </p:nvPicPr>
        <p:blipFill>
          <a:blip r:embed="rId9"/>
          <a:srcRect/>
          <a:stretch>
            <a:fillRect/>
          </a:stretch>
        </p:blipFill>
        <p:spPr bwMode="auto">
          <a:xfrm>
            <a:off x="6762949" y="1268761"/>
            <a:ext cx="1362075" cy="864096"/>
          </a:xfrm>
          <a:prstGeom prst="rect">
            <a:avLst/>
          </a:prstGeom>
          <a:noFill/>
          <a:ln w="9525">
            <a:noFill/>
            <a:miter lim="800000"/>
            <a:headEnd/>
            <a:tailEnd/>
          </a:ln>
          <a:effectLst/>
        </p:spPr>
      </p:pic>
      <p:cxnSp>
        <p:nvCxnSpPr>
          <p:cNvPr id="8198" name="2 Conector recto de flecha"/>
          <p:cNvCxnSpPr>
            <a:cxnSpLocks noChangeShapeType="1"/>
          </p:cNvCxnSpPr>
          <p:nvPr/>
        </p:nvCxnSpPr>
        <p:spPr bwMode="auto">
          <a:xfrm>
            <a:off x="2771974" y="1764060"/>
            <a:ext cx="935037" cy="7938"/>
          </a:xfrm>
          <a:prstGeom prst="straightConnector1">
            <a:avLst/>
          </a:prstGeom>
          <a:noFill/>
          <a:ln w="9525" algn="ctr">
            <a:solidFill>
              <a:schemeClr val="tx1"/>
            </a:solidFill>
            <a:round/>
            <a:headEnd/>
            <a:tailEnd type="arrow" w="med" len="med"/>
          </a:ln>
          <a:effectLst/>
        </p:spPr>
      </p:cxnSp>
      <p:cxnSp>
        <p:nvCxnSpPr>
          <p:cNvPr id="8199" name="4 Conector recto de flecha"/>
          <p:cNvCxnSpPr>
            <a:cxnSpLocks noChangeShapeType="1"/>
          </p:cNvCxnSpPr>
          <p:nvPr/>
        </p:nvCxnSpPr>
        <p:spPr bwMode="auto">
          <a:xfrm>
            <a:off x="5867599" y="1771998"/>
            <a:ext cx="720725" cy="0"/>
          </a:xfrm>
          <a:prstGeom prst="straightConnector1">
            <a:avLst/>
          </a:prstGeom>
          <a:noFill/>
          <a:ln w="9525" algn="ctr">
            <a:solidFill>
              <a:schemeClr val="tx1"/>
            </a:solidFill>
            <a:round/>
            <a:headEnd/>
            <a:tailEnd type="arrow" w="med" len="med"/>
          </a:ln>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2"/>
          <p:cNvSpPr txBox="1">
            <a:spLocks noChangeArrowheads="1"/>
          </p:cNvSpPr>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s-ES_tradnl" sz="3600" dirty="0">
                <a:latin typeface="+mn-lt"/>
              </a:rPr>
              <a:t>El enfoque tradicional de la demanda de dinero</a:t>
            </a:r>
            <a:endParaRPr lang="es-ES" sz="3600" dirty="0">
              <a:latin typeface="+mn-lt"/>
            </a:endParaRPr>
          </a:p>
        </p:txBody>
      </p:sp>
      <p:sp>
        <p:nvSpPr>
          <p:cNvPr id="9219" name="Rectángulo 3"/>
          <p:cNvSpPr txBox="1">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lang="es-ES_tradnl" altLang="es-AR" sz="3200">
              <a:latin typeface="Arial" pitchFamily="34" charset="0"/>
            </a:endParaRPr>
          </a:p>
          <a:p>
            <a:pPr marL="342900" indent="-342900">
              <a:spcBef>
                <a:spcPct val="20000"/>
              </a:spcBef>
              <a:buClr>
                <a:schemeClr val="accent1"/>
              </a:buClr>
              <a:buSzPct val="70000"/>
              <a:buFont typeface="Monotype Sorts" pitchFamily="2" charset="2"/>
              <a:buChar char="n"/>
            </a:pPr>
            <a:endParaRPr kumimoji="1" lang="es-ES" altLang="es-AR" sz="3200">
              <a:latin typeface="Arial" pitchFamily="34" charset="0"/>
            </a:endParaRPr>
          </a:p>
        </p:txBody>
      </p:sp>
      <p:sp>
        <p:nvSpPr>
          <p:cNvPr id="9220" name="Rectángulo 3"/>
          <p:cNvSpPr txBox="1">
            <a:spLocks noChangeArrowheads="1"/>
          </p:cNvSpPr>
          <p:nvPr/>
        </p:nvSpPr>
        <p:spPr bwMode="auto">
          <a:xfrm>
            <a:off x="1325563" y="1844675"/>
            <a:ext cx="7772400" cy="4403725"/>
          </a:xfrm>
          <a:prstGeom prst="rect">
            <a:avLst/>
          </a:prstGeom>
          <a:noFill/>
          <a:ln w="9525">
            <a:noFill/>
            <a:miter lim="800000"/>
            <a:headEnd/>
            <a:tailEnd/>
          </a:ln>
        </p:spPr>
        <p:txBody>
          <a:bodyPr/>
          <a:lstStyle/>
          <a:p>
            <a:pPr marL="342900" indent="-342900" algn="just">
              <a:spcBef>
                <a:spcPct val="20000"/>
              </a:spcBef>
              <a:buClr>
                <a:schemeClr val="accent1"/>
              </a:buClr>
              <a:buSzPct val="70000"/>
              <a:buFont typeface="Monotype Sorts" pitchFamily="2" charset="2"/>
              <a:buChar char="n"/>
            </a:pPr>
            <a:r>
              <a:rPr lang="es-ES_tradnl" altLang="es-AR" sz="3200">
                <a:latin typeface="Arial" pitchFamily="34" charset="0"/>
              </a:rPr>
              <a:t>Siguiendo la teoría keynesiana de la demanda de dinero, existen tres motivos por los que se mantendrías reservas líquidas ociosas (no rentables):</a:t>
            </a:r>
          </a:p>
          <a:p>
            <a:pPr marL="742950" lvl="1" indent="-285750">
              <a:spcBef>
                <a:spcPct val="20000"/>
              </a:spcBef>
              <a:buFontTx/>
              <a:buChar char="–"/>
            </a:pPr>
            <a:r>
              <a:rPr lang="es-ES_tradnl" altLang="es-AR" sz="2800">
                <a:solidFill>
                  <a:schemeClr val="tx2"/>
                </a:solidFill>
                <a:latin typeface="Arial" pitchFamily="34" charset="0"/>
              </a:rPr>
              <a:t>Motivo transacción</a:t>
            </a:r>
          </a:p>
          <a:p>
            <a:pPr marL="742950" lvl="1" indent="-285750">
              <a:spcBef>
                <a:spcPct val="20000"/>
              </a:spcBef>
              <a:buFontTx/>
              <a:buChar char="–"/>
            </a:pPr>
            <a:r>
              <a:rPr lang="es-ES_tradnl" altLang="es-AR" sz="2800">
                <a:solidFill>
                  <a:schemeClr val="tx2"/>
                </a:solidFill>
                <a:latin typeface="Arial" pitchFamily="34" charset="0"/>
              </a:rPr>
              <a:t>motivo precaución,</a:t>
            </a:r>
          </a:p>
          <a:p>
            <a:pPr marL="742950" lvl="1" indent="-285750">
              <a:spcBef>
                <a:spcPct val="20000"/>
              </a:spcBef>
              <a:buFontTx/>
              <a:buChar char="–"/>
            </a:pPr>
            <a:r>
              <a:rPr lang="es-ES_tradnl" altLang="es-AR" sz="2800">
                <a:solidFill>
                  <a:schemeClr val="tx2"/>
                </a:solidFill>
                <a:latin typeface="Arial" pitchFamily="34" charset="0"/>
              </a:rPr>
              <a:t>motivo especulación</a:t>
            </a:r>
            <a:r>
              <a:rPr lang="es-ES_tradnl" altLang="es-AR" sz="2800">
                <a:latin typeface="Arial" pitchFamily="34" charset="0"/>
              </a:rPr>
              <a:t>.</a:t>
            </a:r>
          </a:p>
          <a:p>
            <a:pPr marL="342900" indent="-342900">
              <a:spcBef>
                <a:spcPct val="20000"/>
              </a:spcBef>
              <a:buClr>
                <a:schemeClr val="accent1"/>
              </a:buClr>
              <a:buSzPct val="70000"/>
              <a:buFont typeface="Monotype Sorts" pitchFamily="2" charset="2"/>
              <a:buChar char="n"/>
            </a:pPr>
            <a:endParaRPr kumimoji="1" lang="es-ES" altLang="es-AR" sz="3200">
              <a:latin typeface="Arial" pitchFamily="34" charset="0"/>
            </a:endParaRPr>
          </a:p>
        </p:txBody>
      </p:sp>
    </p:spTree>
  </p:cSld>
  <p:clrMapOvr>
    <a:masterClrMapping/>
  </p:clrMapOvr>
</p:sld>
</file>

<file path=ppt/theme/theme1.xml><?xml version="1.0" encoding="utf-8"?>
<a:theme xmlns:a="http://schemas.openxmlformats.org/drawingml/2006/main" name="Corbata">
  <a:themeElements>
    <a:clrScheme name="Corb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Corba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bata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Corb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Corbat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bata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Corbata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Corbata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9689</TotalTime>
  <Words>1536</Words>
  <Application>Microsoft Office PowerPoint</Application>
  <PresentationFormat>Presentación en pantalla (4:3)</PresentationFormat>
  <Paragraphs>142</Paragraphs>
  <Slides>39</Slides>
  <Notes>1</Notes>
  <HiddenSlides>0</HiddenSlides>
  <MMClips>1</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3" baseType="lpstr">
      <vt:lpstr>Abadi</vt:lpstr>
      <vt:lpstr>Arial</vt:lpstr>
      <vt:lpstr>Arial-BoldMT</vt:lpstr>
      <vt:lpstr>Calibri</vt:lpstr>
      <vt:lpstr>Cambria Math</vt:lpstr>
      <vt:lpstr>Monotype Sorts</vt:lpstr>
      <vt:lpstr>ProximaNovaRegular</vt:lpstr>
      <vt:lpstr>system-ui</vt:lpstr>
      <vt:lpstr>Tahoma</vt:lpstr>
      <vt:lpstr>Times New Roman</vt:lpstr>
      <vt:lpstr>Trebuchet MS</vt:lpstr>
      <vt:lpstr>Wingdings</vt:lpstr>
      <vt:lpstr>Corbata</vt:lpstr>
      <vt:lpstr>Ecuación</vt:lpstr>
      <vt:lpstr>EL DINERO EL SISTEMA FINANCIERO LA POLITICA MONETARIA</vt:lpstr>
      <vt:lpstr>¿Qué es el dinero y por qué surgió? Del trueque al dinero</vt:lpstr>
      <vt:lpstr>Presentación de PowerPoint</vt:lpstr>
      <vt:lpstr>Demanda de dinero</vt:lpstr>
      <vt:lpstr>Para qué demandamos dinero?</vt:lpstr>
      <vt:lpstr>LA DEMANDA DE DINERO</vt:lpstr>
      <vt:lpstr>Presentación de PowerPoint</vt:lpstr>
      <vt:lpstr>Presentación de PowerPoint</vt:lpstr>
      <vt:lpstr>Presentación de PowerPoint</vt:lpstr>
      <vt:lpstr>Tipos de demanda</vt:lpstr>
      <vt:lpstr>Presentación de PowerPoint</vt:lpstr>
      <vt:lpstr>Video</vt:lpstr>
      <vt:lpstr>Presentación de PowerPoint</vt:lpstr>
      <vt:lpstr>Oferta de dinero</vt:lpstr>
      <vt:lpstr>El precio del dinero</vt:lpstr>
      <vt:lpstr>Presentación de PowerPoint</vt:lpstr>
      <vt:lpstr>Proceso de creación del dinero</vt:lpstr>
      <vt:lpstr>Presentación de PowerPoint</vt:lpstr>
      <vt:lpstr>Cuánto dinero podemos crear?</vt:lpstr>
      <vt:lpstr>Presentación de PowerPoint</vt:lpstr>
      <vt:lpstr>Presentación de PowerPoint</vt:lpstr>
      <vt:lpstr>Presentación de PowerPoint</vt:lpstr>
      <vt:lpstr> El control de la oferta monetaria</vt:lpstr>
      <vt:lpstr>Presentación de PowerPoint</vt:lpstr>
      <vt:lpstr>El control de la oferta monetaria</vt:lpstr>
      <vt:lpstr>EL BANCO CENTRAL </vt:lpstr>
      <vt:lpstr>Balance de un Banco Central</vt:lpstr>
      <vt:lpstr>Sistema financiero</vt:lpstr>
      <vt:lpstr>Activos financieros</vt:lpstr>
      <vt:lpstr>Tipos de activos</vt:lpstr>
      <vt:lpstr>Tipo de intermediarios financieros</vt:lpstr>
      <vt:lpstr>Presentación de PowerPoint</vt:lpstr>
      <vt:lpstr>Política Monetaria</vt:lpstr>
      <vt:lpstr>Tipo de política monetaria</vt:lpstr>
      <vt:lpstr>Presentación de PowerPoint</vt:lpstr>
      <vt:lpstr>Presentación de PowerPoint</vt:lpstr>
      <vt:lpstr>Claves del negocio bancario</vt:lpstr>
      <vt:lpstr>Préstamos</vt:lpstr>
      <vt:lpstr>Tarjetas</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ov</dc:creator>
  <cp:lastModifiedBy>Fabiana Valdiviezo</cp:lastModifiedBy>
  <cp:revision>67</cp:revision>
  <dcterms:created xsi:type="dcterms:W3CDTF">2005-02-25T18:09:03Z</dcterms:created>
  <dcterms:modified xsi:type="dcterms:W3CDTF">2023-05-29T23:47:31Z</dcterms:modified>
</cp:coreProperties>
</file>