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1" r:id="rId25"/>
    <p:sldId id="280" r:id="rId26"/>
    <p:sldId id="293" r:id="rId27"/>
    <p:sldId id="295" r:id="rId28"/>
    <p:sldId id="292" r:id="rId29"/>
    <p:sldId id="282" r:id="rId30"/>
    <p:sldId id="284" r:id="rId31"/>
    <p:sldId id="285" r:id="rId32"/>
    <p:sldId id="286" r:id="rId33"/>
    <p:sldId id="287" r:id="rId34"/>
    <p:sldId id="296" r:id="rId35"/>
    <p:sldId id="306" r:id="rId36"/>
    <p:sldId id="297" r:id="rId37"/>
    <p:sldId id="298" r:id="rId38"/>
    <p:sldId id="301" r:id="rId39"/>
    <p:sldId id="302" r:id="rId40"/>
    <p:sldId id="303" r:id="rId41"/>
    <p:sldId id="305" r:id="rId42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0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69" y="912873"/>
                </a:lnTo>
                <a:lnTo>
                  <a:pt x="4898140" y="912873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7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77" y="918969"/>
                </a:lnTo>
                <a:lnTo>
                  <a:pt x="3653980" y="918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4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1465834"/>
            <a:ext cx="7852663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8"/>
              <a:ext cx="9144000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3999" cy="80223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4429" y="2851393"/>
            <a:ext cx="5635756" cy="6248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29809" y="3596767"/>
            <a:ext cx="30327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Trabajo</a:t>
            </a:r>
            <a:r>
              <a:rPr sz="2700" spc="-4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Práctico</a:t>
            </a:r>
            <a:r>
              <a:rPr sz="2700" spc="-4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464646"/>
                </a:solidFill>
                <a:latin typeface="Lucida Sans Unicode"/>
                <a:cs typeface="Lucida Sans Unicode"/>
              </a:rPr>
              <a:t>3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1700783"/>
            <a:ext cx="3355848" cy="35829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71846" y="1916684"/>
            <a:ext cx="315722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El</a:t>
            </a:r>
            <a:r>
              <a:rPr sz="1800" dirty="0">
                <a:latin typeface="Lucida Sans Unicode"/>
                <a:cs typeface="Lucida Sans Unicode"/>
              </a:rPr>
              <a:t> tester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comprobador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cables</a:t>
            </a:r>
            <a:r>
              <a:rPr sz="1800" dirty="0">
                <a:latin typeface="Lucida Sans Unicode"/>
                <a:cs typeface="Lucida Sans Unicode"/>
              </a:rPr>
              <a:t> o</a:t>
            </a:r>
            <a:r>
              <a:rPr sz="1800" spc="-5" dirty="0">
                <a:latin typeface="Lucida Sans Unicode"/>
                <a:cs typeface="Lucida Sans Unicode"/>
              </a:rPr>
              <a:t> verificador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cables </a:t>
            </a:r>
            <a:r>
              <a:rPr sz="1800" dirty="0">
                <a:latin typeface="Lucida Sans Unicode"/>
                <a:cs typeface="Lucida Sans Unicode"/>
              </a:rPr>
              <a:t>es un </a:t>
            </a:r>
            <a:r>
              <a:rPr sz="1800" spc="-10" dirty="0">
                <a:latin typeface="Lucida Sans Unicode"/>
                <a:cs typeface="Lucida Sans Unicode"/>
              </a:rPr>
              <a:t>dispositivo </a:t>
            </a:r>
            <a:r>
              <a:rPr sz="1800" spc="-5" dirty="0">
                <a:latin typeface="Lucida Sans Unicode"/>
                <a:cs typeface="Lucida Sans Unicode"/>
              </a:rPr>
              <a:t>que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permite verificar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las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conexiones eléctricas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-5" dirty="0">
                <a:latin typeface="Lucida Sans Unicode"/>
                <a:cs typeface="Lucida Sans Unicode"/>
              </a:rPr>
              <a:t> conectores.</a:t>
            </a:r>
            <a:endParaRPr sz="1800">
              <a:latin typeface="Lucida Sans Unicode"/>
              <a:cs typeface="Lucida Sans Unicode"/>
            </a:endParaRPr>
          </a:p>
          <a:p>
            <a:pPr marL="12700" marR="41275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Nosotros lo usaremos para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comprobar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conexiones </a:t>
            </a:r>
            <a:r>
              <a:rPr sz="1800" dirty="0">
                <a:latin typeface="Lucida Sans Unicode"/>
                <a:cs typeface="Lucida Sans Unicode"/>
              </a:rPr>
              <a:t> en </a:t>
            </a:r>
            <a:r>
              <a:rPr sz="1800" spc="-5" dirty="0">
                <a:latin typeface="Lucida Sans Unicode"/>
                <a:cs typeface="Lucida Sans Unicode"/>
              </a:rPr>
              <a:t>ambos extremos del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 de red directo cuando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éste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esté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finalizado.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740151"/>
            <a:ext cx="2898648" cy="32674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69900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800" spc="15" dirty="0">
                <a:solidFill>
                  <a:srgbClr val="2CA1BE"/>
                </a:solidFill>
              </a:rPr>
              <a:t>1.	</a:t>
            </a:r>
            <a:r>
              <a:rPr dirty="0"/>
              <a:t>Cortar </a:t>
            </a:r>
            <a:r>
              <a:rPr spc="-5" dirty="0"/>
              <a:t>con el </a:t>
            </a:r>
            <a:r>
              <a:rPr spc="-10" dirty="0"/>
              <a:t>alicate </a:t>
            </a:r>
            <a:r>
              <a:rPr dirty="0"/>
              <a:t>un </a:t>
            </a:r>
            <a:r>
              <a:rPr spc="-5" dirty="0"/>
              <a:t>tramo de cable </a:t>
            </a:r>
            <a:r>
              <a:rPr spc="-840" dirty="0"/>
              <a:t> </a:t>
            </a:r>
            <a:r>
              <a:rPr spc="-5" dirty="0"/>
              <a:t>suficientemente</a:t>
            </a:r>
            <a:r>
              <a:rPr spc="-40" dirty="0"/>
              <a:t> </a:t>
            </a:r>
            <a:r>
              <a:rPr spc="-5" dirty="0"/>
              <a:t>largo para</a:t>
            </a:r>
            <a:r>
              <a:rPr spc="-25" dirty="0"/>
              <a:t> </a:t>
            </a:r>
            <a:r>
              <a:rPr spc="-5" dirty="0"/>
              <a:t>la</a:t>
            </a:r>
            <a:r>
              <a:rPr spc="-20" dirty="0"/>
              <a:t> </a:t>
            </a:r>
            <a:r>
              <a:rPr spc="-10" dirty="0"/>
              <a:t>actividad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1" y="573023"/>
            <a:ext cx="3992893" cy="443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26406"/>
            <a:ext cx="7731759" cy="2832100"/>
            <a:chOff x="0" y="4026406"/>
            <a:chExt cx="7731759" cy="283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83" y="4155948"/>
              <a:ext cx="1871472" cy="1915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5403" y="4026406"/>
              <a:ext cx="3355848" cy="279654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45668" y="1465834"/>
            <a:ext cx="778383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800" spc="15" dirty="0">
                <a:solidFill>
                  <a:srgbClr val="2CA1BE"/>
                </a:solidFill>
                <a:latin typeface="Lucida Sans Unicode"/>
                <a:cs typeface="Lucida Sans Unicode"/>
              </a:rPr>
              <a:t>2.	</a:t>
            </a:r>
            <a:r>
              <a:rPr sz="2700" dirty="0">
                <a:latin typeface="Lucida Sans Unicode"/>
                <a:cs typeface="Lucida Sans Unicode"/>
              </a:rPr>
              <a:t>Separar </a:t>
            </a:r>
            <a:r>
              <a:rPr sz="2700" spc="-5" dirty="0">
                <a:latin typeface="Lucida Sans Unicode"/>
                <a:cs typeface="Lucida Sans Unicode"/>
              </a:rPr>
              <a:t>con el pelacables la </a:t>
            </a:r>
            <a:r>
              <a:rPr sz="2700" dirty="0">
                <a:latin typeface="Lucida Sans Unicode"/>
                <a:cs typeface="Lucida Sans Unicode"/>
              </a:rPr>
              <a:t>funda de uno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 los extremos en </a:t>
            </a:r>
            <a:r>
              <a:rPr sz="2700" dirty="0">
                <a:latin typeface="Lucida Sans Unicode"/>
                <a:cs typeface="Lucida Sans Unicode"/>
              </a:rPr>
              <a:t>una </a:t>
            </a:r>
            <a:r>
              <a:rPr sz="2700" spc="-5" dirty="0">
                <a:latin typeface="Lucida Sans Unicode"/>
                <a:cs typeface="Lucida Sans Unicode"/>
              </a:rPr>
              <a:t>longitud de </a:t>
            </a:r>
            <a:r>
              <a:rPr sz="2700" dirty="0">
                <a:latin typeface="Lucida Sans Unicode"/>
                <a:cs typeface="Lucida Sans Unicode"/>
              </a:rPr>
              <a:t>unos 2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centímetros. </a:t>
            </a:r>
            <a:r>
              <a:rPr sz="2700" dirty="0">
                <a:latin typeface="Lucida Sans Unicode"/>
                <a:cs typeface="Lucida Sans Unicode"/>
              </a:rPr>
              <a:t>Cuidado </a:t>
            </a:r>
            <a:r>
              <a:rPr sz="2700" spc="-5" dirty="0">
                <a:latin typeface="Lucida Sans Unicode"/>
                <a:cs typeface="Lucida Sans Unicode"/>
              </a:rPr>
              <a:t>de </a:t>
            </a:r>
            <a:r>
              <a:rPr sz="2700" dirty="0">
                <a:latin typeface="Lucida Sans Unicode"/>
                <a:cs typeface="Lucida Sans Unicode"/>
              </a:rPr>
              <a:t>no </a:t>
            </a:r>
            <a:r>
              <a:rPr sz="2700" spc="-5" dirty="0">
                <a:latin typeface="Lucida Sans Unicode"/>
                <a:cs typeface="Lucida Sans Unicode"/>
              </a:rPr>
              <a:t>cortar </a:t>
            </a:r>
            <a:r>
              <a:rPr sz="2700" dirty="0">
                <a:latin typeface="Lucida Sans Unicode"/>
                <a:cs typeface="Lucida Sans Unicode"/>
              </a:rPr>
              <a:t>ninguno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 los </a:t>
            </a:r>
            <a:r>
              <a:rPr sz="2700" dirty="0">
                <a:latin typeface="Lucida Sans Unicode"/>
                <a:cs typeface="Lucida Sans Unicode"/>
              </a:rPr>
              <a:t>hilos </a:t>
            </a:r>
            <a:r>
              <a:rPr sz="2700" spc="-5" dirty="0">
                <a:latin typeface="Lucida Sans Unicode"/>
                <a:cs typeface="Lucida Sans Unicode"/>
              </a:rPr>
              <a:t>internos, ya que el cable podría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no funcionar si </a:t>
            </a:r>
            <a:r>
              <a:rPr sz="2700" spc="-5" dirty="0">
                <a:latin typeface="Lucida Sans Unicode"/>
                <a:cs typeface="Lucida Sans Unicode"/>
              </a:rPr>
              <a:t>tiene </a:t>
            </a:r>
            <a:r>
              <a:rPr sz="2700" spc="-10" dirty="0">
                <a:latin typeface="Lucida Sans Unicode"/>
                <a:cs typeface="Lucida Sans Unicode"/>
              </a:rPr>
              <a:t>cortes </a:t>
            </a:r>
            <a:r>
              <a:rPr sz="2700" dirty="0">
                <a:latin typeface="Lucida Sans Unicode"/>
                <a:cs typeface="Lucida Sans Unicode"/>
              </a:rPr>
              <a:t>y se </a:t>
            </a:r>
            <a:r>
              <a:rPr sz="2700" spc="-5" dirty="0">
                <a:latin typeface="Lucida Sans Unicode"/>
                <a:cs typeface="Lucida Sans Unicode"/>
              </a:rPr>
              <a:t>deja ver el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cobre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alguno</a:t>
            </a:r>
            <a:r>
              <a:rPr sz="2700" dirty="0">
                <a:latin typeface="Lucida Sans Unicode"/>
                <a:cs typeface="Lucida Sans Unicode"/>
              </a:rPr>
              <a:t> de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los </a:t>
            </a:r>
            <a:r>
              <a:rPr sz="2700" dirty="0">
                <a:latin typeface="Lucida Sans Unicode"/>
                <a:cs typeface="Lucida Sans Unicode"/>
              </a:rPr>
              <a:t>hilos.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724" y="2772192"/>
            <a:ext cx="4790229" cy="32343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8509" y="845946"/>
            <a:ext cx="61722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Aparecerán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8 </a:t>
            </a:r>
            <a:r>
              <a:rPr sz="1800" spc="-5" dirty="0">
                <a:latin typeface="Lucida Sans Unicode"/>
                <a:cs typeface="Lucida Sans Unicode"/>
              </a:rPr>
              <a:t>hilos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cobre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trenzados</a:t>
            </a:r>
            <a:r>
              <a:rPr sz="1800" dirty="0">
                <a:latin typeface="Lucida Sans Unicode"/>
                <a:cs typeface="Lucida Sans Unicode"/>
              </a:rPr>
              <a:t> en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pares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mismo color.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Lucida Sans Unicode"/>
                <a:cs typeface="Lucida Sans Unicode"/>
              </a:rPr>
              <a:t>Compruebe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no</a:t>
            </a:r>
            <a:r>
              <a:rPr sz="1800" spc="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puede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verse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el</a:t>
            </a:r>
            <a:r>
              <a:rPr sz="1800" spc="6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cobre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7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ninguno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 cables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aparecen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quitar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funda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cable. </a:t>
            </a:r>
            <a:r>
              <a:rPr sz="1800" dirty="0">
                <a:latin typeface="Lucida Sans Unicode"/>
                <a:cs typeface="Lucida Sans Unicode"/>
              </a:rPr>
              <a:t> En</a:t>
            </a:r>
            <a:r>
              <a:rPr sz="1800" spc="-5" dirty="0">
                <a:latin typeface="Lucida Sans Unicode"/>
                <a:cs typeface="Lucida Sans Unicode"/>
              </a:rPr>
              <a:t> caso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contrario,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deberá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empezar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nuevo,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cortar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dañados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volver </a:t>
            </a:r>
            <a:r>
              <a:rPr sz="1800" dirty="0">
                <a:latin typeface="Lucida Sans Unicode"/>
                <a:cs typeface="Lucida Sans Unicode"/>
              </a:rPr>
              <a:t>al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paso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2.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335" y="3645406"/>
            <a:ext cx="3488436" cy="3107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465834"/>
            <a:ext cx="7731759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800" spc="15" dirty="0">
                <a:solidFill>
                  <a:srgbClr val="2CA1BE"/>
                </a:solidFill>
              </a:rPr>
              <a:t>3.	</a:t>
            </a:r>
            <a:r>
              <a:rPr spc="-5" dirty="0"/>
              <a:t>Destrenzar los cables que </a:t>
            </a:r>
            <a:r>
              <a:rPr dirty="0"/>
              <a:t>han </a:t>
            </a:r>
            <a:r>
              <a:rPr spc="-5" dirty="0"/>
              <a:t>aparecido al </a:t>
            </a:r>
            <a:r>
              <a:rPr spc="-840" dirty="0"/>
              <a:t> </a:t>
            </a:r>
            <a:r>
              <a:rPr spc="-5" dirty="0"/>
              <a:t>quitar la </a:t>
            </a:r>
            <a:r>
              <a:rPr dirty="0"/>
              <a:t>funda e </a:t>
            </a:r>
            <a:r>
              <a:rPr spc="-5" dirty="0"/>
              <a:t>intenta alisarlos lo </a:t>
            </a:r>
            <a:r>
              <a:rPr dirty="0"/>
              <a:t>más </a:t>
            </a:r>
            <a:r>
              <a:rPr spc="5" dirty="0"/>
              <a:t> </a:t>
            </a:r>
            <a:r>
              <a:rPr spc="-5" dirty="0"/>
              <a:t>posible. Intentar que </a:t>
            </a:r>
            <a:r>
              <a:rPr dirty="0"/>
              <a:t>ninguno </a:t>
            </a:r>
            <a:r>
              <a:rPr spc="-5" dirty="0"/>
              <a:t>de los cables </a:t>
            </a:r>
            <a:r>
              <a:rPr spc="-840" dirty="0"/>
              <a:t> </a:t>
            </a:r>
            <a:r>
              <a:rPr dirty="0"/>
              <a:t>se monte </a:t>
            </a:r>
            <a:r>
              <a:rPr spc="-5" dirty="0"/>
              <a:t>encima de otro </a:t>
            </a:r>
            <a:r>
              <a:rPr dirty="0"/>
              <a:t>y </a:t>
            </a:r>
            <a:r>
              <a:rPr spc="-5" dirty="0"/>
              <a:t>que </a:t>
            </a:r>
            <a:r>
              <a:rPr spc="-10" dirty="0"/>
              <a:t>tengan </a:t>
            </a:r>
            <a:r>
              <a:rPr spc="-5" dirty="0"/>
              <a:t> todos</a:t>
            </a:r>
            <a:r>
              <a:rPr spc="-10" dirty="0"/>
              <a:t> </a:t>
            </a:r>
            <a:r>
              <a:rPr spc="-5" dirty="0"/>
              <a:t>la</a:t>
            </a:r>
            <a:r>
              <a:rPr spc="-15" dirty="0"/>
              <a:t> </a:t>
            </a:r>
            <a:r>
              <a:rPr dirty="0"/>
              <a:t>misma</a:t>
            </a:r>
            <a:r>
              <a:rPr spc="-20" dirty="0"/>
              <a:t> </a:t>
            </a:r>
            <a:r>
              <a:rPr spc="-5" dirty="0"/>
              <a:t>longitud.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0338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Ordenar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los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hilos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izquierda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derecha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según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la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especificación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TIA/EIA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568B.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26" y="573008"/>
            <a:ext cx="4971299" cy="4465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156" y="2975200"/>
            <a:ext cx="6988838" cy="211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0064" y="4195571"/>
            <a:ext cx="5126736" cy="26609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5668" y="1427734"/>
            <a:ext cx="7867015" cy="254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ts val="247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dirty="0">
                <a:latin typeface="Lucida Sans Unicode"/>
                <a:cs typeface="Lucida Sans Unicode"/>
              </a:rPr>
              <a:t>No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soltar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cables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para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que</a:t>
            </a:r>
            <a:r>
              <a:rPr sz="2100" dirty="0">
                <a:latin typeface="Lucida Sans Unicode"/>
                <a:cs typeface="Lucida Sans Unicode"/>
              </a:rPr>
              <a:t> ninguno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cambie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 posición.</a:t>
            </a:r>
            <a:endParaRPr sz="2100">
              <a:latin typeface="Lucida Sans Unicode"/>
              <a:cs typeface="Lucida Sans Unicode"/>
            </a:endParaRPr>
          </a:p>
          <a:p>
            <a:pPr marL="268605" indent="-256540">
              <a:lnSpc>
                <a:spcPts val="2220"/>
              </a:lnSpc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Estirar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bien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cables,</a:t>
            </a:r>
            <a:r>
              <a:rPr sz="2100" spc="1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poniéndolos</a:t>
            </a:r>
            <a:r>
              <a:rPr sz="2100" spc="1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totalmente</a:t>
            </a:r>
            <a:r>
              <a:rPr sz="2100" spc="4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paralelos,</a:t>
            </a:r>
            <a:endParaRPr sz="2100">
              <a:latin typeface="Lucida Sans Unicode"/>
              <a:cs typeface="Lucida Sans Unicode"/>
            </a:endParaRPr>
          </a:p>
          <a:p>
            <a:pPr marL="268605">
              <a:lnSpc>
                <a:spcPts val="2215"/>
              </a:lnSpc>
            </a:pPr>
            <a:r>
              <a:rPr sz="2100" spc="-5" dirty="0">
                <a:latin typeface="Lucida Sans Unicode"/>
                <a:cs typeface="Lucida Sans Unicode"/>
              </a:rPr>
              <a:t>como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puedes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apreciar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en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la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imagen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anterior.</a:t>
            </a:r>
            <a:endParaRPr sz="2100">
              <a:latin typeface="Lucida Sans Unicode"/>
              <a:cs typeface="Lucida Sans Unicode"/>
            </a:endParaRPr>
          </a:p>
          <a:p>
            <a:pPr marL="268605" marR="107950" indent="-256540">
              <a:lnSpc>
                <a:spcPts val="2020"/>
              </a:lnSpc>
              <a:spcBef>
                <a:spcPts val="43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Presionar</a:t>
            </a:r>
            <a:r>
              <a:rPr sz="2100" spc="1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todos</a:t>
            </a:r>
            <a:r>
              <a:rPr sz="2100" spc="1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 cables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entre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 dedos</a:t>
            </a:r>
            <a:r>
              <a:rPr sz="2100" spc="3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pulgar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</a:t>
            </a:r>
            <a:r>
              <a:rPr sz="2100" spc="-5" dirty="0">
                <a:latin typeface="Lucida Sans Unicode"/>
                <a:cs typeface="Lucida Sans Unicode"/>
              </a:rPr>
              <a:t> índice </a:t>
            </a:r>
            <a:r>
              <a:rPr sz="2100" spc="-65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para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dejarlos</a:t>
            </a:r>
            <a:r>
              <a:rPr sz="2100" spc="2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paralelos</a:t>
            </a:r>
            <a:r>
              <a:rPr sz="2100" dirty="0">
                <a:latin typeface="Lucida Sans Unicode"/>
                <a:cs typeface="Lucida Sans Unicode"/>
              </a:rPr>
              <a:t> y</a:t>
            </a:r>
            <a:r>
              <a:rPr sz="2100" spc="-5" dirty="0">
                <a:latin typeface="Lucida Sans Unicode"/>
                <a:cs typeface="Lucida Sans Unicode"/>
              </a:rPr>
              <a:t> planos, </a:t>
            </a:r>
            <a:r>
              <a:rPr sz="2100" dirty="0">
                <a:latin typeface="Lucida Sans Unicode"/>
                <a:cs typeface="Lucida Sans Unicode"/>
              </a:rPr>
              <a:t>tal y</a:t>
            </a:r>
            <a:r>
              <a:rPr sz="2100" spc="-5" dirty="0">
                <a:latin typeface="Lucida Sans Unicode"/>
                <a:cs typeface="Lucida Sans Unicode"/>
              </a:rPr>
              <a:t> como</a:t>
            </a:r>
            <a:r>
              <a:rPr sz="2100" spc="3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puede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ver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en 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la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siguiente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figura.</a:t>
            </a:r>
            <a:endParaRPr sz="2100">
              <a:latin typeface="Lucida Sans Unicode"/>
              <a:cs typeface="Lucida Sans Unicode"/>
            </a:endParaRPr>
          </a:p>
          <a:p>
            <a:pPr marL="268605" marR="571500" indent="-256540">
              <a:lnSpc>
                <a:spcPts val="202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Cortar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la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parte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superior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los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cables </a:t>
            </a:r>
            <a:r>
              <a:rPr sz="2100" dirty="0">
                <a:latin typeface="Lucida Sans Unicode"/>
                <a:cs typeface="Lucida Sans Unicode"/>
              </a:rPr>
              <a:t>si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ve </a:t>
            </a:r>
            <a:r>
              <a:rPr sz="2100" spc="-5" dirty="0">
                <a:latin typeface="Lucida Sans Unicode"/>
                <a:cs typeface="Lucida Sans Unicode"/>
              </a:rPr>
              <a:t>que alguno </a:t>
            </a:r>
            <a:r>
              <a:rPr sz="2100" spc="-65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queda</a:t>
            </a:r>
            <a:r>
              <a:rPr sz="2100" dirty="0">
                <a:latin typeface="Lucida Sans Unicode"/>
                <a:cs typeface="Lucida Sans Unicode"/>
              </a:rPr>
              <a:t> más largo</a:t>
            </a:r>
            <a:r>
              <a:rPr sz="2100" spc="-5" dirty="0">
                <a:latin typeface="Lucida Sans Unicode"/>
                <a:cs typeface="Lucida Sans Unicode"/>
              </a:rPr>
              <a:t> que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los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otros.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La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distancia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 </a:t>
            </a:r>
            <a:r>
              <a:rPr sz="2100" spc="-10" dirty="0">
                <a:latin typeface="Lucida Sans Unicode"/>
                <a:cs typeface="Lucida Sans Unicode"/>
              </a:rPr>
              <a:t>estos </a:t>
            </a:r>
            <a:r>
              <a:rPr sz="2100" spc="-5" dirty="0">
                <a:latin typeface="Lucida Sans Unicode"/>
                <a:cs typeface="Lucida Sans Unicode"/>
              </a:rPr>
              <a:t> cables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debe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ser,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aproximadamente,</a:t>
            </a:r>
            <a:r>
              <a:rPr sz="2100" spc="4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de 12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milímetros.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04715"/>
            <a:ext cx="7935595" cy="2653665"/>
            <a:chOff x="0" y="4204715"/>
            <a:chExt cx="7935595" cy="2653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6083" y="4204715"/>
              <a:ext cx="1728216" cy="15773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1164" y="4277867"/>
              <a:ext cx="3194304" cy="24018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3346" y="1335785"/>
            <a:ext cx="7652384" cy="27114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marR="634365" indent="-256540">
              <a:lnSpc>
                <a:spcPts val="2920"/>
              </a:lnSpc>
              <a:spcBef>
                <a:spcPts val="459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Tomar el conector RJ-45 con la lengüeta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hacia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abajo.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6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Manteniendo los cables planos </a:t>
            </a:r>
            <a:r>
              <a:rPr sz="2700" dirty="0">
                <a:latin typeface="Lucida Sans Unicode"/>
                <a:cs typeface="Lucida Sans Unicode"/>
              </a:rPr>
              <a:t>y </a:t>
            </a:r>
            <a:r>
              <a:rPr sz="2700" spc="-5" dirty="0">
                <a:latin typeface="Lucida Sans Unicode"/>
                <a:cs typeface="Lucida Sans Unicode"/>
              </a:rPr>
              <a:t>ordenados, </a:t>
            </a:r>
            <a:r>
              <a:rPr sz="2700" spc="-844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introdúzcalos en el conector RJ-45,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manteniéndolo con la lengüeta hacia abajo.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 esta </a:t>
            </a:r>
            <a:r>
              <a:rPr sz="2700" dirty="0">
                <a:latin typeface="Lucida Sans Unicode"/>
                <a:cs typeface="Lucida Sans Unicode"/>
              </a:rPr>
              <a:t>forma, </a:t>
            </a:r>
            <a:r>
              <a:rPr sz="2700" spc="-5" dirty="0">
                <a:latin typeface="Lucida Sans Unicode"/>
                <a:cs typeface="Lucida Sans Unicode"/>
              </a:rPr>
              <a:t>compruebe que el cable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blanco-naranja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queda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5" dirty="0">
                <a:latin typeface="Lucida Sans Unicode"/>
                <a:cs typeface="Lucida Sans Unicode"/>
              </a:rPr>
              <a:t> la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izquierda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(pin 1).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883" y="573010"/>
            <a:ext cx="7054596" cy="51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4896611"/>
            <a:ext cx="6120384" cy="16946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5668" y="1420113"/>
            <a:ext cx="7948295" cy="321639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655"/>
              </a:spcBef>
              <a:buClr>
                <a:srgbClr val="2CA1BE"/>
              </a:buClr>
              <a:buSzPct val="67391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Mirando de </a:t>
            </a:r>
            <a:r>
              <a:rPr sz="2300" dirty="0">
                <a:latin typeface="Lucida Sans Unicode"/>
                <a:cs typeface="Lucida Sans Unicode"/>
              </a:rPr>
              <a:t>frente </a:t>
            </a:r>
            <a:r>
              <a:rPr sz="2300" spc="-5" dirty="0">
                <a:latin typeface="Lucida Sans Unicode"/>
                <a:cs typeface="Lucida Sans Unicode"/>
              </a:rPr>
              <a:t>el conector RJ-45, </a:t>
            </a:r>
            <a:r>
              <a:rPr sz="2300" spc="-5" dirty="0" err="1" smtClean="0">
                <a:latin typeface="Lucida Sans Unicode"/>
                <a:cs typeface="Lucida Sans Unicode"/>
              </a:rPr>
              <a:t>compruebe</a:t>
            </a:r>
            <a:r>
              <a:rPr sz="2300" spc="-5" dirty="0" smtClean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que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todos los cables han entrado </a:t>
            </a:r>
            <a:r>
              <a:rPr sz="2300" dirty="0">
                <a:latin typeface="Lucida Sans Unicode"/>
                <a:cs typeface="Lucida Sans Unicode"/>
              </a:rPr>
              <a:t>hasta el fondo y que no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hay ninguno </a:t>
            </a:r>
            <a:r>
              <a:rPr sz="2300" spc="-5" dirty="0">
                <a:latin typeface="Lucida Sans Unicode"/>
                <a:cs typeface="Lucida Sans Unicode"/>
              </a:rPr>
              <a:t>que quede más bajo que los demás. 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Deberá comprobar que en </a:t>
            </a:r>
            <a:r>
              <a:rPr sz="2300" dirty="0">
                <a:latin typeface="Lucida Sans Unicode"/>
                <a:cs typeface="Lucida Sans Unicode"/>
              </a:rPr>
              <a:t>todos los </a:t>
            </a:r>
            <a:r>
              <a:rPr sz="2300" spc="-5" dirty="0">
                <a:latin typeface="Lucida Sans Unicode"/>
                <a:cs typeface="Lucida Sans Unicode"/>
              </a:rPr>
              <a:t>agujeros </a:t>
            </a:r>
            <a:r>
              <a:rPr sz="2300" dirty="0">
                <a:latin typeface="Lucida Sans Unicode"/>
                <a:cs typeface="Lucida Sans Unicode"/>
              </a:rPr>
              <a:t>hay un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cable.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Puede </a:t>
            </a:r>
            <a:r>
              <a:rPr sz="2300" spc="-5" dirty="0">
                <a:latin typeface="Lucida Sans Unicode"/>
                <a:cs typeface="Lucida Sans Unicode"/>
              </a:rPr>
              <a:t>que</a:t>
            </a:r>
            <a:r>
              <a:rPr sz="2300" dirty="0">
                <a:latin typeface="Lucida Sans Unicode"/>
                <a:cs typeface="Lucida Sans Unicode"/>
              </a:rPr>
              <a:t> necesite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un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poco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de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esfuerzo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para</a:t>
            </a:r>
          </a:p>
          <a:p>
            <a:pPr marL="268605" marR="85725">
              <a:lnSpc>
                <a:spcPct val="80000"/>
              </a:lnSpc>
            </a:pPr>
            <a:r>
              <a:rPr sz="2300" spc="-5" dirty="0">
                <a:latin typeface="Lucida Sans Unicode"/>
                <a:cs typeface="Lucida Sans Unicode"/>
              </a:rPr>
              <a:t>empujar</a:t>
            </a:r>
            <a:r>
              <a:rPr sz="2300" spc="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firmemente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los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cables</a:t>
            </a:r>
            <a:r>
              <a:rPr sz="2300" spc="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en</a:t>
            </a:r>
            <a:r>
              <a:rPr sz="2300" spc="2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el</a:t>
            </a:r>
            <a:r>
              <a:rPr sz="2300" spc="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conector</a:t>
            </a:r>
            <a:r>
              <a:rPr sz="2300" spc="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hasta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el fondo. Verificar que </a:t>
            </a:r>
            <a:r>
              <a:rPr sz="2300" spc="-5" dirty="0">
                <a:latin typeface="Lucida Sans Unicode"/>
                <a:cs typeface="Lucida Sans Unicode"/>
              </a:rPr>
              <a:t>parte </a:t>
            </a:r>
            <a:r>
              <a:rPr sz="2300" dirty="0">
                <a:latin typeface="Lucida Sans Unicode"/>
                <a:cs typeface="Lucida Sans Unicode"/>
              </a:rPr>
              <a:t>de la funda </a:t>
            </a:r>
            <a:r>
              <a:rPr sz="2300" spc="-5" dirty="0">
                <a:latin typeface="Lucida Sans Unicode"/>
                <a:cs typeface="Lucida Sans Unicode"/>
              </a:rPr>
              <a:t>del cable 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también entra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en el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conector. Fíjese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en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las</a:t>
            </a:r>
            <a:r>
              <a:rPr sz="230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cuchillas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 </a:t>
            </a:r>
            <a:r>
              <a:rPr sz="2300" spc="-7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dientes que tienen </a:t>
            </a:r>
            <a:r>
              <a:rPr sz="2300" dirty="0">
                <a:latin typeface="Lucida Sans Unicode"/>
                <a:cs typeface="Lucida Sans Unicode"/>
              </a:rPr>
              <a:t>los </a:t>
            </a:r>
            <a:r>
              <a:rPr sz="2300" spc="-5" dirty="0">
                <a:latin typeface="Lucida Sans Unicode"/>
                <a:cs typeface="Lucida Sans Unicode"/>
              </a:rPr>
              <a:t>conectores </a:t>
            </a:r>
            <a:r>
              <a:rPr sz="2300" dirty="0">
                <a:latin typeface="Lucida Sans Unicode"/>
                <a:cs typeface="Lucida Sans Unicode"/>
              </a:rPr>
              <a:t>RJ-45. Son los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responsables de </a:t>
            </a:r>
            <a:r>
              <a:rPr sz="2300" dirty="0">
                <a:latin typeface="Lucida Sans Unicode"/>
                <a:cs typeface="Lucida Sans Unicode"/>
              </a:rPr>
              <a:t>hacer </a:t>
            </a:r>
            <a:r>
              <a:rPr sz="2300" spc="-5" dirty="0">
                <a:latin typeface="Lucida Sans Unicode"/>
                <a:cs typeface="Lucida Sans Unicode"/>
              </a:rPr>
              <a:t>contacto con el cobre de </a:t>
            </a:r>
            <a:r>
              <a:rPr sz="2300" dirty="0">
                <a:latin typeface="Lucida Sans Unicode"/>
                <a:cs typeface="Lucida Sans Unicode"/>
              </a:rPr>
              <a:t>los 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cables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y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sujetarlos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cuando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crimpamos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el cable.</a:t>
            </a:r>
            <a:endParaRPr sz="2300" dirty="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068" y="573023"/>
            <a:ext cx="4347972" cy="53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8228" y="3357371"/>
            <a:ext cx="4148328" cy="3124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5668" y="1415161"/>
            <a:ext cx="7865109" cy="17729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Tome la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crimpadora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introduzca el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conector.</a:t>
            </a:r>
            <a:endParaRPr sz="2700">
              <a:latin typeface="Lucida Sans Unicode"/>
              <a:cs typeface="Lucida Sans Unicode"/>
            </a:endParaRPr>
          </a:p>
          <a:p>
            <a:pPr marL="268605" marR="7620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Presione la crimpadora </a:t>
            </a:r>
            <a:r>
              <a:rPr sz="2700" dirty="0">
                <a:latin typeface="Lucida Sans Unicode"/>
                <a:cs typeface="Lucida Sans Unicode"/>
              </a:rPr>
              <a:t>hasta </a:t>
            </a:r>
            <a:r>
              <a:rPr sz="2700" spc="-5" dirty="0">
                <a:latin typeface="Lucida Sans Unicode"/>
                <a:cs typeface="Lucida Sans Unicode"/>
              </a:rPr>
              <a:t>que escuche </a:t>
            </a:r>
            <a:r>
              <a:rPr sz="2700" spc="5" dirty="0">
                <a:latin typeface="Lucida Sans Unicode"/>
                <a:cs typeface="Lucida Sans Unicode"/>
              </a:rPr>
              <a:t>un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chasquido. Tire </a:t>
            </a:r>
            <a:r>
              <a:rPr sz="2700" spc="-10" dirty="0">
                <a:latin typeface="Lucida Sans Unicode"/>
                <a:cs typeface="Lucida Sans Unicode"/>
              </a:rPr>
              <a:t>levemente </a:t>
            </a:r>
            <a:r>
              <a:rPr sz="2700" spc="-5" dirty="0">
                <a:latin typeface="Lucida Sans Unicode"/>
                <a:cs typeface="Lucida Sans Unicode"/>
              </a:rPr>
              <a:t>del cable para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comprobar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que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ha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quedado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sujeto.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441" y="588250"/>
            <a:ext cx="2694452" cy="51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551687"/>
            <a:ext cx="6222491" cy="4754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6420" y="1723644"/>
            <a:ext cx="4930139" cy="307390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43194" y="5025897"/>
            <a:ext cx="564515" cy="793115"/>
            <a:chOff x="5743194" y="5025897"/>
            <a:chExt cx="564515" cy="793115"/>
          </a:xfrm>
        </p:grpSpPr>
        <p:sp>
          <p:nvSpPr>
            <p:cNvPr id="5" name="object 5"/>
            <p:cNvSpPr/>
            <p:nvPr/>
          </p:nvSpPr>
          <p:spPr>
            <a:xfrm>
              <a:off x="5807964" y="5064759"/>
              <a:ext cx="431800" cy="725170"/>
            </a:xfrm>
            <a:custGeom>
              <a:avLst/>
              <a:gdLst/>
              <a:ahLst/>
              <a:cxnLst/>
              <a:rect l="l" t="t" r="r" b="b"/>
              <a:pathLst>
                <a:path w="431800" h="725170">
                  <a:moveTo>
                    <a:pt x="203835" y="0"/>
                  </a:moveTo>
                  <a:lnTo>
                    <a:pt x="0" y="227456"/>
                  </a:lnTo>
                  <a:lnTo>
                    <a:pt x="107823" y="221614"/>
                  </a:lnTo>
                  <a:lnTo>
                    <a:pt x="135509" y="724877"/>
                  </a:lnTo>
                  <a:lnTo>
                    <a:pt x="351282" y="713028"/>
                  </a:lnTo>
                  <a:lnTo>
                    <a:pt x="323596" y="209676"/>
                  </a:lnTo>
                  <a:lnTo>
                    <a:pt x="431419" y="203834"/>
                  </a:lnTo>
                  <a:lnTo>
                    <a:pt x="203835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43194" y="5025897"/>
              <a:ext cx="564515" cy="793115"/>
            </a:xfrm>
            <a:custGeom>
              <a:avLst/>
              <a:gdLst/>
              <a:ahLst/>
              <a:cxnLst/>
              <a:rect l="l" t="t" r="r" b="b"/>
              <a:pathLst>
                <a:path w="564514" h="793114">
                  <a:moveTo>
                    <a:pt x="179714" y="289432"/>
                  </a:moveTo>
                  <a:lnTo>
                    <a:pt x="146684" y="289432"/>
                  </a:lnTo>
                  <a:lnTo>
                    <a:pt x="174370" y="792708"/>
                  </a:lnTo>
                  <a:lnTo>
                    <a:pt x="445007" y="777836"/>
                  </a:lnTo>
                  <a:lnTo>
                    <a:pt x="443913" y="757948"/>
                  </a:lnTo>
                  <a:lnTo>
                    <a:pt x="205485" y="757948"/>
                  </a:lnTo>
                  <a:lnTo>
                    <a:pt x="179714" y="289432"/>
                  </a:lnTo>
                  <a:close/>
                </a:path>
                <a:path w="564514" h="793114">
                  <a:moveTo>
                    <a:pt x="318497" y="46608"/>
                  </a:moveTo>
                  <a:lnTo>
                    <a:pt x="269113" y="46608"/>
                  </a:lnTo>
                  <a:lnTo>
                    <a:pt x="482600" y="237870"/>
                  </a:lnTo>
                  <a:lnTo>
                    <a:pt x="382523" y="243458"/>
                  </a:lnTo>
                  <a:lnTo>
                    <a:pt x="410209" y="746696"/>
                  </a:lnTo>
                  <a:lnTo>
                    <a:pt x="205485" y="757948"/>
                  </a:lnTo>
                  <a:lnTo>
                    <a:pt x="443913" y="757948"/>
                  </a:lnTo>
                  <a:lnTo>
                    <a:pt x="417321" y="274573"/>
                  </a:lnTo>
                  <a:lnTo>
                    <a:pt x="564006" y="266445"/>
                  </a:lnTo>
                  <a:lnTo>
                    <a:pt x="318497" y="46608"/>
                  </a:lnTo>
                  <a:close/>
                </a:path>
                <a:path w="564514" h="793114">
                  <a:moveTo>
                    <a:pt x="199263" y="243077"/>
                  </a:moveTo>
                  <a:lnTo>
                    <a:pt x="188213" y="243077"/>
                  </a:lnTo>
                  <a:lnTo>
                    <a:pt x="215900" y="746366"/>
                  </a:lnTo>
                  <a:lnTo>
                    <a:pt x="398652" y="736320"/>
                  </a:lnTo>
                  <a:lnTo>
                    <a:pt x="398567" y="734771"/>
                  </a:lnTo>
                  <a:lnTo>
                    <a:pt x="226313" y="734771"/>
                  </a:lnTo>
                  <a:lnTo>
                    <a:pt x="199263" y="243077"/>
                  </a:lnTo>
                  <a:close/>
                </a:path>
                <a:path w="564514" h="793114">
                  <a:moveTo>
                    <a:pt x="287179" y="77596"/>
                  </a:moveTo>
                  <a:lnTo>
                    <a:pt x="270763" y="77596"/>
                  </a:lnTo>
                  <a:lnTo>
                    <a:pt x="428370" y="218820"/>
                  </a:lnTo>
                  <a:lnTo>
                    <a:pt x="359409" y="222630"/>
                  </a:lnTo>
                  <a:lnTo>
                    <a:pt x="387095" y="725944"/>
                  </a:lnTo>
                  <a:lnTo>
                    <a:pt x="226313" y="734771"/>
                  </a:lnTo>
                  <a:lnTo>
                    <a:pt x="398567" y="734771"/>
                  </a:lnTo>
                  <a:lnTo>
                    <a:pt x="370966" y="233044"/>
                  </a:lnTo>
                  <a:lnTo>
                    <a:pt x="455548" y="228345"/>
                  </a:lnTo>
                  <a:lnTo>
                    <a:pt x="287179" y="77596"/>
                  </a:lnTo>
                  <a:close/>
                </a:path>
                <a:path w="564514" h="793114">
                  <a:moveTo>
                    <a:pt x="266445" y="0"/>
                  </a:moveTo>
                  <a:lnTo>
                    <a:pt x="0" y="297433"/>
                  </a:lnTo>
                  <a:lnTo>
                    <a:pt x="146684" y="289432"/>
                  </a:lnTo>
                  <a:lnTo>
                    <a:pt x="179714" y="289432"/>
                  </a:lnTo>
                  <a:lnTo>
                    <a:pt x="178100" y="260095"/>
                  </a:lnTo>
                  <a:lnTo>
                    <a:pt x="77723" y="260095"/>
                  </a:lnTo>
                  <a:lnTo>
                    <a:pt x="269113" y="46608"/>
                  </a:lnTo>
                  <a:lnTo>
                    <a:pt x="318497" y="46608"/>
                  </a:lnTo>
                  <a:lnTo>
                    <a:pt x="266445" y="0"/>
                  </a:lnTo>
                  <a:close/>
                </a:path>
                <a:path w="564514" h="793114">
                  <a:moveTo>
                    <a:pt x="177800" y="254634"/>
                  </a:moveTo>
                  <a:lnTo>
                    <a:pt x="77723" y="260095"/>
                  </a:lnTo>
                  <a:lnTo>
                    <a:pt x="178100" y="260095"/>
                  </a:lnTo>
                  <a:lnTo>
                    <a:pt x="177800" y="254634"/>
                  </a:lnTo>
                  <a:close/>
                </a:path>
                <a:path w="564514" h="793114">
                  <a:moveTo>
                    <a:pt x="269875" y="62102"/>
                  </a:moveTo>
                  <a:lnTo>
                    <a:pt x="103631" y="247649"/>
                  </a:lnTo>
                  <a:lnTo>
                    <a:pt x="188213" y="243077"/>
                  </a:lnTo>
                  <a:lnTo>
                    <a:pt x="199263" y="243077"/>
                  </a:lnTo>
                  <a:lnTo>
                    <a:pt x="198837" y="235330"/>
                  </a:lnTo>
                  <a:lnTo>
                    <a:pt x="129539" y="235330"/>
                  </a:lnTo>
                  <a:lnTo>
                    <a:pt x="270763" y="77596"/>
                  </a:lnTo>
                  <a:lnTo>
                    <a:pt x="287179" y="77596"/>
                  </a:lnTo>
                  <a:lnTo>
                    <a:pt x="269875" y="62102"/>
                  </a:lnTo>
                  <a:close/>
                </a:path>
                <a:path w="564514" h="793114">
                  <a:moveTo>
                    <a:pt x="198627" y="231520"/>
                  </a:moveTo>
                  <a:lnTo>
                    <a:pt x="129539" y="235330"/>
                  </a:lnTo>
                  <a:lnTo>
                    <a:pt x="198837" y="235330"/>
                  </a:lnTo>
                  <a:lnTo>
                    <a:pt x="198627" y="23152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3744467"/>
            <a:ext cx="4521326" cy="13091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2" y="566902"/>
            <a:ext cx="5030735" cy="5410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82597" y="1628647"/>
            <a:ext cx="71196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Compruebe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 cables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llegan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hasta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 </a:t>
            </a:r>
            <a:r>
              <a:rPr sz="1800" spc="-5" dirty="0">
                <a:latin typeface="Lucida Sans Unicode"/>
                <a:cs typeface="Lucida Sans Unicode"/>
              </a:rPr>
              <a:t>fondo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carriles </a:t>
            </a:r>
            <a:r>
              <a:rPr sz="1800" spc="-5" dirty="0">
                <a:latin typeface="Lucida Sans Unicode"/>
                <a:cs typeface="Lucida Sans Unicode"/>
              </a:rPr>
              <a:t> del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conector,</a:t>
            </a:r>
            <a:r>
              <a:rPr sz="1800" dirty="0">
                <a:latin typeface="Lucida Sans Unicode"/>
                <a:cs typeface="Lucida Sans Unicode"/>
              </a:rPr>
              <a:t> más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allá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las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cuchillas.</a:t>
            </a:r>
            <a:r>
              <a:rPr sz="1800" spc="6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Compruebe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también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por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-5" dirty="0">
                <a:latin typeface="Lucida Sans Unicode"/>
                <a:cs typeface="Lucida Sans Unicode"/>
              </a:rPr>
              <a:t> otro lado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funda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está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bien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retenida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por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uña</a:t>
            </a:r>
            <a:r>
              <a:rPr sz="1800" spc="-5" dirty="0">
                <a:latin typeface="Lucida Sans Unicode"/>
                <a:cs typeface="Lucida Sans Unicode"/>
              </a:rPr>
              <a:t> 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plástico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transparente.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5964" y="3537203"/>
            <a:ext cx="3991355" cy="300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24165" cy="254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6898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Repita todos los pasos </a:t>
            </a:r>
            <a:r>
              <a:rPr sz="2700" spc="-10" dirty="0">
                <a:latin typeface="Lucida Sans Unicode"/>
                <a:cs typeface="Lucida Sans Unicode"/>
              </a:rPr>
              <a:t>vistos </a:t>
            </a:r>
            <a:r>
              <a:rPr sz="2700" dirty="0">
                <a:latin typeface="Lucida Sans Unicode"/>
                <a:cs typeface="Lucida Sans Unicode"/>
              </a:rPr>
              <a:t>hasta </a:t>
            </a:r>
            <a:r>
              <a:rPr sz="2700" spc="-5" dirty="0">
                <a:latin typeface="Lucida Sans Unicode"/>
                <a:cs typeface="Lucida Sans Unicode"/>
              </a:rPr>
              <a:t>ahora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para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el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otro extremo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cable.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Recuerde que estamos construyendo </a:t>
            </a:r>
            <a:r>
              <a:rPr sz="2700" dirty="0">
                <a:latin typeface="Lucida Sans Unicode"/>
                <a:cs typeface="Lucida Sans Unicode"/>
              </a:rPr>
              <a:t>un </a:t>
            </a:r>
            <a:r>
              <a:rPr sz="2700" spc="-5" dirty="0">
                <a:latin typeface="Lucida Sans Unicode"/>
                <a:cs typeface="Lucida Sans Unicode"/>
              </a:rPr>
              <a:t>cable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directo, seguiremos la </a:t>
            </a:r>
            <a:r>
              <a:rPr sz="2700" dirty="0">
                <a:latin typeface="Lucida Sans Unicode"/>
                <a:cs typeface="Lucida Sans Unicode"/>
              </a:rPr>
              <a:t>misma norma </a:t>
            </a:r>
            <a:r>
              <a:rPr sz="2700" spc="-5" dirty="0">
                <a:latin typeface="Lucida Sans Unicode"/>
                <a:cs typeface="Lucida Sans Unicode"/>
              </a:rPr>
              <a:t>de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cableado </a:t>
            </a:r>
            <a:r>
              <a:rPr sz="2700" spc="-10" dirty="0">
                <a:latin typeface="Lucida Sans Unicode"/>
                <a:cs typeface="Lucida Sans Unicode"/>
              </a:rPr>
              <a:t>en </a:t>
            </a:r>
            <a:r>
              <a:rPr sz="2700" spc="-5" dirty="0">
                <a:latin typeface="Lucida Sans Unicode"/>
                <a:cs typeface="Lucida Sans Unicode"/>
              </a:rPr>
              <a:t>el otro extremo, la especificación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TIA/EIA</a:t>
            </a:r>
            <a:r>
              <a:rPr sz="2700" spc="-10" dirty="0">
                <a:latin typeface="Lucida Sans Unicode"/>
                <a:cs typeface="Lucida Sans Unicode"/>
              </a:rPr>
              <a:t> 568B.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73023"/>
            <a:ext cx="6196592" cy="53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1449"/>
            <a:ext cx="4542155" cy="42291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Con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la</a:t>
            </a:r>
            <a:r>
              <a:rPr sz="2500" spc="-10" dirty="0">
                <a:latin typeface="Lucida Sans Unicode"/>
                <a:cs typeface="Lucida Sans Unicode"/>
              </a:rPr>
              <a:t> ayuda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del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tester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o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analizador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comprobar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el </a:t>
            </a:r>
            <a:r>
              <a:rPr sz="2500" spc="-5" dirty="0">
                <a:latin typeface="Lucida Sans Unicode"/>
                <a:cs typeface="Lucida Sans Unicode"/>
              </a:rPr>
              <a:t> funcionamiento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del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cable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que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acaba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 </a:t>
            </a:r>
            <a:r>
              <a:rPr sz="2500" spc="-10" dirty="0">
                <a:latin typeface="Lucida Sans Unicode"/>
                <a:cs typeface="Lucida Sans Unicode"/>
              </a:rPr>
              <a:t>realizar.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Para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ello </a:t>
            </a:r>
            <a:r>
              <a:rPr sz="2500" spc="-5" dirty="0">
                <a:latin typeface="Lucida Sans Unicode"/>
                <a:cs typeface="Lucida Sans Unicode"/>
              </a:rPr>
              <a:t>conecte uno de </a:t>
            </a:r>
            <a:r>
              <a:rPr sz="2500" spc="-10" dirty="0">
                <a:latin typeface="Lucida Sans Unicode"/>
                <a:cs typeface="Lucida Sans Unicode"/>
              </a:rPr>
              <a:t>los 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extremos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en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uno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</a:t>
            </a:r>
            <a:r>
              <a:rPr sz="2500" spc="-10" dirty="0">
                <a:latin typeface="Lucida Sans Unicode"/>
                <a:cs typeface="Lucida Sans Unicode"/>
              </a:rPr>
              <a:t> los </a:t>
            </a:r>
            <a:r>
              <a:rPr sz="2500" spc="-5" dirty="0">
                <a:latin typeface="Lucida Sans Unicode"/>
                <a:cs typeface="Lucida Sans Unicode"/>
              </a:rPr>
              <a:t> módulos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del tester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el</a:t>
            </a:r>
            <a:r>
              <a:rPr sz="2500" spc="-10" dirty="0">
                <a:latin typeface="Lucida Sans Unicode"/>
                <a:cs typeface="Lucida Sans Unicode"/>
              </a:rPr>
              <a:t> otro </a:t>
            </a:r>
            <a:r>
              <a:rPr sz="2500" spc="-77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extremo </a:t>
            </a:r>
            <a:r>
              <a:rPr sz="2500" spc="-5" dirty="0">
                <a:latin typeface="Lucida Sans Unicode"/>
                <a:cs typeface="Lucida Sans Unicode"/>
              </a:rPr>
              <a:t>en el otro módulo 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del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tester.</a:t>
            </a:r>
            <a:endParaRPr sz="2500">
              <a:latin typeface="Lucida Sans Unicode"/>
              <a:cs typeface="Lucida Sans Unicode"/>
            </a:endParaRPr>
          </a:p>
          <a:p>
            <a:pPr marL="268605" marR="4445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Lucida Sans Unicode"/>
                <a:cs typeface="Lucida Sans Unicode"/>
              </a:rPr>
              <a:t>Deben </a:t>
            </a:r>
            <a:r>
              <a:rPr sz="2500" spc="-10" dirty="0">
                <a:latin typeface="Lucida Sans Unicode"/>
                <a:cs typeface="Lucida Sans Unicode"/>
              </a:rPr>
              <a:t>encender </a:t>
            </a:r>
            <a:r>
              <a:rPr sz="2500" spc="-5" dirty="0">
                <a:latin typeface="Lucida Sans Unicode"/>
                <a:cs typeface="Lucida Sans Unicode"/>
              </a:rPr>
              <a:t>las luces 1 </a:t>
            </a:r>
            <a:r>
              <a:rPr sz="2500" spc="-78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de</a:t>
            </a:r>
            <a:r>
              <a:rPr sz="2500" spc="-1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ambos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módulos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y</a:t>
            </a:r>
            <a:r>
              <a:rPr sz="2500" spc="-10" dirty="0">
                <a:latin typeface="Lucida Sans Unicode"/>
                <a:cs typeface="Lucida Sans Unicode"/>
              </a:rPr>
              <a:t> así </a:t>
            </a:r>
            <a:r>
              <a:rPr sz="2500" spc="-5" dirty="0">
                <a:latin typeface="Lucida Sans Unicode"/>
                <a:cs typeface="Lucida Sans Unicode"/>
              </a:rPr>
              <a:t> hasta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el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8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597391"/>
            <a:ext cx="1696212" cy="4191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108" y="2060448"/>
            <a:ext cx="3352800" cy="3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24" y="573008"/>
            <a:ext cx="3604275" cy="4465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4462" y="3170411"/>
            <a:ext cx="3939108" cy="17830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345" y="3283596"/>
            <a:ext cx="3680297" cy="16198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22680" y="1417446"/>
            <a:ext cx="68243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Se</a:t>
            </a:r>
            <a:r>
              <a:rPr sz="1800" spc="5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repiten</a:t>
            </a:r>
            <a:r>
              <a:rPr sz="1800" spc="54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</a:t>
            </a:r>
            <a:r>
              <a:rPr sz="1800" spc="5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mismos</a:t>
            </a:r>
            <a:r>
              <a:rPr sz="1800" spc="5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pasos</a:t>
            </a:r>
            <a:r>
              <a:rPr sz="1800" spc="5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vistos</a:t>
            </a:r>
            <a:r>
              <a:rPr sz="1800" spc="5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anteriormente</a:t>
            </a:r>
            <a:r>
              <a:rPr sz="1800" spc="53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</a:t>
            </a:r>
            <a:r>
              <a:rPr sz="1800" spc="54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 </a:t>
            </a:r>
            <a:r>
              <a:rPr sz="1800" spc="-56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diferencia que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-5" dirty="0">
                <a:latin typeface="Lucida Sans Unicode"/>
                <a:cs typeface="Lucida Sans Unicode"/>
              </a:rPr>
              <a:t>un extremo usa una norma </a:t>
            </a:r>
            <a:r>
              <a:rPr sz="1800" dirty="0">
                <a:latin typeface="Lucida Sans Unicode"/>
                <a:cs typeface="Lucida Sans Unicode"/>
              </a:rPr>
              <a:t>y en el </a:t>
            </a:r>
            <a:r>
              <a:rPr sz="1800" spc="-5" dirty="0">
                <a:latin typeface="Lucida Sans Unicode"/>
                <a:cs typeface="Lucida Sans Unicode"/>
              </a:rPr>
              <a:t>otro la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otra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9089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Dada la </a:t>
            </a:r>
            <a:r>
              <a:rPr sz="2700" dirty="0">
                <a:latin typeface="Lucida Sans Unicode"/>
                <a:cs typeface="Lucida Sans Unicode"/>
              </a:rPr>
              <a:t>siguiente situación Ud. </a:t>
            </a:r>
            <a:r>
              <a:rPr sz="2700" spc="-5" dirty="0">
                <a:latin typeface="Lucida Sans Unicode"/>
                <a:cs typeface="Lucida Sans Unicode"/>
              </a:rPr>
              <a:t>que </a:t>
            </a:r>
            <a:r>
              <a:rPr sz="2700" dirty="0">
                <a:latin typeface="Lucida Sans Unicode"/>
                <a:cs typeface="Lucida Sans Unicode"/>
              </a:rPr>
              <a:t>medios 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recomendaría? </a:t>
            </a:r>
            <a:r>
              <a:rPr sz="2700" dirty="0">
                <a:latin typeface="Lucida Sans Unicode"/>
                <a:cs typeface="Lucida Sans Unicode"/>
              </a:rPr>
              <a:t>Una </a:t>
            </a:r>
            <a:r>
              <a:rPr sz="2700" spc="-5" dirty="0">
                <a:latin typeface="Lucida Sans Unicode"/>
                <a:cs typeface="Lucida Sans Unicode"/>
              </a:rPr>
              <a:t>empresa tiene dos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sucursales, en el microcentro </a:t>
            </a:r>
            <a:r>
              <a:rPr sz="2700" dirty="0">
                <a:latin typeface="Lucida Sans Unicode"/>
                <a:cs typeface="Lucida Sans Unicode"/>
              </a:rPr>
              <a:t>que </a:t>
            </a:r>
            <a:r>
              <a:rPr sz="2700" spc="-5" dirty="0">
                <a:latin typeface="Lucida Sans Unicode"/>
                <a:cs typeface="Lucida Sans Unicode"/>
              </a:rPr>
              <a:t>distan unas </a:t>
            </a:r>
            <a:r>
              <a:rPr sz="2700" spc="-84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de otra 700 mts., </a:t>
            </a:r>
            <a:r>
              <a:rPr sz="2700" dirty="0">
                <a:latin typeface="Lucida Sans Unicode"/>
                <a:cs typeface="Lucida Sans Unicode"/>
              </a:rPr>
              <a:t>se </a:t>
            </a:r>
            <a:r>
              <a:rPr sz="2700" spc="-5" dirty="0">
                <a:latin typeface="Lucida Sans Unicode"/>
                <a:cs typeface="Lucida Sans Unicode"/>
              </a:rPr>
              <a:t>debe realizar </a:t>
            </a:r>
            <a:r>
              <a:rPr sz="2700" dirty="0">
                <a:latin typeface="Lucida Sans Unicode"/>
                <a:cs typeface="Lucida Sans Unicode"/>
              </a:rPr>
              <a:t>una </a:t>
            </a:r>
            <a:r>
              <a:rPr sz="2700" spc="-5" dirty="0">
                <a:latin typeface="Lucida Sans Unicode"/>
                <a:cs typeface="Lucida Sans Unicode"/>
              </a:rPr>
              <a:t>red 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LAN en cada </a:t>
            </a:r>
            <a:r>
              <a:rPr sz="2700" dirty="0">
                <a:latin typeface="Lucida Sans Unicode"/>
                <a:cs typeface="Lucida Sans Unicode"/>
              </a:rPr>
              <a:t>sucursal y </a:t>
            </a:r>
            <a:r>
              <a:rPr sz="2700" spc="-5" dirty="0">
                <a:latin typeface="Lucida Sans Unicode"/>
                <a:cs typeface="Lucida Sans Unicode"/>
              </a:rPr>
              <a:t>además </a:t>
            </a:r>
            <a:r>
              <a:rPr sz="2700" spc="-10" dirty="0">
                <a:latin typeface="Lucida Sans Unicode"/>
                <a:cs typeface="Lucida Sans Unicode"/>
              </a:rPr>
              <a:t>interconectar </a:t>
            </a:r>
            <a:r>
              <a:rPr sz="2700" spc="-5" dirty="0">
                <a:latin typeface="Lucida Sans Unicode"/>
                <a:cs typeface="Lucida Sans Unicode"/>
              </a:rPr>
              <a:t> ambos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sitios.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0" y="588232"/>
            <a:ext cx="1873010" cy="4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0781"/>
            <a:ext cx="7854315" cy="44621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8605" marR="162560" indent="-256540">
              <a:lnSpc>
                <a:spcPct val="80000"/>
              </a:lnSpc>
              <a:spcBef>
                <a:spcPts val="6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La</a:t>
            </a:r>
            <a:r>
              <a:rPr sz="25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alimentación</a:t>
            </a:r>
            <a:r>
              <a:rPr sz="2500" b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2500" b="1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través</a:t>
            </a:r>
            <a:r>
              <a:rPr sz="25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de</a:t>
            </a:r>
            <a:r>
              <a:rPr sz="2500" b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212121"/>
                </a:solidFill>
                <a:latin typeface="Arial"/>
                <a:cs typeface="Arial"/>
              </a:rPr>
              <a:t>Ethernet</a:t>
            </a:r>
            <a:r>
              <a:rPr sz="2500" b="1" spc="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(</a:t>
            </a:r>
            <a:r>
              <a:rPr sz="2500" b="1" i="1" spc="-5" dirty="0">
                <a:solidFill>
                  <a:srgbClr val="212121"/>
                </a:solidFill>
                <a:latin typeface="Arial"/>
                <a:cs typeface="Arial"/>
              </a:rPr>
              <a:t>Power</a:t>
            </a:r>
            <a:r>
              <a:rPr sz="2500" b="1" i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12121"/>
                </a:solidFill>
                <a:latin typeface="Arial"/>
                <a:cs typeface="Arial"/>
              </a:rPr>
              <a:t>over </a:t>
            </a:r>
            <a:r>
              <a:rPr sz="2500" b="1" i="1" spc="-6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500" b="1" i="1" spc="-5" dirty="0">
                <a:solidFill>
                  <a:srgbClr val="212121"/>
                </a:solidFill>
                <a:latin typeface="Arial"/>
                <a:cs typeface="Arial"/>
              </a:rPr>
              <a:t>Ethernet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25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i="1" dirty="0">
                <a:solidFill>
                  <a:srgbClr val="212121"/>
                </a:solidFill>
                <a:latin typeface="Arial"/>
                <a:cs typeface="Arial"/>
              </a:rPr>
              <a:t>PoE</a:t>
            </a:r>
            <a:r>
              <a:rPr sz="2500" dirty="0">
                <a:solidFill>
                  <a:srgbClr val="212121"/>
                </a:solidFill>
                <a:latin typeface="Arial MT"/>
                <a:cs typeface="Arial MT"/>
              </a:rPr>
              <a:t>)</a:t>
            </a:r>
            <a:r>
              <a:rPr sz="25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es</a:t>
            </a:r>
            <a:r>
              <a:rPr sz="25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una</a:t>
            </a:r>
            <a:r>
              <a:rPr sz="25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tecnología que</a:t>
            </a:r>
            <a:r>
              <a:rPr sz="25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solidFill>
                  <a:srgbClr val="212121"/>
                </a:solidFill>
                <a:latin typeface="Arial MT"/>
                <a:cs typeface="Arial MT"/>
              </a:rPr>
              <a:t>incorpora </a:t>
            </a:r>
            <a:r>
              <a:rPr sz="25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alimentación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eléctrica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 una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infraestructura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LAN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estándar.</a:t>
            </a:r>
            <a:endParaRPr sz="2500">
              <a:latin typeface="Arial MT"/>
              <a:cs typeface="Arial MT"/>
            </a:endParaRPr>
          </a:p>
          <a:p>
            <a:pPr marL="268605" marR="5080" indent="-256540">
              <a:lnSpc>
                <a:spcPct val="8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Arial MT"/>
                <a:cs typeface="Arial MT"/>
              </a:rPr>
              <a:t>Permite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que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la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alimentación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eléctrica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suministre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dispositivo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red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(switch,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dirty="0">
                <a:latin typeface="Arial MT"/>
                <a:cs typeface="Arial MT"/>
              </a:rPr>
              <a:t>punto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acceso,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20" dirty="0">
                <a:latin typeface="Arial MT"/>
                <a:cs typeface="Arial MT"/>
              </a:rPr>
              <a:t>router,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teléfono o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cámara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110" dirty="0">
                <a:latin typeface="Arial MT"/>
                <a:cs typeface="Arial MT"/>
              </a:rPr>
              <a:t>IP,</a:t>
            </a:r>
            <a:r>
              <a:rPr sz="2500" spc="2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etc)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usando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el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mismo</a:t>
            </a:r>
            <a:r>
              <a:rPr sz="2500" spc="3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cable que </a:t>
            </a:r>
            <a:r>
              <a:rPr sz="2500" spc="-67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utiliza para la conexión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red.</a:t>
            </a:r>
            <a:endParaRPr sz="2500">
              <a:latin typeface="Arial MT"/>
              <a:cs typeface="Arial MT"/>
            </a:endParaRPr>
          </a:p>
          <a:p>
            <a:pPr marL="268605" marR="66040" indent="-256540">
              <a:lnSpc>
                <a:spcPct val="796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500" spc="-5" dirty="0">
                <a:latin typeface="Arial MT"/>
                <a:cs typeface="Arial MT"/>
              </a:rPr>
              <a:t>Elimina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 necesidad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utilizar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tomas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 corriente</a:t>
            </a:r>
            <a:r>
              <a:rPr sz="2500" spc="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en </a:t>
            </a:r>
            <a:r>
              <a:rPr sz="2500" spc="-68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las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ubicaciones</a:t>
            </a:r>
            <a:r>
              <a:rPr sz="2500" spc="-2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del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dispositivo alimentado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y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permite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una aplicación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10" dirty="0">
                <a:latin typeface="Arial MT"/>
                <a:cs typeface="Arial MT"/>
              </a:rPr>
              <a:t>más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sencilla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los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sistemas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alimentación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ininterrumpida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(SAI)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para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garantizar</a:t>
            </a:r>
            <a:r>
              <a:rPr sz="2500" spc="1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un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funcionamiento las 24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horas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del</a:t>
            </a:r>
            <a:r>
              <a:rPr sz="2500" spc="-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día, 7</a:t>
            </a:r>
            <a:r>
              <a:rPr sz="2500" spc="5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días a</a:t>
            </a:r>
            <a:r>
              <a:rPr sz="2500" spc="1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la </a:t>
            </a:r>
            <a:r>
              <a:rPr sz="2500" dirty="0">
                <a:latin typeface="Arial MT"/>
                <a:cs typeface="Arial MT"/>
              </a:rPr>
              <a:t> </a:t>
            </a:r>
            <a:r>
              <a:rPr sz="2500" spc="-5" dirty="0">
                <a:latin typeface="Arial MT"/>
                <a:cs typeface="Arial MT"/>
              </a:rPr>
              <a:t>semana</a:t>
            </a:r>
            <a:endParaRPr sz="25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1" y="313930"/>
            <a:ext cx="7676388" cy="105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453" y="228600"/>
            <a:ext cx="7852663" cy="415498"/>
          </a:xfrm>
        </p:spPr>
        <p:txBody>
          <a:bodyPr/>
          <a:lstStyle/>
          <a:p>
            <a:r>
              <a:rPr lang="es-AR" dirty="0" smtClean="0"/>
              <a:t>Punto 5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4453" y="1295400"/>
            <a:ext cx="8229600" cy="5201424"/>
          </a:xfrm>
        </p:spPr>
        <p:txBody>
          <a:bodyPr/>
          <a:lstStyle/>
          <a:p>
            <a:pPr lvl="0"/>
            <a:r>
              <a:rPr lang="es-AR" sz="3200" dirty="0"/>
              <a:t>Se debe cablear un edificio de 3 pisos:</a:t>
            </a:r>
          </a:p>
          <a:p>
            <a:pPr lvl="1"/>
            <a:r>
              <a:rPr lang="es-AR" sz="3200" dirty="0"/>
              <a:t>Distancia máxima: 80 m por tramo</a:t>
            </a:r>
          </a:p>
          <a:p>
            <a:pPr lvl="1"/>
            <a:r>
              <a:rPr lang="es-AR" sz="3200" dirty="0"/>
              <a:t>Presupuesto limitado</a:t>
            </a:r>
          </a:p>
          <a:p>
            <a:pPr lvl="1"/>
            <a:r>
              <a:rPr lang="es-AR" sz="3200" dirty="0"/>
              <a:t>Elegir entre:</a:t>
            </a:r>
          </a:p>
          <a:p>
            <a:pPr lvl="2"/>
            <a:r>
              <a:rPr lang="es-AR" sz="3200" dirty="0"/>
              <a:t>UTP </a:t>
            </a:r>
            <a:r>
              <a:rPr lang="es-AR" sz="3200" dirty="0" err="1"/>
              <a:t>Cat</a:t>
            </a:r>
            <a:r>
              <a:rPr lang="es-AR" sz="3200" dirty="0"/>
              <a:t> 5e</a:t>
            </a:r>
          </a:p>
          <a:p>
            <a:pPr lvl="2"/>
            <a:r>
              <a:rPr lang="es-AR" sz="3200" dirty="0"/>
              <a:t>UTP </a:t>
            </a:r>
            <a:r>
              <a:rPr lang="es-AR" sz="3200" dirty="0" err="1"/>
              <a:t>Cat</a:t>
            </a:r>
            <a:r>
              <a:rPr lang="es-AR" sz="3200" dirty="0"/>
              <a:t> 6</a:t>
            </a:r>
          </a:p>
          <a:p>
            <a:pPr lvl="1"/>
            <a:r>
              <a:rPr lang="es-AR" sz="3200" dirty="0"/>
              <a:t>Justificar técnicamente considerando:</a:t>
            </a:r>
          </a:p>
          <a:p>
            <a:pPr lvl="2"/>
            <a:r>
              <a:rPr lang="es-AR" sz="3200" dirty="0"/>
              <a:t>Velocidad</a:t>
            </a:r>
          </a:p>
          <a:p>
            <a:pPr lvl="2"/>
            <a:r>
              <a:rPr lang="es-AR" sz="3200" dirty="0"/>
              <a:t>Interferencias</a:t>
            </a:r>
          </a:p>
          <a:p>
            <a:pPr lvl="2"/>
            <a:r>
              <a:rPr lang="es-AR" sz="3200" dirty="0"/>
              <a:t>Escalabilidad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73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61588"/>
              </p:ext>
            </p:extLst>
          </p:nvPr>
        </p:nvGraphicFramePr>
        <p:xfrm>
          <a:off x="228600" y="685800"/>
          <a:ext cx="8686800" cy="5237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247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Característica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UTP </a:t>
                      </a:r>
                      <a:r>
                        <a:rPr lang="es-AR" sz="1800" dirty="0" err="1">
                          <a:effectLst/>
                        </a:rPr>
                        <a:t>Cat</a:t>
                      </a:r>
                      <a:r>
                        <a:rPr lang="es-AR" sz="1800" dirty="0">
                          <a:effectLst/>
                        </a:rPr>
                        <a:t> 5e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UTP </a:t>
                      </a:r>
                      <a:r>
                        <a:rPr lang="es-AR" sz="1800" dirty="0" err="1">
                          <a:effectLst/>
                        </a:rPr>
                        <a:t>Cat</a:t>
                      </a:r>
                      <a:r>
                        <a:rPr lang="es-AR" sz="1800" dirty="0">
                          <a:effectLst/>
                        </a:rPr>
                        <a:t> 6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Frecuencia de operación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Hasta 100 MHz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Hasta 250 MHz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Velocidad máxima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1 Gbps (hasta 100 m)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1 Gbps (100 m) / 10 Gbps (hasta ~55 m)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Ancho de banda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Medio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Alto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Diafonía (</a:t>
                      </a:r>
                      <a:r>
                        <a:rPr lang="es-AR" sz="1800" dirty="0" err="1">
                          <a:effectLst/>
                        </a:rPr>
                        <a:t>crosstalk</a:t>
                      </a:r>
                      <a:r>
                        <a:rPr lang="es-AR" sz="1800" dirty="0">
                          <a:effectLst/>
                        </a:rPr>
                        <a:t>)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Mayor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Menor (mejor aislamiento)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Atenuación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Mayor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Menor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Relación señal/ruido (SNR)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Más baja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Más alta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Separación de pares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Básica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Mejorada (a veces con separador interno)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Inmunidad a interferencias EMI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Media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Alta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Costo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Bajo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Medio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Facilidad de instalación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Alta (más flexible)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Media (más rígido)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Escalabilidad futura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Limitada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Alta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47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Aplicaciones típicas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>
                          <a:effectLst/>
                        </a:rPr>
                        <a:t>Redes domésticas, pequeñas oficinas</a:t>
                      </a:r>
                      <a:endParaRPr lang="es-A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Redes empresariales, centros de datos</a:t>
                      </a:r>
                      <a:endParaRPr lang="es-A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216539"/>
          </a:xfrm>
        </p:spPr>
        <p:txBody>
          <a:bodyPr/>
          <a:lstStyle/>
          <a:p>
            <a:r>
              <a:rPr lang="es-AR" sz="3200" dirty="0"/>
              <a:t>Escalabilidad</a:t>
            </a:r>
          </a:p>
          <a:p>
            <a:r>
              <a:rPr lang="es-AR" sz="3200" i="1" dirty="0"/>
              <a:t>✔ Elección: UTP </a:t>
            </a:r>
            <a:r>
              <a:rPr lang="es-AR" sz="3200" i="1" dirty="0" err="1"/>
              <a:t>Cat</a:t>
            </a:r>
            <a:r>
              <a:rPr lang="es-AR" sz="3200" i="1" dirty="0"/>
              <a:t> 6</a:t>
            </a:r>
            <a:endParaRPr lang="es-AR" sz="3200" dirty="0"/>
          </a:p>
          <a:p>
            <a:r>
              <a:rPr lang="es-AR" sz="3200" i="1" dirty="0"/>
              <a:t>Justificación:</a:t>
            </a:r>
            <a:endParaRPr lang="es-A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i="1" dirty="0"/>
              <a:t>Mayor ancho de banda (hasta 250 MHz)</a:t>
            </a:r>
            <a:endParaRPr lang="es-A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i="1" dirty="0"/>
              <a:t>Menor diafonía</a:t>
            </a:r>
            <a:endParaRPr lang="es-A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200" i="1" dirty="0"/>
              <a:t>Mejor para futuras ampliaciones</a:t>
            </a:r>
            <a:endParaRPr lang="es-AR" sz="3200" dirty="0"/>
          </a:p>
          <a:p>
            <a:r>
              <a:rPr lang="es-AR" sz="3200" i="1" dirty="0" smtClean="0"/>
              <a:t>Aunque </a:t>
            </a:r>
            <a:r>
              <a:rPr lang="es-AR" sz="3200" i="1" dirty="0" err="1"/>
              <a:t>Cat</a:t>
            </a:r>
            <a:r>
              <a:rPr lang="es-AR" sz="3200" i="1" dirty="0"/>
              <a:t> 5e es más barato, </a:t>
            </a:r>
            <a:r>
              <a:rPr lang="es-AR" sz="3200" i="1" dirty="0" err="1"/>
              <a:t>Cat</a:t>
            </a:r>
            <a:r>
              <a:rPr lang="es-AR" sz="3200" i="1" dirty="0"/>
              <a:t> 6 ofrece mejor rendimiento a largo plazo</a:t>
            </a:r>
            <a:r>
              <a:rPr lang="es-AR" i="1" dirty="0"/>
              <a:t>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421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4" y="32003"/>
            <a:ext cx="7229863" cy="15316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580" y="2938175"/>
            <a:ext cx="4523692" cy="204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32162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Conectores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RJ-45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2" y="573023"/>
            <a:ext cx="2531374" cy="4434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347" y="2709672"/>
            <a:ext cx="3704844" cy="24201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1933955"/>
            <a:ext cx="3009900" cy="362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AR" sz="2800" b="1" dirty="0" smtClean="0"/>
          </a:p>
          <a:p>
            <a:endParaRPr lang="es-AR" sz="2800" b="1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01499"/>
            <a:ext cx="8229600" cy="11430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/>
            <a:r>
              <a:rPr lang="en-US" sz="1800" dirty="0" smtClean="0">
                <a:effectLst/>
              </a:rPr>
              <a:t>7. </a:t>
            </a:r>
            <a:r>
              <a:rPr lang="es-MX" sz="1800" dirty="0" smtClean="0">
                <a:effectLst/>
              </a:rPr>
              <a:t>Realizar </a:t>
            </a:r>
            <a:r>
              <a:rPr lang="es-MX" sz="1800" dirty="0">
                <a:effectLst/>
              </a:rPr>
              <a:t>un diseño esquemático del cableado estructurado para 2 edificios separados físicamente como muestra el croquis la figura 1(las medidas son en metros). Los dos edificios tienen 4 pisos con idéntica distribución de oficinas representada por la figura 2. Considere futuras ampliaciones.</a:t>
            </a:r>
            <a:endParaRPr lang="es-AR" sz="1800" dirty="0">
              <a:effectLst/>
            </a:endParaRPr>
          </a:p>
        </p:txBody>
      </p:sp>
      <p:sp>
        <p:nvSpPr>
          <p:cNvPr id="4" name="AutoShape 2" descr="Generalidades – Administración y Diseño de Redes Departamen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 descr="C:\Users\Consuelo\AppData\Local\Microsoft\Windows\Temporary Internet Files\Content.Word\Nueva imagen (48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784549" cy="49517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395410" y="2636912"/>
          <a:ext cx="5292090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045"/>
                <a:gridCol w="2646045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Edificio 1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Edificio 2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1: 40 estaciones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1: 30 estaciones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2: 30 estaciones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2: 15 estaciones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Piso3: 20 estaciones 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Piso 3: 15 estaciones </a:t>
                      </a:r>
                      <a:endParaRPr lang="es-A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Piso 4: 8 estaciones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Piso 4: 8 estaciones</a:t>
                      </a:r>
                      <a:endParaRPr lang="es-A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425956" y="4022794"/>
            <a:ext cx="5034475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s-A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altura de todas las habitaciones del edificio es de 2,5 </a:t>
            </a:r>
            <a:r>
              <a:rPr lang="es-MX" sz="1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mts</a:t>
            </a: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diseño debe indicar los siguientes elementos: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Cableado vertical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Cableado horizontal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Cuarto de equipos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Cuarto de telecomunicaciones </a:t>
            </a:r>
            <a:endParaRPr lang="es-AR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s-MX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 de trabajo </a:t>
            </a:r>
            <a:endParaRPr lang="es-A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48680"/>
            <a:ext cx="532859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Salas de equipamiento y de telecomunicaciones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322659" cy="422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56176" y="249289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Puesto de Trabajo</a:t>
            </a:r>
            <a:endParaRPr lang="es-AR" dirty="0"/>
          </a:p>
        </p:txBody>
      </p:sp>
      <p:pic>
        <p:nvPicPr>
          <p:cNvPr id="4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3990975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3400" y="228600"/>
            <a:ext cx="8229600" cy="6186309"/>
          </a:xfrm>
        </p:spPr>
        <p:txBody>
          <a:bodyPr/>
          <a:lstStyle/>
          <a:p>
            <a:pPr lvl="0"/>
            <a:r>
              <a:rPr lang="es-MX" sz="2400" dirty="0" smtClean="0"/>
              <a:t>8. Se </a:t>
            </a:r>
            <a:r>
              <a:rPr lang="es-MX" sz="2400" dirty="0"/>
              <a:t>debe diseñar la conectividad para una localidad rural en Jujuy:</a:t>
            </a:r>
            <a:endParaRPr lang="es-AR" sz="2400" dirty="0"/>
          </a:p>
          <a:p>
            <a:r>
              <a:rPr lang="es-MX" sz="2400" dirty="0"/>
              <a:t>Condiciones:</a:t>
            </a:r>
            <a:endParaRPr lang="es-AR" sz="2400" dirty="0"/>
          </a:p>
          <a:p>
            <a:pPr lvl="1"/>
            <a:r>
              <a:rPr lang="es-MX" sz="2400" dirty="0"/>
              <a:t>Distancias largas</a:t>
            </a:r>
            <a:endParaRPr lang="es-AR" sz="2400" dirty="0"/>
          </a:p>
          <a:p>
            <a:pPr lvl="1"/>
            <a:r>
              <a:rPr lang="es-MX" sz="2400" dirty="0"/>
              <a:t>Terreno montañoso</a:t>
            </a:r>
            <a:endParaRPr lang="es-AR" sz="2400" dirty="0"/>
          </a:p>
          <a:p>
            <a:pPr lvl="1"/>
            <a:r>
              <a:rPr lang="es-MX" sz="2400" dirty="0"/>
              <a:t>Baja infraestructura</a:t>
            </a:r>
            <a:endParaRPr lang="es-AR" sz="2400" dirty="0"/>
          </a:p>
          <a:p>
            <a:pPr lvl="1"/>
            <a:r>
              <a:rPr lang="es-MX" sz="2400" dirty="0"/>
              <a:t>Necesidad de Internet estable</a:t>
            </a:r>
            <a:endParaRPr lang="es-AR" sz="2400" dirty="0"/>
          </a:p>
          <a:p>
            <a:r>
              <a:rPr lang="es-MX" sz="2400" dirty="0"/>
              <a:t>Proponer una solución combinando:</a:t>
            </a:r>
            <a:endParaRPr lang="es-AR" sz="2400" dirty="0"/>
          </a:p>
          <a:p>
            <a:pPr lvl="1"/>
            <a:r>
              <a:rPr lang="es-MX" sz="2400" dirty="0"/>
              <a:t>Medios guiados</a:t>
            </a:r>
            <a:endParaRPr lang="es-AR" sz="2400" dirty="0"/>
          </a:p>
          <a:p>
            <a:pPr lvl="1"/>
            <a:r>
              <a:rPr lang="es-MX" sz="2400" dirty="0"/>
              <a:t>Medios inalámbricos</a:t>
            </a:r>
            <a:endParaRPr lang="es-AR" sz="2400" dirty="0"/>
          </a:p>
          <a:p>
            <a:pPr lvl="1"/>
            <a:r>
              <a:rPr lang="es-MX" sz="2400" dirty="0"/>
              <a:t>Posible uso de satélites</a:t>
            </a:r>
            <a:endParaRPr lang="es-AR" sz="2400" dirty="0"/>
          </a:p>
          <a:p>
            <a:r>
              <a:rPr lang="es-MX" sz="2400" dirty="0"/>
              <a:t>Justificar:</a:t>
            </a:r>
            <a:endParaRPr lang="es-AR" sz="2400" dirty="0"/>
          </a:p>
          <a:p>
            <a:pPr lvl="1"/>
            <a:r>
              <a:rPr lang="es-MX" sz="2400" dirty="0"/>
              <a:t>Costos</a:t>
            </a:r>
            <a:endParaRPr lang="es-AR" sz="2400" dirty="0"/>
          </a:p>
          <a:p>
            <a:pPr lvl="1"/>
            <a:r>
              <a:rPr lang="es-MX" sz="2400" dirty="0"/>
              <a:t>Alcance</a:t>
            </a:r>
            <a:endParaRPr lang="es-AR" sz="2400" dirty="0"/>
          </a:p>
          <a:p>
            <a:pPr lvl="1"/>
            <a:r>
              <a:rPr lang="es-MX" sz="2400" dirty="0"/>
              <a:t>Fiabilidad</a:t>
            </a:r>
            <a:endParaRPr lang="es-AR" sz="2400" dirty="0"/>
          </a:p>
          <a:p>
            <a:pPr lvl="1"/>
            <a:r>
              <a:rPr lang="es-MX" sz="2400" dirty="0"/>
              <a:t>Retardo</a:t>
            </a:r>
            <a:endParaRPr lang="es-AR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5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8229600" cy="492443"/>
          </a:xfrm>
        </p:spPr>
        <p:txBody>
          <a:bodyPr/>
          <a:lstStyle/>
          <a:p>
            <a:pPr algn="ctr"/>
            <a:r>
              <a:rPr lang="es-AR" sz="3200" b="1" dirty="0"/>
              <a:t>Comparación técnica de soluciones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02720"/>
              </p:ext>
            </p:extLst>
          </p:nvPr>
        </p:nvGraphicFramePr>
        <p:xfrm>
          <a:off x="342900" y="1752600"/>
          <a:ext cx="8610600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/>
                <a:gridCol w="1676400"/>
                <a:gridCol w="1676400"/>
                <a:gridCol w="1676400"/>
                <a:gridCol w="1676400"/>
              </a:tblGrid>
              <a:tr h="503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Tecnología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Costo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Alcance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Latencia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Fiabilidad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92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Fibra óptica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Alto inicial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Muy alto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Muy baja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Muy alta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Microondas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Medio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Alto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Baja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Media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Satélite GEO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Bajo inicial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Muy alto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Alta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>
                          <a:effectLst/>
                        </a:rPr>
                        <a:t>Media</a:t>
                      </a:r>
                      <a:endParaRPr lang="es-A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Satélite LEO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Medio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Muy alto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Media-baja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2800" dirty="0">
                          <a:effectLst/>
                        </a:rPr>
                        <a:t>Alta</a:t>
                      </a:r>
                      <a:endParaRPr lang="es-A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6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467600" cy="5909310"/>
          </a:xfrm>
        </p:spPr>
        <p:txBody>
          <a:bodyPr/>
          <a:lstStyle/>
          <a:p>
            <a:r>
              <a:rPr lang="es-AR" i="1" dirty="0"/>
              <a:t>✔ </a:t>
            </a:r>
            <a:r>
              <a:rPr lang="es-AR" sz="2400" b="1" i="1" dirty="0"/>
              <a:t>Solución propuesta: híbrida</a:t>
            </a:r>
            <a:endParaRPr lang="es-AR" sz="2400" b="1" dirty="0"/>
          </a:p>
          <a:p>
            <a:pPr lvl="0"/>
            <a:r>
              <a:rPr lang="es-AR" i="1" dirty="0" err="1"/>
              <a:t>Backbone</a:t>
            </a:r>
            <a:r>
              <a:rPr lang="es-AR" i="1" dirty="0"/>
              <a:t> principal: </a:t>
            </a:r>
            <a:r>
              <a:rPr lang="es-AR" b="1" i="1" dirty="0"/>
              <a:t>Fibra óptica (si es viable)</a:t>
            </a:r>
            <a:endParaRPr lang="es-AR" dirty="0"/>
          </a:p>
          <a:p>
            <a:pPr lvl="0"/>
            <a:r>
              <a:rPr lang="es-AR" i="1" dirty="0"/>
              <a:t>Tramos largos/montañosos: </a:t>
            </a:r>
            <a:r>
              <a:rPr lang="es-AR" b="1" i="1" dirty="0"/>
              <a:t>Radioenlaces de microondas</a:t>
            </a:r>
            <a:endParaRPr lang="es-AR" dirty="0"/>
          </a:p>
          <a:p>
            <a:pPr lvl="0"/>
            <a:r>
              <a:rPr lang="es-AR" i="1" dirty="0"/>
              <a:t>Zonas aisladas: </a:t>
            </a:r>
            <a:r>
              <a:rPr lang="es-AR" b="1" i="1" dirty="0"/>
              <a:t>Satélite (LEO preferentemente)</a:t>
            </a:r>
            <a:endParaRPr lang="es-AR" dirty="0"/>
          </a:p>
          <a:p>
            <a:r>
              <a:rPr lang="es-AR" i="1" dirty="0"/>
              <a:t>✔ Justificación Costo:</a:t>
            </a:r>
            <a:endParaRPr lang="es-A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i="1" dirty="0"/>
              <a:t>Fibra: alto inicial, bajo mantenimiento</a:t>
            </a:r>
            <a:endParaRPr lang="es-A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i="1" dirty="0"/>
              <a:t>Microondas: medio</a:t>
            </a:r>
            <a:endParaRPr lang="es-A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i="1" dirty="0"/>
              <a:t>Satélite: alto operativo</a:t>
            </a:r>
            <a:endParaRPr lang="es-AR" dirty="0"/>
          </a:p>
          <a:p>
            <a:r>
              <a:rPr lang="es-AR" i="1" dirty="0"/>
              <a:t>Alcance:</a:t>
            </a:r>
            <a:endParaRPr lang="es-A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i="1" dirty="0"/>
              <a:t>Microondas → decenas de km</a:t>
            </a:r>
            <a:endParaRPr lang="es-A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i="1" dirty="0"/>
              <a:t>Satélite → cobertura total</a:t>
            </a:r>
            <a:endParaRPr lang="es-AR" dirty="0"/>
          </a:p>
          <a:p>
            <a:r>
              <a:rPr lang="es-AR" i="1" dirty="0" smtClean="0"/>
              <a:t>Fiabilidad:</a:t>
            </a:r>
            <a:r>
              <a:rPr lang="es-AR" dirty="0"/>
              <a:t> </a:t>
            </a:r>
            <a:r>
              <a:rPr lang="es-AR" i="1" dirty="0" smtClean="0"/>
              <a:t>Fibra </a:t>
            </a:r>
            <a:r>
              <a:rPr lang="es-AR" i="1" dirty="0"/>
              <a:t>&gt; Microondas &gt; Satélite</a:t>
            </a:r>
            <a:endParaRPr lang="es-AR" dirty="0"/>
          </a:p>
          <a:p>
            <a:r>
              <a:rPr lang="es-AR" i="1" dirty="0"/>
              <a:t>Retardo:</a:t>
            </a:r>
            <a:endParaRPr lang="es-A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i="1" dirty="0"/>
              <a:t>Fibra: muy bajo</a:t>
            </a:r>
            <a:endParaRPr lang="es-A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i="1" dirty="0"/>
              <a:t>Microondas: bajo</a:t>
            </a:r>
            <a:endParaRPr lang="es-A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i="1" dirty="0"/>
              <a:t>Satélite GEO: alto</a:t>
            </a:r>
            <a:endParaRPr lang="es-AR" dirty="0"/>
          </a:p>
          <a:p>
            <a:r>
              <a:rPr lang="es-AR" i="1" dirty="0"/>
              <a:t>✔ </a:t>
            </a:r>
            <a:r>
              <a:rPr lang="es-AR" i="1" dirty="0" smtClean="0"/>
              <a:t>Conclusión: </a:t>
            </a:r>
            <a:r>
              <a:rPr lang="es-AR" i="1" dirty="0"/>
              <a:t>La mejor solución es una arquitectura híbrida, optimizando:</a:t>
            </a:r>
            <a:endParaRPr lang="es-AR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s-AR" i="1" dirty="0"/>
              <a:t>Costo</a:t>
            </a:r>
            <a:endParaRPr lang="es-AR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s-AR" i="1" dirty="0"/>
              <a:t>Rendimiento</a:t>
            </a:r>
            <a:endParaRPr lang="es-AR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s-AR" i="1" dirty="0"/>
              <a:t>Disponibilidad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69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3231654"/>
          </a:xfrm>
        </p:spPr>
        <p:txBody>
          <a:bodyPr/>
          <a:lstStyle/>
          <a:p>
            <a:pPr lvl="0"/>
            <a:r>
              <a:rPr lang="es-AR" sz="3200" dirty="0" smtClean="0"/>
              <a:t>9. </a:t>
            </a:r>
            <a:r>
              <a:rPr lang="es-MX" sz="3200" dirty="0"/>
              <a:t>Calcular el retardo aproximado en un enlace GEO:</a:t>
            </a:r>
            <a:endParaRPr lang="es-AR" sz="3200" dirty="0"/>
          </a:p>
          <a:p>
            <a:pPr lvl="1"/>
            <a:r>
              <a:rPr lang="es-MX" sz="3200" dirty="0"/>
              <a:t>Altura: 36.000 km</a:t>
            </a:r>
            <a:endParaRPr lang="es-AR" sz="3200" dirty="0"/>
          </a:p>
          <a:p>
            <a:pPr lvl="1"/>
            <a:r>
              <a:rPr lang="es-AR" sz="3200" dirty="0"/>
              <a:t>Velocidad de la luz: 3×10⁸ </a:t>
            </a:r>
            <a:r>
              <a:rPr lang="es-AR" sz="3200" dirty="0" smtClean="0"/>
              <a:t>m/s</a:t>
            </a:r>
          </a:p>
          <a:p>
            <a:pPr lvl="1"/>
            <a:r>
              <a:rPr lang="es-AR" sz="3200" dirty="0" smtClean="0"/>
              <a:t>Interpretar </a:t>
            </a:r>
            <a:r>
              <a:rPr lang="es-AR" sz="3200" dirty="0"/>
              <a:t>el impacto en aplicaciones en tiempo real.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683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990600"/>
                <a:ext cx="8229600" cy="5481885"/>
              </a:xfrm>
            </p:spPr>
            <p:txBody>
              <a:bodyPr/>
              <a:lstStyle/>
              <a:p>
                <a:r>
                  <a:rPr lang="es-AR" sz="3200" i="1" dirty="0" smtClean="0"/>
                  <a:t>Distancia total (ida y vuelta):</a:t>
                </a:r>
                <a:endParaRPr lang="es-AR" sz="3200" dirty="0"/>
              </a:p>
              <a:p>
                <a:pPr algn="ctr"/>
                <a:r>
                  <a:rPr lang="en-US" sz="3200" i="1" dirty="0"/>
                  <a:t>2×36.000 km=72.000 km</a:t>
                </a:r>
                <a:endParaRPr lang="es-AR" sz="3200" dirty="0"/>
              </a:p>
              <a:p>
                <a:r>
                  <a:rPr lang="en-US" sz="3200" i="1" dirty="0" err="1"/>
                  <a:t>Tiempo</a:t>
                </a:r>
                <a:r>
                  <a:rPr lang="en-US" sz="3200" i="1" dirty="0"/>
                  <a:t>:</a:t>
                </a:r>
                <a:endParaRPr lang="es-AR" sz="3200" dirty="0"/>
              </a:p>
              <a:p>
                <a:pPr algn="ctr"/>
                <a:r>
                  <a:rPr lang="en-US" sz="3200" i="1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72000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10^3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10^8</m:t>
                        </m:r>
                      </m:den>
                    </m:f>
                  </m:oMath>
                </a14:m>
                <a:r>
                  <a:rPr lang="es-AR" sz="3200" dirty="0" smtClean="0"/>
                  <a:t>≈0,24 s≈240 ms</a:t>
                </a:r>
                <a:endParaRPr lang="es-AR" sz="3200" dirty="0"/>
              </a:p>
              <a:p>
                <a:endParaRPr lang="es-AR" sz="3200" i="1" dirty="0" smtClean="0"/>
              </a:p>
              <a:p>
                <a:r>
                  <a:rPr lang="es-AR" sz="3200" i="1" dirty="0" smtClean="0"/>
                  <a:t>Este </a:t>
                </a:r>
                <a:r>
                  <a:rPr lang="es-AR" sz="3200" i="1" dirty="0"/>
                  <a:t>tiempo es:</a:t>
                </a:r>
              </a:p>
              <a:p>
                <a:r>
                  <a:rPr lang="es-AR" sz="3200" i="1" dirty="0"/>
                  <a:t>Solo </a:t>
                </a:r>
                <a:r>
                  <a:rPr lang="es-AR" sz="3200" b="1" i="1" dirty="0"/>
                  <a:t>retardo de propagación</a:t>
                </a:r>
                <a:r>
                  <a:rPr lang="es-AR" sz="3200" i="1" dirty="0"/>
                  <a:t> (no incluye procesamiento ni colas) </a:t>
                </a:r>
              </a:p>
              <a:p>
                <a:r>
                  <a:rPr lang="es-AR" sz="3200" i="1" dirty="0"/>
                  <a:t>Para un solo salto (ida y vuelta </a:t>
                </a:r>
                <a:r>
                  <a:rPr lang="es-AR" sz="3200" i="1" dirty="0" smtClean="0"/>
                  <a:t>Tierra–satélite)</a:t>
                </a:r>
              </a:p>
              <a:p>
                <a:endParaRPr lang="es-AR" i="1" dirty="0"/>
              </a:p>
              <a:p>
                <a:endParaRPr lang="es-AR" i="1" dirty="0" smtClean="0"/>
              </a:p>
              <a:p>
                <a:endParaRPr lang="es-AR" dirty="0"/>
              </a:p>
            </p:txBody>
          </p:sp>
        </mc:Choice>
        <mc:Fallback>
          <p:sp>
            <p:nvSpPr>
              <p:cNvPr id="3" name="Marcador de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990600"/>
                <a:ext cx="8229600" cy="5481885"/>
              </a:xfrm>
              <a:blipFill rotWithShape="0">
                <a:blip r:embed="rId2"/>
                <a:stretch>
                  <a:fillRect l="-2963" t="-23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4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¿Qué pasa en una comunicación real? En una conexión típica (</a:t>
            </a:r>
            <a:r>
              <a:rPr kumimoji="0" lang="es-AR" altLang="es-A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ej</a:t>
            </a: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Internet):</a:t>
            </a: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Puede haber múltiples saltos</a:t>
            </a: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Puede duplicarse el retardo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Ejemplo real: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Ping satelital GEO ≈ 500–600 ms</a:t>
            </a:r>
          </a:p>
        </p:txBody>
      </p:sp>
    </p:spTree>
    <p:extLst>
      <p:ext uri="{BB962C8B-B14F-4D97-AF65-F5344CB8AC3E}">
        <p14:creationId xmlns:p14="http://schemas.microsoft.com/office/powerpoint/2010/main" val="24065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196468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Cable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UTP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2" y="573023"/>
            <a:ext cx="2531374" cy="4434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72" y="2781300"/>
            <a:ext cx="7668768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98158"/>
            <a:ext cx="8001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¿Por qué es importante este cálculo?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Porque impacta directamente 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❌ </a:t>
            </a: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Aplicaciones sensibles al retardo</a:t>
            </a: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VoIP</a:t>
            </a:r>
            <a:endParaRPr kumimoji="0" lang="es-AR" altLang="es-A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Videollamadas</a:t>
            </a:r>
            <a:endParaRPr kumimoji="0" lang="es-AR" altLang="es-A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Gaming</a:t>
            </a: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online</a:t>
            </a: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Control remoto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✔ Aplicaciones tolerantes </a:t>
            </a: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Streaming</a:t>
            </a:r>
            <a:endParaRPr kumimoji="0" lang="es-AR" altLang="es-A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Descargas</a:t>
            </a:r>
          </a:p>
          <a:p>
            <a:pPr marL="914400" lvl="1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AR" alt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TV satelital</a:t>
            </a:r>
          </a:p>
        </p:txBody>
      </p:sp>
    </p:spTree>
    <p:extLst>
      <p:ext uri="{BB962C8B-B14F-4D97-AF65-F5344CB8AC3E}">
        <p14:creationId xmlns:p14="http://schemas.microsoft.com/office/powerpoint/2010/main" val="28369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229600" cy="5416868"/>
          </a:xfrm>
        </p:spPr>
        <p:txBody>
          <a:bodyPr/>
          <a:lstStyle/>
          <a:p>
            <a:r>
              <a:rPr lang="es-AR" sz="3200" dirty="0"/>
              <a:t>El problema de los satélites GEO </a:t>
            </a:r>
            <a:r>
              <a:rPr lang="es-AR" sz="3200" b="1" dirty="0"/>
              <a:t>no es el ancho de banda</a:t>
            </a:r>
            <a:r>
              <a:rPr lang="es-AR" sz="3200" dirty="0"/>
              <a:t>, sino el</a:t>
            </a:r>
            <a:r>
              <a:rPr lang="es-AR" sz="3200" dirty="0" smtClean="0"/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3200" b="1" dirty="0" smtClean="0"/>
              <a:t>retardo </a:t>
            </a:r>
            <a:r>
              <a:rPr lang="es-AR" sz="3200" b="1" dirty="0"/>
              <a:t>de propagación (latencia física inevitable)</a:t>
            </a:r>
            <a:endParaRPr lang="es-AR" sz="3200" dirty="0"/>
          </a:p>
          <a:p>
            <a:r>
              <a:rPr lang="es-AR" sz="3200" dirty="0"/>
              <a:t>Esto NO se puede mejorar con tecnología:</a:t>
            </a:r>
            <a:br>
              <a:rPr lang="es-AR" sz="3200" dirty="0"/>
            </a:br>
            <a:r>
              <a:rPr lang="es-AR" sz="3200" dirty="0"/>
              <a:t>está limitado por la física (velocidad de la luz).</a:t>
            </a:r>
          </a:p>
          <a:p>
            <a:r>
              <a:rPr lang="es-AR" sz="3200" b="1" dirty="0"/>
              <a:t>Si el enlace fuera con satélites LEO: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dirty="0"/>
              <a:t>Altura ≈ 500–2000 km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AR" sz="3200" dirty="0"/>
              <a:t>Retardo ≈ 10–40 ms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AR" sz="3200" dirty="0" smtClean="0"/>
              <a:t>Mucho </a:t>
            </a:r>
            <a:r>
              <a:rPr lang="es-AR" sz="3200" dirty="0"/>
              <a:t>menor → por eso hoy son tendencia (</a:t>
            </a:r>
            <a:r>
              <a:rPr lang="es-AR" sz="3200" dirty="0" err="1"/>
              <a:t>Starlink</a:t>
            </a:r>
            <a:r>
              <a:rPr lang="es-AR" sz="3200" dirty="0"/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35473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1511808"/>
            <a:ext cx="2589276" cy="4495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31411" y="1772792"/>
            <a:ext cx="43224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La crimpadora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ponchadora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herramienta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utiliza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para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crimpar,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es</a:t>
            </a:r>
            <a:r>
              <a:rPr sz="1800" spc="-5" dirty="0">
                <a:latin typeface="Lucida Sans Unicode"/>
                <a:cs typeface="Lucida Sans Unicode"/>
              </a:rPr>
              <a:t> decir,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para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unir dos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materiales</a:t>
            </a:r>
            <a:r>
              <a:rPr sz="1800" dirty="0">
                <a:latin typeface="Lucida Sans Unicode"/>
                <a:cs typeface="Lucida Sans Unicode"/>
              </a:rPr>
              <a:t> maleables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mediante</a:t>
            </a:r>
            <a:r>
              <a:rPr sz="1800" spc="-5" dirty="0">
                <a:latin typeface="Lucida Sans Unicode"/>
                <a:cs typeface="Lucida Sans Unicode"/>
              </a:rPr>
              <a:t> la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deformación de uno </a:t>
            </a:r>
            <a:r>
              <a:rPr sz="1800" dirty="0">
                <a:latin typeface="Lucida Sans Unicode"/>
                <a:cs typeface="Lucida Sans Unicode"/>
              </a:rPr>
              <a:t>o </a:t>
            </a:r>
            <a:r>
              <a:rPr sz="1800" spc="-5" dirty="0">
                <a:latin typeface="Lucida Sans Unicode"/>
                <a:cs typeface="Lucida Sans Unicode"/>
              </a:rPr>
              <a:t>de los dos 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ellos.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deformación permite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dichas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piezas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permanezcan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unidas.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Estas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piezas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son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hilo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cobre,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por </a:t>
            </a:r>
            <a:r>
              <a:rPr sz="1800" dirty="0">
                <a:latin typeface="Lucida Sans Unicode"/>
                <a:cs typeface="Lucida Sans Unicode"/>
              </a:rPr>
              <a:t> un </a:t>
            </a:r>
            <a:r>
              <a:rPr sz="1800" spc="-5" dirty="0">
                <a:latin typeface="Lucida Sans Unicode"/>
                <a:cs typeface="Lucida Sans Unicode"/>
              </a:rPr>
              <a:t>lado, </a:t>
            </a:r>
            <a:r>
              <a:rPr sz="1800" dirty="0">
                <a:latin typeface="Lucida Sans Unicode"/>
                <a:cs typeface="Lucida Sans Unicode"/>
              </a:rPr>
              <a:t>y </a:t>
            </a:r>
            <a:r>
              <a:rPr sz="1800" spc="-5" dirty="0">
                <a:latin typeface="Lucida Sans Unicode"/>
                <a:cs typeface="Lucida Sans Unicode"/>
              </a:rPr>
              <a:t>por </a:t>
            </a:r>
            <a:r>
              <a:rPr sz="1800" dirty="0">
                <a:latin typeface="Lucida Sans Unicode"/>
                <a:cs typeface="Lucida Sans Unicode"/>
              </a:rPr>
              <a:t>el </a:t>
            </a:r>
            <a:r>
              <a:rPr sz="1800" spc="-5" dirty="0">
                <a:latin typeface="Lucida Sans Unicode"/>
                <a:cs typeface="Lucida Sans Unicode"/>
              </a:rPr>
              <a:t>otro la cuchilla </a:t>
            </a:r>
            <a:r>
              <a:rPr sz="1800" dirty="0">
                <a:latin typeface="Lucida Sans Unicode"/>
                <a:cs typeface="Lucida Sans Unicode"/>
              </a:rPr>
              <a:t>u hoja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metálica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conector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RJ-45.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" y="1557527"/>
            <a:ext cx="2048255" cy="4381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03294" y="1700225"/>
            <a:ext cx="4358640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-5" dirty="0">
                <a:latin typeface="Lucida Sans Unicode"/>
                <a:cs typeface="Lucida Sans Unicode"/>
              </a:rPr>
              <a:t> pelacables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nos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permitirá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pelar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el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UTP </a:t>
            </a:r>
            <a:r>
              <a:rPr sz="1800" spc="-5" dirty="0">
                <a:latin typeface="Lucida Sans Unicode"/>
                <a:cs typeface="Lucida Sans Unicode"/>
              </a:rPr>
              <a:t>para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quitarle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funda 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plástico</a:t>
            </a:r>
            <a:r>
              <a:rPr sz="1800" spc="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y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acceder </a:t>
            </a:r>
            <a:r>
              <a:rPr sz="1800" dirty="0">
                <a:latin typeface="Lucida Sans Unicode"/>
                <a:cs typeface="Lucida Sans Unicode"/>
              </a:rPr>
              <a:t>así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 </a:t>
            </a:r>
            <a:r>
              <a:rPr sz="1800" spc="-5" dirty="0">
                <a:latin typeface="Lucida Sans Unicode"/>
                <a:cs typeface="Lucida Sans Unicode"/>
              </a:rPr>
              <a:t>los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hilos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cobre.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pelacables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puede</a:t>
            </a:r>
            <a:r>
              <a:rPr sz="1800" spc="-10" dirty="0">
                <a:latin typeface="Lucida Sans Unicode"/>
                <a:cs typeface="Lucida Sans Unicode"/>
              </a:rPr>
              <a:t> estar </a:t>
            </a:r>
            <a:r>
              <a:rPr sz="1800" spc="-5" dirty="0">
                <a:latin typeface="Lucida Sans Unicode"/>
                <a:cs typeface="Lucida Sans Unicode"/>
              </a:rPr>
              <a:t> integrado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-5" dirty="0">
                <a:latin typeface="Lucida Sans Unicode"/>
                <a:cs typeface="Lucida Sans Unicode"/>
              </a:rPr>
              <a:t>otras herramientas, como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el caso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crimpadora.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Si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fijas </a:t>
            </a:r>
            <a:r>
              <a:rPr sz="1800" dirty="0">
                <a:latin typeface="Lucida Sans Unicode"/>
                <a:cs typeface="Lucida Sans Unicode"/>
              </a:rPr>
              <a:t> en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imagen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crimpadora,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ésta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posee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unas cuchillas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metálicas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afiladas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que pueden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servir</a:t>
            </a:r>
            <a:r>
              <a:rPr sz="1800" dirty="0">
                <a:latin typeface="Lucida Sans Unicode"/>
                <a:cs typeface="Lucida Sans Unicode"/>
              </a:rPr>
              <a:t> 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efecto.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El 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pelacables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figura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adjunta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otro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ejemplo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herramienta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multiusos.</a:t>
            </a:r>
            <a:endParaRPr sz="1800">
              <a:latin typeface="Lucida Sans Unicode"/>
              <a:cs typeface="Lucida Sans Unicode"/>
            </a:endParaRPr>
          </a:p>
          <a:p>
            <a:pPr marL="12700" marR="52260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Lucida Sans Unicode"/>
                <a:cs typeface="Lucida Sans Unicode"/>
              </a:rPr>
              <a:t>Dicha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herramienta</a:t>
            </a:r>
            <a:r>
              <a:rPr sz="1800" dirty="0">
                <a:latin typeface="Lucida Sans Unicode"/>
                <a:cs typeface="Lucida Sans Unicode"/>
              </a:rPr>
              <a:t> es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también </a:t>
            </a:r>
            <a:r>
              <a:rPr sz="1800" dirty="0">
                <a:latin typeface="Lucida Sans Unicode"/>
                <a:cs typeface="Lucida Sans Unicode"/>
              </a:rPr>
              <a:t>una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impactadora.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196" y="1845563"/>
            <a:ext cx="1467611" cy="37124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9365" y="2204973"/>
            <a:ext cx="3437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Alicate </a:t>
            </a:r>
            <a:r>
              <a:rPr sz="1800" dirty="0">
                <a:latin typeface="Lucida Sans Unicode"/>
                <a:cs typeface="Lucida Sans Unicode"/>
              </a:rPr>
              <a:t>elemento </a:t>
            </a:r>
            <a:r>
              <a:rPr sz="1800" spc="-5" dirty="0">
                <a:latin typeface="Lucida Sans Unicode"/>
                <a:cs typeface="Lucida Sans Unicode"/>
              </a:rPr>
              <a:t>para cortar </a:t>
            </a:r>
            <a:r>
              <a:rPr sz="1800" dirty="0">
                <a:latin typeface="Lucida Sans Unicode"/>
                <a:cs typeface="Lucida Sans Unicode"/>
              </a:rPr>
              <a:t>el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cable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 </a:t>
            </a:r>
            <a:r>
              <a:rPr sz="1800" spc="-5" dirty="0">
                <a:latin typeface="Lucida Sans Unicode"/>
                <a:cs typeface="Lucida Sans Unicode"/>
              </a:rPr>
              <a:t>los hilos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67" y="1629156"/>
            <a:ext cx="1618488" cy="43647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9365" y="1988946"/>
            <a:ext cx="1677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ucida Sans Unicode"/>
                <a:cs typeface="Lucida Sans Unicode"/>
              </a:rPr>
              <a:t>Pinza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punta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3" y="597391"/>
            <a:ext cx="3336044" cy="4191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" y="2924555"/>
            <a:ext cx="2340864" cy="1639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63592" y="2493009"/>
            <a:ext cx="284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5320" algn="l"/>
              </a:tabLst>
            </a:pPr>
            <a:r>
              <a:rPr sz="1800" spc="-5" dirty="0">
                <a:latin typeface="Lucida Sans Unicode"/>
                <a:cs typeface="Lucida Sans Unicode"/>
              </a:rPr>
              <a:t>Impactadora	también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0931" y="2493009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llamada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3592" y="2767329"/>
            <a:ext cx="42456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Lucida Sans Unicode"/>
                <a:cs typeface="Lucida Sans Unicode"/>
              </a:rPr>
              <a:t>engastadora. </a:t>
            </a:r>
            <a:r>
              <a:rPr sz="1800" dirty="0">
                <a:latin typeface="Lucida Sans Unicode"/>
                <a:cs typeface="Lucida Sans Unicode"/>
              </a:rPr>
              <a:t>Se </a:t>
            </a:r>
            <a:r>
              <a:rPr sz="1800" spc="-5" dirty="0">
                <a:latin typeface="Lucida Sans Unicode"/>
                <a:cs typeface="Lucida Sans Unicode"/>
              </a:rPr>
              <a:t>utiliza para insertar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pequeños</a:t>
            </a:r>
            <a:r>
              <a:rPr sz="1800" dirty="0">
                <a:latin typeface="Lucida Sans Unicode"/>
                <a:cs typeface="Lucida Sans Unicode"/>
              </a:rPr>
              <a:t> cables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dentro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conectores, </a:t>
            </a:r>
            <a:r>
              <a:rPr sz="1800" dirty="0">
                <a:latin typeface="Lucida Sans Unicode"/>
                <a:cs typeface="Lucida Sans Unicode"/>
              </a:rPr>
              <a:t>En </a:t>
            </a:r>
            <a:r>
              <a:rPr sz="1800" spc="-5" dirty="0">
                <a:latin typeface="Lucida Sans Unicode"/>
                <a:cs typeface="Lucida Sans Unicode"/>
              </a:rPr>
              <a:t>concreto, </a:t>
            </a:r>
            <a:r>
              <a:rPr sz="1800" dirty="0">
                <a:latin typeface="Lucida Sans Unicode"/>
                <a:cs typeface="Lucida Sans Unicode"/>
              </a:rPr>
              <a:t>ésta </a:t>
            </a:r>
            <a:r>
              <a:rPr sz="1800" spc="-5" dirty="0">
                <a:latin typeface="Lucida Sans Unicode"/>
                <a:cs typeface="Lucida Sans Unicode"/>
              </a:rPr>
              <a:t>puede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utilizarse</a:t>
            </a:r>
            <a:r>
              <a:rPr sz="1800" dirty="0">
                <a:latin typeface="Lucida Sans Unicode"/>
                <a:cs typeface="Lucida Sans Unicode"/>
              </a:rPr>
              <a:t> para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insertar</a:t>
            </a:r>
            <a:r>
              <a:rPr sz="1800" dirty="0">
                <a:latin typeface="Lucida Sans Unicode"/>
                <a:cs typeface="Lucida Sans Unicode"/>
              </a:rPr>
              <a:t> el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hilo</a:t>
            </a:r>
            <a:r>
              <a:rPr sz="1800" spc="5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de </a:t>
            </a:r>
            <a:r>
              <a:rPr sz="1800" spc="-5" dirty="0">
                <a:latin typeface="Lucida Sans Unicode"/>
                <a:cs typeface="Lucida Sans Unicode"/>
              </a:rPr>
              <a:t> cobre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dentro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los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conectores</a:t>
            </a:r>
            <a:r>
              <a:rPr sz="1800" spc="555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de 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una</a:t>
            </a:r>
            <a:r>
              <a:rPr sz="1800" dirty="0">
                <a:latin typeface="Lucida Sans Unicode"/>
                <a:cs typeface="Lucida Sans Unicode"/>
              </a:rPr>
              <a:t> </a:t>
            </a:r>
            <a:r>
              <a:rPr sz="1800" spc="-5" dirty="0">
                <a:latin typeface="Lucida Sans Unicode"/>
                <a:cs typeface="Lucida Sans Unicode"/>
              </a:rPr>
              <a:t>hembra</a:t>
            </a:r>
            <a:r>
              <a:rPr sz="1800" dirty="0">
                <a:latin typeface="Lucida Sans Unicode"/>
                <a:cs typeface="Lucida Sans Unicode"/>
              </a:rPr>
              <a:t> RJ-45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1537</Words>
  <Application>Microsoft Office PowerPoint</Application>
  <PresentationFormat>Presentación en pantalla (4:3)</PresentationFormat>
  <Paragraphs>214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1" baseType="lpstr">
      <vt:lpstr>Arial</vt:lpstr>
      <vt:lpstr>Arial MT</vt:lpstr>
      <vt:lpstr>Calibri</vt:lpstr>
      <vt:lpstr>Cambria Math</vt:lpstr>
      <vt:lpstr>Courier New</vt:lpstr>
      <vt:lpstr>Lucida Sans Unicode</vt:lpstr>
      <vt:lpstr>Microsoft Sans Serif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Cortar con el alicate un tramo de cable  suficientemente largo para la actividad</vt:lpstr>
      <vt:lpstr>Presentación de PowerPoint</vt:lpstr>
      <vt:lpstr>Presentación de PowerPoint</vt:lpstr>
      <vt:lpstr>3. Destrenzar los cables que han aparecido al  quitar la funda e intenta alisarlos lo más  posible. Intentar que ninguno de los cables  se monte encima de otro y que tengan  todos la misma longitud.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 5</vt:lpstr>
      <vt:lpstr>Presentación de PowerPoint</vt:lpstr>
      <vt:lpstr>Presentación de PowerPoint</vt:lpstr>
      <vt:lpstr>Presentación de PowerPoint</vt:lpstr>
      <vt:lpstr>7. Realizar un diseño esquemático del cableado estructurado para 2 edificios separados físicamente como muestra el croquis la figura 1(las medidas son en metros). Los dos edificios tienen 4 pisos con idéntica distribución de oficinas representada por la figura 2. Considere futuras ampliaciones.</vt:lpstr>
      <vt:lpstr>Presentación de PowerPoint</vt:lpstr>
      <vt:lpstr>Salas de equipamiento y de telecomunicaciones</vt:lpstr>
      <vt:lpstr>Puesto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I</dc:title>
  <dc:creator>titi</dc:creator>
  <cp:lastModifiedBy>Cuenta Microsoft</cp:lastModifiedBy>
  <cp:revision>13</cp:revision>
  <dcterms:created xsi:type="dcterms:W3CDTF">2023-04-17T03:36:49Z</dcterms:created>
  <dcterms:modified xsi:type="dcterms:W3CDTF">2026-04-27T12:22:56Z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2023-04-17T00:00:00Z</vt:filetime>
  </property>
</Properties>
</file>