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DC050-548C-B187-AE40-23F014E53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EFD0BC-93FA-6E25-40F0-95ECB9ABB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C7E12-CACA-3759-DB3A-DD9263C4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055C54-B01B-FFAC-D646-8C2FCD08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C361BC-453A-46C0-C705-0FC5A624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07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F82F6-6E96-8234-5C0A-2514420A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4F5231-9911-5948-FF4D-CF86DC89F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71D407-E951-0827-CA31-592827DE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26942-79E6-608F-0561-B2F5517C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8B610-0191-81A2-7326-4C25D10A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809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67DD9F-9213-BA32-0CCE-A6501F3F8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2339F1-4F3F-BC46-CA20-56AF68B9E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A77D9B-89D5-AC19-53C3-22E87C61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5C145F-8F0C-A169-A40D-6FB8C3B8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0E949E-2714-B6B5-5937-C48BCE5C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64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1D1FB-ED27-CD05-18B4-F6DDAE3A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B70C9-D44D-332B-1513-6D105DE3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05A8D-1460-9E23-8200-34D2326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C181D1-09C6-D8C1-8A88-1AD03718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674E8-12F4-E6D8-0238-65082057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8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B9AA2-257A-9411-F6A4-451FE985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85FF70-9F91-340B-C9CD-CF1DE2744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CF270-FC2A-58F8-261F-71AC7779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D9119-6260-796E-4D16-BC429983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0CA342-B506-72CF-6C89-E7EE8886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015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87C37-CB3D-765A-9130-366466E5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F50873-9562-26C6-AFDC-EF38FA707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7C607F-73B9-467C-74B7-1A457E1AC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8ABB9F-B9D0-DECD-8E00-E0A057C4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780B82-900D-678E-0DA0-1F95C6B7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E79912-403B-A12A-B4F2-3F64BE66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80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510EE-8A1E-6723-4496-15204A31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558A0-4299-C87D-9284-810D8B4A0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AECFF8-7C9B-D4A9-974D-4B02E0CFF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29FE70-767C-FACF-1A94-A78C7D353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1A8085-9565-72DF-FA5C-D5367F340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94B439-B514-6DB1-9374-5185CB0A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52494C-5130-5BEB-0900-3D3118D3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6FA721-3AE2-5BD5-42C4-0A44B4AB7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689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89C4F-E9BD-8AA4-AA38-1036F8BA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C22368-871A-3EB8-B4BF-48FDD616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90A7F3-E1AC-845F-13EA-B350A05C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AFC769-758F-F9F8-6DD6-B97C8ED5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910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ABFD43-52F1-50F9-2154-B8483BEB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8EF13C-96B2-FF4E-25FE-D175A045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A584EE-5EAE-1CAB-256D-4DDCCDF2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26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AC4C5-AB84-B7FE-891B-2CF12AD9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0CACD9-05E3-72F0-53D6-9261830D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FD842A-71D6-3136-B6B3-8D43649BB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0E5D87-3B89-6889-019C-96C840AA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A02B46-9CCC-B809-9E24-2409381B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49CE25-324F-DBFD-92C1-DFF89F52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763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BA3AB-389E-F979-3051-EB3B87B0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AAE44A-15AB-EB1E-DBCB-0669496A4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047220-0A88-70C8-47C6-27AEFF452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D2CC69-DFC2-6A04-A168-D3DE0958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DAB46C-9832-63C8-0255-BC36D429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121748-C03A-F2B3-5F87-2F7163CC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449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0CDB6B-FE39-5DC5-E9C6-40FE8CE0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FB0795-621E-21FF-F20C-29F750F5F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1966A-6A37-83AD-E8C7-BA760FC56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8C1-449F-489B-933F-13CB6ABE7856}" type="datetimeFigureOut">
              <a:rPr lang="es-AR" smtClean="0"/>
              <a:t>20/4/2023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11772-3FDA-EE4D-4CA3-4AF31AE82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D1C840-46B8-FA96-D152-0D6E790FC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B09D-AF4A-4567-852F-D03B44905C5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89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BA17167-E631-E985-556A-29813A354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9403BBEF-729E-5DC2-39BD-70740D4A8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123" y="1122363"/>
            <a:ext cx="1064149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Tipos de Datos y Operaciones Básicas</a:t>
            </a:r>
            <a:endParaRPr lang="es-E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82EBD642-F6B2-C700-C5FD-C65DBDDD374F}"/>
              </a:ext>
            </a:extLst>
          </p:cNvPr>
          <p:cNvSpPr txBox="1">
            <a:spLocks/>
          </p:cNvSpPr>
          <p:nvPr/>
        </p:nvSpPr>
        <p:spPr>
          <a:xfrm>
            <a:off x="1038924" y="1124744"/>
            <a:ext cx="10114151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Enumerado: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un tipo enumerado se compone de un conjunto de valores referenciados por identificadores (valores definidos por el programador). Se trata de un tipo ordinal.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PROGRAMA frutos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TIPOS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frutas=(ciruela, cereza, fresa, naranja)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VARIABLES</a:t>
            </a:r>
          </a:p>
          <a:p>
            <a:pPr marL="984250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postre:frutas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589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B3F8EDB9-9BF9-16BD-619F-AB416CA0EC51}"/>
              </a:ext>
            </a:extLst>
          </p:cNvPr>
          <p:cNvSpPr txBox="1">
            <a:spLocks/>
          </p:cNvSpPr>
          <p:nvPr/>
        </p:nvSpPr>
        <p:spPr>
          <a:xfrm>
            <a:off x="1202697" y="1245358"/>
            <a:ext cx="9851990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7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Características del tipo enumerado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Es un </a:t>
            </a:r>
            <a:r>
              <a:rPr lang="es-AR" sz="2200" b="1" dirty="0">
                <a:latin typeface="Arial" panose="020B0604020202020204" pitchFamily="34" charset="0"/>
                <a:cs typeface="Arial" panose="020B0604020202020204" pitchFamily="34" charset="0"/>
              </a:rPr>
              <a:t>tipo ordinal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(ordenados por la disposición de los valores en la definición).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número de orden de los elementos inicia en 0.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Los datos de tipo enumerado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pueden tomar valores de estos tipos.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pueden usarse con operaciones LEER o ESCRIBIR, sólo con operadores de </a:t>
            </a:r>
            <a:r>
              <a:rPr lang="es-ES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y de asignación.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Un mismo valor no puede aparecer en las definiciones de 2 tipos enumerados diferentes.</a:t>
            </a:r>
          </a:p>
        </p:txBody>
      </p:sp>
    </p:spTree>
    <p:extLst>
      <p:ext uri="{BB962C8B-B14F-4D97-AF65-F5344CB8AC3E}">
        <p14:creationId xmlns:p14="http://schemas.microsoft.com/office/powerpoint/2010/main" val="9656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596EE54-96CB-CC8F-43D8-D089B7B8AEBB}"/>
              </a:ext>
            </a:extLst>
          </p:cNvPr>
          <p:cNvSpPr txBox="1">
            <a:spLocks/>
          </p:cNvSpPr>
          <p:nvPr/>
        </p:nvSpPr>
        <p:spPr>
          <a:xfrm>
            <a:off x="879688" y="662912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7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Tipos Compuestos</a:t>
            </a:r>
            <a:endParaRPr lang="es-ES" sz="3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6E09445-9601-94B0-7410-2578B1418ED8}"/>
              </a:ext>
            </a:extLst>
          </p:cNvPr>
          <p:cNvSpPr txBox="1">
            <a:spLocks/>
          </p:cNvSpPr>
          <p:nvPr/>
        </p:nvSpPr>
        <p:spPr>
          <a:xfrm>
            <a:off x="969931" y="1700808"/>
            <a:ext cx="10303120" cy="37776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Cadena de caracteres: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conjunto de caracteres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(incluido el espacio en blanco) reconocidos por la computadora.</a:t>
            </a:r>
          </a:p>
          <a:p>
            <a:pPr lvl="1">
              <a:lnSpc>
                <a:spcPct val="150000"/>
              </a:lnSpc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Representación: </a:t>
            </a:r>
            <a:r>
              <a:rPr lang="es-ES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“hola mundo”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Longitud: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número de caracteres de la cadena. La cadena vacía o nula tiene longitud 0. Ejemplo:  </a:t>
            </a:r>
            <a:r>
              <a:rPr lang="es-ES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“hola mundo”</a:t>
            </a:r>
            <a:r>
              <a:rPr lang="es-ES" sz="1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longitud=10</a:t>
            </a:r>
          </a:p>
          <a:p>
            <a:pPr lvl="1">
              <a:lnSpc>
                <a:spcPct val="150000"/>
              </a:lnSpc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conjunto de caracteres extraído de una cadena de mayor. Ejemplo: </a:t>
            </a:r>
            <a:r>
              <a:rPr lang="es-ES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</a:t>
            </a:r>
            <a:r>
              <a:rPr lang="es-ES" sz="1800" b="1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</a:t>
            </a:r>
            <a:r>
              <a:rPr lang="es-ES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AR" sz="18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9F8D4A5D-B78E-9EB9-9E80-3506E36F3C93}"/>
              </a:ext>
            </a:extLst>
          </p:cNvPr>
          <p:cNvSpPr txBox="1">
            <a:spLocks/>
          </p:cNvSpPr>
          <p:nvPr/>
        </p:nvSpPr>
        <p:spPr>
          <a:xfrm>
            <a:off x="877036" y="1386909"/>
            <a:ext cx="10437927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Conjunto: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colección homogénea de datos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simples. Esta colección no puede contener elementos repetidos y el orden no interesa. Se trata de un tipo ordinal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 dirty="0">
                <a:latin typeface="Courier New" pitchFamily="49" charset="0"/>
                <a:cs typeface="Courier New" pitchFamily="49" charset="0"/>
              </a:rPr>
              <a:t>PROGRAMA </a:t>
            </a:r>
            <a:r>
              <a:rPr lang="es-DO" sz="2000" b="1" dirty="0" err="1">
                <a:latin typeface="Courier New" pitchFamily="49" charset="0"/>
                <a:cs typeface="Courier New" pitchFamily="49" charset="0"/>
              </a:rPr>
              <a:t>conjunto_letras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 dirty="0">
                <a:latin typeface="Courier New" pitchFamily="49" charset="0"/>
                <a:cs typeface="Courier New" pitchFamily="49" charset="0"/>
              </a:rPr>
              <a:t>TIPOS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 dirty="0">
                <a:latin typeface="Courier New" pitchFamily="49" charset="0"/>
                <a:cs typeface="Courier New" pitchFamily="49" charset="0"/>
              </a:rPr>
              <a:t>	alfabeto=conjunto de </a:t>
            </a:r>
            <a:r>
              <a:rPr lang="es-DO" sz="2000" b="1" dirty="0" err="1">
                <a:latin typeface="Courier New" pitchFamily="49" charset="0"/>
                <a:cs typeface="Courier New" pitchFamily="49" charset="0"/>
              </a:rPr>
              <a:t>caracter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 dirty="0">
                <a:latin typeface="Courier New" pitchFamily="49" charset="0"/>
                <a:cs typeface="Courier New" pitchFamily="49" charset="0"/>
              </a:rPr>
              <a:t>VARIABLES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 marL="1527175" indent="-282575">
              <a:buFont typeface="Arial" panose="020B0604020202020204" pitchFamily="34" charset="0"/>
              <a:buNone/>
            </a:pPr>
            <a:r>
              <a:rPr lang="es-DO" sz="2000" b="1" dirty="0">
                <a:latin typeface="Courier New" pitchFamily="49" charset="0"/>
                <a:cs typeface="Courier New" pitchFamily="49" charset="0"/>
              </a:rPr>
              <a:t>	letras, </a:t>
            </a:r>
            <a:r>
              <a:rPr lang="es-DO" sz="2000" b="1" dirty="0" err="1">
                <a:latin typeface="Courier New" pitchFamily="49" charset="0"/>
                <a:cs typeface="Courier New" pitchFamily="49" charset="0"/>
              </a:rPr>
              <a:t>simbolos:alfabeto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59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091846C-44B2-934D-5E59-FEAAF381C324}"/>
              </a:ext>
            </a:extLst>
          </p:cNvPr>
          <p:cNvSpPr txBox="1">
            <a:spLocks/>
          </p:cNvSpPr>
          <p:nvPr/>
        </p:nvSpPr>
        <p:spPr>
          <a:xfrm>
            <a:off x="899591" y="624110"/>
            <a:ext cx="10318869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Constantes y Variables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60B6F31-7C48-3D57-62C4-D97F37EDBE47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523782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Constantes: son aquellos objetos de datos cuyo valor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se mantiene invariable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durante la ejecución de un programa.</a:t>
            </a:r>
          </a:p>
          <a:p>
            <a:pPr marL="457200" lvl="1" indent="0"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Ejemplo: pi=3,1416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Variables: son aquellos objetos de datos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cuyo valor se modifica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durante la ejecución de un programa a través de las operaciones que éste realiza. Ejemplo: Si defino x que se igual a 3 es decir:</a:t>
            </a:r>
          </a:p>
          <a:p>
            <a:pPr marL="457200" lvl="1" indent="0"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X=3; y luego realizo la operación x=x+5; entonces x=8</a:t>
            </a: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Tanto las </a:t>
            </a:r>
            <a:r>
              <a:rPr lang="es-AR" sz="2400" i="1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como las </a:t>
            </a:r>
            <a:r>
              <a:rPr lang="es-AR" sz="2400" i="1" dirty="0">
                <a:latin typeface="Arial" panose="020B0604020202020204" pitchFamily="34" charset="0"/>
                <a:cs typeface="Arial" panose="020B0604020202020204" pitchFamily="34" charset="0"/>
              </a:rPr>
              <a:t>constantes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tienen un tipo de dato asociado.</a:t>
            </a:r>
          </a:p>
        </p:txBody>
      </p:sp>
    </p:spTree>
    <p:extLst>
      <p:ext uri="{BB962C8B-B14F-4D97-AF65-F5344CB8AC3E}">
        <p14:creationId xmlns:p14="http://schemas.microsoft.com/office/powerpoint/2010/main" val="422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9C3698B-CB15-4710-99A4-4CCA0F808C4D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81581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/>
              <a:t>Operadores</a:t>
            </a:r>
            <a:endParaRPr lang="es-E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DD5670-08C3-7A53-CB38-647E2F80C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7715304" cy="403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5071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FB485E16-B8C2-7488-59C4-558AD8EC4B99}"/>
              </a:ext>
            </a:extLst>
          </p:cNvPr>
          <p:cNvGrpSpPr/>
          <p:nvPr/>
        </p:nvGrpSpPr>
        <p:grpSpPr>
          <a:xfrm>
            <a:off x="1637067" y="1592926"/>
            <a:ext cx="3076575" cy="1419225"/>
            <a:chOff x="900087" y="1715757"/>
            <a:chExt cx="3076575" cy="1419225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018B0260-13D5-94CA-8206-7823DA9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0087" y="1715757"/>
              <a:ext cx="3076575" cy="1419225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11F1C85E-5A96-9C29-E468-183B2B8C7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75656" y="2089876"/>
              <a:ext cx="419100" cy="285750"/>
            </a:xfrm>
            <a:prstGeom prst="rect">
              <a:avLst/>
            </a:prstGeom>
          </p:spPr>
        </p:pic>
      </p:grpSp>
      <p:sp>
        <p:nvSpPr>
          <p:cNvPr id="5" name="1 Título">
            <a:extLst>
              <a:ext uri="{FF2B5EF4-FFF2-40B4-BE49-F238E27FC236}">
                <a16:creationId xmlns:a16="http://schemas.microsoft.com/office/drawing/2014/main" id="{CE5AE9E3-D115-DF5F-366E-EC4E4E83582C}"/>
              </a:ext>
            </a:extLst>
          </p:cNvPr>
          <p:cNvSpPr txBox="1">
            <a:spLocks/>
          </p:cNvSpPr>
          <p:nvPr/>
        </p:nvSpPr>
        <p:spPr>
          <a:xfrm>
            <a:off x="971525" y="624110"/>
            <a:ext cx="7756180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Operadores Lógicos</a:t>
            </a: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142FAC-5722-4834-2155-91F8B41F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7067" y="3521489"/>
            <a:ext cx="4552950" cy="20955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CC8CFFE-6719-F244-AFAD-A1FE0E36B88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5625" y="1224095"/>
            <a:ext cx="4514850" cy="20574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1790390-8F75-D8E7-818D-D80AC68B8AB6}"/>
              </a:ext>
            </a:extLst>
          </p:cNvPr>
          <p:cNvSpPr txBox="1"/>
          <p:nvPr/>
        </p:nvSpPr>
        <p:spPr>
          <a:xfrm>
            <a:off x="3548643" y="2297324"/>
            <a:ext cx="13001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>
                <a:solidFill>
                  <a:srgbClr val="FF0000"/>
                </a:solidFill>
              </a:rPr>
              <a:t>Falso</a:t>
            </a:r>
          </a:p>
          <a:p>
            <a:r>
              <a:rPr lang="es-AR" sz="2000" b="1" dirty="0">
                <a:solidFill>
                  <a:srgbClr val="FF0000"/>
                </a:solidFill>
              </a:rPr>
              <a:t>Verdadero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C6218E6-6864-72CE-D51A-CAF070A40FE8}"/>
              </a:ext>
            </a:extLst>
          </p:cNvPr>
          <p:cNvSpPr txBox="1"/>
          <p:nvPr/>
        </p:nvSpPr>
        <p:spPr>
          <a:xfrm>
            <a:off x="9872869" y="1967045"/>
            <a:ext cx="134760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900" b="1" dirty="0">
                <a:solidFill>
                  <a:srgbClr val="FF0000"/>
                </a:solidFill>
              </a:rPr>
              <a:t>Verdadero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Verdadero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Verdadero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Falso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E6A7C71-E8BA-4F40-C855-ED0F5776E8B1}"/>
              </a:ext>
            </a:extLst>
          </p:cNvPr>
          <p:cNvSpPr txBox="1"/>
          <p:nvPr/>
        </p:nvSpPr>
        <p:spPr>
          <a:xfrm>
            <a:off x="4848807" y="4200036"/>
            <a:ext cx="16182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900" b="1" dirty="0">
                <a:solidFill>
                  <a:srgbClr val="FF0000"/>
                </a:solidFill>
              </a:rPr>
              <a:t>Verdadero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Falso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Falso</a:t>
            </a:r>
          </a:p>
          <a:p>
            <a:r>
              <a:rPr lang="es-AR" sz="1900" b="1" dirty="0">
                <a:solidFill>
                  <a:srgbClr val="FF0000"/>
                </a:solidFill>
              </a:rPr>
              <a:t>Falso</a:t>
            </a:r>
          </a:p>
        </p:txBody>
      </p:sp>
    </p:spTree>
    <p:extLst>
      <p:ext uri="{BB962C8B-B14F-4D97-AF65-F5344CB8AC3E}">
        <p14:creationId xmlns:p14="http://schemas.microsoft.com/office/powerpoint/2010/main" val="41000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61C536F-3C9A-B266-A963-2C5A4013CFE0}"/>
              </a:ext>
            </a:extLst>
          </p:cNvPr>
          <p:cNvSpPr txBox="1">
            <a:spLocks/>
          </p:cNvSpPr>
          <p:nvPr/>
        </p:nvSpPr>
        <p:spPr>
          <a:xfrm>
            <a:off x="971525" y="624110"/>
            <a:ext cx="7756180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Precedencia de Operadores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4AEC437-9F22-0B70-31F2-4384BD1F11DE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741948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Determinan el orden en el que se resuelven las operaciones?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3DE339-4864-AB30-9722-7F1942A1E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06" y="2465502"/>
            <a:ext cx="648301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5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D42FF94-A639-C251-82DD-47408D256F3D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387107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Expresiones (1)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80B45E-B9EC-099A-9DCD-70FA569DB074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387107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Son combinaciones de constantes, variables, símbolos de operación y nombres de funciones especiales.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De acuerdo a los datos y operadores que contengan las expresiones, éstas pueden ser </a:t>
            </a:r>
            <a:r>
              <a:rPr lang="es-AR" sz="24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aritméticas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4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alfanuméricas</a:t>
            </a:r>
            <a:r>
              <a:rPr lang="es-AR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AR" sz="24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lógicas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125" indent="-3175">
              <a:buFont typeface="Arial" panose="020B0604020202020204" pitchFamily="34" charset="0"/>
              <a:buNone/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Por ejemplo: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28 &gt;= valor	Expresión lógica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3*6-12	Expresión aritmética</a:t>
            </a:r>
          </a:p>
          <a:p>
            <a:pPr marL="365125" indent="-3175" defTabSz="3048000">
              <a:buFont typeface="Arial" panose="020B0604020202020204" pitchFamily="34" charset="0"/>
              <a:buNone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Hola”+”mundo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” 	Expresión alfanumérica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4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EEACE8D-C3E1-D921-390E-DD88FDCAB77E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42438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Expresiones (2)</a:t>
            </a:r>
            <a:endParaRPr lang="es-ES" sz="4000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9522815-19E3-D62B-2F96-4FBA99159EBA}"/>
              </a:ext>
            </a:extLst>
          </p:cNvPr>
          <p:cNvSpPr txBox="1">
            <a:spLocks/>
          </p:cNvSpPr>
          <p:nvPr/>
        </p:nvSpPr>
        <p:spPr>
          <a:xfrm>
            <a:off x="971600" y="1700808"/>
            <a:ext cx="1032874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600">
                <a:latin typeface="Arial" panose="020B0604020202020204" pitchFamily="34" charset="0"/>
                <a:cs typeface="Arial" panose="020B0604020202020204" pitchFamily="34" charset="0"/>
              </a:rPr>
              <a:t>Reglas para escribir/resolver expresiones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Las operaciones entre paréntesis se resuelven primero, iniciando con los paréntesis más internos.</a:t>
            </a:r>
            <a:endParaRPr lang="es-AR" sz="2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Las operaciones se resuelven de acuerdo a la tabla de prioridades.</a:t>
            </a:r>
            <a:endParaRPr lang="es-AR" sz="2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>
                <a:latin typeface="Arial" panose="020B0604020202020204" pitchFamily="34" charset="0"/>
                <a:cs typeface="Arial" panose="020B0604020202020204" pitchFamily="34" charset="0"/>
              </a:rPr>
              <a:t>Expresiones con operadores de igual prioridad,  al mismo nivel, se resuelven de izquierda a derecha.</a:t>
            </a:r>
          </a:p>
          <a:p>
            <a:pPr marL="631825" indent="-282575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s-ES" sz="22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FBAEE804-A1C6-7C6D-2293-B8F694C68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189563"/>
              </p:ext>
            </p:extLst>
          </p:nvPr>
        </p:nvGraphicFramePr>
        <p:xfrm>
          <a:off x="1545106" y="5240471"/>
          <a:ext cx="187732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079032" imgH="406224" progId="Equation.3">
                  <p:embed/>
                </p:oleObj>
              </mc:Choice>
              <mc:Fallback>
                <p:oleObj name="Ecuación" r:id="rId2" imgW="1079032" imgH="406224" progId="Equation.3">
                  <p:embed/>
                  <p:pic>
                    <p:nvPicPr>
                      <p:cNvPr id="61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106" y="5240471"/>
                        <a:ext cx="1877324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A165089-F665-F09F-C49E-2DBA78965361}"/>
              </a:ext>
            </a:extLst>
          </p:cNvPr>
          <p:cNvSpPr txBox="1"/>
          <p:nvPr/>
        </p:nvSpPr>
        <p:spPr>
          <a:xfrm>
            <a:off x="1036506" y="472049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Expresión Original</a:t>
            </a:r>
            <a:endParaRPr lang="es-AR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E9B172F-7660-0FA2-F99B-F45794873589}"/>
              </a:ext>
            </a:extLst>
          </p:cNvPr>
          <p:cNvSpPr txBox="1"/>
          <p:nvPr/>
        </p:nvSpPr>
        <p:spPr>
          <a:xfrm>
            <a:off x="3995936" y="4725144"/>
            <a:ext cx="48933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282575" algn="ctr">
              <a:buNone/>
            </a:pPr>
            <a:r>
              <a:rPr lang="es-AR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Expresión Algorítmica</a:t>
            </a:r>
          </a:p>
          <a:p>
            <a:pPr marL="631825" indent="-282575">
              <a:spcBef>
                <a:spcPts val="600"/>
              </a:spcBef>
            </a:pPr>
            <a:r>
              <a:rPr lang="es-E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(-b + (b ^ 2 – 4 * a * c) ^ (1 / 2))/(2 * a)</a:t>
            </a:r>
            <a:endParaRPr lang="es-ES" sz="2400" b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5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C470E60D-E872-B855-2D9A-E96DE9C4B87B}"/>
              </a:ext>
            </a:extLst>
          </p:cNvPr>
          <p:cNvSpPr txBox="1">
            <a:spLocks/>
          </p:cNvSpPr>
          <p:nvPr/>
        </p:nvSpPr>
        <p:spPr>
          <a:xfrm>
            <a:off x="1174372" y="663961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Índice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FDD8C12A-1709-91CD-C1D4-EDAE72E3A9BA}"/>
              </a:ext>
            </a:extLst>
          </p:cNvPr>
          <p:cNvSpPr txBox="1">
            <a:spLocks/>
          </p:cNvSpPr>
          <p:nvPr/>
        </p:nvSpPr>
        <p:spPr>
          <a:xfrm>
            <a:off x="932343" y="1700808"/>
            <a:ext cx="7744112" cy="46085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Conceptos básicos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Clasificación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Simples (estándar y definidos por el usuario)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Compuestos o estructurados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Constantes y variables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Operadores y precedencia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Expresiones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Asignación, lectura y escritura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Operaciones con cadenas</a:t>
            </a:r>
          </a:p>
          <a:p>
            <a:pPr>
              <a:spcBef>
                <a:spcPts val="60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Operaciones con conjuntos</a:t>
            </a:r>
          </a:p>
          <a:p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62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CuadroTexto">
            <a:extLst>
              <a:ext uri="{FF2B5EF4-FFF2-40B4-BE49-F238E27FC236}">
                <a16:creationId xmlns:a16="http://schemas.microsoft.com/office/drawing/2014/main" id="{579EEA44-1F0A-007D-2DB3-302DFD30E2DA}"/>
              </a:ext>
            </a:extLst>
          </p:cNvPr>
          <p:cNvSpPr txBox="1"/>
          <p:nvPr/>
        </p:nvSpPr>
        <p:spPr>
          <a:xfrm>
            <a:off x="2747628" y="131785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3  *  6  /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(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4  +  5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)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+  2  *  9  ^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(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1  /  2  </a:t>
            </a:r>
            <a:r>
              <a:rPr lang="es-ES" sz="3200" b="1" dirty="0">
                <a:solidFill>
                  <a:srgbClr val="00B050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3" name="Cerrar corchete 2">
            <a:extLst>
              <a:ext uri="{FF2B5EF4-FFF2-40B4-BE49-F238E27FC236}">
                <a16:creationId xmlns:a16="http://schemas.microsoft.com/office/drawing/2014/main" id="{EFC22B56-BF53-B410-8993-1882A6592CDE}"/>
              </a:ext>
            </a:extLst>
          </p:cNvPr>
          <p:cNvSpPr/>
          <p:nvPr/>
        </p:nvSpPr>
        <p:spPr>
          <a:xfrm rot="5400000">
            <a:off x="7994391" y="1676313"/>
            <a:ext cx="163658" cy="2304256"/>
          </a:xfrm>
          <a:prstGeom prst="rightBracket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Cerrar corchete 3">
            <a:extLst>
              <a:ext uri="{FF2B5EF4-FFF2-40B4-BE49-F238E27FC236}">
                <a16:creationId xmlns:a16="http://schemas.microsoft.com/office/drawing/2014/main" id="{22799204-F384-DD57-4EB2-397F9BAAAD2B}"/>
              </a:ext>
            </a:extLst>
          </p:cNvPr>
          <p:cNvSpPr/>
          <p:nvPr/>
        </p:nvSpPr>
        <p:spPr>
          <a:xfrm rot="5400000">
            <a:off x="4267807" y="2178433"/>
            <a:ext cx="163658" cy="3132000"/>
          </a:xfrm>
          <a:prstGeom prst="rightBracke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errar corchete 4">
            <a:extLst>
              <a:ext uri="{FF2B5EF4-FFF2-40B4-BE49-F238E27FC236}">
                <a16:creationId xmlns:a16="http://schemas.microsoft.com/office/drawing/2014/main" id="{0A0156D2-7FDD-39E0-DB72-AC75384BD153}"/>
              </a:ext>
            </a:extLst>
          </p:cNvPr>
          <p:cNvSpPr/>
          <p:nvPr/>
        </p:nvSpPr>
        <p:spPr>
          <a:xfrm rot="5400000">
            <a:off x="7724535" y="2178902"/>
            <a:ext cx="163658" cy="3132000"/>
          </a:xfrm>
          <a:prstGeom prst="rightBracke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errar corchete 5">
            <a:extLst>
              <a:ext uri="{FF2B5EF4-FFF2-40B4-BE49-F238E27FC236}">
                <a16:creationId xmlns:a16="http://schemas.microsoft.com/office/drawing/2014/main" id="{642E4B11-153E-385B-BE07-B0DB7BDC92CA}"/>
              </a:ext>
            </a:extLst>
          </p:cNvPr>
          <p:cNvSpPr/>
          <p:nvPr/>
        </p:nvSpPr>
        <p:spPr>
          <a:xfrm rot="5400000">
            <a:off x="6049799" y="1369014"/>
            <a:ext cx="163658" cy="6768000"/>
          </a:xfrm>
          <a:prstGeom prst="rightBracket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8E4917AE-61D8-9AE3-8275-3BA4286BE6A2}"/>
              </a:ext>
            </a:extLst>
          </p:cNvPr>
          <p:cNvSpPr txBox="1"/>
          <p:nvPr/>
        </p:nvSpPr>
        <p:spPr>
          <a:xfrm>
            <a:off x="4835860" y="203225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F75D3E7C-4135-7D38-F464-6BE201E2E456}"/>
              </a:ext>
            </a:extLst>
          </p:cNvPr>
          <p:cNvSpPr txBox="1"/>
          <p:nvPr/>
        </p:nvSpPr>
        <p:spPr>
          <a:xfrm>
            <a:off x="8148228" y="202653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0,5</a:t>
            </a:r>
          </a:p>
        </p:txBody>
      </p:sp>
      <p:sp>
        <p:nvSpPr>
          <p:cNvPr id="9" name="6 CuadroTexto">
            <a:extLst>
              <a:ext uri="{FF2B5EF4-FFF2-40B4-BE49-F238E27FC236}">
                <a16:creationId xmlns:a16="http://schemas.microsoft.com/office/drawing/2014/main" id="{D7FF7EBB-AEE8-9127-9F32-FD356F0ED2CA}"/>
              </a:ext>
            </a:extLst>
          </p:cNvPr>
          <p:cNvSpPr txBox="1"/>
          <p:nvPr/>
        </p:nvSpPr>
        <p:spPr>
          <a:xfrm>
            <a:off x="3107668" y="295392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</a:t>
            </a:r>
          </a:p>
        </p:txBody>
      </p:sp>
      <p:sp>
        <p:nvSpPr>
          <p:cNvPr id="10" name="6 CuadroTexto">
            <a:extLst>
              <a:ext uri="{FF2B5EF4-FFF2-40B4-BE49-F238E27FC236}">
                <a16:creationId xmlns:a16="http://schemas.microsoft.com/office/drawing/2014/main" id="{45D626EB-314A-2A28-2777-949717AB8DAF}"/>
              </a:ext>
            </a:extLst>
          </p:cNvPr>
          <p:cNvSpPr txBox="1"/>
          <p:nvPr/>
        </p:nvSpPr>
        <p:spPr>
          <a:xfrm>
            <a:off x="7788188" y="295392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</a:p>
        </p:txBody>
      </p:sp>
      <p:sp>
        <p:nvSpPr>
          <p:cNvPr id="11" name="6 CuadroTexto">
            <a:extLst>
              <a:ext uri="{FF2B5EF4-FFF2-40B4-BE49-F238E27FC236}">
                <a16:creationId xmlns:a16="http://schemas.microsoft.com/office/drawing/2014/main" id="{179A3E56-61C6-5F3E-8620-1D623A4EF2A0}"/>
              </a:ext>
            </a:extLst>
          </p:cNvPr>
          <p:cNvSpPr txBox="1"/>
          <p:nvPr/>
        </p:nvSpPr>
        <p:spPr>
          <a:xfrm>
            <a:off x="4115932" y="382673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C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12" name="6 CuadroTexto">
            <a:extLst>
              <a:ext uri="{FF2B5EF4-FFF2-40B4-BE49-F238E27FC236}">
                <a16:creationId xmlns:a16="http://schemas.microsoft.com/office/drawing/2014/main" id="{CE2C9BCC-F29D-2152-EB86-17ADCBFFA95A}"/>
              </a:ext>
            </a:extLst>
          </p:cNvPr>
          <p:cNvSpPr txBox="1"/>
          <p:nvPr/>
        </p:nvSpPr>
        <p:spPr>
          <a:xfrm>
            <a:off x="7428148" y="381802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C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3" name="6 CuadroTexto">
            <a:extLst>
              <a:ext uri="{FF2B5EF4-FFF2-40B4-BE49-F238E27FC236}">
                <a16:creationId xmlns:a16="http://schemas.microsoft.com/office/drawing/2014/main" id="{7373FE2F-CD12-EEE6-53FB-20EA94497A53}"/>
              </a:ext>
            </a:extLst>
          </p:cNvPr>
          <p:cNvSpPr txBox="1"/>
          <p:nvPr/>
        </p:nvSpPr>
        <p:spPr>
          <a:xfrm>
            <a:off x="5843596" y="48348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 algn="ctr">
              <a:buNone/>
            </a:pPr>
            <a:r>
              <a:rPr lang="es-ES" sz="3200" b="1" dirty="0">
                <a:solidFill>
                  <a:srgbClr val="0070C0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976690A5-F638-90EF-EB4D-7982D8F68FCC}"/>
              </a:ext>
            </a:extLst>
          </p:cNvPr>
          <p:cNvSpPr/>
          <p:nvPr/>
        </p:nvSpPr>
        <p:spPr>
          <a:xfrm rot="5400000">
            <a:off x="5077767" y="1218627"/>
            <a:ext cx="163658" cy="1368000"/>
          </a:xfrm>
          <a:prstGeom prst="rightBracket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Cerrar corchete 14">
            <a:extLst>
              <a:ext uri="{FF2B5EF4-FFF2-40B4-BE49-F238E27FC236}">
                <a16:creationId xmlns:a16="http://schemas.microsoft.com/office/drawing/2014/main" id="{779FB187-B3DA-2362-CB0C-A5BF5B5DDCE0}"/>
              </a:ext>
            </a:extLst>
          </p:cNvPr>
          <p:cNvSpPr/>
          <p:nvPr/>
        </p:nvSpPr>
        <p:spPr>
          <a:xfrm rot="5400000">
            <a:off x="3403567" y="2228365"/>
            <a:ext cx="163658" cy="1116000"/>
          </a:xfrm>
          <a:prstGeom prst="rightBracket">
            <a:avLst/>
          </a:prstGeom>
          <a:ln w="57150">
            <a:solidFill>
              <a:srgbClr val="92D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27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B401FA0-213A-6F6E-4580-9440D4EA95F1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333572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Asignación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ACDCA394-D3B1-655B-9F80-F4DD6C4E3111}"/>
              </a:ext>
            </a:extLst>
          </p:cNvPr>
          <p:cNvSpPr txBox="1">
            <a:spLocks/>
          </p:cNvSpPr>
          <p:nvPr/>
        </p:nvSpPr>
        <p:spPr>
          <a:xfrm>
            <a:off x="902931" y="1700808"/>
            <a:ext cx="1032917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La operación de </a:t>
            </a:r>
            <a:r>
              <a:rPr lang="es-ES" sz="2400" i="1">
                <a:latin typeface="Arial" panose="020B0604020202020204" pitchFamily="34" charset="0"/>
                <a:cs typeface="Arial" panose="020B0604020202020204" pitchFamily="34" charset="0"/>
              </a:rPr>
              <a:t>asignación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 es el modo de darle valores a una variable.</a:t>
            </a:r>
          </a:p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El símbolo u operador </a:t>
            </a:r>
            <a:r>
              <a:rPr lang="es-E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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se utiliza para representarla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El formato general de la operación es: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sz="24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nombre_variable </a:t>
            </a:r>
            <a:r>
              <a:rPr lang="es-E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</a:t>
            </a:r>
            <a:r>
              <a:rPr lang="es-ES" sz="2400" b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expresión</a:t>
            </a:r>
          </a:p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Es una operación destructiva.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0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4C0A371-A6DC-DDC9-23F4-8F82B11F9843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26109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Entrada/Salida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9F05EA0-4B5D-72BD-6177-5E2C17CEAD70}"/>
              </a:ext>
            </a:extLst>
          </p:cNvPr>
          <p:cNvSpPr txBox="1">
            <a:spLocks/>
          </p:cNvSpPr>
          <p:nvPr/>
        </p:nvSpPr>
        <p:spPr>
          <a:xfrm>
            <a:off x="932343" y="1700808"/>
            <a:ext cx="1021787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La entrada y salida de información del proceso realizado por una computadora puede llevarse a cabo mediante las operaciones: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Lectura</a:t>
            </a:r>
            <a:endParaRPr lang="es-A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LEER lista_variables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Escritura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4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ESCRIBIR lista_expresiones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2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B3FB9D3-D533-86F8-9765-B4AECA0D2D68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8940443" cy="746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Funciones Internas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8B792F5-5277-1503-F951-5EAC2BDF4351}"/>
              </a:ext>
            </a:extLst>
          </p:cNvPr>
          <p:cNvSpPr txBox="1">
            <a:spLocks/>
          </p:cNvSpPr>
          <p:nvPr/>
        </p:nvSpPr>
        <p:spPr>
          <a:xfrm>
            <a:off x="899592" y="1700807"/>
            <a:ext cx="8940444" cy="39357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200">
                <a:latin typeface="Arial" panose="020B0604020202020204" pitchFamily="34" charset="0"/>
                <a:cs typeface="Arial" panose="020B0604020202020204" pitchFamily="34" charset="0"/>
              </a:rPr>
              <a:t>Los lenguajes de programación incluyen funciones especiales que facilitan el trabajo del programador.</a:t>
            </a:r>
            <a:endParaRPr lang="es-A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8271252-F647-5B12-BF4D-06A1301B6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71604" y="2708920"/>
            <a:ext cx="7325642" cy="3859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510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7F59632-9594-393E-DE09-1BF6A5C748BE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1081794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Operaciones con Cadenas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6FA50DA9-3CBD-C51E-4942-17CC473CA26A}"/>
              </a:ext>
            </a:extLst>
          </p:cNvPr>
          <p:cNvSpPr txBox="1">
            <a:spLocks/>
          </p:cNvSpPr>
          <p:nvPr/>
        </p:nvSpPr>
        <p:spPr>
          <a:xfrm>
            <a:off x="474467" y="1330408"/>
            <a:ext cx="1078968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Cálculo de Longitud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longitud(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cadena_de_caracteres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9250" indent="0">
              <a:buNone/>
            </a:pPr>
            <a:endParaRPr lang="es-AR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Comparación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Igualdad (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Desigualdad (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&gt;=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&lt;&gt;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F2B090C-9C0F-31AA-A382-02B645951D95}"/>
              </a:ext>
            </a:extLst>
          </p:cNvPr>
          <p:cNvSpPr txBox="1"/>
          <p:nvPr/>
        </p:nvSpPr>
        <p:spPr>
          <a:xfrm>
            <a:off x="7001873" y="1468321"/>
            <a:ext cx="41857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longitud(</a:t>
            </a:r>
            <a:r>
              <a:rPr lang="es-AR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“tipos de datos”</a:t>
            </a:r>
            <a:r>
              <a:rPr lang="es-AR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cadena tiene 14 caracteres</a:t>
            </a:r>
          </a:p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BB77C4-25AB-EFD0-D692-5B416D7DC425}"/>
              </a:ext>
            </a:extLst>
          </p:cNvPr>
          <p:cNvSpPr txBox="1"/>
          <p:nvPr/>
        </p:nvSpPr>
        <p:spPr>
          <a:xfrm>
            <a:off x="7001873" y="2599003"/>
            <a:ext cx="252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“tema”=“tema”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“poema”=“Poema”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“Dato”&gt;=“dato”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35D125-110D-F447-00F2-7CA7C507660C}"/>
              </a:ext>
            </a:extLst>
          </p:cNvPr>
          <p:cNvSpPr txBox="1"/>
          <p:nvPr/>
        </p:nvSpPr>
        <p:spPr>
          <a:xfrm>
            <a:off x="7531018" y="5300504"/>
            <a:ext cx="39982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subcadena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(“cocodrilo”,1,4)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“coco”</a:t>
            </a:r>
            <a:endParaRPr lang="es-E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2DCA802F-BDD6-D593-8701-D256734C10DE}"/>
              </a:ext>
            </a:extLst>
          </p:cNvPr>
          <p:cNvSpPr txBox="1">
            <a:spLocks/>
          </p:cNvSpPr>
          <p:nvPr/>
        </p:nvSpPr>
        <p:spPr>
          <a:xfrm>
            <a:off x="739553" y="4152481"/>
            <a:ext cx="10259515" cy="177060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Concatenación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Operador “</a:t>
            </a:r>
            <a:r>
              <a:rPr lang="es-A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349250" indent="0">
              <a:buNone/>
            </a:pP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 err="1"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0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subcadena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cadena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pos_inicial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pos_final</a:t>
            </a:r>
            <a:r>
              <a:rPr lang="es-AR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AC109A-E688-D967-C184-B3E12EBA2987}"/>
              </a:ext>
            </a:extLst>
          </p:cNvPr>
          <p:cNvSpPr txBox="1"/>
          <p:nvPr/>
        </p:nvSpPr>
        <p:spPr>
          <a:xfrm>
            <a:off x="7142938" y="4144840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“Un”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“Mundo” </a:t>
            </a:r>
            <a:r>
              <a:rPr lang="es-AR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1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 perfecto”</a:t>
            </a:r>
          </a:p>
          <a:p>
            <a:pPr marL="3175" indent="-3175" algn="ctr">
              <a:buFont typeface="Arial" panose="020B0604020202020204" pitchFamily="34" charset="0"/>
              <a:buNone/>
            </a:pP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s-AR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UnMundo</a:t>
            </a:r>
            <a:r>
              <a:rPr lang="es-AR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perfecto”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20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29808AD-9A45-4E9D-1A61-F370FA3BD2C7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9704718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7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Operaciones con Conjuntos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6AC4E92-6AA7-4329-A11D-F8E0275DB764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9704718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Asignación (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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): Guarda elementos en un conjunto.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 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{2, 4, 1, 9}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Inicialización (</a:t>
            </a:r>
            <a:r>
              <a:rPr lang="es-A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}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Crea un conjunto vacío.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 </a:t>
            </a:r>
            <a:r>
              <a:rPr lang="es-A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Unión (</a:t>
            </a:r>
            <a:r>
              <a:rPr lang="es-A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Combina los elementos de 2 conjuntos (sin repeticiones).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A={2, 4, 1, 9},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B={2, 4, 1, 9, 5, 7, 3}</a:t>
            </a:r>
          </a:p>
        </p:txBody>
      </p:sp>
    </p:spTree>
    <p:extLst>
      <p:ext uri="{BB962C8B-B14F-4D97-AF65-F5344CB8AC3E}">
        <p14:creationId xmlns:p14="http://schemas.microsoft.com/office/powerpoint/2010/main" val="35211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A4F948C9-AE25-1A72-F09A-D54B27BC7D32}"/>
              </a:ext>
            </a:extLst>
          </p:cNvPr>
          <p:cNvSpPr txBox="1">
            <a:spLocks/>
          </p:cNvSpPr>
          <p:nvPr/>
        </p:nvSpPr>
        <p:spPr>
          <a:xfrm>
            <a:off x="963862" y="1124744"/>
            <a:ext cx="10264276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Intersección (</a:t>
            </a:r>
            <a:r>
              <a:rPr lang="es-A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son los elementos comunes a 2 conjuntos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A={2, 4, 1, 3},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B={1, 3}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Diferencia (</a:t>
            </a:r>
            <a:r>
              <a:rPr lang="es-A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son los elementos del primer conjunto que no pertenecen al segundo.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A={2, 4, 1, 3}, B={5, 1, 7, 3}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s-A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B={2, 4}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Pertenencia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Función </a:t>
            </a:r>
            <a:r>
              <a:rPr lang="es-AR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pertenece(conjunto, elemento)</a:t>
            </a:r>
            <a:r>
              <a:rPr lang="es-A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indica si un elemento se encuentra o no en un conjunto.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pertenece(A,3)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7FEA61CC-152C-5255-2BFD-2EF670A867DB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776863" cy="694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Conceptos Básicos (2)</a:t>
            </a:r>
            <a:endParaRPr lang="es-ES" dirty="0"/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9AC25B83-BB76-C910-9476-6539FBCC19CF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709312" cy="279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 programa se compone de dos elementos esenciales:</a:t>
            </a:r>
          </a:p>
          <a:p>
            <a:pPr lvl="1">
              <a:buFont typeface="Wingdings" pitchFamily="2" charset="2"/>
              <a:buChar char="§"/>
            </a:pPr>
            <a:r>
              <a:rPr lang="es-AR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</a:t>
            </a:r>
            <a:r>
              <a:rPr lang="es-A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que realizan operaciones específicas (sumar, restar, calcular promedios, listar valores, etc.)</a:t>
            </a:r>
          </a:p>
          <a:p>
            <a:pPr lvl="1">
              <a:buFont typeface="Wingdings" pitchFamily="2" charset="2"/>
              <a:buChar char="§"/>
            </a:pPr>
            <a:r>
              <a:rPr lang="es-AR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lang="es-A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representan objetos o eventos del mundo real (precios, estado civil, velocidades, fechas, superficies, medidas, nombre de una persona, etc.)</a:t>
            </a:r>
          </a:p>
        </p:txBody>
      </p:sp>
    </p:spTree>
    <p:extLst>
      <p:ext uri="{BB962C8B-B14F-4D97-AF65-F5344CB8AC3E}">
        <p14:creationId xmlns:p14="http://schemas.microsoft.com/office/powerpoint/2010/main" val="36768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A9676CBA-2EFC-C202-6A51-1B552E9FACA5}"/>
              </a:ext>
            </a:extLst>
          </p:cNvPr>
          <p:cNvSpPr txBox="1">
            <a:spLocks/>
          </p:cNvSpPr>
          <p:nvPr/>
        </p:nvSpPr>
        <p:spPr>
          <a:xfrm>
            <a:off x="1588705" y="1250235"/>
            <a:ext cx="8827504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AR" sz="2400" i="1" dirty="0">
                <a:latin typeface="Arial" panose="020B0604020202020204" pitchFamily="34" charset="0"/>
                <a:cs typeface="Arial" panose="020B0604020202020204" pitchFamily="34" charset="0"/>
              </a:rPr>
              <a:t>tipo de dato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hace referencia a un conjunto de valores.</a:t>
            </a: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AR" sz="2400" i="1" dirty="0">
                <a:latin typeface="Arial" panose="020B0604020202020204" pitchFamily="34" charset="0"/>
                <a:cs typeface="Arial" panose="020B0604020202020204" pitchFamily="34" charset="0"/>
              </a:rPr>
              <a:t>tipo de dato abstracto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(TDA) comprende tanto el conjunto de valores como las operaciones que pueden aplicárseles</a:t>
            </a:r>
          </a:p>
          <a:p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AR" sz="2400" i="1" dirty="0">
                <a:latin typeface="Arial" panose="020B0604020202020204" pitchFamily="34" charset="0"/>
                <a:cs typeface="Arial" panose="020B0604020202020204" pitchFamily="34" charset="0"/>
              </a:rPr>
              <a:t>estructura de datos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 se refiere a la implementación física de un tipo de dato abstracto.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1FB20F0-E190-A8A4-4B96-749B89941E6B}"/>
              </a:ext>
            </a:extLst>
          </p:cNvPr>
          <p:cNvSpPr txBox="1"/>
          <p:nvPr/>
        </p:nvSpPr>
        <p:spPr>
          <a:xfrm>
            <a:off x="1855304" y="609600"/>
            <a:ext cx="784638" cy="369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s-AR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s-AR" dirty="0"/>
              <a:t>Datos:</a:t>
            </a:r>
          </a:p>
        </p:txBody>
      </p:sp>
    </p:spTree>
    <p:extLst>
      <p:ext uri="{BB962C8B-B14F-4D97-AF65-F5344CB8AC3E}">
        <p14:creationId xmlns:p14="http://schemas.microsoft.com/office/powerpoint/2010/main" val="353522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F95AF00-454A-58F5-9A36-599CAD050901}"/>
              </a:ext>
            </a:extLst>
          </p:cNvPr>
          <p:cNvSpPr txBox="1">
            <a:spLocks/>
          </p:cNvSpPr>
          <p:nvPr/>
        </p:nvSpPr>
        <p:spPr>
          <a:xfrm>
            <a:off x="913660" y="624110"/>
            <a:ext cx="7776863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Clasificación</a:t>
            </a:r>
            <a:endParaRPr lang="es-E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4B51B9C-391B-A925-97EB-FC0FBB92D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596"/>
          <a:stretch/>
        </p:blipFill>
        <p:spPr bwMode="auto">
          <a:xfrm>
            <a:off x="1857357" y="1571587"/>
            <a:ext cx="1850548" cy="4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A67D0A-B1AE-0A6F-3D01-453F37062A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98" r="28394"/>
          <a:stretch/>
        </p:blipFill>
        <p:spPr bwMode="auto">
          <a:xfrm>
            <a:off x="3707904" y="1584928"/>
            <a:ext cx="2520280" cy="451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127908C-E485-B819-DE2A-181E9DD78E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985"/>
          <a:stretch/>
        </p:blipFill>
        <p:spPr bwMode="auto">
          <a:xfrm>
            <a:off x="6118373" y="1512920"/>
            <a:ext cx="1765995" cy="451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9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288974C-F65B-08B3-886E-08AF470F3937}"/>
              </a:ext>
            </a:extLst>
          </p:cNvPr>
          <p:cNvSpPr txBox="1">
            <a:spLocks/>
          </p:cNvSpPr>
          <p:nvPr/>
        </p:nvSpPr>
        <p:spPr>
          <a:xfrm>
            <a:off x="985667" y="624109"/>
            <a:ext cx="10087121" cy="8852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Tipos Estándar</a:t>
            </a:r>
            <a:endParaRPr lang="es-E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92E8C79-BAE8-80C2-1E4F-79B9D990DC88}"/>
              </a:ext>
            </a:extLst>
          </p:cNvPr>
          <p:cNvSpPr txBox="1">
            <a:spLocks/>
          </p:cNvSpPr>
          <p:nvPr/>
        </p:nvSpPr>
        <p:spPr>
          <a:xfrm>
            <a:off x="932343" y="1700807"/>
            <a:ext cx="10157061" cy="46660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>
                <a:latin typeface="Arial" panose="020B0604020202020204" pitchFamily="34" charset="0"/>
                <a:cs typeface="Arial" panose="020B0604020202020204" pitchFamily="34" charset="0"/>
              </a:rPr>
              <a:t>Numéricos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Enteros:  subconjunto de los números enteros, se trata de números sin parte decimal, que pueden ser positivos o negativos. Por ejemplo: -123,  0, 48, etc.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>
                <a:latin typeface="Arial" panose="020B0604020202020204" pitchFamily="34" charset="0"/>
                <a:cs typeface="Arial" panose="020B0604020202020204" pitchFamily="34" charset="0"/>
              </a:rPr>
              <a:t>Reales: subconjunto de los números reales,  se trata de números con parte entera y parte decimal, que pueden ser positivos o negativos. Por ejemplo: -234.33, 0.0, 78.21, etc.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Llamada de nube">
            <a:extLst>
              <a:ext uri="{FF2B5EF4-FFF2-40B4-BE49-F238E27FC236}">
                <a16:creationId xmlns:a16="http://schemas.microsoft.com/office/drawing/2014/main" id="{B596F0D3-41F7-16F3-96CF-47E0170DE17A}"/>
              </a:ext>
            </a:extLst>
          </p:cNvPr>
          <p:cNvSpPr/>
          <p:nvPr/>
        </p:nvSpPr>
        <p:spPr>
          <a:xfrm>
            <a:off x="5450968" y="4437112"/>
            <a:ext cx="5621820" cy="1853017"/>
          </a:xfrm>
          <a:prstGeom prst="cloudCallout">
            <a:avLst>
              <a:gd name="adj1" fmla="val -72181"/>
              <a:gd name="adj2" fmla="val -73001"/>
            </a:avLst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AR" b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OPERACIONES</a:t>
            </a:r>
          </a:p>
          <a:p>
            <a:pPr algn="ctr"/>
            <a:r>
              <a:rPr lang="es-AR" b="1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suma (+), resta (-), producto (*), cociente (/), potencia (^)</a:t>
            </a:r>
          </a:p>
        </p:txBody>
      </p:sp>
      <p:sp>
        <p:nvSpPr>
          <p:cNvPr id="5" name="4 Llamada de nube">
            <a:extLst>
              <a:ext uri="{FF2B5EF4-FFF2-40B4-BE49-F238E27FC236}">
                <a16:creationId xmlns:a16="http://schemas.microsoft.com/office/drawing/2014/main" id="{5EBC93F7-FE56-88AF-21D1-8BDE04A42069}"/>
              </a:ext>
            </a:extLst>
          </p:cNvPr>
          <p:cNvSpPr/>
          <p:nvPr/>
        </p:nvSpPr>
        <p:spPr>
          <a:xfrm>
            <a:off x="7432374" y="624109"/>
            <a:ext cx="3255116" cy="1083446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Edad de una persona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Stock de un producto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Días de cuarentena</a:t>
            </a:r>
          </a:p>
        </p:txBody>
      </p:sp>
      <p:sp>
        <p:nvSpPr>
          <p:cNvPr id="6" name="4 Llamada de nube">
            <a:extLst>
              <a:ext uri="{FF2B5EF4-FFF2-40B4-BE49-F238E27FC236}">
                <a16:creationId xmlns:a16="http://schemas.microsoft.com/office/drawing/2014/main" id="{844AFC26-41D0-0E7B-DBE3-38F690AA886E}"/>
              </a:ext>
            </a:extLst>
          </p:cNvPr>
          <p:cNvSpPr/>
          <p:nvPr/>
        </p:nvSpPr>
        <p:spPr>
          <a:xfrm>
            <a:off x="1226085" y="4437112"/>
            <a:ext cx="3255116" cy="1083446"/>
          </a:xfrm>
          <a:prstGeom prst="wedgeRoundRectCallout">
            <a:avLst>
              <a:gd name="adj1" fmla="val -23100"/>
              <a:gd name="adj2" fmla="val -7863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Sueldo de un empleado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Duración de un video</a:t>
            </a:r>
          </a:p>
          <a:p>
            <a:pPr algn="ctr"/>
            <a:r>
              <a:rPr lang="es-AR" sz="1600" b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Promedio de un alumno</a:t>
            </a:r>
          </a:p>
        </p:txBody>
      </p:sp>
    </p:spTree>
    <p:extLst>
      <p:ext uri="{BB962C8B-B14F-4D97-AF65-F5344CB8AC3E}">
        <p14:creationId xmlns:p14="http://schemas.microsoft.com/office/powerpoint/2010/main" val="17838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A99E5E52-D5EB-14D4-6C30-F42B26E2869A}"/>
              </a:ext>
            </a:extLst>
          </p:cNvPr>
          <p:cNvSpPr txBox="1">
            <a:spLocks/>
          </p:cNvSpPr>
          <p:nvPr/>
        </p:nvSpPr>
        <p:spPr>
          <a:xfrm>
            <a:off x="1422989" y="1124744"/>
            <a:ext cx="10424454" cy="4812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Caracteres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El tipo carácter representa una letra (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), un dígito (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‘0’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’9’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 o símbolo especial (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‘@’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‘&amp;’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‘#’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9250" indent="0">
              <a:buFont typeface="Arial" panose="020B0604020202020204" pitchFamily="34" charset="0"/>
              <a:buNone/>
            </a:pP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Lógicos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tipo lógico o booleano puede tomar sólo 2 valores: 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Verdadero (V)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Falso (F)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Se utiliza para representar la ocurrencia o no de un suceso o condición. Se considera que Falso es menor Verdadero.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0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AB9063D5-F096-F561-8E39-4D252B158B87}"/>
              </a:ext>
            </a:extLst>
          </p:cNvPr>
          <p:cNvSpPr txBox="1">
            <a:spLocks/>
          </p:cNvSpPr>
          <p:nvPr/>
        </p:nvSpPr>
        <p:spPr>
          <a:xfrm>
            <a:off x="1369981" y="1124744"/>
            <a:ext cx="9655828" cy="49977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s-AR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Qué es un tipo de dato ORDINAL?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Se trata de los tipos de datos en los que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Por cada valor se conoce el inmediato anterior (predecesor) y el inmediato siguiente (sucesor)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Existe un primer elemento del conjunto de valores (no tiene predecesor)</a:t>
            </a:r>
          </a:p>
          <a:p>
            <a:pPr marL="1035050" lvl="1">
              <a:buFont typeface="Wingdings" panose="05000000000000000000" pitchFamily="2" charset="2"/>
              <a:buChar char="ü"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Existe un último elemento del conjunto de valores (no tiene sucesor)</a:t>
            </a:r>
          </a:p>
          <a:p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Caracteres: T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Enteros: 23</a:t>
            </a:r>
          </a:p>
          <a:p>
            <a:pPr marL="631825" indent="-282575">
              <a:buFont typeface="Wingdings" pitchFamily="2" charset="2"/>
              <a:buChar char="§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Lógicos: VERDADERO</a:t>
            </a:r>
          </a:p>
        </p:txBody>
      </p:sp>
    </p:spTree>
    <p:extLst>
      <p:ext uri="{BB962C8B-B14F-4D97-AF65-F5344CB8AC3E}">
        <p14:creationId xmlns:p14="http://schemas.microsoft.com/office/powerpoint/2010/main" val="15777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3FB5817-3E0B-CEE7-EB53-EAB8A889CF7B}"/>
              </a:ext>
            </a:extLst>
          </p:cNvPr>
          <p:cNvSpPr txBox="1">
            <a:spLocks/>
          </p:cNvSpPr>
          <p:nvPr/>
        </p:nvSpPr>
        <p:spPr>
          <a:xfrm>
            <a:off x="899592" y="624110"/>
            <a:ext cx="7848871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Definidos por el programador</a:t>
            </a:r>
            <a:endParaRPr lang="es-E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6AE47B0-A3ED-943F-322B-F6158E82B083}"/>
              </a:ext>
            </a:extLst>
          </p:cNvPr>
          <p:cNvSpPr txBox="1">
            <a:spLocks/>
          </p:cNvSpPr>
          <p:nvPr/>
        </p:nvSpPr>
        <p:spPr>
          <a:xfrm>
            <a:off x="899592" y="1700808"/>
            <a:ext cx="10059560" cy="41384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Subrango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el intervalo o </a:t>
            </a:r>
            <a:r>
              <a:rPr lang="es-AR" sz="2200" dirty="0" err="1">
                <a:latin typeface="Arial" panose="020B0604020202020204" pitchFamily="34" charset="0"/>
                <a:cs typeface="Arial" panose="020B0604020202020204" pitchFamily="34" charset="0"/>
              </a:rPr>
              <a:t>subrango</a:t>
            </a:r>
            <a:r>
              <a:rPr lang="es-AR" sz="2200" dirty="0">
                <a:latin typeface="Arial" panose="020B0604020202020204" pitchFamily="34" charset="0"/>
                <a:cs typeface="Arial" panose="020B0604020202020204" pitchFamily="34" charset="0"/>
              </a:rPr>
              <a:t> define un tipo de datos ordinal, especificando dos constantes que actúan como límite inferior o superior del conjunto de datos.</a:t>
            </a:r>
          </a:p>
          <a:p>
            <a:pPr marL="1793875" indent="-282575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PROGRAMA 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intervalo_letras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TIPOS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minusculas</a:t>
            </a:r>
            <a:r>
              <a:rPr lang="es-AR" sz="2000" b="1" dirty="0">
                <a:latin typeface="Courier New" pitchFamily="49" charset="0"/>
                <a:cs typeface="Courier New" pitchFamily="49" charset="0"/>
              </a:rPr>
              <a:t>=’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a’..’z</a:t>
            </a:r>
            <a:r>
              <a:rPr lang="es-AR" sz="2000" b="1" dirty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VARIABLES</a:t>
            </a:r>
          </a:p>
          <a:p>
            <a:pPr marL="1793875" indent="-282575">
              <a:buFont typeface="Arial" panose="020B0604020202020204" pitchFamily="34" charset="0"/>
              <a:buNone/>
            </a:pPr>
            <a:r>
              <a:rPr lang="es-A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AR" sz="2000" b="1" dirty="0" err="1">
                <a:latin typeface="Courier New" pitchFamily="49" charset="0"/>
                <a:cs typeface="Courier New" pitchFamily="49" charset="0"/>
              </a:rPr>
              <a:t>letras:minusculas</a:t>
            </a:r>
            <a:endParaRPr lang="es-AR" sz="2000" b="1" dirty="0">
              <a:latin typeface="Courier New" pitchFamily="49" charset="0"/>
              <a:cs typeface="Courier New" pitchFamily="49" charset="0"/>
            </a:endParaRPr>
          </a:p>
          <a:p>
            <a:pPr marL="631825" indent="-282575">
              <a:buFont typeface="Arial" panose="020B0604020202020204" pitchFamily="34" charset="0"/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3872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1376</Words>
  <Application>Microsoft Office PowerPoint</Application>
  <PresentationFormat>Panorámica</PresentationFormat>
  <Paragraphs>176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Bahnschrift</vt:lpstr>
      <vt:lpstr>Calibri</vt:lpstr>
      <vt:lpstr>Calibri Light</vt:lpstr>
      <vt:lpstr>Courier New</vt:lpstr>
      <vt:lpstr>Georgia</vt:lpstr>
      <vt:lpstr>Ink Free</vt:lpstr>
      <vt:lpstr>Wingdings</vt:lpstr>
      <vt:lpstr>Tema de Office</vt:lpstr>
      <vt:lpstr>Ecuación</vt:lpstr>
      <vt:lpstr>Tipos de Datos y Operaciones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Datos y Operaciones Básicas</dc:title>
  <dc:creator>Cristina Ayusa</dc:creator>
  <cp:lastModifiedBy>Cristina Ayusa</cp:lastModifiedBy>
  <cp:revision>2</cp:revision>
  <dcterms:created xsi:type="dcterms:W3CDTF">2023-04-20T02:17:16Z</dcterms:created>
  <dcterms:modified xsi:type="dcterms:W3CDTF">2023-04-20T13:02:27Z</dcterms:modified>
</cp:coreProperties>
</file>