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315" r:id="rId3"/>
    <p:sldId id="376" r:id="rId4"/>
    <p:sldId id="377" r:id="rId5"/>
    <p:sldId id="378" r:id="rId6"/>
    <p:sldId id="393" r:id="rId7"/>
    <p:sldId id="381" r:id="rId8"/>
    <p:sldId id="382" r:id="rId9"/>
    <p:sldId id="383" r:id="rId10"/>
    <p:sldId id="380" r:id="rId11"/>
    <p:sldId id="379" r:id="rId12"/>
    <p:sldId id="384" r:id="rId13"/>
    <p:sldId id="385" r:id="rId14"/>
    <p:sldId id="386" r:id="rId15"/>
    <p:sldId id="387" r:id="rId16"/>
    <p:sldId id="388" r:id="rId17"/>
    <p:sldId id="389" r:id="rId18"/>
    <p:sldId id="390" r:id="rId19"/>
    <p:sldId id="391" r:id="rId20"/>
    <p:sldId id="392" r:id="rId21"/>
    <p:sldId id="394" r:id="rId22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6C31"/>
    <a:srgbClr val="0099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F816-57B7-4E10-8D18-617957F975A8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17495-9B6D-4D2D-BDD5-135DB309C2E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597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3/5/2026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Arq. Redes y Telec.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Trabajo Práctico 4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s-MX" dirty="0" smtClean="0"/>
          </a:p>
          <a:p>
            <a:pPr marL="109728" indent="0">
              <a:buNone/>
            </a:pPr>
            <a:endParaRPr lang="es-MX" dirty="0"/>
          </a:p>
          <a:p>
            <a:pPr marL="109728" indent="0">
              <a:buNone/>
            </a:pPr>
            <a:r>
              <a:rPr lang="es-MX" sz="2800" dirty="0" smtClean="0">
                <a:latin typeface="Segoe Script" panose="020B0504020000000003" pitchFamily="34" charset="0"/>
              </a:rPr>
              <a:t>0111101111101111110</a:t>
            </a:r>
            <a:endParaRPr lang="es-MX" dirty="0" smtClean="0"/>
          </a:p>
          <a:p>
            <a:pPr marL="109728" indent="0">
              <a:buNone/>
            </a:pPr>
            <a:endParaRPr lang="es-MX" dirty="0" smtClean="0"/>
          </a:p>
          <a:p>
            <a:pPr marL="109728" indent="0">
              <a:buNone/>
            </a:pPr>
            <a:endParaRPr lang="es-MX" dirty="0"/>
          </a:p>
          <a:p>
            <a:pPr marL="109728" indent="0">
              <a:buNone/>
            </a:pPr>
            <a:r>
              <a:rPr lang="es-MX" sz="2800" dirty="0" smtClean="0">
                <a:latin typeface="Segoe Script" panose="020B0504020000000003" pitchFamily="34" charset="0"/>
              </a:rPr>
              <a:t>01111011111</a:t>
            </a:r>
            <a:r>
              <a:rPr lang="es-MX" sz="2800" b="1" dirty="0" smtClean="0">
                <a:solidFill>
                  <a:schemeClr val="accent1"/>
                </a:solidFill>
                <a:latin typeface="Segoe Script" panose="020B0504020000000003" pitchFamily="34" charset="0"/>
              </a:rPr>
              <a:t>0</a:t>
            </a:r>
            <a:r>
              <a:rPr lang="es-MX" sz="2800" dirty="0" smtClean="0">
                <a:latin typeface="Segoe Script" panose="020B0504020000000003" pitchFamily="34" charset="0"/>
              </a:rPr>
              <a:t>011111</a:t>
            </a:r>
            <a:r>
              <a:rPr lang="es-MX" sz="2800" b="1" dirty="0" smtClean="0">
                <a:solidFill>
                  <a:schemeClr val="accent1"/>
                </a:solidFill>
                <a:latin typeface="Segoe Script" panose="020B0504020000000003" pitchFamily="34" charset="0"/>
              </a:rPr>
              <a:t>0</a:t>
            </a:r>
            <a:r>
              <a:rPr lang="es-MX" sz="2800" dirty="0" smtClean="0">
                <a:latin typeface="Segoe Script" panose="020B0504020000000003" pitchFamily="34" charset="0"/>
              </a:rPr>
              <a:t>10</a:t>
            </a:r>
            <a:endParaRPr lang="es-MX" sz="2800" dirty="0"/>
          </a:p>
          <a:p>
            <a:pPr marL="109728" indent="0">
              <a:buNone/>
            </a:pP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800" dirty="0">
                <a:latin typeface="Segoe Script" panose="020B0504020000000003" pitchFamily="34" charset="0"/>
              </a:rPr>
              <a:t>Una cadena de bits, 0111101111101111110, necesita transmitirse en la capa de enlace de datos. ¿Cuál es la cadena que realmente se está transmitiendo después del relleno de bits? </a:t>
            </a:r>
          </a:p>
        </p:txBody>
      </p:sp>
      <p:cxnSp>
        <p:nvCxnSpPr>
          <p:cNvPr id="5" name="Conector recto 4"/>
          <p:cNvCxnSpPr/>
          <p:nvPr/>
        </p:nvCxnSpPr>
        <p:spPr>
          <a:xfrm>
            <a:off x="2195736" y="2348880"/>
            <a:ext cx="0" cy="79208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3491880" y="2708920"/>
            <a:ext cx="0" cy="4320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3779912" y="2348880"/>
            <a:ext cx="0" cy="79208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5076056" y="2708920"/>
            <a:ext cx="0" cy="4320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46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(</a:t>
            </a:r>
            <a:r>
              <a:rPr lang="es-MX" dirty="0">
                <a:latin typeface="Segoe Script" panose="020B0504020000000003" pitchFamily="34" charset="0"/>
              </a:rPr>
              <a:t>a) Conteo de caracteres</a:t>
            </a:r>
            <a:r>
              <a:rPr lang="es-MX" dirty="0" smtClean="0">
                <a:latin typeface="Segoe Script" panose="020B0504020000000003" pitchFamily="34" charset="0"/>
              </a:rPr>
              <a:t>. O de bytes</a:t>
            </a:r>
          </a:p>
          <a:p>
            <a:pPr lvl="1"/>
            <a:r>
              <a:rPr lang="es-MX" dirty="0"/>
              <a:t>Encabezado: número de caracteres en la </a:t>
            </a:r>
            <a:r>
              <a:rPr lang="es-MX" dirty="0" smtClean="0"/>
              <a:t>trama</a:t>
            </a:r>
          </a:p>
          <a:p>
            <a:pPr marL="630936" lvl="2" indent="0">
              <a:buNone/>
            </a:pPr>
            <a:r>
              <a:rPr lang="es-MX" dirty="0" smtClean="0"/>
              <a:t>(</a:t>
            </a:r>
            <a:r>
              <a:rPr lang="es-MX" dirty="0"/>
              <a:t>a) Corriente de caracteres sin errores </a:t>
            </a:r>
            <a:endParaRPr lang="es-MX" dirty="0" smtClean="0"/>
          </a:p>
          <a:p>
            <a:pPr marL="630936" lvl="2" indent="0">
              <a:buNone/>
            </a:pPr>
            <a:r>
              <a:rPr lang="es-MX" dirty="0" smtClean="0"/>
              <a:t>(</a:t>
            </a:r>
            <a:r>
              <a:rPr lang="es-MX" dirty="0"/>
              <a:t>b) Corriente de caracteres con errores</a:t>
            </a:r>
            <a:endParaRPr lang="es-MX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600" dirty="0">
                <a:latin typeface="Segoe Script" panose="020B0504020000000003" pitchFamily="34" charset="0"/>
              </a:rPr>
              <a:t>La siguiente codificación de se utiliza en un protocolo de enlace de datos: A: 01000111; B: 11100011; FLAG: 01111110; ESC: 11100000 Muestre la secuencia de bits transmitida (en binario) para la trama de cuatro caracteres: A B ESC FLAG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3278003"/>
            <a:ext cx="6527651" cy="2729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57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64024" y="1425212"/>
            <a:ext cx="8229600" cy="4525963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A</a:t>
            </a:r>
            <a:r>
              <a:rPr lang="es-MX" dirty="0"/>
              <a:t> </a:t>
            </a:r>
            <a:r>
              <a:rPr lang="es-MX" dirty="0">
                <a:solidFill>
                  <a:srgbClr val="002060"/>
                </a:solidFill>
              </a:rPr>
              <a:t>B</a:t>
            </a:r>
            <a:r>
              <a:rPr lang="es-MX" dirty="0"/>
              <a:t> </a:t>
            </a:r>
            <a:r>
              <a:rPr lang="es-MX" dirty="0">
                <a:solidFill>
                  <a:srgbClr val="FF0000"/>
                </a:solidFill>
              </a:rPr>
              <a:t>ESC</a:t>
            </a:r>
            <a:r>
              <a:rPr lang="es-MX" dirty="0"/>
              <a:t> </a:t>
            </a:r>
            <a:r>
              <a:rPr lang="es-MX" dirty="0" smtClean="0">
                <a:solidFill>
                  <a:srgbClr val="00B050"/>
                </a:solidFill>
              </a:rPr>
              <a:t>FLAG</a:t>
            </a:r>
            <a:r>
              <a:rPr lang="es-MX" dirty="0" smtClean="0"/>
              <a:t> =4+ encabezado</a:t>
            </a:r>
          </a:p>
          <a:p>
            <a:endParaRPr lang="es-MX" dirty="0" smtClean="0"/>
          </a:p>
          <a:p>
            <a:pPr marL="109728" indent="0">
              <a:buNone/>
            </a:pPr>
            <a:r>
              <a:rPr lang="es-MX" sz="2000" dirty="0" smtClean="0"/>
              <a:t>00000101 </a:t>
            </a:r>
            <a:r>
              <a:rPr lang="es-MX" sz="2000" dirty="0" smtClean="0">
                <a:solidFill>
                  <a:srgbClr val="7030A0"/>
                </a:solidFill>
                <a:latin typeface="Segoe Script" panose="020B0504020000000003" pitchFamily="34" charset="0"/>
              </a:rPr>
              <a:t>01000111 </a:t>
            </a:r>
            <a:r>
              <a:rPr lang="es-MX" sz="2000" dirty="0" smtClean="0">
                <a:solidFill>
                  <a:srgbClr val="002060"/>
                </a:solidFill>
                <a:latin typeface="Segoe Script" panose="020B0504020000000003" pitchFamily="34" charset="0"/>
              </a:rPr>
              <a:t>11100011 </a:t>
            </a:r>
            <a:r>
              <a:rPr lang="es-MX" sz="2000" dirty="0" smtClean="0">
                <a:solidFill>
                  <a:srgbClr val="FF0000"/>
                </a:solidFill>
                <a:latin typeface="Segoe Script" panose="020B0504020000000003" pitchFamily="34" charset="0"/>
              </a:rPr>
              <a:t>11100000 </a:t>
            </a:r>
            <a:r>
              <a:rPr lang="es-MX" sz="2000" dirty="0" smtClean="0">
                <a:solidFill>
                  <a:srgbClr val="006C31"/>
                </a:solidFill>
                <a:latin typeface="Segoe Script" panose="020B0504020000000003" pitchFamily="34" charset="0"/>
              </a:rPr>
              <a:t>01111110</a:t>
            </a:r>
            <a:endParaRPr lang="es-MX" sz="2000" dirty="0">
              <a:solidFill>
                <a:srgbClr val="006C31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Segoe Script" panose="020B0504020000000003" pitchFamily="34" charset="0"/>
              </a:rPr>
              <a:t>A: 01000111; B: 11100011; FLAG: 01111110; ESC: 11100000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46095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 type="wd">
                                    <p:tmAbs val="1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 type="wd">
                                    <p:tmAbs val="12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dvAuto="250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lphaLcPeriod"/>
            </a:pPr>
            <a:r>
              <a:rPr lang="es-MX" dirty="0" smtClean="0"/>
              <a:t>Cada Marco empieza y termina con un FLAG</a:t>
            </a:r>
          </a:p>
          <a:p>
            <a:pPr marL="624078" indent="-514350">
              <a:buFont typeface="+mj-lt"/>
              <a:buAutoNum type="alphaLcPeriod"/>
            </a:pPr>
            <a:r>
              <a:rPr lang="es-MX" dirty="0" smtClean="0"/>
              <a:t>EJEMPLOS</a:t>
            </a:r>
          </a:p>
          <a:p>
            <a:pPr marL="109728" indent="0">
              <a:buNone/>
            </a:pPr>
            <a:r>
              <a:rPr lang="es-MX" sz="2000" dirty="0" smtClean="0"/>
              <a:t>FLAG en dato se añade ESC</a:t>
            </a:r>
          </a:p>
          <a:p>
            <a:pPr marL="109728" indent="0">
              <a:buNone/>
            </a:pPr>
            <a:r>
              <a:rPr lang="es-MX" sz="2000" dirty="0" smtClean="0"/>
              <a:t>ESC en dato, se añade ESC</a:t>
            </a:r>
          </a:p>
          <a:p>
            <a:pPr marL="109728" indent="0">
              <a:buNone/>
            </a:pPr>
            <a:r>
              <a:rPr lang="es-MX" sz="2000" dirty="0" smtClean="0"/>
              <a:t>ESC FLAG en dato se añade ESC para ESC y ESC para FLAG</a:t>
            </a:r>
          </a:p>
          <a:p>
            <a:pPr marL="109728" indent="0">
              <a:buNone/>
            </a:pPr>
            <a:r>
              <a:rPr lang="es-MX" sz="2000" dirty="0" smtClean="0"/>
              <a:t>ESC ESC en dato se añade un ESC para cada ESC</a:t>
            </a:r>
            <a:endParaRPr lang="es-MX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dirty="0">
                <a:latin typeface="Segoe Script" panose="020B0504020000000003" pitchFamily="34" charset="0"/>
              </a:rPr>
              <a:t>Bytes de bandera con relleno de </a:t>
            </a:r>
            <a:r>
              <a:rPr lang="es-MX" sz="4000" dirty="0" smtClean="0">
                <a:latin typeface="Segoe Script" panose="020B0504020000000003" pitchFamily="34" charset="0"/>
              </a:rPr>
              <a:t>bytes</a:t>
            </a:r>
            <a:endParaRPr lang="es-MX" sz="4000" dirty="0">
              <a:latin typeface="Segoe Script" panose="020B0504020000000003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142" y="3861048"/>
            <a:ext cx="5807491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68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107504" y="1481328"/>
            <a:ext cx="8928992" cy="4525963"/>
          </a:xfrm>
        </p:spPr>
        <p:txBody>
          <a:bodyPr/>
          <a:lstStyle/>
          <a:p>
            <a:pPr marL="109728" indent="0">
              <a:buNone/>
            </a:pPr>
            <a:r>
              <a:rPr lang="es-MX" sz="2400" dirty="0">
                <a:solidFill>
                  <a:srgbClr val="7030A0"/>
                </a:solidFill>
                <a:latin typeface="Segoe Script" panose="020B0504020000000003" pitchFamily="34" charset="0"/>
              </a:rPr>
              <a:t>01000111 </a:t>
            </a:r>
            <a:r>
              <a:rPr lang="es-MX" sz="2400" dirty="0">
                <a:solidFill>
                  <a:srgbClr val="002060"/>
                </a:solidFill>
                <a:latin typeface="Segoe Script" panose="020B0504020000000003" pitchFamily="34" charset="0"/>
              </a:rPr>
              <a:t>11100011 </a:t>
            </a:r>
            <a:r>
              <a:rPr lang="es-MX" sz="2400" dirty="0">
                <a:solidFill>
                  <a:srgbClr val="FF0000"/>
                </a:solidFill>
                <a:latin typeface="Segoe Script" panose="020B0504020000000003" pitchFamily="34" charset="0"/>
              </a:rPr>
              <a:t>11100000 </a:t>
            </a:r>
            <a:r>
              <a:rPr lang="es-MX" sz="2400" dirty="0">
                <a:solidFill>
                  <a:srgbClr val="006C31"/>
                </a:solidFill>
                <a:latin typeface="Segoe Script" panose="020B0504020000000003" pitchFamily="34" charset="0"/>
              </a:rPr>
              <a:t>01111110</a:t>
            </a:r>
            <a:endParaRPr lang="es-MX" sz="2400" dirty="0">
              <a:solidFill>
                <a:srgbClr val="006C31"/>
              </a:solidFill>
            </a:endParaRPr>
          </a:p>
          <a:p>
            <a:pPr marL="109728" indent="0">
              <a:buNone/>
            </a:pPr>
            <a:r>
              <a:rPr lang="es-MX" dirty="0" smtClean="0">
                <a:solidFill>
                  <a:srgbClr val="7030A0"/>
                </a:solidFill>
              </a:rPr>
              <a:t>       A</a:t>
            </a:r>
            <a:r>
              <a:rPr lang="es-MX" dirty="0" smtClean="0"/>
              <a:t> 		</a:t>
            </a:r>
            <a:r>
              <a:rPr lang="es-MX" dirty="0" smtClean="0">
                <a:solidFill>
                  <a:srgbClr val="002060"/>
                </a:solidFill>
              </a:rPr>
              <a:t>B</a:t>
            </a:r>
            <a:r>
              <a:rPr lang="es-MX" dirty="0" smtClean="0"/>
              <a:t> 		</a:t>
            </a:r>
            <a:r>
              <a:rPr lang="es-MX" dirty="0" smtClean="0">
                <a:solidFill>
                  <a:srgbClr val="FF0000"/>
                </a:solidFill>
              </a:rPr>
              <a:t>ESC</a:t>
            </a:r>
            <a:r>
              <a:rPr lang="es-MX" dirty="0" smtClean="0"/>
              <a:t> 		</a:t>
            </a:r>
            <a:r>
              <a:rPr lang="es-MX" dirty="0" smtClean="0">
                <a:solidFill>
                  <a:srgbClr val="00B050"/>
                </a:solidFill>
              </a:rPr>
              <a:t>FLAG</a:t>
            </a:r>
          </a:p>
          <a:p>
            <a:pPr marL="109728" indent="0">
              <a:buNone/>
            </a:pPr>
            <a:r>
              <a:rPr lang="es-MX" b="1" dirty="0" smtClean="0"/>
              <a:t>FLAG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</a:rPr>
              <a:t>A</a:t>
            </a:r>
            <a:r>
              <a:rPr lang="es-MX" dirty="0"/>
              <a:t> </a:t>
            </a:r>
            <a:r>
              <a:rPr lang="es-MX" dirty="0">
                <a:solidFill>
                  <a:srgbClr val="002060"/>
                </a:solidFill>
              </a:rPr>
              <a:t>B</a:t>
            </a:r>
            <a:r>
              <a:rPr lang="es-MX" dirty="0"/>
              <a:t> </a:t>
            </a:r>
            <a:r>
              <a:rPr lang="es-MX" dirty="0">
                <a:solidFill>
                  <a:srgbClr val="FF0000"/>
                </a:solidFill>
              </a:rPr>
              <a:t>ESC</a:t>
            </a:r>
            <a:r>
              <a:rPr lang="es-MX" dirty="0"/>
              <a:t> </a:t>
            </a:r>
            <a:r>
              <a:rPr lang="es-MX" dirty="0" smtClean="0">
                <a:solidFill>
                  <a:srgbClr val="00B050"/>
                </a:solidFill>
              </a:rPr>
              <a:t>FLAG </a:t>
            </a:r>
            <a:r>
              <a:rPr lang="es-MX" b="1" dirty="0" err="1" smtClean="0"/>
              <a:t>FLAG</a:t>
            </a:r>
            <a:endParaRPr lang="es-MX" b="1" dirty="0" smtClean="0"/>
          </a:p>
          <a:p>
            <a:endParaRPr lang="es-MX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109728" indent="0">
              <a:buNone/>
            </a:pPr>
            <a:r>
              <a:rPr lang="es-MX" b="1" u="sng" dirty="0" smtClean="0"/>
              <a:t>FLAG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</a:rPr>
              <a:t>A</a:t>
            </a:r>
            <a:r>
              <a:rPr lang="es-MX" dirty="0"/>
              <a:t> </a:t>
            </a:r>
            <a:r>
              <a:rPr lang="es-MX" dirty="0">
                <a:solidFill>
                  <a:srgbClr val="002060"/>
                </a:solidFill>
              </a:rPr>
              <a:t>B</a:t>
            </a:r>
            <a:r>
              <a:rPr lang="es-MX" dirty="0"/>
              <a:t> </a:t>
            </a:r>
            <a:r>
              <a:rPr lang="es-MX" b="1" dirty="0" smtClean="0"/>
              <a:t>ESC</a:t>
            </a:r>
            <a:r>
              <a:rPr lang="es-MX" dirty="0" smtClean="0">
                <a:solidFill>
                  <a:srgbClr val="FF3300"/>
                </a:solidFill>
              </a:rPr>
              <a:t> </a:t>
            </a:r>
            <a:r>
              <a:rPr lang="es-MX" dirty="0" err="1" smtClean="0">
                <a:solidFill>
                  <a:srgbClr val="FF0000"/>
                </a:solidFill>
              </a:rPr>
              <a:t>ESC</a:t>
            </a:r>
            <a:r>
              <a:rPr lang="es-MX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/>
              <a:t>ESC</a:t>
            </a:r>
            <a:r>
              <a:rPr lang="es-MX" dirty="0" smtClean="0">
                <a:solidFill>
                  <a:schemeClr val="accent3"/>
                </a:solidFill>
              </a:rPr>
              <a:t> </a:t>
            </a:r>
            <a:r>
              <a:rPr lang="es-MX" dirty="0" smtClean="0">
                <a:solidFill>
                  <a:srgbClr val="00B050"/>
                </a:solidFill>
              </a:rPr>
              <a:t>FLAG </a:t>
            </a:r>
            <a:r>
              <a:rPr lang="es-MX" b="1" u="sng" dirty="0" err="1" smtClean="0"/>
              <a:t>FLAG</a:t>
            </a:r>
            <a:endParaRPr lang="es-MX" b="1" u="sng" dirty="0" smtClean="0"/>
          </a:p>
          <a:p>
            <a:pPr marL="109728" indent="0">
              <a:buNone/>
            </a:pPr>
            <a:endParaRPr lang="es-MX" b="1" u="sng" dirty="0"/>
          </a:p>
          <a:p>
            <a:pPr marL="109728" indent="0">
              <a:buNone/>
            </a:pPr>
            <a:endParaRPr lang="es-MX" b="1" u="sng" dirty="0"/>
          </a:p>
          <a:p>
            <a:pPr marL="109728" indent="0">
              <a:buNone/>
            </a:pPr>
            <a:r>
              <a:rPr lang="es-MX" sz="1400" b="1" dirty="0" smtClean="0"/>
              <a:t>01111110</a:t>
            </a:r>
            <a:r>
              <a:rPr lang="es-MX" sz="1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sz="1400" dirty="0" smtClean="0">
                <a:solidFill>
                  <a:srgbClr val="7030A0"/>
                </a:solidFill>
                <a:latin typeface="Segoe Script" panose="020B0504020000000003" pitchFamily="34" charset="0"/>
              </a:rPr>
              <a:t>01000111 </a:t>
            </a:r>
            <a:r>
              <a:rPr lang="es-MX" sz="1400" dirty="0" smtClean="0">
                <a:solidFill>
                  <a:srgbClr val="002060"/>
                </a:solidFill>
                <a:latin typeface="Segoe Script" panose="020B0504020000000003" pitchFamily="34" charset="0"/>
              </a:rPr>
              <a:t>11100011 </a:t>
            </a:r>
            <a:r>
              <a:rPr lang="es-MX" sz="1400" b="1" dirty="0" smtClean="0">
                <a:latin typeface="Lucida Sans Typewriter" panose="020B0509030504030204" pitchFamily="49" charset="0"/>
              </a:rPr>
              <a:t>11100000</a:t>
            </a:r>
            <a:r>
              <a:rPr lang="es-MX" sz="1400" dirty="0" smtClean="0">
                <a:latin typeface="Segoe Script" panose="020B0504020000000003" pitchFamily="34" charset="0"/>
              </a:rPr>
              <a:t> </a:t>
            </a:r>
            <a:r>
              <a:rPr lang="es-MX" sz="1400" dirty="0" smtClean="0">
                <a:solidFill>
                  <a:srgbClr val="FF0000"/>
                </a:solidFill>
                <a:latin typeface="Segoe Script" panose="020B0504020000000003" pitchFamily="34" charset="0"/>
              </a:rPr>
              <a:t>11100000 </a:t>
            </a:r>
            <a:r>
              <a:rPr lang="es-MX" sz="1400" b="1" dirty="0" smtClean="0">
                <a:latin typeface="Lucida Sans Typewriter" panose="020B0509030504030204" pitchFamily="49" charset="0"/>
              </a:rPr>
              <a:t>11100000</a:t>
            </a:r>
            <a:r>
              <a:rPr lang="es-MX" sz="1400" dirty="0" smtClean="0">
                <a:latin typeface="Segoe Script" panose="020B0504020000000003" pitchFamily="34" charset="0"/>
              </a:rPr>
              <a:t> </a:t>
            </a:r>
            <a:r>
              <a:rPr lang="es-MX" sz="1400" dirty="0" smtClean="0">
                <a:solidFill>
                  <a:srgbClr val="006C31"/>
                </a:solidFill>
                <a:latin typeface="Segoe Script" panose="020B0504020000000003" pitchFamily="34" charset="0"/>
              </a:rPr>
              <a:t>01111110 </a:t>
            </a:r>
            <a:r>
              <a:rPr lang="es-MX" sz="1400" b="1" dirty="0"/>
              <a:t>01111110</a:t>
            </a:r>
          </a:p>
          <a:p>
            <a:pPr marL="109728" indent="0">
              <a:buNone/>
            </a:pP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400" dirty="0">
                <a:latin typeface="Segoe Script" panose="020B0504020000000003" pitchFamily="34" charset="0"/>
              </a:rPr>
              <a:t>Bytes de bandera con relleno de </a:t>
            </a:r>
            <a:r>
              <a:rPr lang="es-MX" sz="4400" dirty="0" smtClean="0">
                <a:latin typeface="Segoe Script" panose="020B0504020000000003" pitchFamily="34" charset="0"/>
              </a:rPr>
              <a:t>bytes</a:t>
            </a:r>
            <a:endParaRPr lang="es-MX" dirty="0"/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2483768" y="2708920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3203848" y="2708920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2987824" y="3645024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4283968" y="3645024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76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Técnica con número arbitrario de bits por carácter</a:t>
            </a:r>
          </a:p>
          <a:p>
            <a:r>
              <a:rPr lang="es-MX" dirty="0" smtClean="0"/>
              <a:t>Cada trama empieza y termina por un patrón </a:t>
            </a:r>
            <a:r>
              <a:rPr lang="es-MX" dirty="0" smtClean="0">
                <a:solidFill>
                  <a:srgbClr val="FF0000"/>
                </a:solidFill>
              </a:rPr>
              <a:t>01111110</a:t>
            </a:r>
          </a:p>
          <a:p>
            <a:r>
              <a:rPr lang="es-MX" dirty="0" smtClean="0"/>
              <a:t>Relleno de bits cada 5 unos se añade un cero</a:t>
            </a:r>
          </a:p>
          <a:p>
            <a:pPr marL="624078" indent="-514350">
              <a:buAutoNum type="alphaLcParenR"/>
            </a:pPr>
            <a:r>
              <a:rPr lang="es-MX" dirty="0" smtClean="0"/>
              <a:t>011011111111111111110010</a:t>
            </a:r>
          </a:p>
          <a:p>
            <a:pPr marL="624078" indent="-514350">
              <a:buFont typeface="Wingdings 3"/>
              <a:buAutoNum type="alphaLcParenR"/>
            </a:pPr>
            <a:r>
              <a:rPr lang="es-MX" dirty="0" smtClean="0"/>
              <a:t>011011111</a:t>
            </a:r>
            <a:r>
              <a:rPr lang="es-MX" b="1" dirty="0" smtClean="0">
                <a:solidFill>
                  <a:srgbClr val="0070C0"/>
                </a:solidFill>
              </a:rPr>
              <a:t>0</a:t>
            </a:r>
            <a:r>
              <a:rPr lang="es-MX" dirty="0" smtClean="0"/>
              <a:t>11111</a:t>
            </a:r>
            <a:r>
              <a:rPr lang="es-MX" b="1" dirty="0" smtClean="0">
                <a:solidFill>
                  <a:srgbClr val="0070C0"/>
                </a:solidFill>
              </a:rPr>
              <a:t>0</a:t>
            </a:r>
            <a:r>
              <a:rPr lang="es-MX" dirty="0" smtClean="0"/>
              <a:t>11111</a:t>
            </a:r>
            <a:r>
              <a:rPr lang="es-MX" b="1" dirty="0" smtClean="0">
                <a:solidFill>
                  <a:srgbClr val="0070C0"/>
                </a:solidFill>
              </a:rPr>
              <a:t>0</a:t>
            </a:r>
            <a:r>
              <a:rPr lang="es-MX" dirty="0" smtClean="0"/>
              <a:t>10010</a:t>
            </a:r>
          </a:p>
          <a:p>
            <a:pPr marL="624078" indent="-514350">
              <a:buFont typeface="Wingdings 3"/>
              <a:buAutoNum type="alphaLcParenR"/>
            </a:pPr>
            <a:r>
              <a:rPr lang="es-MX" dirty="0"/>
              <a:t>011011111111111111110010</a:t>
            </a:r>
          </a:p>
          <a:p>
            <a:pPr marL="624078" indent="-514350">
              <a:buFont typeface="Wingdings 3"/>
              <a:buAutoNum type="alphaLcParenR"/>
            </a:pPr>
            <a:endParaRPr lang="es-MX" dirty="0"/>
          </a:p>
          <a:p>
            <a:pPr marL="624078" indent="-514350">
              <a:buAutoNum type="alphaLcParenR"/>
            </a:pP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>
                <a:latin typeface="Segoe Script" panose="020B0504020000000003" pitchFamily="34" charset="0"/>
              </a:rPr>
              <a:t>Bytes de bandera de inicio y final, con relleno de </a:t>
            </a:r>
            <a:r>
              <a:rPr lang="es-MX" dirty="0" smtClean="0">
                <a:latin typeface="Segoe Script" panose="020B0504020000000003" pitchFamily="34" charset="0"/>
              </a:rPr>
              <a:t>bits</a:t>
            </a:r>
            <a:endParaRPr lang="es-MX" dirty="0">
              <a:latin typeface="Segoe Script" panose="020B0504020000000003" pitchFamily="34" charset="0"/>
            </a:endParaRPr>
          </a:p>
        </p:txBody>
      </p:sp>
      <p:cxnSp>
        <p:nvCxnSpPr>
          <p:cNvPr id="7" name="Conector recto de flecha 6"/>
          <p:cNvCxnSpPr/>
          <p:nvPr/>
        </p:nvCxnSpPr>
        <p:spPr>
          <a:xfrm flipV="1">
            <a:off x="3117157" y="3933056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V="1">
            <a:off x="4189345" y="3933056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V="1">
            <a:off x="5257764" y="3933056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2051720" y="3789040"/>
            <a:ext cx="0" cy="122413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 flipV="1">
            <a:off x="3131840" y="4509120"/>
            <a:ext cx="72008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V="1">
            <a:off x="4211960" y="4509120"/>
            <a:ext cx="216024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 flipV="1">
            <a:off x="5292080" y="4509120"/>
            <a:ext cx="432048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17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95536" y="1678353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s-MX" sz="2000" dirty="0" smtClean="0">
                <a:solidFill>
                  <a:srgbClr val="7030A0"/>
                </a:solidFill>
                <a:latin typeface="Segoe Script" panose="020B0504020000000003" pitchFamily="34" charset="0"/>
              </a:rPr>
              <a:t>01000111 </a:t>
            </a:r>
            <a:r>
              <a:rPr lang="es-MX" sz="2000" dirty="0">
                <a:solidFill>
                  <a:srgbClr val="002060"/>
                </a:solidFill>
                <a:latin typeface="Segoe Script" panose="020B0504020000000003" pitchFamily="34" charset="0"/>
              </a:rPr>
              <a:t>11100011 </a:t>
            </a:r>
            <a:r>
              <a:rPr lang="es-MX" sz="2000" dirty="0">
                <a:solidFill>
                  <a:srgbClr val="FF0000"/>
                </a:solidFill>
                <a:latin typeface="Segoe Script" panose="020B0504020000000003" pitchFamily="34" charset="0"/>
              </a:rPr>
              <a:t>11100000 </a:t>
            </a:r>
            <a:r>
              <a:rPr lang="es-MX" sz="2000" dirty="0" smtClean="0">
                <a:solidFill>
                  <a:srgbClr val="006C31"/>
                </a:solidFill>
                <a:latin typeface="Segoe Script" panose="020B0504020000000003" pitchFamily="34" charset="0"/>
              </a:rPr>
              <a:t>01111110</a:t>
            </a:r>
          </a:p>
          <a:p>
            <a:pPr marL="109728" indent="0">
              <a:buNone/>
            </a:pPr>
            <a:endParaRPr lang="es-MX" sz="2000" dirty="0" smtClean="0">
              <a:solidFill>
                <a:srgbClr val="FF0000"/>
              </a:solidFill>
              <a:latin typeface="Segoe Script" panose="020B0504020000000003" pitchFamily="34" charset="0"/>
            </a:endParaRPr>
          </a:p>
          <a:p>
            <a:pPr marL="109728" indent="0">
              <a:buNone/>
            </a:pPr>
            <a:r>
              <a:rPr lang="es-MX" sz="2000" b="1" dirty="0" smtClean="0">
                <a:solidFill>
                  <a:srgbClr val="FF0000"/>
                </a:solidFill>
                <a:latin typeface="Segoe Script" panose="020B0504020000000003" pitchFamily="34" charset="0"/>
              </a:rPr>
              <a:t>  </a:t>
            </a:r>
            <a:r>
              <a:rPr lang="es-MX" sz="2000" b="1" dirty="0" err="1" smtClean="0">
                <a:solidFill>
                  <a:srgbClr val="FF0000"/>
                </a:solidFill>
                <a:latin typeface="Segoe Script" panose="020B0504020000000003" pitchFamily="34" charset="0"/>
              </a:rPr>
              <a:t>flag</a:t>
            </a:r>
            <a:r>
              <a:rPr lang="es-MX" sz="2000" b="1" dirty="0" smtClean="0">
                <a:solidFill>
                  <a:srgbClr val="FF0000"/>
                </a:solidFill>
                <a:latin typeface="Segoe Script" panose="020B0504020000000003" pitchFamily="34" charset="0"/>
              </a:rPr>
              <a:t>                                                     </a:t>
            </a:r>
            <a:r>
              <a:rPr lang="es-MX" sz="2000" b="1" dirty="0" err="1" smtClean="0">
                <a:solidFill>
                  <a:srgbClr val="FF0000"/>
                </a:solidFill>
                <a:latin typeface="Segoe Script" panose="020B0504020000000003" pitchFamily="34" charset="0"/>
              </a:rPr>
              <a:t>flag</a:t>
            </a:r>
            <a:endParaRPr lang="es-MX" sz="2000" b="1" dirty="0">
              <a:solidFill>
                <a:srgbClr val="FF0000"/>
              </a:solidFill>
              <a:latin typeface="Segoe Script" panose="020B0504020000000003" pitchFamily="34" charset="0"/>
            </a:endParaRPr>
          </a:p>
          <a:p>
            <a:pPr marL="109728" indent="0">
              <a:buNone/>
            </a:pPr>
            <a:r>
              <a:rPr lang="es-MX" sz="1800" dirty="0" smtClean="0">
                <a:solidFill>
                  <a:srgbClr val="FF0000"/>
                </a:solidFill>
              </a:rPr>
              <a:t>01111110</a:t>
            </a:r>
            <a:r>
              <a:rPr lang="es-MX" sz="1800" dirty="0" smtClean="0"/>
              <a:t>01000111111000111110000001111110</a:t>
            </a:r>
            <a:r>
              <a:rPr lang="es-MX" sz="1800" dirty="0" smtClean="0">
                <a:solidFill>
                  <a:srgbClr val="FF0000"/>
                </a:solidFill>
              </a:rPr>
              <a:t>01111110</a:t>
            </a:r>
            <a:endParaRPr lang="es-MX" sz="1800" dirty="0">
              <a:solidFill>
                <a:srgbClr val="FF0000"/>
              </a:solidFill>
            </a:endParaRPr>
          </a:p>
          <a:p>
            <a:endParaRPr lang="es-MX" sz="1800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es-MX" sz="1800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s-MX" sz="1800" dirty="0" smtClean="0">
                <a:solidFill>
                  <a:srgbClr val="FF0000"/>
                </a:solidFill>
              </a:rPr>
              <a:t>01111110</a:t>
            </a:r>
            <a:r>
              <a:rPr lang="es-MX" sz="1800" dirty="0" smtClean="0"/>
              <a:t>0100011111</a:t>
            </a:r>
            <a:r>
              <a:rPr lang="es-MX" sz="1800" b="1" dirty="0" smtClean="0">
                <a:solidFill>
                  <a:schemeClr val="accent1"/>
                </a:solidFill>
              </a:rPr>
              <a:t>0</a:t>
            </a:r>
            <a:r>
              <a:rPr lang="es-MX" sz="1800" dirty="0" smtClean="0"/>
              <a:t>100011111</a:t>
            </a:r>
            <a:r>
              <a:rPr lang="es-MX" sz="1800" b="1" dirty="0" smtClean="0">
                <a:solidFill>
                  <a:schemeClr val="accent1"/>
                </a:solidFill>
              </a:rPr>
              <a:t>0</a:t>
            </a:r>
            <a:r>
              <a:rPr lang="es-MX" sz="1800" dirty="0" smtClean="0"/>
              <a:t>00000011111</a:t>
            </a:r>
            <a:r>
              <a:rPr lang="es-MX" sz="1800" b="1" dirty="0">
                <a:solidFill>
                  <a:schemeClr val="accent1"/>
                </a:solidFill>
              </a:rPr>
              <a:t>0</a:t>
            </a:r>
            <a:r>
              <a:rPr lang="es-MX" sz="1800" dirty="0" smtClean="0"/>
              <a:t>10</a:t>
            </a:r>
            <a:r>
              <a:rPr lang="es-MX" sz="1800" dirty="0" smtClean="0">
                <a:solidFill>
                  <a:srgbClr val="FF0000"/>
                </a:solidFill>
              </a:rPr>
              <a:t>01111110</a:t>
            </a:r>
            <a:endParaRPr lang="es-MX" sz="1800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es-MX" sz="2000" dirty="0" smtClean="0">
              <a:solidFill>
                <a:srgbClr val="006C31"/>
              </a:solidFill>
            </a:endParaRPr>
          </a:p>
          <a:p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2627784" y="1700808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4355976" y="1700808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V="1">
            <a:off x="6516216" y="1700808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3275856" y="2348880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4572000" y="2348880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6156176" y="2348880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26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¿Qué es CRC?</a:t>
            </a:r>
          </a:p>
          <a:p>
            <a:pPr marL="400050" lvl="1" indent="0">
              <a:buNone/>
            </a:pPr>
            <a:r>
              <a:rPr lang="es-AR" sz="2700" dirty="0"/>
              <a:t>Método de detección de errores en la capa de enlace</a:t>
            </a:r>
          </a:p>
          <a:p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CRC – Detección de Errores</a:t>
            </a:r>
          </a:p>
        </p:txBody>
      </p:sp>
    </p:spTree>
    <p:extLst>
      <p:ext uri="{BB962C8B-B14F-4D97-AF65-F5344CB8AC3E}">
        <p14:creationId xmlns:p14="http://schemas.microsoft.com/office/powerpoint/2010/main" val="458922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Ejemplo:</a:t>
            </a:r>
          </a:p>
          <a:p>
            <a:pPr lvl="1"/>
            <a:r>
              <a:rPr lang="es-AR" dirty="0"/>
              <a:t>Datos: 1011001</a:t>
            </a:r>
          </a:p>
          <a:p>
            <a:pPr lvl="1"/>
            <a:r>
              <a:rPr lang="es-AR" dirty="0"/>
              <a:t>Generador: 1101</a:t>
            </a:r>
          </a:p>
          <a:p>
            <a:r>
              <a:rPr lang="es-AR" dirty="0"/>
              <a:t>Paso 1: Agregar ceros  de acuerdo al grado del generador en este caso grado 3</a:t>
            </a:r>
          </a:p>
          <a:p>
            <a:pPr marL="1714500" lvl="4" indent="0">
              <a:buNone/>
            </a:pPr>
            <a:r>
              <a:rPr lang="es-AR" sz="3200" dirty="0"/>
              <a:t>→ 1011001 </a:t>
            </a:r>
            <a:r>
              <a:rPr lang="es-AR" sz="3200" dirty="0">
                <a:solidFill>
                  <a:srgbClr val="FF0000"/>
                </a:solidFill>
              </a:rPr>
              <a:t>000</a:t>
            </a:r>
          </a:p>
          <a:p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602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Paso 2: División XOR</a:t>
            </a:r>
          </a:p>
          <a:p>
            <a:pPr marL="1714500" lvl="4" indent="0">
              <a:buNone/>
            </a:pPr>
            <a:r>
              <a:rPr lang="es-AR" sz="3200" dirty="0"/>
              <a:t>0⊕0=0</a:t>
            </a:r>
          </a:p>
          <a:p>
            <a:pPr marL="1714500" lvl="4" indent="0">
              <a:buNone/>
            </a:pPr>
            <a:r>
              <a:rPr lang="es-AR" sz="3200" dirty="0"/>
              <a:t>0⊕1=1  </a:t>
            </a:r>
          </a:p>
          <a:p>
            <a:pPr marL="1714500" lvl="4" indent="0">
              <a:buNone/>
            </a:pPr>
            <a:r>
              <a:rPr lang="es-AR" sz="3200" dirty="0"/>
              <a:t>1⊕0=1  </a:t>
            </a:r>
          </a:p>
          <a:p>
            <a:pPr marL="1714500" lvl="4" indent="0">
              <a:buNone/>
            </a:pPr>
            <a:r>
              <a:rPr lang="es-AR" sz="3200" dirty="0"/>
              <a:t>1⊕1=0  </a:t>
            </a:r>
          </a:p>
          <a:p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352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2800" b="1" dirty="0" smtClean="0"/>
          </a:p>
          <a:p>
            <a:endParaRPr lang="es-AR" sz="2800" b="1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01499"/>
            <a:ext cx="8229600" cy="11430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s-AR" sz="4000" dirty="0" smtClean="0">
                <a:latin typeface="Segoe Script" panose="020B0504020000000003" pitchFamily="34" charset="0"/>
              </a:rPr>
              <a:t>Capa de Enlace</a:t>
            </a:r>
            <a:endParaRPr lang="es-AR" sz="4000" dirty="0">
              <a:latin typeface="Segoe Script" panose="020B0504020000000003" pitchFamily="34" charset="0"/>
            </a:endParaRPr>
          </a:p>
        </p:txBody>
      </p:sp>
      <p:sp>
        <p:nvSpPr>
          <p:cNvPr id="4" name="AutoShape 2" descr="Generalidades – Administración y Diseño de Redes Departament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750404" y="1531938"/>
            <a:ext cx="76431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dirty="0"/>
              <a:t>La capa de enlace tiene que ver con los algoritmos para lograr una comunicación fiable y eficiente entre dos máquinas adyacentes en la capa de enlace de datos.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1101 ) 1011001000</a:t>
            </a:r>
          </a:p>
          <a:p>
            <a:pPr marL="400050" lvl="1" indent="0">
              <a:buNone/>
            </a:pPr>
            <a:r>
              <a:rPr lang="es-AR" sz="2700" dirty="0"/>
              <a:t>✔ Se divide usando XOR (no resta)</a:t>
            </a:r>
            <a:br>
              <a:rPr lang="es-AR" sz="2700" dirty="0"/>
            </a:br>
            <a:r>
              <a:rPr lang="es-AR" sz="2700" dirty="0"/>
              <a:t>✔ Si el bit inicial es 1 → se opera</a:t>
            </a:r>
            <a:br>
              <a:rPr lang="es-AR" sz="2700" dirty="0"/>
            </a:br>
            <a:r>
              <a:rPr lang="es-AR" sz="2700" dirty="0"/>
              <a:t>✔ Si es 0 → se baja el siguiente bit</a:t>
            </a:r>
          </a:p>
          <a:p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67274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“El emisor envía los datos + CRC”</a:t>
            </a:r>
            <a:br>
              <a:rPr lang="es-AR" dirty="0"/>
            </a:br>
            <a:r>
              <a:rPr lang="es-AR" dirty="0"/>
              <a:t>👉 “El receptor hace la misma división”</a:t>
            </a:r>
          </a:p>
          <a:p>
            <a:r>
              <a:rPr lang="es-AR" dirty="0"/>
              <a:t>Si el resto = 0 → ✔ correcto </a:t>
            </a:r>
          </a:p>
          <a:p>
            <a:r>
              <a:rPr lang="es-AR" dirty="0"/>
              <a:t>Si el resto ≠ 0 → ❌ error </a:t>
            </a:r>
          </a:p>
          <a:p>
            <a:pPr marL="109728" indent="0">
              <a:buNone/>
            </a:pPr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66775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 dirty="0">
                <a:latin typeface="Segoe Script" panose="020B0504020000000003" pitchFamily="34" charset="0"/>
              </a:rPr>
              <a:t>Funciones</a:t>
            </a:r>
            <a:endParaRPr lang="es-MX" dirty="0"/>
          </a:p>
        </p:txBody>
      </p:sp>
      <p:sp>
        <p:nvSpPr>
          <p:cNvPr id="4" name="Rectángulo redondeado 3"/>
          <p:cNvSpPr/>
          <p:nvPr/>
        </p:nvSpPr>
        <p:spPr>
          <a:xfrm>
            <a:off x="457200" y="148132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proporcionar una interface definida con la capa de red (3</a:t>
            </a:r>
            <a:r>
              <a:rPr lang="es-MX" dirty="0" smtClean="0">
                <a:solidFill>
                  <a:schemeClr val="bg1"/>
                </a:solidFill>
              </a:rPr>
              <a:t>)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755576" y="268755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determinar la manera en que los bits se agrupan en marcos </a:t>
            </a:r>
            <a:r>
              <a:rPr lang="es-MX" dirty="0" smtClean="0"/>
              <a:t>(</a:t>
            </a:r>
            <a:r>
              <a:rPr lang="es-MX" dirty="0" err="1" smtClean="0"/>
              <a:t>frames</a:t>
            </a:r>
            <a:r>
              <a:rPr lang="es-MX" dirty="0" smtClean="0"/>
              <a:t>)</a:t>
            </a:r>
            <a:endParaRPr lang="es-MX" dirty="0"/>
          </a:p>
        </p:txBody>
      </p:sp>
      <p:sp>
        <p:nvSpPr>
          <p:cNvPr id="6" name="Rectángulo redondeado 5"/>
          <p:cNvSpPr/>
          <p:nvPr/>
        </p:nvSpPr>
        <p:spPr>
          <a:xfrm>
            <a:off x="1043608" y="387822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manejar los errores de </a:t>
            </a:r>
            <a:r>
              <a:rPr lang="es-MX" dirty="0" smtClean="0"/>
              <a:t>transmisión</a:t>
            </a:r>
            <a:endParaRPr lang="es-MX" dirty="0"/>
          </a:p>
        </p:txBody>
      </p:sp>
      <p:sp>
        <p:nvSpPr>
          <p:cNvPr id="7" name="Rectángulo redondeado 6"/>
          <p:cNvSpPr/>
          <p:nvPr/>
        </p:nvSpPr>
        <p:spPr>
          <a:xfrm>
            <a:off x="1475656" y="501112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dirty="0"/>
              <a:t>regular el flujo de </a:t>
            </a:r>
            <a:r>
              <a:rPr lang="es-MX" dirty="0" smtClean="0"/>
              <a:t>marcos</a:t>
            </a:r>
            <a:endParaRPr lang="es-MX" dirty="0"/>
          </a:p>
        </p:txBody>
      </p:sp>
      <p:sp>
        <p:nvSpPr>
          <p:cNvPr id="8" name="Flecha abajo 7"/>
          <p:cNvSpPr/>
          <p:nvPr/>
        </p:nvSpPr>
        <p:spPr>
          <a:xfrm>
            <a:off x="6156176" y="2227627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Flecha abajo 8"/>
          <p:cNvSpPr/>
          <p:nvPr/>
        </p:nvSpPr>
        <p:spPr>
          <a:xfrm>
            <a:off x="6670576" y="3497547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Flecha abajo 9"/>
          <p:cNvSpPr/>
          <p:nvPr/>
        </p:nvSpPr>
        <p:spPr>
          <a:xfrm>
            <a:off x="7010538" y="4649538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000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7905" y="1772816"/>
            <a:ext cx="7039921" cy="4104456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>
                <a:latin typeface="Segoe Script" panose="020B0504020000000003" pitchFamily="34" charset="0"/>
              </a:rPr>
              <a:t>Dispositivos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988840"/>
            <a:ext cx="1504950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83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Segoe Script" panose="020B0504020000000003" pitchFamily="34" charset="0"/>
              </a:rPr>
              <a:t>Las direcciones de dispositivo en esta capa se llaman direcciones físicas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Las direcciones físicas no indican en qué red está ubicado el dispositivo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La dirección de la capa de enlace de datos sólo se utiliza para entregas locales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A diferencia del direccionamiento de capa 3, la dirección física puede cambiar durante el trayecto de origen a destino</a:t>
            </a:r>
            <a:endParaRPr lang="es-MX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>
                <a:latin typeface="Segoe Script" panose="020B0504020000000003" pitchFamily="34" charset="0"/>
              </a:rPr>
              <a:t>Direccionamiento</a:t>
            </a:r>
          </a:p>
        </p:txBody>
      </p:sp>
      <p:sp>
        <p:nvSpPr>
          <p:cNvPr id="4" name="Rectángulo 3"/>
          <p:cNvSpPr/>
          <p:nvPr/>
        </p:nvSpPr>
        <p:spPr>
          <a:xfrm rot="20672512">
            <a:off x="2987824" y="5545626"/>
            <a:ext cx="46783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MAC </a:t>
            </a:r>
            <a:r>
              <a:rPr lang="es-E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address</a:t>
            </a:r>
            <a:endParaRPr lang="es-ES" sz="5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235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MAC </a:t>
            </a:r>
            <a:r>
              <a:rPr lang="es-AR" dirty="0" err="1" smtClean="0"/>
              <a:t>address</a:t>
            </a:r>
            <a:endParaRPr lang="es-AR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71600" y="1916832"/>
            <a:ext cx="6114174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Características: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48 bits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Única a nivel mundial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Formato: AA:BB:CC:DD:EE:FF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077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Segoe Script" panose="020B0504020000000003" pitchFamily="34" charset="0"/>
              </a:rPr>
              <a:t>Ethernet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Protocolo Punto a Punto (PPP)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Control de enlace de datos de alto nivel (HDCL)</a:t>
            </a:r>
          </a:p>
          <a:p>
            <a:r>
              <a:rPr lang="es-MX" dirty="0" err="1" smtClean="0">
                <a:latin typeface="Segoe Script" panose="020B0504020000000003" pitchFamily="34" charset="0"/>
              </a:rPr>
              <a:t>Frame</a:t>
            </a:r>
            <a:r>
              <a:rPr lang="es-MX" dirty="0" smtClean="0">
                <a:latin typeface="Segoe Script" panose="020B0504020000000003" pitchFamily="34" charset="0"/>
              </a:rPr>
              <a:t> </a:t>
            </a:r>
            <a:r>
              <a:rPr lang="es-MX" dirty="0" err="1" smtClean="0">
                <a:latin typeface="Segoe Script" panose="020B0504020000000003" pitchFamily="34" charset="0"/>
              </a:rPr>
              <a:t>Relay</a:t>
            </a:r>
            <a:endParaRPr lang="es-MX" dirty="0" smtClean="0">
              <a:latin typeface="Segoe Script" panose="020B0504020000000003" pitchFamily="34" charset="0"/>
            </a:endParaRPr>
          </a:p>
          <a:p>
            <a:r>
              <a:rPr lang="es-MX" dirty="0" smtClean="0">
                <a:latin typeface="Segoe Script" panose="020B0504020000000003" pitchFamily="34" charset="0"/>
              </a:rPr>
              <a:t>Modo de transferencia asincrónico (ATM)</a:t>
            </a:r>
            <a:endParaRPr lang="es-MX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>
                <a:latin typeface="Segoe Script" panose="020B0504020000000003" pitchFamily="34" charset="0"/>
              </a:rPr>
              <a:t>Protocolos</a:t>
            </a:r>
            <a:endParaRPr lang="es-MX" sz="4400" dirty="0"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61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Segoe Script" panose="020B0504020000000003" pitchFamily="34" charset="0"/>
              </a:rPr>
              <a:t>Es una familia de tecnologías de interconexión de redes que se define en los estándares 802.2 y 802.3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Los estándares definen los protocolos de la capa 2 y las tecnologías de la capa 1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Protocolo Punto a Punto (PPP)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Es una tecnología </a:t>
            </a:r>
            <a:r>
              <a:rPr lang="es-MX" dirty="0" err="1" smtClean="0">
                <a:latin typeface="Segoe Script" panose="020B0504020000000003" pitchFamily="34" charset="0"/>
              </a:rPr>
              <a:t>Lan</a:t>
            </a:r>
            <a:r>
              <a:rPr lang="es-MX" dirty="0" smtClean="0">
                <a:latin typeface="Segoe Script" panose="020B0504020000000003" pitchFamily="34" charset="0"/>
              </a:rPr>
              <a:t> más ampliamente utilizada y soporta anchos de banda de 10, 100, 1000, 10000 </a:t>
            </a:r>
            <a:r>
              <a:rPr lang="es-MX" dirty="0" err="1" smtClean="0">
                <a:latin typeface="Segoe Script" panose="020B0504020000000003" pitchFamily="34" charset="0"/>
              </a:rPr>
              <a:t>mbps</a:t>
            </a:r>
            <a:endParaRPr lang="es-MX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>
                <a:latin typeface="Segoe Script" panose="020B0504020000000003" pitchFamily="34" charset="0"/>
              </a:rPr>
              <a:t>Ethernet</a:t>
            </a:r>
            <a:endParaRPr lang="es-MX" sz="4400" dirty="0"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0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3010867"/>
            <a:ext cx="8229600" cy="4525963"/>
          </a:xfrm>
        </p:spPr>
        <p:txBody>
          <a:bodyPr>
            <a:normAutofit/>
          </a:bodyPr>
          <a:lstStyle/>
          <a:p>
            <a:r>
              <a:rPr lang="es-MX" sz="2000" b="1" dirty="0" smtClean="0">
                <a:latin typeface="Segoe Script" panose="020B0504020000000003" pitchFamily="34" charset="0"/>
              </a:rPr>
              <a:t>Preámbulo</a:t>
            </a:r>
            <a:r>
              <a:rPr lang="es-MX" sz="2000" dirty="0" smtClean="0">
                <a:latin typeface="Segoe Script" panose="020B0504020000000003" pitchFamily="34" charset="0"/>
              </a:rPr>
              <a:t>: se utiliza para la sincronización también contiene un delimitador para marcar el final de la información de tiempo</a:t>
            </a:r>
          </a:p>
          <a:p>
            <a:r>
              <a:rPr lang="es-MX" sz="2000" dirty="0" smtClean="0">
                <a:latin typeface="Segoe Script" panose="020B0504020000000003" pitchFamily="34" charset="0"/>
              </a:rPr>
              <a:t>Dirección de </a:t>
            </a:r>
            <a:r>
              <a:rPr lang="es-MX" sz="2000" b="1" dirty="0" smtClean="0">
                <a:latin typeface="Segoe Script" panose="020B0504020000000003" pitchFamily="34" charset="0"/>
              </a:rPr>
              <a:t>destino</a:t>
            </a:r>
            <a:r>
              <a:rPr lang="es-MX" sz="2000" dirty="0" smtClean="0">
                <a:latin typeface="Segoe Script" panose="020B0504020000000003" pitchFamily="34" charset="0"/>
              </a:rPr>
              <a:t> dirección MAC de 48 bits </a:t>
            </a:r>
          </a:p>
          <a:p>
            <a:r>
              <a:rPr lang="es-MX" sz="2000" dirty="0" smtClean="0">
                <a:latin typeface="Segoe Script" panose="020B0504020000000003" pitchFamily="34" charset="0"/>
              </a:rPr>
              <a:t>Dirección de </a:t>
            </a:r>
            <a:r>
              <a:rPr lang="es-MX" sz="2000" b="1" dirty="0" smtClean="0">
                <a:latin typeface="Segoe Script" panose="020B0504020000000003" pitchFamily="34" charset="0"/>
              </a:rPr>
              <a:t>origen</a:t>
            </a:r>
            <a:r>
              <a:rPr lang="es-MX" sz="2000" dirty="0" smtClean="0">
                <a:latin typeface="Segoe Script" panose="020B0504020000000003" pitchFamily="34" charset="0"/>
              </a:rPr>
              <a:t> </a:t>
            </a:r>
            <a:r>
              <a:rPr lang="es-MX" sz="2000" dirty="0">
                <a:latin typeface="Segoe Script" panose="020B0504020000000003" pitchFamily="34" charset="0"/>
              </a:rPr>
              <a:t>dirección MAC de 48 bits </a:t>
            </a:r>
            <a:endParaRPr lang="es-MX" sz="2000" dirty="0" smtClean="0"/>
          </a:p>
          <a:p>
            <a:r>
              <a:rPr lang="es-MX" sz="2000" b="1" dirty="0" smtClean="0">
                <a:latin typeface="Segoe Script" panose="020B0504020000000003" pitchFamily="34" charset="0"/>
              </a:rPr>
              <a:t>Tipo</a:t>
            </a:r>
            <a:r>
              <a:rPr lang="es-MX" sz="2000" dirty="0" smtClean="0">
                <a:latin typeface="Segoe Script" panose="020B0504020000000003" pitchFamily="34" charset="0"/>
              </a:rPr>
              <a:t>: valor que indica que protocolo de la capa superior recibirá los datos </a:t>
            </a:r>
          </a:p>
          <a:p>
            <a:r>
              <a:rPr lang="es-MX" sz="2000" b="1" dirty="0" smtClean="0">
                <a:latin typeface="Segoe Script" panose="020B0504020000000003" pitchFamily="34" charset="0"/>
              </a:rPr>
              <a:t>Datos</a:t>
            </a:r>
            <a:r>
              <a:rPr lang="es-MX" sz="2000" dirty="0" smtClean="0">
                <a:latin typeface="Segoe Script" panose="020B0504020000000003" pitchFamily="34" charset="0"/>
              </a:rPr>
              <a:t> o contenido PDU por lo general un paquete IPV4 que se transporta a través de los medios</a:t>
            </a:r>
          </a:p>
          <a:p>
            <a:pPr algn="ctr"/>
            <a:r>
              <a:rPr lang="es-MX" sz="2000" b="1" dirty="0" smtClean="0">
                <a:latin typeface="Segoe Script" panose="020B0504020000000003" pitchFamily="34" charset="0"/>
              </a:rPr>
              <a:t>Secuencia de verificación de Trama </a:t>
            </a:r>
            <a:r>
              <a:rPr lang="es-MX" sz="2000" dirty="0" smtClean="0">
                <a:latin typeface="Segoe Script" panose="020B0504020000000003" pitchFamily="34" charset="0"/>
              </a:rPr>
              <a:t>FCS controla las                         tramas dañadas</a:t>
            </a:r>
            <a:endParaRPr lang="es-MX" sz="2000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 dirty="0" smtClean="0">
                <a:latin typeface="Segoe Script" panose="020B0504020000000003" pitchFamily="34" charset="0"/>
              </a:rPr>
              <a:t>Trama Ethernet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23" y="1124744"/>
            <a:ext cx="8399353" cy="188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72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12493</TotalTime>
  <Words>674</Words>
  <Application>Microsoft Office PowerPoint</Application>
  <PresentationFormat>Presentación en pantalla (4:3)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30" baseType="lpstr">
      <vt:lpstr>Arial</vt:lpstr>
      <vt:lpstr>Calibri</vt:lpstr>
      <vt:lpstr>Lucida Sans Typewriter</vt:lpstr>
      <vt:lpstr>Lucida Sans Unicode</vt:lpstr>
      <vt:lpstr>Segoe Script</vt:lpstr>
      <vt:lpstr>Verdana</vt:lpstr>
      <vt:lpstr>Wingdings 2</vt:lpstr>
      <vt:lpstr>Wingdings 3</vt:lpstr>
      <vt:lpstr>Concurrencia</vt:lpstr>
      <vt:lpstr>Arq. Redes y Telec. </vt:lpstr>
      <vt:lpstr>Capa de Enlace</vt:lpstr>
      <vt:lpstr>Funciones</vt:lpstr>
      <vt:lpstr>Dispositivos</vt:lpstr>
      <vt:lpstr>Direccionamiento</vt:lpstr>
      <vt:lpstr>MAC address</vt:lpstr>
      <vt:lpstr>Protocolos</vt:lpstr>
      <vt:lpstr>Ethernet</vt:lpstr>
      <vt:lpstr>Trama Ethernet</vt:lpstr>
      <vt:lpstr>Una cadena de bits, 0111101111101111110, necesita transmitirse en la capa de enlace de datos. ¿Cuál es la cadena que realmente se está transmitiendo después del relleno de bits? </vt:lpstr>
      <vt:lpstr>La siguiente codificación de se utiliza en un protocolo de enlace de datos: A: 01000111; B: 11100011; FLAG: 01111110; ESC: 11100000 Muestre la secuencia de bits transmitida (en binario) para la trama de cuatro caracteres: A B ESC FLAG </vt:lpstr>
      <vt:lpstr>A: 01000111; B: 11100011; FLAG: 01111110; ESC: 11100000</vt:lpstr>
      <vt:lpstr>Bytes de bandera con relleno de bytes</vt:lpstr>
      <vt:lpstr>Bytes de bandera con relleno de bytes</vt:lpstr>
      <vt:lpstr>Bytes de bandera de inicio y final, con relleno de bits</vt:lpstr>
      <vt:lpstr>Presentación de PowerPoint</vt:lpstr>
      <vt:lpstr>CRC – Detección de Errores</vt:lpstr>
      <vt:lpstr>Presentación de PowerPoint</vt:lpstr>
      <vt:lpstr>Presentación de PowerPoint</vt:lpstr>
      <vt:lpstr>Presentación de PowerPoint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titi</dc:creator>
  <cp:lastModifiedBy>Cuenta Microsoft</cp:lastModifiedBy>
  <cp:revision>90</cp:revision>
  <dcterms:created xsi:type="dcterms:W3CDTF">2010-04-04T23:16:09Z</dcterms:created>
  <dcterms:modified xsi:type="dcterms:W3CDTF">2026-05-04T02:24:05Z</dcterms:modified>
</cp:coreProperties>
</file>