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sldIdLst>
    <p:sldId id="256" r:id="rId2"/>
    <p:sldId id="263" r:id="rId3"/>
    <p:sldId id="257" r:id="rId4"/>
    <p:sldId id="264" r:id="rId5"/>
    <p:sldId id="258" r:id="rId6"/>
    <p:sldId id="265" r:id="rId7"/>
    <p:sldId id="259" r:id="rId8"/>
    <p:sldId id="266" r:id="rId9"/>
    <p:sldId id="261"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833AF-A0A5-414B-AE2D-E216D056450D}" type="doc">
      <dgm:prSet loTypeId="urn:microsoft.com/office/officeart/2005/8/layout/vList2" loCatId="list" qsTypeId="urn:microsoft.com/office/officeart/2005/8/quickstyle/3D7" qsCatId="3D" csTypeId="urn:microsoft.com/office/officeart/2005/8/colors/colorful2" csCatId="colorful" phldr="1"/>
      <dgm:spPr/>
      <dgm:t>
        <a:bodyPr/>
        <a:lstStyle/>
        <a:p>
          <a:endParaRPr lang="es-ES_tradnl"/>
        </a:p>
      </dgm:t>
    </dgm:pt>
    <dgm:pt modelId="{7EB9CD9D-5451-2645-BB60-B1E0681811D2}">
      <dgm:prSet phldrT="[Texto]"/>
      <dgm:spPr/>
      <dgm:t>
        <a:bodyPr/>
        <a:lstStyle/>
        <a:p>
          <a:r>
            <a:rPr lang="es-ES_tradnl" dirty="0" smtClean="0"/>
            <a:t>Física</a:t>
          </a:r>
          <a:endParaRPr lang="es-ES_tradnl" dirty="0"/>
        </a:p>
      </dgm:t>
    </dgm:pt>
    <dgm:pt modelId="{828F0D67-E1C8-9049-8D5F-CC176D8A2D75}" type="parTrans" cxnId="{648D3B38-DCB2-AE45-8EED-DE63232E5A24}">
      <dgm:prSet/>
      <dgm:spPr/>
      <dgm:t>
        <a:bodyPr/>
        <a:lstStyle/>
        <a:p>
          <a:endParaRPr lang="es-ES_tradnl"/>
        </a:p>
      </dgm:t>
    </dgm:pt>
    <dgm:pt modelId="{E914AD64-1D08-654F-A4A9-30245BBDA6C2}" type="sibTrans" cxnId="{648D3B38-DCB2-AE45-8EED-DE63232E5A24}">
      <dgm:prSet/>
      <dgm:spPr/>
      <dgm:t>
        <a:bodyPr/>
        <a:lstStyle/>
        <a:p>
          <a:endParaRPr lang="es-ES_tradnl"/>
        </a:p>
      </dgm:t>
    </dgm:pt>
    <dgm:pt modelId="{68056C33-068B-A940-84D9-DBC8EC065A76}">
      <dgm:prSet phldrT="[Texto]"/>
      <dgm:spPr/>
      <dgm:t>
        <a:bodyPr/>
        <a:lstStyle/>
        <a:p>
          <a:r>
            <a:rPr lang="es-ES_tradnl" dirty="0" smtClean="0"/>
            <a:t>Enlace</a:t>
          </a:r>
          <a:endParaRPr lang="es-ES_tradnl" dirty="0"/>
        </a:p>
      </dgm:t>
    </dgm:pt>
    <dgm:pt modelId="{05AAFD0E-5EE9-7446-AB1B-E8F272B30FCF}" type="parTrans" cxnId="{374228A5-06DC-5045-8A0A-F66DA0B38D1C}">
      <dgm:prSet/>
      <dgm:spPr/>
      <dgm:t>
        <a:bodyPr/>
        <a:lstStyle/>
        <a:p>
          <a:endParaRPr lang="es-ES_tradnl"/>
        </a:p>
      </dgm:t>
    </dgm:pt>
    <dgm:pt modelId="{75F1A971-4E79-954C-844F-8942B015F3FB}" type="sibTrans" cxnId="{374228A5-06DC-5045-8A0A-F66DA0B38D1C}">
      <dgm:prSet/>
      <dgm:spPr/>
      <dgm:t>
        <a:bodyPr/>
        <a:lstStyle/>
        <a:p>
          <a:endParaRPr lang="es-ES_tradnl"/>
        </a:p>
      </dgm:t>
    </dgm:pt>
    <dgm:pt modelId="{F2168160-9C88-AF4A-9A83-7F81C6C1D02D}">
      <dgm:prSet phldrT="[Texto]"/>
      <dgm:spPr/>
      <dgm:t>
        <a:bodyPr/>
        <a:lstStyle/>
        <a:p>
          <a:r>
            <a:rPr lang="es-ES_tradnl" dirty="0" smtClean="0"/>
            <a:t>Red</a:t>
          </a:r>
          <a:endParaRPr lang="es-ES_tradnl" dirty="0"/>
        </a:p>
      </dgm:t>
    </dgm:pt>
    <dgm:pt modelId="{62BB124D-2795-7C4C-A646-F225EA799C46}" type="parTrans" cxnId="{68D51141-D197-AC46-9099-1D42503BD020}">
      <dgm:prSet/>
      <dgm:spPr/>
      <dgm:t>
        <a:bodyPr/>
        <a:lstStyle/>
        <a:p>
          <a:endParaRPr lang="es-ES_tradnl"/>
        </a:p>
      </dgm:t>
    </dgm:pt>
    <dgm:pt modelId="{91AC53EA-EF6C-8549-8D68-097B67F761BC}" type="sibTrans" cxnId="{68D51141-D197-AC46-9099-1D42503BD020}">
      <dgm:prSet/>
      <dgm:spPr/>
      <dgm:t>
        <a:bodyPr/>
        <a:lstStyle/>
        <a:p>
          <a:endParaRPr lang="es-ES_tradnl"/>
        </a:p>
      </dgm:t>
    </dgm:pt>
    <dgm:pt modelId="{E5D0386C-5D72-F543-8BEB-D0A427DF74DE}">
      <dgm:prSet phldrT="[Texto]"/>
      <dgm:spPr/>
      <dgm:t>
        <a:bodyPr/>
        <a:lstStyle/>
        <a:p>
          <a:r>
            <a:rPr lang="es-ES_tradnl" dirty="0" smtClean="0"/>
            <a:t>Transporte</a:t>
          </a:r>
          <a:endParaRPr lang="es-ES_tradnl" dirty="0"/>
        </a:p>
      </dgm:t>
    </dgm:pt>
    <dgm:pt modelId="{AF72FA04-FBA5-8E43-A737-7C34AE53E87D}" type="parTrans" cxnId="{CD315258-00E4-2B46-AF21-BBA135854E29}">
      <dgm:prSet/>
      <dgm:spPr/>
      <dgm:t>
        <a:bodyPr/>
        <a:lstStyle/>
        <a:p>
          <a:endParaRPr lang="es-ES_tradnl"/>
        </a:p>
      </dgm:t>
    </dgm:pt>
    <dgm:pt modelId="{CDAC3A75-A751-D04A-B5CB-485A331EFE1B}" type="sibTrans" cxnId="{CD315258-00E4-2B46-AF21-BBA135854E29}">
      <dgm:prSet/>
      <dgm:spPr/>
      <dgm:t>
        <a:bodyPr/>
        <a:lstStyle/>
        <a:p>
          <a:endParaRPr lang="es-ES_tradnl"/>
        </a:p>
      </dgm:t>
    </dgm:pt>
    <dgm:pt modelId="{FD60137E-DE89-4647-974C-23AF1CF2C6D1}">
      <dgm:prSet phldrT="[Texto]"/>
      <dgm:spPr/>
      <dgm:t>
        <a:bodyPr/>
        <a:lstStyle/>
        <a:p>
          <a:r>
            <a:rPr lang="es-ES_tradnl" dirty="0" smtClean="0"/>
            <a:t>Sesión</a:t>
          </a:r>
          <a:endParaRPr lang="es-ES_tradnl" dirty="0"/>
        </a:p>
      </dgm:t>
    </dgm:pt>
    <dgm:pt modelId="{C17BB131-C9C6-B64A-8C94-6B6EF6B983BA}" type="parTrans" cxnId="{E696FA0A-54B9-EA48-B418-A656B0243DC5}">
      <dgm:prSet/>
      <dgm:spPr/>
      <dgm:t>
        <a:bodyPr/>
        <a:lstStyle/>
        <a:p>
          <a:endParaRPr lang="es-ES_tradnl"/>
        </a:p>
      </dgm:t>
    </dgm:pt>
    <dgm:pt modelId="{DE9393D8-218D-5648-98D4-7F9E985787F7}" type="sibTrans" cxnId="{E696FA0A-54B9-EA48-B418-A656B0243DC5}">
      <dgm:prSet/>
      <dgm:spPr/>
      <dgm:t>
        <a:bodyPr/>
        <a:lstStyle/>
        <a:p>
          <a:endParaRPr lang="es-ES_tradnl"/>
        </a:p>
      </dgm:t>
    </dgm:pt>
    <dgm:pt modelId="{75FCF8B1-0481-FB4A-B20E-A3C73DB20BC1}">
      <dgm:prSet phldrT="[Texto]"/>
      <dgm:spPr/>
      <dgm:t>
        <a:bodyPr/>
        <a:lstStyle/>
        <a:p>
          <a:r>
            <a:rPr lang="es-ES_tradnl" dirty="0" smtClean="0"/>
            <a:t>Presentación</a:t>
          </a:r>
          <a:endParaRPr lang="es-ES_tradnl" dirty="0"/>
        </a:p>
      </dgm:t>
    </dgm:pt>
    <dgm:pt modelId="{C9525B9E-DDD1-B74C-9935-77F02FEC229A}" type="parTrans" cxnId="{2FE73BD9-BDF7-B945-8E25-DD40422FC8B1}">
      <dgm:prSet/>
      <dgm:spPr/>
      <dgm:t>
        <a:bodyPr/>
        <a:lstStyle/>
        <a:p>
          <a:endParaRPr lang="es-ES_tradnl"/>
        </a:p>
      </dgm:t>
    </dgm:pt>
    <dgm:pt modelId="{0F473DC2-8FAD-6347-9EC6-9402C0AC3F85}" type="sibTrans" cxnId="{2FE73BD9-BDF7-B945-8E25-DD40422FC8B1}">
      <dgm:prSet/>
      <dgm:spPr/>
      <dgm:t>
        <a:bodyPr/>
        <a:lstStyle/>
        <a:p>
          <a:endParaRPr lang="es-ES_tradnl"/>
        </a:p>
      </dgm:t>
    </dgm:pt>
    <dgm:pt modelId="{658EED99-CD96-EE46-8859-22A82F16D59A}">
      <dgm:prSet phldrT="[Texto]"/>
      <dgm:spPr/>
      <dgm:t>
        <a:bodyPr/>
        <a:lstStyle/>
        <a:p>
          <a:r>
            <a:rPr lang="es-ES_tradnl" dirty="0" smtClean="0"/>
            <a:t>Aplicación</a:t>
          </a:r>
          <a:endParaRPr lang="es-ES_tradnl" dirty="0"/>
        </a:p>
      </dgm:t>
    </dgm:pt>
    <dgm:pt modelId="{1F6285BA-BC71-4147-BA77-E0608B700B26}" type="parTrans" cxnId="{C060CF8C-C012-B34A-A8B8-6585BEC63331}">
      <dgm:prSet/>
      <dgm:spPr/>
      <dgm:t>
        <a:bodyPr/>
        <a:lstStyle/>
        <a:p>
          <a:endParaRPr lang="es-ES_tradnl"/>
        </a:p>
      </dgm:t>
    </dgm:pt>
    <dgm:pt modelId="{812DFA48-534C-F049-90C5-E113DFD96470}" type="sibTrans" cxnId="{C060CF8C-C012-B34A-A8B8-6585BEC63331}">
      <dgm:prSet/>
      <dgm:spPr/>
      <dgm:t>
        <a:bodyPr/>
        <a:lstStyle/>
        <a:p>
          <a:endParaRPr lang="es-ES_tradnl"/>
        </a:p>
      </dgm:t>
    </dgm:pt>
    <dgm:pt modelId="{5E107F1C-9497-B047-BD29-0AAB0165D586}" type="pres">
      <dgm:prSet presAssocID="{426833AF-A0A5-414B-AE2D-E216D056450D}" presName="linear" presStyleCnt="0">
        <dgm:presLayoutVars>
          <dgm:animLvl val="lvl"/>
          <dgm:resizeHandles val="exact"/>
        </dgm:presLayoutVars>
      </dgm:prSet>
      <dgm:spPr/>
      <dgm:t>
        <a:bodyPr/>
        <a:lstStyle/>
        <a:p>
          <a:endParaRPr lang="es-ES_tradnl"/>
        </a:p>
      </dgm:t>
    </dgm:pt>
    <dgm:pt modelId="{84A4F985-1A9E-5545-9E7C-D7ABB91FE171}" type="pres">
      <dgm:prSet presAssocID="{7EB9CD9D-5451-2645-BB60-B1E0681811D2}" presName="parentText" presStyleLbl="node1" presStyleIdx="0" presStyleCnt="7">
        <dgm:presLayoutVars>
          <dgm:chMax val="0"/>
          <dgm:bulletEnabled val="1"/>
        </dgm:presLayoutVars>
      </dgm:prSet>
      <dgm:spPr/>
      <dgm:t>
        <a:bodyPr/>
        <a:lstStyle/>
        <a:p>
          <a:endParaRPr lang="es-ES_tradnl"/>
        </a:p>
      </dgm:t>
    </dgm:pt>
    <dgm:pt modelId="{090AD0BC-66FD-C247-B4BA-5082D914F11F}" type="pres">
      <dgm:prSet presAssocID="{E914AD64-1D08-654F-A4A9-30245BBDA6C2}" presName="spacer" presStyleCnt="0"/>
      <dgm:spPr/>
    </dgm:pt>
    <dgm:pt modelId="{4115203A-6946-F647-BB8C-908475701883}" type="pres">
      <dgm:prSet presAssocID="{68056C33-068B-A940-84D9-DBC8EC065A76}" presName="parentText" presStyleLbl="node1" presStyleIdx="1" presStyleCnt="7">
        <dgm:presLayoutVars>
          <dgm:chMax val="0"/>
          <dgm:bulletEnabled val="1"/>
        </dgm:presLayoutVars>
      </dgm:prSet>
      <dgm:spPr/>
      <dgm:t>
        <a:bodyPr/>
        <a:lstStyle/>
        <a:p>
          <a:endParaRPr lang="es-ES_tradnl"/>
        </a:p>
      </dgm:t>
    </dgm:pt>
    <dgm:pt modelId="{CC1C9B2E-3866-3D4F-8DD9-1A2FC7315D82}" type="pres">
      <dgm:prSet presAssocID="{75F1A971-4E79-954C-844F-8942B015F3FB}" presName="spacer" presStyleCnt="0"/>
      <dgm:spPr/>
    </dgm:pt>
    <dgm:pt modelId="{0702387C-469B-7B49-B1D5-26F0FA882F8D}" type="pres">
      <dgm:prSet presAssocID="{F2168160-9C88-AF4A-9A83-7F81C6C1D02D}" presName="parentText" presStyleLbl="node1" presStyleIdx="2" presStyleCnt="7">
        <dgm:presLayoutVars>
          <dgm:chMax val="0"/>
          <dgm:bulletEnabled val="1"/>
        </dgm:presLayoutVars>
      </dgm:prSet>
      <dgm:spPr/>
      <dgm:t>
        <a:bodyPr/>
        <a:lstStyle/>
        <a:p>
          <a:endParaRPr lang="es-ES_tradnl"/>
        </a:p>
      </dgm:t>
    </dgm:pt>
    <dgm:pt modelId="{9F39F94B-D3FA-0546-A660-5DA37BBBB063}" type="pres">
      <dgm:prSet presAssocID="{91AC53EA-EF6C-8549-8D68-097B67F761BC}" presName="spacer" presStyleCnt="0"/>
      <dgm:spPr/>
    </dgm:pt>
    <dgm:pt modelId="{F0F039A9-BA93-3A43-8B98-A66891C66256}" type="pres">
      <dgm:prSet presAssocID="{E5D0386C-5D72-F543-8BEB-D0A427DF74DE}" presName="parentText" presStyleLbl="node1" presStyleIdx="3" presStyleCnt="7">
        <dgm:presLayoutVars>
          <dgm:chMax val="0"/>
          <dgm:bulletEnabled val="1"/>
        </dgm:presLayoutVars>
      </dgm:prSet>
      <dgm:spPr/>
      <dgm:t>
        <a:bodyPr/>
        <a:lstStyle/>
        <a:p>
          <a:endParaRPr lang="es-ES_tradnl"/>
        </a:p>
      </dgm:t>
    </dgm:pt>
    <dgm:pt modelId="{19792CA5-4EC1-C84E-B0B5-DB1478663F55}" type="pres">
      <dgm:prSet presAssocID="{CDAC3A75-A751-D04A-B5CB-485A331EFE1B}" presName="spacer" presStyleCnt="0"/>
      <dgm:spPr/>
    </dgm:pt>
    <dgm:pt modelId="{167AA0FE-EE8D-294C-BD0A-12ECE3426FF7}" type="pres">
      <dgm:prSet presAssocID="{FD60137E-DE89-4647-974C-23AF1CF2C6D1}" presName="parentText" presStyleLbl="node1" presStyleIdx="4" presStyleCnt="7">
        <dgm:presLayoutVars>
          <dgm:chMax val="0"/>
          <dgm:bulletEnabled val="1"/>
        </dgm:presLayoutVars>
      </dgm:prSet>
      <dgm:spPr/>
      <dgm:t>
        <a:bodyPr/>
        <a:lstStyle/>
        <a:p>
          <a:endParaRPr lang="es-ES_tradnl"/>
        </a:p>
      </dgm:t>
    </dgm:pt>
    <dgm:pt modelId="{F0156D78-7E31-1649-A117-A88D3F9A568D}" type="pres">
      <dgm:prSet presAssocID="{DE9393D8-218D-5648-98D4-7F9E985787F7}" presName="spacer" presStyleCnt="0"/>
      <dgm:spPr/>
    </dgm:pt>
    <dgm:pt modelId="{C08E1E0E-8012-3A4C-9122-13D9F83606AA}" type="pres">
      <dgm:prSet presAssocID="{75FCF8B1-0481-FB4A-B20E-A3C73DB20BC1}" presName="parentText" presStyleLbl="node1" presStyleIdx="5" presStyleCnt="7">
        <dgm:presLayoutVars>
          <dgm:chMax val="0"/>
          <dgm:bulletEnabled val="1"/>
        </dgm:presLayoutVars>
      </dgm:prSet>
      <dgm:spPr/>
      <dgm:t>
        <a:bodyPr/>
        <a:lstStyle/>
        <a:p>
          <a:endParaRPr lang="es-ES_tradnl"/>
        </a:p>
      </dgm:t>
    </dgm:pt>
    <dgm:pt modelId="{5A2A6E78-2F0E-A246-B455-F924D0AF61A9}" type="pres">
      <dgm:prSet presAssocID="{0F473DC2-8FAD-6347-9EC6-9402C0AC3F85}" presName="spacer" presStyleCnt="0"/>
      <dgm:spPr/>
    </dgm:pt>
    <dgm:pt modelId="{A9951F31-1572-0742-A79D-4B1A7120CAE0}" type="pres">
      <dgm:prSet presAssocID="{658EED99-CD96-EE46-8859-22A82F16D59A}" presName="parentText" presStyleLbl="node1" presStyleIdx="6" presStyleCnt="7">
        <dgm:presLayoutVars>
          <dgm:chMax val="0"/>
          <dgm:bulletEnabled val="1"/>
        </dgm:presLayoutVars>
      </dgm:prSet>
      <dgm:spPr/>
      <dgm:t>
        <a:bodyPr/>
        <a:lstStyle/>
        <a:p>
          <a:endParaRPr lang="es-ES_tradnl"/>
        </a:p>
      </dgm:t>
    </dgm:pt>
  </dgm:ptLst>
  <dgm:cxnLst>
    <dgm:cxn modelId="{89F97246-8B2E-4871-92B1-380729D2F1D6}" type="presOf" srcId="{426833AF-A0A5-414B-AE2D-E216D056450D}" destId="{5E107F1C-9497-B047-BD29-0AAB0165D586}" srcOrd="0" destOrd="0" presId="urn:microsoft.com/office/officeart/2005/8/layout/vList2"/>
    <dgm:cxn modelId="{2FE73BD9-BDF7-B945-8E25-DD40422FC8B1}" srcId="{426833AF-A0A5-414B-AE2D-E216D056450D}" destId="{75FCF8B1-0481-FB4A-B20E-A3C73DB20BC1}" srcOrd="5" destOrd="0" parTransId="{C9525B9E-DDD1-B74C-9935-77F02FEC229A}" sibTransId="{0F473DC2-8FAD-6347-9EC6-9402C0AC3F85}"/>
    <dgm:cxn modelId="{648D3B38-DCB2-AE45-8EED-DE63232E5A24}" srcId="{426833AF-A0A5-414B-AE2D-E216D056450D}" destId="{7EB9CD9D-5451-2645-BB60-B1E0681811D2}" srcOrd="0" destOrd="0" parTransId="{828F0D67-E1C8-9049-8D5F-CC176D8A2D75}" sibTransId="{E914AD64-1D08-654F-A4A9-30245BBDA6C2}"/>
    <dgm:cxn modelId="{DF6D8EAE-E95B-4ABB-A821-FD8E1ADA5F73}" type="presOf" srcId="{75FCF8B1-0481-FB4A-B20E-A3C73DB20BC1}" destId="{C08E1E0E-8012-3A4C-9122-13D9F83606AA}" srcOrd="0" destOrd="0" presId="urn:microsoft.com/office/officeart/2005/8/layout/vList2"/>
    <dgm:cxn modelId="{68D51141-D197-AC46-9099-1D42503BD020}" srcId="{426833AF-A0A5-414B-AE2D-E216D056450D}" destId="{F2168160-9C88-AF4A-9A83-7F81C6C1D02D}" srcOrd="2" destOrd="0" parTransId="{62BB124D-2795-7C4C-A646-F225EA799C46}" sibTransId="{91AC53EA-EF6C-8549-8D68-097B67F761BC}"/>
    <dgm:cxn modelId="{798D9E82-B826-4D75-A46E-63A78F72E279}" type="presOf" srcId="{7EB9CD9D-5451-2645-BB60-B1E0681811D2}" destId="{84A4F985-1A9E-5545-9E7C-D7ABB91FE171}" srcOrd="0" destOrd="0" presId="urn:microsoft.com/office/officeart/2005/8/layout/vList2"/>
    <dgm:cxn modelId="{C689B6DA-408B-41B4-AD67-38838CC75029}" type="presOf" srcId="{658EED99-CD96-EE46-8859-22A82F16D59A}" destId="{A9951F31-1572-0742-A79D-4B1A7120CAE0}" srcOrd="0" destOrd="0" presId="urn:microsoft.com/office/officeart/2005/8/layout/vList2"/>
    <dgm:cxn modelId="{4099E52A-AA8F-4079-9E35-12B4F9968E6A}" type="presOf" srcId="{F2168160-9C88-AF4A-9A83-7F81C6C1D02D}" destId="{0702387C-469B-7B49-B1D5-26F0FA882F8D}" srcOrd="0" destOrd="0" presId="urn:microsoft.com/office/officeart/2005/8/layout/vList2"/>
    <dgm:cxn modelId="{CD315258-00E4-2B46-AF21-BBA135854E29}" srcId="{426833AF-A0A5-414B-AE2D-E216D056450D}" destId="{E5D0386C-5D72-F543-8BEB-D0A427DF74DE}" srcOrd="3" destOrd="0" parTransId="{AF72FA04-FBA5-8E43-A737-7C34AE53E87D}" sibTransId="{CDAC3A75-A751-D04A-B5CB-485A331EFE1B}"/>
    <dgm:cxn modelId="{5CFB1A75-D02F-42C5-B76B-CC20C5A141A5}" type="presOf" srcId="{FD60137E-DE89-4647-974C-23AF1CF2C6D1}" destId="{167AA0FE-EE8D-294C-BD0A-12ECE3426FF7}" srcOrd="0" destOrd="0" presId="urn:microsoft.com/office/officeart/2005/8/layout/vList2"/>
    <dgm:cxn modelId="{C7BD5C15-1765-49F9-A19A-05BCD9459981}" type="presOf" srcId="{E5D0386C-5D72-F543-8BEB-D0A427DF74DE}" destId="{F0F039A9-BA93-3A43-8B98-A66891C66256}" srcOrd="0" destOrd="0" presId="urn:microsoft.com/office/officeart/2005/8/layout/vList2"/>
    <dgm:cxn modelId="{E696FA0A-54B9-EA48-B418-A656B0243DC5}" srcId="{426833AF-A0A5-414B-AE2D-E216D056450D}" destId="{FD60137E-DE89-4647-974C-23AF1CF2C6D1}" srcOrd="4" destOrd="0" parTransId="{C17BB131-C9C6-B64A-8C94-6B6EF6B983BA}" sibTransId="{DE9393D8-218D-5648-98D4-7F9E985787F7}"/>
    <dgm:cxn modelId="{C060CF8C-C012-B34A-A8B8-6585BEC63331}" srcId="{426833AF-A0A5-414B-AE2D-E216D056450D}" destId="{658EED99-CD96-EE46-8859-22A82F16D59A}" srcOrd="6" destOrd="0" parTransId="{1F6285BA-BC71-4147-BA77-E0608B700B26}" sibTransId="{812DFA48-534C-F049-90C5-E113DFD96470}"/>
    <dgm:cxn modelId="{374228A5-06DC-5045-8A0A-F66DA0B38D1C}" srcId="{426833AF-A0A5-414B-AE2D-E216D056450D}" destId="{68056C33-068B-A940-84D9-DBC8EC065A76}" srcOrd="1" destOrd="0" parTransId="{05AAFD0E-5EE9-7446-AB1B-E8F272B30FCF}" sibTransId="{75F1A971-4E79-954C-844F-8942B015F3FB}"/>
    <dgm:cxn modelId="{C2FD8AFD-285B-4FF7-AF50-F23890DE0D1B}" type="presOf" srcId="{68056C33-068B-A940-84D9-DBC8EC065A76}" destId="{4115203A-6946-F647-BB8C-908475701883}" srcOrd="0" destOrd="0" presId="urn:microsoft.com/office/officeart/2005/8/layout/vList2"/>
    <dgm:cxn modelId="{D969312C-7767-41BE-9C3F-425AED2BA7B5}" type="presParOf" srcId="{5E107F1C-9497-B047-BD29-0AAB0165D586}" destId="{84A4F985-1A9E-5545-9E7C-D7ABB91FE171}" srcOrd="0" destOrd="0" presId="urn:microsoft.com/office/officeart/2005/8/layout/vList2"/>
    <dgm:cxn modelId="{E8495625-97C5-4BCA-AB22-D47A474F6FFD}" type="presParOf" srcId="{5E107F1C-9497-B047-BD29-0AAB0165D586}" destId="{090AD0BC-66FD-C247-B4BA-5082D914F11F}" srcOrd="1" destOrd="0" presId="urn:microsoft.com/office/officeart/2005/8/layout/vList2"/>
    <dgm:cxn modelId="{2A8797F4-DC97-4DA3-9E62-2D277654B200}" type="presParOf" srcId="{5E107F1C-9497-B047-BD29-0AAB0165D586}" destId="{4115203A-6946-F647-BB8C-908475701883}" srcOrd="2" destOrd="0" presId="urn:microsoft.com/office/officeart/2005/8/layout/vList2"/>
    <dgm:cxn modelId="{89E30740-0273-497D-83ED-5AD562339B79}" type="presParOf" srcId="{5E107F1C-9497-B047-BD29-0AAB0165D586}" destId="{CC1C9B2E-3866-3D4F-8DD9-1A2FC7315D82}" srcOrd="3" destOrd="0" presId="urn:microsoft.com/office/officeart/2005/8/layout/vList2"/>
    <dgm:cxn modelId="{F0F95C5A-6E54-4900-BE20-EF889C5DA2A9}" type="presParOf" srcId="{5E107F1C-9497-B047-BD29-0AAB0165D586}" destId="{0702387C-469B-7B49-B1D5-26F0FA882F8D}" srcOrd="4" destOrd="0" presId="urn:microsoft.com/office/officeart/2005/8/layout/vList2"/>
    <dgm:cxn modelId="{FE2288A3-73F7-4B48-9709-563544D43D27}" type="presParOf" srcId="{5E107F1C-9497-B047-BD29-0AAB0165D586}" destId="{9F39F94B-D3FA-0546-A660-5DA37BBBB063}" srcOrd="5" destOrd="0" presId="urn:microsoft.com/office/officeart/2005/8/layout/vList2"/>
    <dgm:cxn modelId="{11488168-B926-4098-B2C8-28A65815FC8B}" type="presParOf" srcId="{5E107F1C-9497-B047-BD29-0AAB0165D586}" destId="{F0F039A9-BA93-3A43-8B98-A66891C66256}" srcOrd="6" destOrd="0" presId="urn:microsoft.com/office/officeart/2005/8/layout/vList2"/>
    <dgm:cxn modelId="{218C690F-F4A4-4EDE-A365-E4AA9ACB20BF}" type="presParOf" srcId="{5E107F1C-9497-B047-BD29-0AAB0165D586}" destId="{19792CA5-4EC1-C84E-B0B5-DB1478663F55}" srcOrd="7" destOrd="0" presId="urn:microsoft.com/office/officeart/2005/8/layout/vList2"/>
    <dgm:cxn modelId="{6D0118FD-BBCD-4681-B0B0-8CC33BA0B40B}" type="presParOf" srcId="{5E107F1C-9497-B047-BD29-0AAB0165D586}" destId="{167AA0FE-EE8D-294C-BD0A-12ECE3426FF7}" srcOrd="8" destOrd="0" presId="urn:microsoft.com/office/officeart/2005/8/layout/vList2"/>
    <dgm:cxn modelId="{83D48534-1D1F-4923-B31A-CF674429F127}" type="presParOf" srcId="{5E107F1C-9497-B047-BD29-0AAB0165D586}" destId="{F0156D78-7E31-1649-A117-A88D3F9A568D}" srcOrd="9" destOrd="0" presId="urn:microsoft.com/office/officeart/2005/8/layout/vList2"/>
    <dgm:cxn modelId="{9EDEF1B1-D6C0-4923-A53E-B48CF172CC59}" type="presParOf" srcId="{5E107F1C-9497-B047-BD29-0AAB0165D586}" destId="{C08E1E0E-8012-3A4C-9122-13D9F83606AA}" srcOrd="10" destOrd="0" presId="urn:microsoft.com/office/officeart/2005/8/layout/vList2"/>
    <dgm:cxn modelId="{D9079C00-37C2-489C-A95B-7DFF5BB7FFDB}" type="presParOf" srcId="{5E107F1C-9497-B047-BD29-0AAB0165D586}" destId="{5A2A6E78-2F0E-A246-B455-F924D0AF61A9}" srcOrd="11" destOrd="0" presId="urn:microsoft.com/office/officeart/2005/8/layout/vList2"/>
    <dgm:cxn modelId="{EB041D57-0632-4C6D-A2B0-B8707D12933E}" type="presParOf" srcId="{5E107F1C-9497-B047-BD29-0AAB0165D586}" destId="{A9951F31-1572-0742-A79D-4B1A7120CAE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4F985-1A9E-5545-9E7C-D7ABB91FE171}">
      <dsp:nvSpPr>
        <dsp:cNvPr id="0" name=""/>
        <dsp:cNvSpPr/>
      </dsp:nvSpPr>
      <dsp:spPr>
        <a:xfrm>
          <a:off x="0" y="76760"/>
          <a:ext cx="3394720" cy="58500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Física</a:t>
          </a:r>
          <a:endParaRPr lang="es-ES_tradnl" sz="2500" kern="1200" dirty="0"/>
        </a:p>
      </dsp:txBody>
      <dsp:txXfrm>
        <a:off x="28557" y="105317"/>
        <a:ext cx="3337606" cy="527886"/>
      </dsp:txXfrm>
    </dsp:sp>
    <dsp:sp modelId="{4115203A-6946-F647-BB8C-908475701883}">
      <dsp:nvSpPr>
        <dsp:cNvPr id="0" name=""/>
        <dsp:cNvSpPr/>
      </dsp:nvSpPr>
      <dsp:spPr>
        <a:xfrm>
          <a:off x="0" y="733760"/>
          <a:ext cx="3394720" cy="585000"/>
        </a:xfrm>
        <a:prstGeom prst="roundRect">
          <a:avLst/>
        </a:prstGeom>
        <a:solidFill>
          <a:schemeClr val="accent2">
            <a:hueOff val="317965"/>
            <a:satOff val="-7255"/>
            <a:lumOff val="268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Enlace</a:t>
          </a:r>
          <a:endParaRPr lang="es-ES_tradnl" sz="2500" kern="1200" dirty="0"/>
        </a:p>
      </dsp:txBody>
      <dsp:txXfrm>
        <a:off x="28557" y="762317"/>
        <a:ext cx="3337606" cy="527886"/>
      </dsp:txXfrm>
    </dsp:sp>
    <dsp:sp modelId="{0702387C-469B-7B49-B1D5-26F0FA882F8D}">
      <dsp:nvSpPr>
        <dsp:cNvPr id="0" name=""/>
        <dsp:cNvSpPr/>
      </dsp:nvSpPr>
      <dsp:spPr>
        <a:xfrm>
          <a:off x="0" y="1390760"/>
          <a:ext cx="3394720" cy="585000"/>
        </a:xfrm>
        <a:prstGeom prst="roundRect">
          <a:avLst/>
        </a:prstGeom>
        <a:solidFill>
          <a:schemeClr val="accent2">
            <a:hueOff val="635930"/>
            <a:satOff val="-14509"/>
            <a:lumOff val="536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Red</a:t>
          </a:r>
          <a:endParaRPr lang="es-ES_tradnl" sz="2500" kern="1200" dirty="0"/>
        </a:p>
      </dsp:txBody>
      <dsp:txXfrm>
        <a:off x="28557" y="1419317"/>
        <a:ext cx="3337606" cy="527886"/>
      </dsp:txXfrm>
    </dsp:sp>
    <dsp:sp modelId="{F0F039A9-BA93-3A43-8B98-A66891C66256}">
      <dsp:nvSpPr>
        <dsp:cNvPr id="0" name=""/>
        <dsp:cNvSpPr/>
      </dsp:nvSpPr>
      <dsp:spPr>
        <a:xfrm>
          <a:off x="0" y="2047760"/>
          <a:ext cx="3394720" cy="585000"/>
        </a:xfrm>
        <a:prstGeom prst="roundRect">
          <a:avLst/>
        </a:prstGeom>
        <a:solidFill>
          <a:schemeClr val="accent2">
            <a:hueOff val="953895"/>
            <a:satOff val="-21764"/>
            <a:lumOff val="803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Transporte</a:t>
          </a:r>
          <a:endParaRPr lang="es-ES_tradnl" sz="2500" kern="1200" dirty="0"/>
        </a:p>
      </dsp:txBody>
      <dsp:txXfrm>
        <a:off x="28557" y="2076317"/>
        <a:ext cx="3337606" cy="527886"/>
      </dsp:txXfrm>
    </dsp:sp>
    <dsp:sp modelId="{167AA0FE-EE8D-294C-BD0A-12ECE3426FF7}">
      <dsp:nvSpPr>
        <dsp:cNvPr id="0" name=""/>
        <dsp:cNvSpPr/>
      </dsp:nvSpPr>
      <dsp:spPr>
        <a:xfrm>
          <a:off x="0" y="2704760"/>
          <a:ext cx="3394720" cy="585000"/>
        </a:xfrm>
        <a:prstGeom prst="roundRect">
          <a:avLst/>
        </a:prstGeom>
        <a:solidFill>
          <a:schemeClr val="accent2">
            <a:hueOff val="1271860"/>
            <a:satOff val="-29019"/>
            <a:lumOff val="1071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Sesión</a:t>
          </a:r>
          <a:endParaRPr lang="es-ES_tradnl" sz="2500" kern="1200" dirty="0"/>
        </a:p>
      </dsp:txBody>
      <dsp:txXfrm>
        <a:off x="28557" y="2733317"/>
        <a:ext cx="3337606" cy="527886"/>
      </dsp:txXfrm>
    </dsp:sp>
    <dsp:sp modelId="{C08E1E0E-8012-3A4C-9122-13D9F83606AA}">
      <dsp:nvSpPr>
        <dsp:cNvPr id="0" name=""/>
        <dsp:cNvSpPr/>
      </dsp:nvSpPr>
      <dsp:spPr>
        <a:xfrm>
          <a:off x="0" y="3361760"/>
          <a:ext cx="3394720" cy="585000"/>
        </a:xfrm>
        <a:prstGeom prst="roundRect">
          <a:avLst/>
        </a:prstGeom>
        <a:solidFill>
          <a:schemeClr val="accent2">
            <a:hueOff val="1589824"/>
            <a:satOff val="-36273"/>
            <a:lumOff val="1339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Presentación</a:t>
          </a:r>
          <a:endParaRPr lang="es-ES_tradnl" sz="2500" kern="1200" dirty="0"/>
        </a:p>
      </dsp:txBody>
      <dsp:txXfrm>
        <a:off x="28557" y="3390317"/>
        <a:ext cx="3337606" cy="527886"/>
      </dsp:txXfrm>
    </dsp:sp>
    <dsp:sp modelId="{A9951F31-1572-0742-A79D-4B1A7120CAE0}">
      <dsp:nvSpPr>
        <dsp:cNvPr id="0" name=""/>
        <dsp:cNvSpPr/>
      </dsp:nvSpPr>
      <dsp:spPr>
        <a:xfrm>
          <a:off x="0" y="4018760"/>
          <a:ext cx="3394720" cy="585000"/>
        </a:xfrm>
        <a:prstGeom prst="roundRect">
          <a:avLst/>
        </a:prstGeom>
        <a:solidFill>
          <a:schemeClr val="accent2">
            <a:hueOff val="1907789"/>
            <a:satOff val="-43528"/>
            <a:lumOff val="1607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_tradnl" sz="2500" kern="1200" dirty="0" smtClean="0"/>
            <a:t>Aplicación</a:t>
          </a:r>
          <a:endParaRPr lang="es-ES_tradnl" sz="2500" kern="1200" dirty="0"/>
        </a:p>
      </dsp:txBody>
      <dsp:txXfrm>
        <a:off x="28557" y="4047317"/>
        <a:ext cx="3337606"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6608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520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5543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9864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9796027F-7875-4030-9381-8BD8C4F21935}" type="datetimeFigureOut">
              <a:rPr lang="en-US" smtClean="0"/>
              <a:t>4/8/2024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2928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2178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972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7911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7899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363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180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AAD347D-5ACD-4C99-B74B-A9C85AD731AF}" type="datetimeFigureOut">
              <a:rPr lang="en-US" smtClean="0"/>
              <a:t>4/8/2024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915184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UNIDAD </a:t>
            </a:r>
            <a:r>
              <a:rPr lang="es-MX" dirty="0" smtClean="0"/>
              <a:t>1 y 2</a:t>
            </a:r>
            <a:endParaRPr lang="es-MX" dirty="0"/>
          </a:p>
        </p:txBody>
      </p:sp>
      <p:sp>
        <p:nvSpPr>
          <p:cNvPr id="3" name="Subtítulo 2"/>
          <p:cNvSpPr>
            <a:spLocks noGrp="1"/>
          </p:cNvSpPr>
          <p:nvPr>
            <p:ph type="subTitle" idx="1"/>
          </p:nvPr>
        </p:nvSpPr>
        <p:spPr/>
        <p:txBody>
          <a:bodyPr/>
          <a:lstStyle/>
          <a:p>
            <a:r>
              <a:rPr lang="es-MX" dirty="0" smtClean="0"/>
              <a:t>JTP Ing. Consuelo Gómez</a:t>
            </a:r>
            <a:endParaRPr lang="es-MX" dirty="0"/>
          </a:p>
        </p:txBody>
      </p:sp>
    </p:spTree>
    <p:extLst>
      <p:ext uri="{BB962C8B-B14F-4D97-AF65-F5344CB8AC3E}">
        <p14:creationId xmlns:p14="http://schemas.microsoft.com/office/powerpoint/2010/main" val="201653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Ubicación geográfica</a:t>
            </a:r>
            <a:endParaRPr lang="es-AR" dirty="0"/>
          </a:p>
        </p:txBody>
      </p:sp>
      <p:pic>
        <p:nvPicPr>
          <p:cNvPr id="4" name="Marcador de contenido 3"/>
          <p:cNvPicPr>
            <a:picLocks noGrp="1" noChangeAspect="1"/>
          </p:cNvPicPr>
          <p:nvPr>
            <p:ph idx="1"/>
          </p:nvPr>
        </p:nvPicPr>
        <p:blipFill>
          <a:blip r:embed="rId2"/>
          <a:stretch>
            <a:fillRect/>
          </a:stretch>
        </p:blipFill>
        <p:spPr>
          <a:xfrm>
            <a:off x="2511380" y="1853248"/>
            <a:ext cx="5986127" cy="4483817"/>
          </a:xfrm>
          <a:prstGeom prst="rect">
            <a:avLst/>
          </a:prstGeom>
        </p:spPr>
      </p:pic>
    </p:spTree>
    <p:extLst>
      <p:ext uri="{BB962C8B-B14F-4D97-AF65-F5344CB8AC3E}">
        <p14:creationId xmlns:p14="http://schemas.microsoft.com/office/powerpoint/2010/main" val="6442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Forma de compartir recursos</a:t>
            </a:r>
            <a:endParaRPr lang="es-AR" dirty="0"/>
          </a:p>
        </p:txBody>
      </p:sp>
      <p:pic>
        <p:nvPicPr>
          <p:cNvPr id="8" name="Marcador de conteni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954" y="2475866"/>
            <a:ext cx="5950040" cy="3537309"/>
          </a:xfrm>
        </p:spPr>
      </p:pic>
    </p:spTree>
    <p:extLst>
      <p:ext uri="{BB962C8B-B14F-4D97-AF65-F5344CB8AC3E}">
        <p14:creationId xmlns:p14="http://schemas.microsoft.com/office/powerpoint/2010/main" val="3297619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TOPOLOGIAS</a:t>
            </a:r>
            <a:endParaRPr lang="es-AR" dirty="0"/>
          </a:p>
        </p:txBody>
      </p:sp>
      <p:pic>
        <p:nvPicPr>
          <p:cNvPr id="4" name="Marcador de contenido 3"/>
          <p:cNvPicPr>
            <a:picLocks noGrp="1" noChangeAspect="1"/>
          </p:cNvPicPr>
          <p:nvPr>
            <p:ph idx="1"/>
          </p:nvPr>
        </p:nvPicPr>
        <p:blipFill>
          <a:blip r:embed="rId2"/>
          <a:stretch>
            <a:fillRect/>
          </a:stretch>
        </p:blipFill>
        <p:spPr>
          <a:xfrm>
            <a:off x="3090929" y="2093976"/>
            <a:ext cx="5479655" cy="4473504"/>
          </a:xfrm>
          <a:prstGeom prst="rect">
            <a:avLst/>
          </a:prstGeom>
        </p:spPr>
      </p:pic>
    </p:spTree>
    <p:extLst>
      <p:ext uri="{BB962C8B-B14F-4D97-AF65-F5344CB8AC3E}">
        <p14:creationId xmlns:p14="http://schemas.microsoft.com/office/powerpoint/2010/main" val="375527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pPr marL="457200" lvl="0" indent="-457200">
              <a:buFont typeface="+mj-lt"/>
              <a:buAutoNum type="arabicPeriod" startAt="6"/>
            </a:pPr>
            <a:r>
              <a:rPr lang="es-AR" dirty="0"/>
              <a:t>En </a:t>
            </a:r>
            <a:r>
              <a:rPr lang="es-AR" dirty="0" smtClean="0"/>
              <a:t>una institución educativa tienen </a:t>
            </a:r>
            <a:r>
              <a:rPr lang="es-AR" dirty="0"/>
              <a:t>una sala de computadoras, donde los alumnos realizan sus clases prácticas de computación. En total son 40 máquinas, un servidor, en el que se encuentran instaladas las aplicaciones que los alumnos deben correr para realizar las prácticas y además la red tiene un </a:t>
            </a:r>
            <a:r>
              <a:rPr lang="es-AR" dirty="0" err="1"/>
              <a:t>switch</a:t>
            </a:r>
            <a:r>
              <a:rPr lang="es-AR" dirty="0"/>
              <a:t> para interconectar todos los dispositivos antes mencionados. </a:t>
            </a:r>
          </a:p>
          <a:p>
            <a:pPr marL="400050" lvl="1" indent="0">
              <a:buNone/>
            </a:pPr>
            <a:r>
              <a:rPr lang="es-AR" dirty="0"/>
              <a:t>a. Grafique un plano de la instalación</a:t>
            </a:r>
          </a:p>
          <a:p>
            <a:pPr marL="400050" lvl="1" indent="0">
              <a:buNone/>
            </a:pPr>
            <a:r>
              <a:rPr lang="es-AR" dirty="0"/>
              <a:t>b. Clasifique la red según:</a:t>
            </a:r>
          </a:p>
          <a:p>
            <a:pPr marL="800100" lvl="2" indent="0">
              <a:buNone/>
            </a:pPr>
            <a:r>
              <a:rPr lang="es-AR" dirty="0"/>
              <a:t>i. Ubicación geográfica</a:t>
            </a:r>
          </a:p>
          <a:p>
            <a:pPr marL="800100" lvl="2" indent="0">
              <a:buNone/>
            </a:pPr>
            <a:r>
              <a:rPr lang="es-AR" dirty="0"/>
              <a:t>ii. Forma de compartir los recursos</a:t>
            </a:r>
          </a:p>
          <a:p>
            <a:pPr marL="800100" lvl="2" indent="0">
              <a:buNone/>
            </a:pPr>
            <a:r>
              <a:rPr lang="es-AR" dirty="0"/>
              <a:t>iii. Topología</a:t>
            </a:r>
          </a:p>
          <a:p>
            <a:endParaRPr lang="es-AR" dirty="0"/>
          </a:p>
        </p:txBody>
      </p:sp>
    </p:spTree>
    <p:extLst>
      <p:ext uri="{BB962C8B-B14F-4D97-AF65-F5344CB8AC3E}">
        <p14:creationId xmlns:p14="http://schemas.microsoft.com/office/powerpoint/2010/main" val="358692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marL="457200" lvl="0" indent="-457200" algn="just">
              <a:buFont typeface="+mj-lt"/>
              <a:buAutoNum type="arabicPeriod" startAt="7"/>
            </a:pPr>
            <a:r>
              <a:rPr lang="es-AR" dirty="0"/>
              <a:t>Una </a:t>
            </a:r>
            <a:r>
              <a:rPr lang="es-AR" dirty="0" smtClean="0"/>
              <a:t>obra social “Mejor salud” ubicada </a:t>
            </a:r>
            <a:r>
              <a:rPr lang="es-AR" dirty="0"/>
              <a:t>en San Salvador de Jujuy tiene su casa central en calle </a:t>
            </a:r>
            <a:r>
              <a:rPr lang="es-AR" dirty="0" smtClean="0"/>
              <a:t>Alvear 969, </a:t>
            </a:r>
            <a:r>
              <a:rPr lang="es-AR" dirty="0"/>
              <a:t>donde tiene 10 empleados cada uno de ellos tiene una pc, cuenta también con un servidor de aplicaciones, un </a:t>
            </a:r>
            <a:r>
              <a:rPr lang="es-AR" dirty="0" err="1"/>
              <a:t>switch</a:t>
            </a:r>
            <a:r>
              <a:rPr lang="es-AR" dirty="0"/>
              <a:t> para interconectar a todos los usuarios.  Debido a la </a:t>
            </a:r>
            <a:r>
              <a:rPr lang="es-AR" dirty="0" smtClean="0"/>
              <a:t>gran cantidad de nuevos afiliados decidió </a:t>
            </a:r>
            <a:r>
              <a:rPr lang="es-AR" dirty="0"/>
              <a:t>abrir dos </a:t>
            </a:r>
            <a:r>
              <a:rPr lang="es-AR" dirty="0" smtClean="0"/>
              <a:t>nuevos puntos de atención, </a:t>
            </a:r>
            <a:r>
              <a:rPr lang="es-AR" dirty="0"/>
              <a:t>una situada en la calle </a:t>
            </a:r>
            <a:r>
              <a:rPr lang="es-AR" dirty="0" smtClean="0"/>
              <a:t>Av. Almirante Brown 1589 los </a:t>
            </a:r>
            <a:r>
              <a:rPr lang="es-AR" dirty="0"/>
              <a:t>requerimientos son los siguientes: 5 empleados , cada uno tiene una máquina conectada a la red deberán correr las aplicaciones de casa central.  La otra sucursal queda en </a:t>
            </a:r>
            <a:r>
              <a:rPr lang="es-AR" dirty="0" smtClean="0"/>
              <a:t>Av. Marina </a:t>
            </a:r>
            <a:r>
              <a:rPr lang="es-AR" dirty="0" err="1" smtClean="0"/>
              <a:t>Vilte</a:t>
            </a:r>
            <a:r>
              <a:rPr lang="es-AR" dirty="0"/>
              <a:t> </a:t>
            </a:r>
            <a:r>
              <a:rPr lang="es-AR" dirty="0" smtClean="0"/>
              <a:t>1230 que </a:t>
            </a:r>
            <a:r>
              <a:rPr lang="es-AR" dirty="0"/>
              <a:t>tiene los mismos requerimientos la sucursal de </a:t>
            </a:r>
            <a:r>
              <a:rPr lang="es-AR" dirty="0" smtClean="0"/>
              <a:t>Av. Almirante Brown.</a:t>
            </a:r>
            <a:endParaRPr lang="es-AR" dirty="0"/>
          </a:p>
          <a:p>
            <a:pPr lvl="1" indent="-342900">
              <a:buFont typeface="+mj-lt"/>
              <a:buAutoNum type="alphaLcParenR"/>
            </a:pPr>
            <a:r>
              <a:rPr lang="es-AR" dirty="0" smtClean="0"/>
              <a:t>Grafique </a:t>
            </a:r>
            <a:r>
              <a:rPr lang="es-AR" dirty="0"/>
              <a:t>la ubicación que las redes y la vinculación entre </a:t>
            </a:r>
            <a:r>
              <a:rPr lang="es-AR" dirty="0" smtClean="0"/>
              <a:t>ellas</a:t>
            </a:r>
          </a:p>
          <a:p>
            <a:pPr lvl="1" indent="-342900">
              <a:buFont typeface="+mj-lt"/>
              <a:buAutoNum type="alphaLcParenR"/>
            </a:pPr>
            <a:r>
              <a:rPr lang="es-AR" dirty="0" smtClean="0"/>
              <a:t>Identifique </a:t>
            </a:r>
            <a:r>
              <a:rPr lang="es-AR" dirty="0"/>
              <a:t>la ubicación geográfica, forma de compartir recursos, las topologías </a:t>
            </a:r>
            <a:r>
              <a:rPr lang="es-AR" dirty="0" smtClean="0"/>
              <a:t>implementadas</a:t>
            </a:r>
            <a:endParaRPr lang="es-AR" dirty="0"/>
          </a:p>
          <a:p>
            <a:endParaRPr lang="es-AR" dirty="0"/>
          </a:p>
        </p:txBody>
      </p:sp>
    </p:spTree>
    <p:extLst>
      <p:ext uri="{BB962C8B-B14F-4D97-AF65-F5344CB8AC3E}">
        <p14:creationId xmlns:p14="http://schemas.microsoft.com/office/powerpoint/2010/main" val="63112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a:bodyPr>
          <a:lstStyle/>
          <a:p>
            <a:pPr marL="457200" lvl="0" indent="-457200">
              <a:buFont typeface="+mj-lt"/>
              <a:buAutoNum type="arabicPeriod" startAt="8"/>
            </a:pPr>
            <a:r>
              <a:rPr lang="es-AR" dirty="0"/>
              <a:t>Una compañía minera internacional tiene proyectos de explotación ubicados en Canadá, República Dominicana, Brasil, Argentina y Australia. En cada uno de esos países tiene desarrollado instalaciones de redes en cada una de ella con 1000 usuarios, y todos los proyectos están vinculados entre sí, tienen instalado un sistema de video conferencias que utilizan los jefes de proyectos con el directorio de la compañía en reuniones mensuales,  los jefes de proyecto también la usan entre los diferentes proyectos </a:t>
            </a:r>
            <a:r>
              <a:rPr lang="es-AR" dirty="0" smtClean="0"/>
              <a:t>para </a:t>
            </a:r>
            <a:r>
              <a:rPr lang="es-AR" dirty="0"/>
              <a:t>compartir algunas experiencias, solucionar problemas, también para realizar capacitaciones del personal.</a:t>
            </a:r>
          </a:p>
          <a:p>
            <a:pPr marL="800100" lvl="1" indent="-342900">
              <a:buFont typeface="+mj-lt"/>
              <a:buAutoNum type="alphaLcParenR"/>
            </a:pPr>
            <a:r>
              <a:rPr lang="es-AR" dirty="0"/>
              <a:t>Realice un esquema de las vinculaciones de la compañía</a:t>
            </a:r>
          </a:p>
          <a:p>
            <a:pPr marL="800100" lvl="1" indent="-342900">
              <a:buFont typeface="+mj-lt"/>
              <a:buAutoNum type="alphaLcParenR"/>
            </a:pPr>
            <a:r>
              <a:rPr lang="es-AR" dirty="0"/>
              <a:t>Justifique la respuesta de cada opción que elija la red de acuerdo a la ubicación geográfica, forma de compartir recursos y topología</a:t>
            </a:r>
            <a:r>
              <a:rPr lang="es-AR" dirty="0" smtClean="0"/>
              <a:t>.</a:t>
            </a:r>
            <a:endParaRPr lang="es-AR" dirty="0"/>
          </a:p>
        </p:txBody>
      </p:sp>
    </p:spTree>
    <p:extLst>
      <p:ext uri="{BB962C8B-B14F-4D97-AF65-F5344CB8AC3E}">
        <p14:creationId xmlns:p14="http://schemas.microsoft.com/office/powerpoint/2010/main" val="3157421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sz="4400" dirty="0"/>
              <a:t>Funciones básicas de los protocolos. </a:t>
            </a:r>
            <a:endParaRPr lang="es-AR" dirty="0"/>
          </a:p>
        </p:txBody>
      </p:sp>
      <p:sp>
        <p:nvSpPr>
          <p:cNvPr id="2" name="1 Marcador de contenido"/>
          <p:cNvSpPr>
            <a:spLocks noGrp="1"/>
          </p:cNvSpPr>
          <p:nvPr>
            <p:ph idx="1"/>
          </p:nvPr>
        </p:nvSpPr>
        <p:spPr/>
        <p:txBody>
          <a:bodyPr>
            <a:normAutofit/>
          </a:bodyPr>
          <a:lstStyle/>
          <a:p>
            <a:r>
              <a:rPr lang="es-ES" sz="2800" dirty="0"/>
              <a:t>es el conjunto de reglas (semánticas y sintácticas) que gobiernan la comunicación entre entidades de un misma capa.</a:t>
            </a:r>
          </a:p>
          <a:p>
            <a:r>
              <a:rPr lang="es-ES" sz="2800" dirty="0"/>
              <a:t>El protocolo de la capa N intercambia información con su homóloga en la máquina destino, de cara a proporcionar los servicios asignados a esa capa.</a:t>
            </a:r>
          </a:p>
          <a:p>
            <a:r>
              <a:rPr lang="es-ES" sz="2800" dirty="0"/>
              <a:t>Hará uso de los servicios que proporciona la capa anterior.</a:t>
            </a:r>
          </a:p>
          <a:p>
            <a:endParaRPr lang="es-AR" sz="2800" b="1" dirty="0"/>
          </a:p>
          <a:p>
            <a:endParaRPr lang="es-AR" sz="2800" b="1" dirty="0"/>
          </a:p>
        </p:txBody>
      </p:sp>
    </p:spTree>
    <p:extLst>
      <p:ext uri="{BB962C8B-B14F-4D97-AF65-F5344CB8AC3E}">
        <p14:creationId xmlns:p14="http://schemas.microsoft.com/office/powerpoint/2010/main" val="3456451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Protocolos de red</a:t>
            </a:r>
            <a:br>
              <a:rPr lang="es-ES" dirty="0" smtClean="0"/>
            </a:br>
            <a:endParaRPr lang="es-AR" dirty="0"/>
          </a:p>
        </p:txBody>
      </p:sp>
      <p:sp>
        <p:nvSpPr>
          <p:cNvPr id="2" name="1 Marcador de contenido"/>
          <p:cNvSpPr>
            <a:spLocks noGrp="1"/>
          </p:cNvSpPr>
          <p:nvPr>
            <p:ph idx="1"/>
          </p:nvPr>
        </p:nvSpPr>
        <p:spPr>
          <a:xfrm>
            <a:off x="2328392" y="1484785"/>
            <a:ext cx="6711654" cy="4195481"/>
          </a:xfrm>
        </p:spPr>
        <p:txBody>
          <a:bodyPr/>
          <a:lstStyle/>
          <a:p>
            <a:pPr indent="0"/>
            <a:r>
              <a:rPr lang="es-ES" dirty="0" smtClean="0"/>
              <a:t>Los protocolos de red se usan para permitir que los dispositivos se comuniquen con éxito</a:t>
            </a:r>
          </a:p>
          <a:p>
            <a:endParaRPr lang="es-AR" dirty="0"/>
          </a:p>
        </p:txBody>
      </p:sp>
      <p:pic>
        <p:nvPicPr>
          <p:cNvPr id="5" name="Picture 6" descr="02-14"/>
          <p:cNvPicPr>
            <a:picLocks noChangeAspect="1" noChangeArrowheads="1"/>
          </p:cNvPicPr>
          <p:nvPr/>
        </p:nvPicPr>
        <p:blipFill>
          <a:blip r:embed="rId2" cstate="print"/>
          <a:srcRect/>
          <a:stretch>
            <a:fillRect/>
          </a:stretch>
        </p:blipFill>
        <p:spPr bwMode="auto">
          <a:xfrm>
            <a:off x="4310051" y="2406296"/>
            <a:ext cx="5810811" cy="4451704"/>
          </a:xfrm>
          <a:prstGeom prst="rect">
            <a:avLst/>
          </a:prstGeom>
          <a:noFill/>
          <a:ln w="9525">
            <a:noFill/>
            <a:miter lim="800000"/>
            <a:headEnd/>
            <a:tailEnd/>
          </a:ln>
        </p:spPr>
      </p:pic>
    </p:spTree>
    <p:extLst>
      <p:ext uri="{BB962C8B-B14F-4D97-AF65-F5344CB8AC3E}">
        <p14:creationId xmlns:p14="http://schemas.microsoft.com/office/powerpoint/2010/main" val="3363940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Capas, protocolos e interfaces</a:t>
            </a:r>
          </a:p>
        </p:txBody>
      </p:sp>
      <p:sp>
        <p:nvSpPr>
          <p:cNvPr id="2" name="1 Marcador de contenido"/>
          <p:cNvSpPr>
            <a:spLocks noGrp="1"/>
          </p:cNvSpPr>
          <p:nvPr>
            <p:ph idx="1"/>
          </p:nvPr>
        </p:nvSpPr>
        <p:spPr/>
        <p:txBody>
          <a:bodyPr>
            <a:normAutofit/>
          </a:bodyPr>
          <a:lstStyle/>
          <a:p>
            <a:r>
              <a:rPr lang="es-ES_tradnl" sz="2800" b="1" dirty="0"/>
              <a:t>Los datos no se transfieren desde una capa N de una máquina a la otra </a:t>
            </a:r>
          </a:p>
          <a:p>
            <a:r>
              <a:rPr lang="es-ES_tradnl" sz="2800" b="1" dirty="0"/>
              <a:t>Cada capa pasa los datos y la información a la capa inmediatamente inferior, </a:t>
            </a:r>
          </a:p>
          <a:p>
            <a:r>
              <a:rPr lang="es-ES_tradnl" sz="2800" b="1" dirty="0"/>
              <a:t>Llega a la capa mas baja. Debajo de esa capa se encuentra el medio físico a través del cuál se efectúa la comunicación real.</a:t>
            </a:r>
            <a:endParaRPr lang="es-ES" sz="2800" b="1" dirty="0"/>
          </a:p>
          <a:p>
            <a:endParaRPr lang="es-ES" sz="2800" dirty="0"/>
          </a:p>
          <a:p>
            <a:endParaRPr lang="es-AR" dirty="0"/>
          </a:p>
        </p:txBody>
      </p:sp>
    </p:spTree>
    <p:extLst>
      <p:ext uri="{BB962C8B-B14F-4D97-AF65-F5344CB8AC3E}">
        <p14:creationId xmlns:p14="http://schemas.microsoft.com/office/powerpoint/2010/main" val="111620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pic>
        <p:nvPicPr>
          <p:cNvPr id="4" name="Picture 6" descr="02-15"/>
          <p:cNvPicPr>
            <a:picLocks noGrp="1" noChangeAspect="1" noChangeArrowheads="1"/>
          </p:cNvPicPr>
          <p:nvPr>
            <p:ph idx="1"/>
          </p:nvPr>
        </p:nvPicPr>
        <p:blipFill>
          <a:blip r:embed="rId2" cstate="print">
            <a:clrChange>
              <a:clrFrom>
                <a:srgbClr val="FEFEFE"/>
              </a:clrFrom>
              <a:clrTo>
                <a:srgbClr val="FEFEFE">
                  <a:alpha val="0"/>
                </a:srgbClr>
              </a:clrTo>
            </a:clrChange>
          </a:blip>
          <a:srcRect/>
          <a:stretch>
            <a:fillRect/>
          </a:stretch>
        </p:blipFill>
        <p:spPr bwMode="auto">
          <a:xfrm>
            <a:off x="2595538" y="785794"/>
            <a:ext cx="7463042" cy="5143536"/>
          </a:xfrm>
          <a:prstGeom prst="rect">
            <a:avLst/>
          </a:prstGeom>
          <a:noFill/>
          <a:ln w="9525">
            <a:noFill/>
            <a:miter lim="800000"/>
            <a:headEnd/>
            <a:tailEnd/>
          </a:ln>
        </p:spPr>
      </p:pic>
    </p:spTree>
    <p:extLst>
      <p:ext uri="{BB962C8B-B14F-4D97-AF65-F5344CB8AC3E}">
        <p14:creationId xmlns:p14="http://schemas.microsoft.com/office/powerpoint/2010/main" val="347586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lvl="0"/>
            <a:r>
              <a:rPr lang="es-MX" sz="3600" dirty="0"/>
              <a:t>Para poder establecer una comunicación identifique las partes que intervienen en la misma. Explique de manera sencilla como se realiza la transmisión de datos.</a:t>
            </a:r>
            <a:endParaRPr lang="es-AR" sz="3600" dirty="0"/>
          </a:p>
        </p:txBody>
      </p:sp>
    </p:spTree>
    <p:extLst>
      <p:ext uri="{BB962C8B-B14F-4D97-AF65-F5344CB8AC3E}">
        <p14:creationId xmlns:p14="http://schemas.microsoft.com/office/powerpoint/2010/main" val="3409693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pic>
        <p:nvPicPr>
          <p:cNvPr id="4" name="Picture 5" descr="02-16"/>
          <p:cNvPicPr>
            <a:picLocks noGrp="1" noChangeAspect="1" noChangeArrowheads="1"/>
          </p:cNvPicPr>
          <p:nvPr>
            <p:ph idx="1"/>
          </p:nvPr>
        </p:nvPicPr>
        <p:blipFill>
          <a:blip r:embed="rId2" cstate="print"/>
          <a:stretch>
            <a:fillRect/>
          </a:stretch>
        </p:blipFill>
        <p:spPr bwMode="auto">
          <a:xfrm>
            <a:off x="1541462" y="2120900"/>
            <a:ext cx="9115425" cy="4051300"/>
          </a:xfrm>
          <a:prstGeom prst="rect">
            <a:avLst/>
          </a:prstGeom>
          <a:noFill/>
          <a:ln w="9525">
            <a:noFill/>
            <a:miter lim="800000"/>
            <a:headEnd/>
            <a:tailEnd/>
          </a:ln>
        </p:spPr>
      </p:pic>
    </p:spTree>
    <p:extLst>
      <p:ext uri="{BB962C8B-B14F-4D97-AF65-F5344CB8AC3E}">
        <p14:creationId xmlns:p14="http://schemas.microsoft.com/office/powerpoint/2010/main" val="42115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Protocolos de tecnología independiente</a:t>
            </a:r>
            <a:br>
              <a:rPr lang="es-ES" dirty="0" smtClean="0"/>
            </a:br>
            <a:endParaRPr lang="es-AR" dirty="0"/>
          </a:p>
        </p:txBody>
      </p:sp>
      <p:sp>
        <p:nvSpPr>
          <p:cNvPr id="2" name="1 Marcador de contenido"/>
          <p:cNvSpPr>
            <a:spLocks noGrp="1"/>
          </p:cNvSpPr>
          <p:nvPr>
            <p:ph idx="1"/>
          </p:nvPr>
        </p:nvSpPr>
        <p:spPr/>
        <p:txBody>
          <a:bodyPr/>
          <a:lstStyle/>
          <a:p>
            <a:pPr marL="365760" lvl="1" indent="-256032">
              <a:spcBef>
                <a:spcPts val="400"/>
              </a:spcBef>
              <a:buSzPct val="68000"/>
              <a:buFont typeface="Wingdings 3"/>
              <a:buChar char=""/>
            </a:pPr>
            <a:r>
              <a:rPr lang="es-ES" dirty="0" smtClean="0"/>
              <a:t>Muchos tipos diversos de dispositivos pueden comunicarse usando el mismo conjunto de protocolos. Esto es porque los protocolos especifican funcionalidad de la red, no la tecnología subyacente para soportar esta funcionalidad.</a:t>
            </a:r>
          </a:p>
          <a:p>
            <a:endParaRPr lang="es-AR" dirty="0"/>
          </a:p>
        </p:txBody>
      </p:sp>
      <p:pic>
        <p:nvPicPr>
          <p:cNvPr id="4" name="Picture 7" descr="02-17"/>
          <p:cNvPicPr>
            <a:picLocks noChangeAspect="1" noChangeArrowheads="1"/>
          </p:cNvPicPr>
          <p:nvPr/>
        </p:nvPicPr>
        <p:blipFill>
          <a:blip r:embed="rId2" cstate="print"/>
          <a:srcRect/>
          <a:stretch>
            <a:fillRect/>
          </a:stretch>
        </p:blipFill>
        <p:spPr bwMode="auto">
          <a:xfrm>
            <a:off x="3182938" y="3216275"/>
            <a:ext cx="6007100" cy="3308350"/>
          </a:xfrm>
          <a:prstGeom prst="rect">
            <a:avLst/>
          </a:prstGeom>
          <a:noFill/>
          <a:ln w="9525">
            <a:noFill/>
            <a:miter lim="800000"/>
            <a:headEnd/>
            <a:tailEnd/>
          </a:ln>
        </p:spPr>
      </p:pic>
    </p:spTree>
    <p:extLst>
      <p:ext uri="{BB962C8B-B14F-4D97-AF65-F5344CB8AC3E}">
        <p14:creationId xmlns:p14="http://schemas.microsoft.com/office/powerpoint/2010/main" val="395403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Beneficios de usar un modelo en capas</a:t>
            </a:r>
            <a:endParaRPr lang="es-AR" dirty="0"/>
          </a:p>
        </p:txBody>
      </p:sp>
      <p:sp>
        <p:nvSpPr>
          <p:cNvPr id="2" name="1 Marcador de contenido"/>
          <p:cNvSpPr>
            <a:spLocks noGrp="1"/>
          </p:cNvSpPr>
          <p:nvPr>
            <p:ph idx="1"/>
          </p:nvPr>
        </p:nvSpPr>
        <p:spPr/>
        <p:txBody>
          <a:bodyPr>
            <a:normAutofit/>
          </a:bodyPr>
          <a:lstStyle/>
          <a:p>
            <a:pPr indent="0">
              <a:buNone/>
            </a:pPr>
            <a:r>
              <a:rPr lang="es-ES" sz="2200" dirty="0"/>
              <a:t>Los beneficios incluyen:</a:t>
            </a:r>
          </a:p>
          <a:p>
            <a:pPr lvl="2">
              <a:buFontTx/>
              <a:buChar char="•"/>
            </a:pPr>
            <a:r>
              <a:rPr lang="es-ES" sz="1800" dirty="0"/>
              <a:t>  ayuda en el diseño del protocolo</a:t>
            </a:r>
          </a:p>
          <a:p>
            <a:pPr lvl="2">
              <a:buFontTx/>
              <a:buChar char="•"/>
            </a:pPr>
            <a:r>
              <a:rPr lang="es-ES" sz="1800" dirty="0"/>
              <a:t>  fomenta la competencia entre proveedores</a:t>
            </a:r>
          </a:p>
          <a:p>
            <a:pPr lvl="2">
              <a:buFontTx/>
              <a:buChar char="•"/>
            </a:pPr>
            <a:r>
              <a:rPr lang="es-ES" sz="1800" dirty="0"/>
              <a:t>  los cambios en una capa no afectan a las otras capas</a:t>
            </a:r>
          </a:p>
          <a:p>
            <a:pPr lvl="2">
              <a:buFontTx/>
              <a:buChar char="•"/>
            </a:pPr>
            <a:r>
              <a:rPr lang="es-ES" sz="1800" dirty="0"/>
              <a:t>  proporciona un lenguaje común</a:t>
            </a:r>
          </a:p>
          <a:p>
            <a:endParaRPr lang="es-AR" dirty="0"/>
          </a:p>
        </p:txBody>
      </p:sp>
      <p:pic>
        <p:nvPicPr>
          <p:cNvPr id="4" name="Picture 5" descr="02-18"/>
          <p:cNvPicPr>
            <a:picLocks noChangeAspect="1" noChangeArrowheads="1"/>
          </p:cNvPicPr>
          <p:nvPr/>
        </p:nvPicPr>
        <p:blipFill>
          <a:blip r:embed="rId2" cstate="print"/>
          <a:srcRect/>
          <a:stretch>
            <a:fillRect/>
          </a:stretch>
        </p:blipFill>
        <p:spPr bwMode="auto">
          <a:xfrm>
            <a:off x="3952860" y="3308784"/>
            <a:ext cx="6238898" cy="3549216"/>
          </a:xfrm>
          <a:prstGeom prst="rect">
            <a:avLst/>
          </a:prstGeom>
          <a:noFill/>
          <a:ln w="9525">
            <a:noFill/>
            <a:miter lim="800000"/>
            <a:headEnd/>
            <a:tailEnd/>
          </a:ln>
        </p:spPr>
      </p:pic>
    </p:spTree>
    <p:extLst>
      <p:ext uri="{BB962C8B-B14F-4D97-AF65-F5344CB8AC3E}">
        <p14:creationId xmlns:p14="http://schemas.microsoft.com/office/powerpoint/2010/main" val="3165471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smtClean="0"/>
              <a:t>Capas con el modelo TCP/IP y OSI</a:t>
            </a:r>
            <a:endParaRPr lang="es-AR" dirty="0"/>
          </a:p>
        </p:txBody>
      </p:sp>
      <p:sp>
        <p:nvSpPr>
          <p:cNvPr id="2" name="1 Marcador de contenido"/>
          <p:cNvSpPr>
            <a:spLocks noGrp="1"/>
          </p:cNvSpPr>
          <p:nvPr>
            <p:ph idx="1"/>
          </p:nvPr>
        </p:nvSpPr>
        <p:spPr/>
        <p:txBody>
          <a:bodyPr>
            <a:normAutofit/>
          </a:bodyPr>
          <a:lstStyle/>
          <a:p>
            <a:r>
              <a:rPr lang="es-ES" dirty="0"/>
              <a:t>Modelos de protocolo y de referencia</a:t>
            </a:r>
          </a:p>
          <a:p>
            <a:pPr lvl="1" indent="0"/>
            <a:r>
              <a:rPr lang="es-ES" dirty="0"/>
              <a:t>Un modelo de protocolo</a:t>
            </a:r>
          </a:p>
          <a:p>
            <a:pPr lvl="1" indent="0"/>
            <a:r>
              <a:rPr lang="es-ES" dirty="0"/>
              <a:t>	proporciona un modelo</a:t>
            </a:r>
            <a:br>
              <a:rPr lang="es-ES" dirty="0"/>
            </a:br>
            <a:r>
              <a:rPr lang="es-ES" dirty="0"/>
              <a:t>	que concuerda con la </a:t>
            </a:r>
            <a:br>
              <a:rPr lang="es-ES" dirty="0"/>
            </a:br>
            <a:r>
              <a:rPr lang="es-ES" dirty="0"/>
              <a:t>	estructura de una suite de</a:t>
            </a:r>
            <a:br>
              <a:rPr lang="es-ES" dirty="0"/>
            </a:br>
            <a:r>
              <a:rPr lang="es-ES" dirty="0"/>
              <a:t>	protocolos en particular.</a:t>
            </a:r>
          </a:p>
          <a:p>
            <a:pPr lvl="1" indent="0"/>
            <a:endParaRPr lang="es-ES" dirty="0"/>
          </a:p>
          <a:p>
            <a:pPr lvl="1" indent="0"/>
            <a:r>
              <a:rPr lang="es-ES" dirty="0"/>
              <a:t>Un modelo de referencia</a:t>
            </a:r>
          </a:p>
          <a:p>
            <a:pPr lvl="1" indent="0"/>
            <a:r>
              <a:rPr lang="es-ES" dirty="0"/>
              <a:t>	proporciona una referencia</a:t>
            </a:r>
            <a:br>
              <a:rPr lang="es-ES" dirty="0"/>
            </a:br>
            <a:r>
              <a:rPr lang="es-ES" dirty="0"/>
              <a:t>	común para mantener la</a:t>
            </a:r>
            <a:br>
              <a:rPr lang="es-ES" dirty="0"/>
            </a:br>
            <a:r>
              <a:rPr lang="es-ES" dirty="0"/>
              <a:t>	consistencia dentro de</a:t>
            </a:r>
            <a:br>
              <a:rPr lang="es-ES" dirty="0"/>
            </a:br>
            <a:r>
              <a:rPr lang="es-ES" dirty="0"/>
              <a:t>	todos los tipos de</a:t>
            </a:r>
            <a:br>
              <a:rPr lang="es-ES" dirty="0"/>
            </a:br>
            <a:r>
              <a:rPr lang="es-ES" dirty="0"/>
              <a:t>	protocolos y servicios</a:t>
            </a:r>
            <a:br>
              <a:rPr lang="es-ES" dirty="0"/>
            </a:br>
            <a:r>
              <a:rPr lang="es-ES" dirty="0"/>
              <a:t>	de red.</a:t>
            </a:r>
          </a:p>
          <a:p>
            <a:endParaRPr lang="es-AR" dirty="0"/>
          </a:p>
        </p:txBody>
      </p:sp>
      <p:pic>
        <p:nvPicPr>
          <p:cNvPr id="4" name="Picture 5" descr="02-23"/>
          <p:cNvPicPr>
            <a:picLocks noChangeAspect="1" noChangeArrowheads="1"/>
          </p:cNvPicPr>
          <p:nvPr/>
        </p:nvPicPr>
        <p:blipFill>
          <a:blip r:embed="rId2" cstate="print"/>
          <a:srcRect/>
          <a:stretch>
            <a:fillRect/>
          </a:stretch>
        </p:blipFill>
        <p:spPr bwMode="auto">
          <a:xfrm>
            <a:off x="6167438" y="1990726"/>
            <a:ext cx="4500562" cy="4581547"/>
          </a:xfrm>
          <a:prstGeom prst="rect">
            <a:avLst/>
          </a:prstGeom>
          <a:noFill/>
          <a:ln w="9525">
            <a:noFill/>
            <a:miter lim="800000"/>
            <a:headEnd/>
            <a:tailEnd/>
          </a:ln>
        </p:spPr>
      </p:pic>
    </p:spTree>
    <p:extLst>
      <p:ext uri="{BB962C8B-B14F-4D97-AF65-F5344CB8AC3E}">
        <p14:creationId xmlns:p14="http://schemas.microsoft.com/office/powerpoint/2010/main" val="383504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graphicFrame>
        <p:nvGraphicFramePr>
          <p:cNvPr id="5" name="Diagrama 16"/>
          <p:cNvGraphicFramePr>
            <a:graphicFrameLocks noGrp="1"/>
          </p:cNvGraphicFramePr>
          <p:nvPr>
            <p:ph idx="1"/>
          </p:nvPr>
        </p:nvGraphicFramePr>
        <p:xfrm>
          <a:off x="6816080" y="1772816"/>
          <a:ext cx="339472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Marcador de contenido"/>
          <p:cNvSpPr txBox="1">
            <a:spLocks/>
          </p:cNvSpPr>
          <p:nvPr/>
        </p:nvSpPr>
        <p:spPr>
          <a:xfrm>
            <a:off x="2063552" y="1484784"/>
            <a:ext cx="4419600" cy="4953000"/>
          </a:xfrm>
          <a:prstGeom prst="rect">
            <a:avLst/>
          </a:prstGeom>
        </p:spPr>
        <p:txBody>
          <a:bodyPr vert="horz">
            <a:normAutofit/>
          </a:bodyPr>
          <a:lstStyle/>
          <a:p>
            <a:pPr marL="365760" indent="-256032" defTabSz="914400">
              <a:spcBef>
                <a:spcPts val="400"/>
              </a:spcBef>
              <a:spcAft>
                <a:spcPts val="1200"/>
              </a:spcAft>
              <a:buClr>
                <a:schemeClr val="accent1"/>
              </a:buClr>
              <a:buSzPct val="68000"/>
              <a:defRPr/>
            </a:pPr>
            <a:r>
              <a:rPr lang="es-AR" sz="3200" dirty="0"/>
              <a:t>Protocolos</a:t>
            </a:r>
          </a:p>
          <a:p>
            <a:pPr marL="365760" indent="-256032" defTabSz="914400">
              <a:spcBef>
                <a:spcPts val="400"/>
              </a:spcBef>
              <a:buClr>
                <a:schemeClr val="accent1"/>
              </a:buClr>
              <a:buSzPct val="68000"/>
              <a:defRPr/>
            </a:pPr>
            <a:r>
              <a:rPr lang="es-AR" sz="2000" dirty="0" err="1"/>
              <a:t>Frame</a:t>
            </a:r>
            <a:r>
              <a:rPr lang="es-AR" sz="2000" dirty="0"/>
              <a:t> </a:t>
            </a:r>
            <a:r>
              <a:rPr lang="es-AR" sz="2000" dirty="0" err="1"/>
              <a:t>Relay</a:t>
            </a:r>
            <a:endParaRPr lang="es-AR" sz="2000" dirty="0"/>
          </a:p>
          <a:p>
            <a:pPr marL="365760" indent="-256032" defTabSz="914400">
              <a:spcBef>
                <a:spcPts val="400"/>
              </a:spcBef>
              <a:buClr>
                <a:schemeClr val="accent1"/>
              </a:buClr>
              <a:buSzPct val="68000"/>
              <a:defRPr/>
            </a:pPr>
            <a:r>
              <a:rPr lang="es-AR" sz="2000" dirty="0"/>
              <a:t>ATM</a:t>
            </a:r>
          </a:p>
          <a:p>
            <a:pPr marL="365760" indent="-256032" defTabSz="914400">
              <a:spcBef>
                <a:spcPts val="400"/>
              </a:spcBef>
              <a:buClr>
                <a:schemeClr val="accent1"/>
              </a:buClr>
              <a:buSzPct val="68000"/>
              <a:defRPr/>
            </a:pPr>
            <a:r>
              <a:rPr lang="es-AR" sz="2000" dirty="0"/>
              <a:t>LAP-B L2TP</a:t>
            </a:r>
          </a:p>
          <a:p>
            <a:pPr marL="365760" indent="-256032" defTabSz="914400">
              <a:spcBef>
                <a:spcPts val="400"/>
              </a:spcBef>
              <a:buClr>
                <a:schemeClr val="accent1"/>
              </a:buClr>
              <a:buSzPct val="68000"/>
              <a:defRPr/>
            </a:pPr>
            <a:r>
              <a:rPr lang="es-AR" sz="2000" dirty="0"/>
              <a:t>OSPF</a:t>
            </a:r>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r>
              <a:rPr lang="es-AR" sz="2000" dirty="0"/>
              <a:t>Net </a:t>
            </a:r>
            <a:r>
              <a:rPr lang="es-AR" sz="2000" dirty="0" err="1"/>
              <a:t>Bios</a:t>
            </a:r>
            <a:r>
              <a:rPr lang="es-AR" sz="2000" dirty="0"/>
              <a:t> H 323 H324 SPDY</a:t>
            </a:r>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endParaRPr lang="es-AR" sz="2000" dirty="0"/>
          </a:p>
          <a:p>
            <a:pPr marL="365760" indent="-256032" defTabSz="914400">
              <a:spcBef>
                <a:spcPts val="400"/>
              </a:spcBef>
              <a:buClr>
                <a:schemeClr val="accent1"/>
              </a:buClr>
              <a:buSzPct val="68000"/>
              <a:defRPr/>
            </a:pPr>
            <a:r>
              <a:rPr lang="es-AR" sz="2000" dirty="0" smtClean="0"/>
              <a:t>BOOTP</a:t>
            </a:r>
            <a:endParaRPr lang="es-AR" sz="2000" dirty="0"/>
          </a:p>
        </p:txBody>
      </p:sp>
    </p:spTree>
    <p:extLst>
      <p:ext uri="{BB962C8B-B14F-4D97-AF65-F5344CB8AC3E}">
        <p14:creationId xmlns:p14="http://schemas.microsoft.com/office/powerpoint/2010/main" val="5063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500"/>
                                  </p:iterate>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500"/>
                                  </p:iterate>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500"/>
                                  </p:iterate>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500"/>
                                  </p:iterate>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500"/>
                                  </p:iterate>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par>
                          <p:cTn id="31" fill="hold">
                            <p:stCondLst>
                              <p:cond delay="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sp>
        <p:nvSpPr>
          <p:cNvPr id="2" name="1 Marcador de contenido"/>
          <p:cNvSpPr>
            <a:spLocks noGrp="1"/>
          </p:cNvSpPr>
          <p:nvPr>
            <p:ph idx="1"/>
          </p:nvPr>
        </p:nvSpPr>
        <p:spPr/>
        <p:txBody>
          <a:bodyPr/>
          <a:lstStyle/>
          <a:p>
            <a:r>
              <a:rPr lang="es-ES" sz="2800" dirty="0"/>
              <a:t>Las unidades de datos de protocolo (PDU) y el encapsulamiento</a:t>
            </a:r>
          </a:p>
          <a:p>
            <a:endParaRPr lang="es-AR" dirty="0"/>
          </a:p>
        </p:txBody>
      </p:sp>
      <p:graphicFrame>
        <p:nvGraphicFramePr>
          <p:cNvPr id="2050" name="Object 8"/>
          <p:cNvGraphicFramePr>
            <a:graphicFrameLocks noChangeAspect="1"/>
          </p:cNvGraphicFramePr>
          <p:nvPr/>
        </p:nvGraphicFramePr>
        <p:xfrm>
          <a:off x="4095737" y="2500306"/>
          <a:ext cx="5038725" cy="4057650"/>
        </p:xfrm>
        <a:graphic>
          <a:graphicData uri="http://schemas.openxmlformats.org/presentationml/2006/ole">
            <mc:AlternateContent xmlns:mc="http://schemas.openxmlformats.org/markup-compatibility/2006">
              <mc:Choice xmlns:v="urn:schemas-microsoft-com:vml" Requires="v">
                <p:oleObj spid="_x0000_s1037" name="Imagen de mapa de bits" r:id="rId3" imgW="5038070" imgH="4057020" progId="PBrush">
                  <p:embed/>
                </p:oleObj>
              </mc:Choice>
              <mc:Fallback>
                <p:oleObj name="Imagen de mapa de bits" r:id="rId3" imgW="5038070" imgH="405702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37" y="2500306"/>
                        <a:ext cx="50387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9392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4400" dirty="0">
                <a:solidFill>
                  <a:srgbClr val="708CA1"/>
                </a:solidFill>
              </a:rPr>
              <a:t>Comunicaciones de Igual a Igual</a:t>
            </a:r>
            <a:endParaRPr lang="es-AR" dirty="0"/>
          </a:p>
        </p:txBody>
      </p:sp>
      <p:sp>
        <p:nvSpPr>
          <p:cNvPr id="2" name="1 Marcador de contenido"/>
          <p:cNvSpPr>
            <a:spLocks noGrp="1"/>
          </p:cNvSpPr>
          <p:nvPr>
            <p:ph idx="1"/>
          </p:nvPr>
        </p:nvSpPr>
        <p:spPr/>
        <p:txBody>
          <a:bodyPr/>
          <a:lstStyle/>
          <a:p>
            <a:r>
              <a:rPr lang="es-AR" sz="2800" b="1" noProof="1"/>
              <a:t>La capas se comunican usando su propia PDU. Por </a:t>
            </a:r>
            <a:r>
              <a:rPr lang="es-ES" sz="2800" b="1" dirty="0"/>
              <a:t>e</a:t>
            </a:r>
            <a:r>
              <a:rPr lang="es-ES" sz="2800" b="1" noProof="1"/>
              <a:t>j., la capa de red del origen y destino son iguales y usan los “paquetes” para comunicarse respectivamente. (Peer-to-Peer)</a:t>
            </a:r>
          </a:p>
          <a:p>
            <a:endParaRPr lang="es-AR" dirty="0"/>
          </a:p>
        </p:txBody>
      </p:sp>
    </p:spTree>
    <p:extLst>
      <p:ext uri="{BB962C8B-B14F-4D97-AF65-F5344CB8AC3E}">
        <p14:creationId xmlns:p14="http://schemas.microsoft.com/office/powerpoint/2010/main" val="2483979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MX"/>
          </a:p>
        </p:txBody>
      </p:sp>
      <p:sp>
        <p:nvSpPr>
          <p:cNvPr id="2" name="Marcador de contenido 1"/>
          <p:cNvSpPr>
            <a:spLocks noGrp="1"/>
          </p:cNvSpPr>
          <p:nvPr>
            <p:ph idx="1"/>
          </p:nvPr>
        </p:nvSpPr>
        <p:spPr/>
        <p:txBody>
          <a:bodyPr>
            <a:normAutofit/>
          </a:bodyPr>
          <a:lstStyle/>
          <a:p>
            <a:pPr>
              <a:lnSpc>
                <a:spcPct val="115000"/>
              </a:lnSpc>
              <a:spcAft>
                <a:spcPts val="600"/>
              </a:spcAft>
            </a:pPr>
            <a:r>
              <a:rPr lang="es-MX" sz="2800" dirty="0">
                <a:latin typeface="Calibri" panose="020F0502020204030204" pitchFamily="34" charset="0"/>
                <a:ea typeface="Times New Roman" panose="02020603050405020304" pitchFamily="18" charset="0"/>
                <a:cs typeface="Times New Roman" panose="02020603050405020304" pitchFamily="18" charset="0"/>
              </a:rPr>
              <a:t>SDU (Unidad de Datos del Servicio): son los datos que necesitan la entidades N para realizar funciones del servicio pedido por la entidad N+1</a:t>
            </a:r>
          </a:p>
          <a:p>
            <a:pPr>
              <a:lnSpc>
                <a:spcPct val="115000"/>
              </a:lnSpc>
              <a:spcAft>
                <a:spcPts val="600"/>
              </a:spcAft>
            </a:pPr>
            <a:r>
              <a:rPr lang="es-MX" altLang="es-MX" sz="2800" b="1" dirty="0">
                <a:latin typeface="Arial" panose="020B0604020202020204" pitchFamily="34" charset="0"/>
                <a:ea typeface="Times New Roman" panose="02020603050405020304" pitchFamily="18" charset="0"/>
                <a:cs typeface="Arial" panose="020B0604020202020204" pitchFamily="34" charset="0"/>
              </a:rPr>
              <a:t>N-ICI</a:t>
            </a:r>
            <a:r>
              <a:rPr lang="es-MX" altLang="es-MX" sz="2800" dirty="0">
                <a:latin typeface="Arial" panose="020B0604020202020204" pitchFamily="34" charset="0"/>
                <a:ea typeface="Times New Roman" panose="02020603050405020304" pitchFamily="18" charset="0"/>
                <a:cs typeface="Arial" panose="020B0604020202020204" pitchFamily="34" charset="0"/>
              </a:rPr>
              <a:t> (Información de Control de Interfaz): información intercambiada entre una entidad </a:t>
            </a:r>
            <a:r>
              <a:rPr lang="es-MX" altLang="es-MX" sz="2800" dirty="0">
                <a:latin typeface="Courier New" panose="02070309020205020404" pitchFamily="49" charset="0"/>
                <a:ea typeface="Times New Roman" panose="02020603050405020304" pitchFamily="18" charset="0"/>
                <a:cs typeface="Courier New" panose="02070309020205020404" pitchFamily="49" charset="0"/>
              </a:rPr>
              <a:t>N+1</a:t>
            </a:r>
            <a:r>
              <a:rPr lang="es-MX" altLang="es-MX" sz="2800" dirty="0">
                <a:latin typeface="Arial" panose="020B0604020202020204" pitchFamily="34" charset="0"/>
                <a:ea typeface="Times New Roman" panose="02020603050405020304" pitchFamily="18" charset="0"/>
                <a:cs typeface="Arial" panose="020B0604020202020204" pitchFamily="34" charset="0"/>
              </a:rPr>
              <a:t> y una entidad </a:t>
            </a:r>
            <a:r>
              <a:rPr lang="es-MX" altLang="es-MX" sz="2800" dirty="0">
                <a:latin typeface="Courier New" panose="02070309020205020404" pitchFamily="49" charset="0"/>
                <a:ea typeface="Times New Roman" panose="02020603050405020304" pitchFamily="18" charset="0"/>
                <a:cs typeface="Courier New" panose="02070309020205020404" pitchFamily="49" charset="0"/>
              </a:rPr>
              <a:t>N</a:t>
            </a:r>
            <a:r>
              <a:rPr lang="es-MX" altLang="es-MX" sz="2800" dirty="0">
                <a:latin typeface="Arial" panose="020B0604020202020204" pitchFamily="34" charset="0"/>
                <a:ea typeface="Times New Roman" panose="02020603050405020304" pitchFamily="18" charset="0"/>
                <a:cs typeface="Arial" panose="020B0604020202020204" pitchFamily="34" charset="0"/>
              </a:rPr>
              <a:t> para coordinar su operación conjunta</a:t>
            </a:r>
            <a:r>
              <a:rPr lang="es-MX" altLang="es-MX"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r>
              <a:rPr lang="es-MX" altLang="es-MX" dirty="0"/>
              <a:t> </a:t>
            </a:r>
            <a:r>
              <a:rPr lang="es-MX" sz="2800"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8"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MX" altLang="es-MX" dirty="0">
              <a:latin typeface="Arial" panose="020B0604020202020204" pitchFamily="34" charset="0"/>
            </a:endParaRPr>
          </a:p>
        </p:txBody>
      </p:sp>
    </p:spTree>
    <p:extLst>
      <p:ext uri="{BB962C8B-B14F-4D97-AF65-F5344CB8AC3E}">
        <p14:creationId xmlns:p14="http://schemas.microsoft.com/office/powerpoint/2010/main" val="476159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a:p>
        </p:txBody>
      </p:sp>
      <p:sp>
        <p:nvSpPr>
          <p:cNvPr id="2" name="1 Marcador de contenido"/>
          <p:cNvSpPr>
            <a:spLocks noGrp="1"/>
          </p:cNvSpPr>
          <p:nvPr>
            <p:ph idx="1"/>
          </p:nvPr>
        </p:nvSpPr>
        <p:spPr>
          <a:xfrm>
            <a:off x="2166910" y="1714489"/>
            <a:ext cx="8072462" cy="4097335"/>
          </a:xfrm>
        </p:spPr>
        <p:txBody>
          <a:bodyPr/>
          <a:lstStyle/>
          <a:p>
            <a:endParaRPr lang="es-AR" dirty="0"/>
          </a:p>
        </p:txBody>
      </p:sp>
      <p:sp>
        <p:nvSpPr>
          <p:cNvPr id="4" name="AutoShape 4"/>
          <p:cNvSpPr>
            <a:spLocks noChangeArrowheads="1"/>
          </p:cNvSpPr>
          <p:nvPr/>
        </p:nvSpPr>
        <p:spPr bwMode="auto">
          <a:xfrm rot="5420219">
            <a:off x="6438107" y="4150520"/>
            <a:ext cx="3810000" cy="687387"/>
          </a:xfrm>
          <a:custGeom>
            <a:avLst/>
            <a:gdLst>
              <a:gd name="G0" fmla="+- 17434 0 0"/>
              <a:gd name="G1" fmla="+- 6445 0 0"/>
              <a:gd name="G2" fmla="+- 21600 0 6445"/>
              <a:gd name="G3" fmla="+- 10800 0 6445"/>
              <a:gd name="G4" fmla="+- 21600 0 17434"/>
              <a:gd name="G5" fmla="*/ G4 G3 10800"/>
              <a:gd name="G6" fmla="+- 21600 0 G5"/>
              <a:gd name="T0" fmla="*/ 17434 w 21600"/>
              <a:gd name="T1" fmla="*/ 0 h 21600"/>
              <a:gd name="T2" fmla="*/ 0 w 21600"/>
              <a:gd name="T3" fmla="*/ 10800 h 21600"/>
              <a:gd name="T4" fmla="*/ 1743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34" y="0"/>
                </a:moveTo>
                <a:lnTo>
                  <a:pt x="17434" y="6445"/>
                </a:lnTo>
                <a:lnTo>
                  <a:pt x="3375" y="6445"/>
                </a:lnTo>
                <a:lnTo>
                  <a:pt x="3375" y="15155"/>
                </a:lnTo>
                <a:lnTo>
                  <a:pt x="17434" y="15155"/>
                </a:lnTo>
                <a:lnTo>
                  <a:pt x="17434" y="21600"/>
                </a:lnTo>
                <a:lnTo>
                  <a:pt x="21600" y="10800"/>
                </a:lnTo>
                <a:close/>
              </a:path>
              <a:path w="21600" h="21600">
                <a:moveTo>
                  <a:pt x="1350" y="6445"/>
                </a:moveTo>
                <a:lnTo>
                  <a:pt x="1350" y="15155"/>
                </a:lnTo>
                <a:lnTo>
                  <a:pt x="2700" y="15155"/>
                </a:lnTo>
                <a:lnTo>
                  <a:pt x="2700" y="6445"/>
                </a:lnTo>
                <a:close/>
              </a:path>
              <a:path w="21600" h="21600">
                <a:moveTo>
                  <a:pt x="0" y="6445"/>
                </a:moveTo>
                <a:lnTo>
                  <a:pt x="0" y="15155"/>
                </a:lnTo>
                <a:lnTo>
                  <a:pt x="675" y="15155"/>
                </a:lnTo>
                <a:lnTo>
                  <a:pt x="675" y="6445"/>
                </a:lnTo>
                <a:close/>
              </a:path>
            </a:pathLst>
          </a:custGeom>
          <a:solidFill>
            <a:srgbClr val="0000CC">
              <a:alpha val="50000"/>
            </a:srgbClr>
          </a:solidFill>
          <a:ln w="12700" cap="sq">
            <a:solidFill>
              <a:srgbClr val="000000"/>
            </a:solidFill>
            <a:miter lim="800000"/>
            <a:headEnd type="none" w="sm" len="sm"/>
            <a:tailEnd type="none" w="sm" len="sm"/>
          </a:ln>
          <a:effectLst>
            <a:outerShdw dist="71842" dir="2700000" algn="ctr" rotWithShape="0">
              <a:srgbClr val="000000">
                <a:alpha val="50000"/>
              </a:srgbClr>
            </a:outerShdw>
          </a:effectLst>
        </p:spPr>
        <p:txBody>
          <a:bodyPr wrap="none" anchor="ctr"/>
          <a:lstStyle/>
          <a:p>
            <a:pPr>
              <a:defRPr/>
            </a:pPr>
            <a:endParaRPr lang="es-AR"/>
          </a:p>
        </p:txBody>
      </p:sp>
      <p:sp>
        <p:nvSpPr>
          <p:cNvPr id="5" name="Rectangle 13"/>
          <p:cNvSpPr>
            <a:spLocks noChangeArrowheads="1"/>
          </p:cNvSpPr>
          <p:nvPr/>
        </p:nvSpPr>
        <p:spPr bwMode="auto">
          <a:xfrm>
            <a:off x="6705600" y="2362200"/>
            <a:ext cx="3429000" cy="457200"/>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sp>
        <p:nvSpPr>
          <p:cNvPr id="6" name="Rectangle 14"/>
          <p:cNvSpPr>
            <a:spLocks noChangeArrowheads="1"/>
          </p:cNvSpPr>
          <p:nvPr/>
        </p:nvSpPr>
        <p:spPr bwMode="auto">
          <a:xfrm>
            <a:off x="5715000" y="4800600"/>
            <a:ext cx="990600" cy="457200"/>
          </a:xfrm>
          <a:prstGeom prst="rect">
            <a:avLst/>
          </a:prstGeom>
          <a:solidFill>
            <a:srgbClr val="FFFF6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3</a:t>
            </a:r>
            <a:endParaRPr lang="en-US" b="1">
              <a:solidFill>
                <a:srgbClr val="000000"/>
              </a:solidFill>
            </a:endParaRPr>
          </a:p>
        </p:txBody>
      </p:sp>
      <p:sp>
        <p:nvSpPr>
          <p:cNvPr id="7" name="Rectangle 15"/>
          <p:cNvSpPr>
            <a:spLocks noChangeArrowheads="1"/>
          </p:cNvSpPr>
          <p:nvPr/>
        </p:nvSpPr>
        <p:spPr bwMode="auto">
          <a:xfrm>
            <a:off x="4724400" y="5410200"/>
            <a:ext cx="990600" cy="457200"/>
          </a:xfrm>
          <a:prstGeom prst="rect">
            <a:avLst/>
          </a:prstGeom>
          <a:solidFill>
            <a:srgbClr val="FFFF91"/>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2</a:t>
            </a:r>
            <a:endParaRPr lang="en-US" b="1">
              <a:solidFill>
                <a:srgbClr val="000000"/>
              </a:solidFill>
            </a:endParaRPr>
          </a:p>
        </p:txBody>
      </p:sp>
      <p:sp>
        <p:nvSpPr>
          <p:cNvPr id="8" name="Rectangle 16"/>
          <p:cNvSpPr>
            <a:spLocks noChangeArrowheads="1"/>
          </p:cNvSpPr>
          <p:nvPr/>
        </p:nvSpPr>
        <p:spPr bwMode="auto">
          <a:xfrm>
            <a:off x="4724400" y="6019800"/>
            <a:ext cx="5791200" cy="457200"/>
          </a:xfrm>
          <a:prstGeom prst="rect">
            <a:avLst/>
          </a:prstGeom>
          <a:solidFill>
            <a:srgbClr val="FFFF9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dirty="0">
                <a:solidFill>
                  <a:srgbClr val="000000"/>
                </a:solidFill>
              </a:rPr>
              <a:t>100010100111101010101001010100010101001010101</a:t>
            </a:r>
            <a:endParaRPr lang="en-US" b="1" dirty="0">
              <a:solidFill>
                <a:srgbClr val="000000"/>
              </a:solidFill>
            </a:endParaRPr>
          </a:p>
        </p:txBody>
      </p:sp>
      <p:sp>
        <p:nvSpPr>
          <p:cNvPr id="9" name="Rectangle 17"/>
          <p:cNvSpPr>
            <a:spLocks noChangeArrowheads="1"/>
          </p:cNvSpPr>
          <p:nvPr/>
        </p:nvSpPr>
        <p:spPr bwMode="auto">
          <a:xfrm>
            <a:off x="6705600" y="4191000"/>
            <a:ext cx="1066800" cy="457200"/>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0" name="Rectangle 18"/>
          <p:cNvSpPr>
            <a:spLocks noChangeArrowheads="1"/>
          </p:cNvSpPr>
          <p:nvPr/>
        </p:nvSpPr>
        <p:spPr bwMode="auto">
          <a:xfrm>
            <a:off x="7772400" y="4191000"/>
            <a:ext cx="2362200" cy="457200"/>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nvGrpSpPr>
          <p:cNvPr id="11" name="Group 19"/>
          <p:cNvGrpSpPr>
            <a:grpSpLocks/>
          </p:cNvGrpSpPr>
          <p:nvPr/>
        </p:nvGrpSpPr>
        <p:grpSpPr bwMode="auto">
          <a:xfrm>
            <a:off x="6705600" y="4800600"/>
            <a:ext cx="3429000" cy="457200"/>
            <a:chOff x="3264" y="2976"/>
            <a:chExt cx="2160" cy="288"/>
          </a:xfrm>
        </p:grpSpPr>
        <p:sp>
          <p:nvSpPr>
            <p:cNvPr id="12" name="Rectangle 20"/>
            <p:cNvSpPr>
              <a:spLocks noChangeArrowheads="1"/>
            </p:cNvSpPr>
            <p:nvPr/>
          </p:nvSpPr>
          <p:spPr bwMode="auto">
            <a:xfrm>
              <a:off x="3264" y="2976"/>
              <a:ext cx="672" cy="288"/>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3" name="Rectangle 21"/>
            <p:cNvSpPr>
              <a:spLocks noChangeArrowheads="1"/>
            </p:cNvSpPr>
            <p:nvPr/>
          </p:nvSpPr>
          <p:spPr bwMode="auto">
            <a:xfrm>
              <a:off x="3936" y="2976"/>
              <a:ext cx="1488" cy="288"/>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grpSp>
        <p:nvGrpSpPr>
          <p:cNvPr id="14" name="Group 22"/>
          <p:cNvGrpSpPr>
            <a:grpSpLocks/>
          </p:cNvGrpSpPr>
          <p:nvPr/>
        </p:nvGrpSpPr>
        <p:grpSpPr bwMode="auto">
          <a:xfrm>
            <a:off x="5715000" y="5410200"/>
            <a:ext cx="4419600" cy="457200"/>
            <a:chOff x="2640" y="3360"/>
            <a:chExt cx="2784" cy="288"/>
          </a:xfrm>
        </p:grpSpPr>
        <p:sp>
          <p:nvSpPr>
            <p:cNvPr id="15" name="Rectangle 23"/>
            <p:cNvSpPr>
              <a:spLocks noChangeArrowheads="1"/>
            </p:cNvSpPr>
            <p:nvPr/>
          </p:nvSpPr>
          <p:spPr bwMode="auto">
            <a:xfrm>
              <a:off x="2640" y="3360"/>
              <a:ext cx="624" cy="288"/>
            </a:xfrm>
            <a:prstGeom prst="rect">
              <a:avLst/>
            </a:prstGeom>
            <a:solidFill>
              <a:srgbClr val="FFFF6F"/>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3</a:t>
              </a:r>
              <a:endParaRPr lang="en-US" b="1">
                <a:solidFill>
                  <a:srgbClr val="000000"/>
                </a:solidFill>
              </a:endParaRPr>
            </a:p>
          </p:txBody>
        </p:sp>
        <p:sp>
          <p:nvSpPr>
            <p:cNvPr id="16" name="Rectangle 24"/>
            <p:cNvSpPr>
              <a:spLocks noChangeArrowheads="1"/>
            </p:cNvSpPr>
            <p:nvPr/>
          </p:nvSpPr>
          <p:spPr bwMode="auto">
            <a:xfrm>
              <a:off x="3264" y="3360"/>
              <a:ext cx="672" cy="288"/>
            </a:xfrm>
            <a:prstGeom prst="rect">
              <a:avLst/>
            </a:prstGeom>
            <a:solidFill>
              <a:srgbClr val="FFCA95"/>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ENC. 4</a:t>
              </a:r>
              <a:endParaRPr lang="en-US" b="1">
                <a:solidFill>
                  <a:srgbClr val="000000"/>
                </a:solidFill>
              </a:endParaRPr>
            </a:p>
          </p:txBody>
        </p:sp>
        <p:sp>
          <p:nvSpPr>
            <p:cNvPr id="17" name="Rectangle 25"/>
            <p:cNvSpPr>
              <a:spLocks noChangeArrowheads="1"/>
            </p:cNvSpPr>
            <p:nvPr/>
          </p:nvSpPr>
          <p:spPr bwMode="auto">
            <a:xfrm>
              <a:off x="3936" y="3360"/>
              <a:ext cx="1488" cy="288"/>
            </a:xfrm>
            <a:prstGeom prst="rect">
              <a:avLst/>
            </a:prstGeom>
            <a:solidFill>
              <a:srgbClr val="FF5353"/>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DATOS</a:t>
              </a:r>
              <a:endParaRPr lang="en-US" b="1">
                <a:solidFill>
                  <a:srgbClr val="000000"/>
                </a:solidFill>
              </a:endParaRPr>
            </a:p>
          </p:txBody>
        </p:sp>
      </p:grpSp>
      <p:sp>
        <p:nvSpPr>
          <p:cNvPr id="18" name="Rectangle 26"/>
          <p:cNvSpPr>
            <a:spLocks noChangeArrowheads="1"/>
          </p:cNvSpPr>
          <p:nvPr/>
        </p:nvSpPr>
        <p:spPr bwMode="auto">
          <a:xfrm>
            <a:off x="10134600" y="5410200"/>
            <a:ext cx="381000" cy="457200"/>
          </a:xfrm>
          <a:prstGeom prst="rect">
            <a:avLst/>
          </a:prstGeom>
          <a:solidFill>
            <a:srgbClr val="FFFF91"/>
          </a:solidFill>
          <a:ln w="3175">
            <a:solidFill>
              <a:srgbClr val="000000"/>
            </a:solidFill>
            <a:miter lim="800000"/>
            <a:headEnd/>
            <a:tailEnd/>
          </a:ln>
          <a:effectLst>
            <a:outerShdw dist="215526" dir="18900000" algn="ctr" rotWithShape="0">
              <a:srgbClr val="000000">
                <a:alpha val="50000"/>
              </a:srgbClr>
            </a:outerShdw>
          </a:effectLst>
        </p:spPr>
        <p:txBody>
          <a:bodyPr wrap="none" anchor="ctr"/>
          <a:lstStyle/>
          <a:p>
            <a:pPr eaLnBrk="1" hangingPunct="1">
              <a:lnSpc>
                <a:spcPct val="100000"/>
              </a:lnSpc>
              <a:defRPr/>
            </a:pPr>
            <a:r>
              <a:rPr lang="es-AR" b="1">
                <a:solidFill>
                  <a:srgbClr val="000000"/>
                </a:solidFill>
              </a:rPr>
              <a:t>T</a:t>
            </a:r>
            <a:endParaRPr lang="en-US" b="1">
              <a:solidFill>
                <a:srgbClr val="000000"/>
              </a:solidFill>
            </a:endParaRPr>
          </a:p>
        </p:txBody>
      </p:sp>
      <p:sp>
        <p:nvSpPr>
          <p:cNvPr id="19" name="AutoShape 6"/>
          <p:cNvSpPr>
            <a:spLocks noChangeArrowheads="1"/>
          </p:cNvSpPr>
          <p:nvPr/>
        </p:nvSpPr>
        <p:spPr bwMode="auto">
          <a:xfrm>
            <a:off x="1752600" y="5851525"/>
            <a:ext cx="2819400" cy="609600"/>
          </a:xfrm>
          <a:prstGeom prst="cube">
            <a:avLst>
              <a:gd name="adj" fmla="val 25000"/>
            </a:avLst>
          </a:prstGeom>
          <a:solidFill>
            <a:srgbClr val="FFFF66"/>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FÍSICA</a:t>
            </a:r>
            <a:endParaRPr lang="en-US" b="1">
              <a:solidFill>
                <a:srgbClr val="003300"/>
              </a:solidFill>
            </a:endParaRPr>
          </a:p>
        </p:txBody>
      </p:sp>
      <p:sp>
        <p:nvSpPr>
          <p:cNvPr id="20" name="AutoShape 7"/>
          <p:cNvSpPr>
            <a:spLocks noChangeArrowheads="1"/>
          </p:cNvSpPr>
          <p:nvPr/>
        </p:nvSpPr>
        <p:spPr bwMode="auto">
          <a:xfrm>
            <a:off x="1752600" y="5241925"/>
            <a:ext cx="2819400" cy="609600"/>
          </a:xfrm>
          <a:prstGeom prst="cube">
            <a:avLst>
              <a:gd name="adj" fmla="val 25000"/>
            </a:avLst>
          </a:prstGeom>
          <a:solidFill>
            <a:srgbClr val="FFFF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ENLACE DE DATOS</a:t>
            </a:r>
            <a:endParaRPr lang="en-US" b="1">
              <a:solidFill>
                <a:srgbClr val="003300"/>
              </a:solidFill>
            </a:endParaRPr>
          </a:p>
        </p:txBody>
      </p:sp>
      <p:sp>
        <p:nvSpPr>
          <p:cNvPr id="21" name="AutoShape 8"/>
          <p:cNvSpPr>
            <a:spLocks noChangeArrowheads="1"/>
          </p:cNvSpPr>
          <p:nvPr/>
        </p:nvSpPr>
        <p:spPr bwMode="auto">
          <a:xfrm>
            <a:off x="1752600" y="4632325"/>
            <a:ext cx="2819400" cy="609600"/>
          </a:xfrm>
          <a:prstGeom prst="cube">
            <a:avLst>
              <a:gd name="adj" fmla="val 25000"/>
            </a:avLst>
          </a:prstGeom>
          <a:solidFill>
            <a:srgbClr val="FFCC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3300"/>
                </a:solidFill>
              </a:rPr>
              <a:t>RED</a:t>
            </a:r>
            <a:endParaRPr lang="en-US" b="1">
              <a:solidFill>
                <a:srgbClr val="003300"/>
              </a:solidFill>
            </a:endParaRPr>
          </a:p>
        </p:txBody>
      </p:sp>
      <p:sp>
        <p:nvSpPr>
          <p:cNvPr id="22" name="AutoShape 9"/>
          <p:cNvSpPr>
            <a:spLocks noChangeArrowheads="1"/>
          </p:cNvSpPr>
          <p:nvPr/>
        </p:nvSpPr>
        <p:spPr bwMode="auto">
          <a:xfrm>
            <a:off x="1752600" y="4022725"/>
            <a:ext cx="2819400" cy="609600"/>
          </a:xfrm>
          <a:prstGeom prst="cube">
            <a:avLst>
              <a:gd name="adj" fmla="val 25000"/>
            </a:avLst>
          </a:prstGeom>
          <a:solidFill>
            <a:srgbClr val="FF9933"/>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0000"/>
                </a:solidFill>
              </a:rPr>
              <a:t>TRANSPORTE</a:t>
            </a:r>
            <a:endParaRPr lang="en-US" b="1">
              <a:solidFill>
                <a:srgbClr val="000000"/>
              </a:solidFill>
            </a:endParaRPr>
          </a:p>
        </p:txBody>
      </p:sp>
      <p:sp>
        <p:nvSpPr>
          <p:cNvPr id="23" name="AutoShape 10"/>
          <p:cNvSpPr>
            <a:spLocks noChangeArrowheads="1"/>
          </p:cNvSpPr>
          <p:nvPr/>
        </p:nvSpPr>
        <p:spPr bwMode="auto">
          <a:xfrm>
            <a:off x="1752600" y="3413125"/>
            <a:ext cx="2819400" cy="609600"/>
          </a:xfrm>
          <a:prstGeom prst="cube">
            <a:avLst>
              <a:gd name="adj" fmla="val 25000"/>
            </a:avLst>
          </a:prstGeom>
          <a:solidFill>
            <a:srgbClr val="FF33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000000"/>
                </a:solidFill>
              </a:rPr>
              <a:t>SESIÓN</a:t>
            </a:r>
            <a:endParaRPr lang="en-US" b="1">
              <a:solidFill>
                <a:srgbClr val="000000"/>
              </a:solidFill>
            </a:endParaRPr>
          </a:p>
        </p:txBody>
      </p:sp>
      <p:sp>
        <p:nvSpPr>
          <p:cNvPr id="24" name="AutoShape 11"/>
          <p:cNvSpPr>
            <a:spLocks noChangeArrowheads="1"/>
          </p:cNvSpPr>
          <p:nvPr/>
        </p:nvSpPr>
        <p:spPr bwMode="auto">
          <a:xfrm>
            <a:off x="1752600" y="2803525"/>
            <a:ext cx="2819400" cy="609600"/>
          </a:xfrm>
          <a:prstGeom prst="cube">
            <a:avLst>
              <a:gd name="adj" fmla="val 25000"/>
            </a:avLst>
          </a:prstGeom>
          <a:solidFill>
            <a:srgbClr val="9900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a:solidFill>
                  <a:srgbClr val="FFFF00"/>
                </a:solidFill>
              </a:rPr>
              <a:t>PRESENTACIÓN</a:t>
            </a:r>
            <a:endParaRPr lang="en-US" b="1">
              <a:solidFill>
                <a:srgbClr val="FFFF00"/>
              </a:solidFill>
            </a:endParaRPr>
          </a:p>
        </p:txBody>
      </p:sp>
      <p:sp>
        <p:nvSpPr>
          <p:cNvPr id="25" name="AutoShape 12"/>
          <p:cNvSpPr>
            <a:spLocks noChangeArrowheads="1"/>
          </p:cNvSpPr>
          <p:nvPr/>
        </p:nvSpPr>
        <p:spPr bwMode="auto">
          <a:xfrm>
            <a:off x="1752600" y="2193925"/>
            <a:ext cx="2819400" cy="609600"/>
          </a:xfrm>
          <a:prstGeom prst="cube">
            <a:avLst>
              <a:gd name="adj" fmla="val 25000"/>
            </a:avLst>
          </a:prstGeom>
          <a:solidFill>
            <a:srgbClr val="800000"/>
          </a:solidFill>
          <a:ln w="9525">
            <a:solidFill>
              <a:srgbClr val="000000"/>
            </a:solidFill>
            <a:miter lim="800000"/>
            <a:headEnd/>
            <a:tailEnd/>
          </a:ln>
          <a:effectLst>
            <a:outerShdw dist="35921" dir="2700000" algn="ctr" rotWithShape="0">
              <a:schemeClr val="folHlink"/>
            </a:outerShdw>
          </a:effectLst>
        </p:spPr>
        <p:txBody>
          <a:bodyPr wrap="none" anchor="ctr"/>
          <a:lstStyle/>
          <a:p>
            <a:pPr eaLnBrk="1" hangingPunct="1">
              <a:lnSpc>
                <a:spcPct val="100000"/>
              </a:lnSpc>
              <a:defRPr/>
            </a:pPr>
            <a:r>
              <a:rPr lang="es-AR" b="1" dirty="0">
                <a:solidFill>
                  <a:srgbClr val="FFFF66"/>
                </a:solidFill>
              </a:rPr>
              <a:t>APLICACIÓN</a:t>
            </a:r>
            <a:endParaRPr lang="en-US" b="1" dirty="0">
              <a:solidFill>
                <a:srgbClr val="FFFF66"/>
              </a:solidFill>
            </a:endParaRPr>
          </a:p>
        </p:txBody>
      </p:sp>
    </p:spTree>
    <p:extLst>
      <p:ext uri="{BB962C8B-B14F-4D97-AF65-F5344CB8AC3E}">
        <p14:creationId xmlns:p14="http://schemas.microsoft.com/office/powerpoint/2010/main" val="12561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500"/>
                            </p:stCondLst>
                            <p:childTnLst>
                              <p:par>
                                <p:cTn id="17" presetID="7"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0-#ppt_w/2"/>
                                          </p:val>
                                        </p:tav>
                                        <p:tav tm="100000">
                                          <p:val>
                                            <p:strVal val="#ppt_x"/>
                                          </p:val>
                                        </p:tav>
                                      </p:tavLst>
                                    </p:anim>
                                    <p:anim calcmode="lin" valueType="num">
                                      <p:cBhvr additive="base">
                                        <p:cTn id="20"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par>
                          <p:cTn id="25" fill="hold">
                            <p:stCondLst>
                              <p:cond delay="500"/>
                            </p:stCondLst>
                            <p:childTnLst>
                              <p:par>
                                <p:cTn id="26" presetID="7" presetClass="entr" presetSubtype="8" fill="hold" grpId="0" nodeType="after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0" fill="hold"/>
                                        <p:tgtEl>
                                          <p:spTgt spid="6"/>
                                        </p:tgtEl>
                                        <p:attrNameLst>
                                          <p:attrName>ppt_x</p:attrName>
                                        </p:attrNameLst>
                                      </p:cBhvr>
                                      <p:tavLst>
                                        <p:tav tm="0">
                                          <p:val>
                                            <p:strVal val="0-#ppt_w/2"/>
                                          </p:val>
                                        </p:tav>
                                        <p:tav tm="100000">
                                          <p:val>
                                            <p:strVal val="#ppt_x"/>
                                          </p:val>
                                        </p:tav>
                                      </p:tavLst>
                                    </p:anim>
                                    <p:anim calcmode="lin" valueType="num">
                                      <p:cBhvr additive="base">
                                        <p:cTn id="29" dur="5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4"/>
                                        </p:tgtEl>
                                        <p:attrNameLst>
                                          <p:attrName>style.visibility</p:attrName>
                                        </p:attrNameLst>
                                      </p:cBhvr>
                                      <p:to>
                                        <p:strVal val="visible"/>
                                      </p:to>
                                    </p:set>
                                  </p:childTnLst>
                                </p:cTn>
                              </p:par>
                            </p:childTnLst>
                          </p:cTn>
                        </p:par>
                        <p:par>
                          <p:cTn id="34" fill="hold">
                            <p:stCondLst>
                              <p:cond delay="500"/>
                            </p:stCondLst>
                            <p:childTnLst>
                              <p:par>
                                <p:cTn id="35" presetID="7" presetClass="entr" presetSubtype="8" fill="hold" grpId="0" nodeType="afterEffect">
                                  <p:stCondLst>
                                    <p:cond delay="10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0" fill="hold"/>
                                        <p:tgtEl>
                                          <p:spTgt spid="7"/>
                                        </p:tgtEl>
                                        <p:attrNameLst>
                                          <p:attrName>ppt_x</p:attrName>
                                        </p:attrNameLst>
                                      </p:cBhvr>
                                      <p:tavLst>
                                        <p:tav tm="0">
                                          <p:val>
                                            <p:strVal val="0-#ppt_w/2"/>
                                          </p:val>
                                        </p:tav>
                                        <p:tav tm="100000">
                                          <p:val>
                                            <p:strVal val="#ppt_x"/>
                                          </p:val>
                                        </p:tav>
                                      </p:tavLst>
                                    </p:anim>
                                    <p:anim calcmode="lin" valueType="num">
                                      <p:cBhvr additive="base">
                                        <p:cTn id="38" dur="5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6500"/>
                            </p:stCondLst>
                            <p:childTnLst>
                              <p:par>
                                <p:cTn id="40" presetID="7"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0" fill="hold"/>
                                        <p:tgtEl>
                                          <p:spTgt spid="18"/>
                                        </p:tgtEl>
                                        <p:attrNameLst>
                                          <p:attrName>ppt_x</p:attrName>
                                        </p:attrNameLst>
                                      </p:cBhvr>
                                      <p:tavLst>
                                        <p:tav tm="0">
                                          <p:val>
                                            <p:strVal val="#ppt_x"/>
                                          </p:val>
                                        </p:tav>
                                        <p:tav tm="100000">
                                          <p:val>
                                            <p:strVal val="#ppt_x"/>
                                          </p:val>
                                        </p:tav>
                                      </p:tavLst>
                                    </p:anim>
                                    <p:anim calcmode="lin" valueType="num">
                                      <p:cBhvr additive="base">
                                        <p:cTn id="4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mtClean="0"/>
              <a:t>FRAGMENTACIÓN</a:t>
            </a:r>
            <a:endParaRPr lang="es-MX" dirty="0"/>
          </a:p>
        </p:txBody>
      </p:sp>
      <p:sp>
        <p:nvSpPr>
          <p:cNvPr id="2" name="Marcador de contenido 1"/>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981200" y="1469154"/>
            <a:ext cx="8220344" cy="4181172"/>
          </a:xfrm>
          <a:prstGeom prst="rect">
            <a:avLst/>
          </a:prstGeom>
        </p:spPr>
      </p:pic>
      <p:sp>
        <p:nvSpPr>
          <p:cNvPr id="5" name="CuadroTexto 4"/>
          <p:cNvSpPr txBox="1"/>
          <p:nvPr/>
        </p:nvSpPr>
        <p:spPr>
          <a:xfrm>
            <a:off x="1981200" y="2564904"/>
            <a:ext cx="1090464" cy="369332"/>
          </a:xfrm>
          <a:prstGeom prst="rect">
            <a:avLst/>
          </a:prstGeom>
          <a:solidFill>
            <a:srgbClr val="FFFFFF"/>
          </a:solidFill>
        </p:spPr>
        <p:txBody>
          <a:bodyPr wrap="square" rtlCol="0">
            <a:spAutoFit/>
          </a:bodyPr>
          <a:lstStyle/>
          <a:p>
            <a:r>
              <a:rPr lang="es-MX" dirty="0">
                <a:solidFill>
                  <a:srgbClr val="0070C0"/>
                </a:solidFill>
              </a:rPr>
              <a:t>Host 1</a:t>
            </a:r>
          </a:p>
        </p:txBody>
      </p:sp>
      <p:sp>
        <p:nvSpPr>
          <p:cNvPr id="6" name="CuadroTexto 5"/>
          <p:cNvSpPr txBox="1"/>
          <p:nvPr/>
        </p:nvSpPr>
        <p:spPr>
          <a:xfrm>
            <a:off x="5519936" y="2564904"/>
            <a:ext cx="1512168" cy="369332"/>
          </a:xfrm>
          <a:prstGeom prst="rect">
            <a:avLst/>
          </a:prstGeom>
          <a:solidFill>
            <a:srgbClr val="FFFFFF"/>
          </a:solidFill>
        </p:spPr>
        <p:txBody>
          <a:bodyPr wrap="square" rtlCol="0">
            <a:spAutoFit/>
          </a:bodyPr>
          <a:lstStyle/>
          <a:p>
            <a:r>
              <a:rPr lang="es-MX" dirty="0" err="1">
                <a:solidFill>
                  <a:srgbClr val="0070C0"/>
                </a:solidFill>
              </a:rPr>
              <a:t>Router</a:t>
            </a:r>
            <a:r>
              <a:rPr lang="es-MX" dirty="0">
                <a:solidFill>
                  <a:srgbClr val="0070C0"/>
                </a:solidFill>
              </a:rPr>
              <a:t> 1</a:t>
            </a:r>
          </a:p>
        </p:txBody>
      </p:sp>
      <p:sp>
        <p:nvSpPr>
          <p:cNvPr id="7" name="CuadroTexto 6"/>
          <p:cNvSpPr txBox="1"/>
          <p:nvPr/>
        </p:nvSpPr>
        <p:spPr>
          <a:xfrm>
            <a:off x="9120336" y="2564904"/>
            <a:ext cx="1090464" cy="369332"/>
          </a:xfrm>
          <a:prstGeom prst="rect">
            <a:avLst/>
          </a:prstGeom>
          <a:solidFill>
            <a:srgbClr val="FFFFFF"/>
          </a:solidFill>
        </p:spPr>
        <p:txBody>
          <a:bodyPr wrap="square" rtlCol="0">
            <a:spAutoFit/>
          </a:bodyPr>
          <a:lstStyle/>
          <a:p>
            <a:r>
              <a:rPr lang="es-MX" dirty="0">
                <a:solidFill>
                  <a:srgbClr val="0070C0"/>
                </a:solidFill>
              </a:rPr>
              <a:t>Host 2</a:t>
            </a:r>
          </a:p>
        </p:txBody>
      </p:sp>
    </p:spTree>
    <p:extLst>
      <p:ext uri="{BB962C8B-B14F-4D97-AF65-F5344CB8AC3E}">
        <p14:creationId xmlns:p14="http://schemas.microsoft.com/office/powerpoint/2010/main" val="3136532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Sistema de comunicación</a:t>
            </a:r>
            <a:endParaRPr lang="es-MX" dirty="0"/>
          </a:p>
        </p:txBody>
      </p:sp>
      <p:sp>
        <p:nvSpPr>
          <p:cNvPr id="4" name="Rectángulo redondeado 3"/>
          <p:cNvSpPr/>
          <p:nvPr/>
        </p:nvSpPr>
        <p:spPr>
          <a:xfrm>
            <a:off x="2318197" y="3309870"/>
            <a:ext cx="2021983" cy="785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EMISOR</a:t>
            </a:r>
            <a:endParaRPr lang="es-MX" dirty="0">
              <a:ln w="0"/>
              <a:solidFill>
                <a:schemeClr val="tx1"/>
              </a:solidFill>
              <a:effectLst>
                <a:outerShdw blurRad="38100" dist="19050" dir="2700000" algn="tl" rotWithShape="0">
                  <a:schemeClr val="dk1">
                    <a:alpha val="40000"/>
                  </a:schemeClr>
                </a:outerShdw>
              </a:effectLst>
            </a:endParaRPr>
          </a:p>
        </p:txBody>
      </p:sp>
      <p:sp>
        <p:nvSpPr>
          <p:cNvPr id="7" name="Rectángulo redondeado 6"/>
          <p:cNvSpPr/>
          <p:nvPr/>
        </p:nvSpPr>
        <p:spPr>
          <a:xfrm>
            <a:off x="6926687" y="3309870"/>
            <a:ext cx="2021983" cy="785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RECEPTOR</a:t>
            </a:r>
            <a:endParaRPr lang="es-MX" dirty="0">
              <a:ln w="0"/>
              <a:solidFill>
                <a:schemeClr val="tx1"/>
              </a:solidFill>
              <a:effectLst>
                <a:outerShdw blurRad="38100" dist="19050" dir="2700000" algn="tl" rotWithShape="0">
                  <a:schemeClr val="dk1">
                    <a:alpha val="40000"/>
                  </a:schemeClr>
                </a:outerShdw>
              </a:effectLst>
            </a:endParaRPr>
          </a:p>
        </p:txBody>
      </p:sp>
      <p:cxnSp>
        <p:nvCxnSpPr>
          <p:cNvPr id="9" name="Conector angular 8"/>
          <p:cNvCxnSpPr>
            <a:stCxn id="4" idx="2"/>
          </p:cNvCxnSpPr>
          <p:nvPr/>
        </p:nvCxnSpPr>
        <p:spPr>
          <a:xfrm rot="16200000" flipH="1">
            <a:off x="5695682" y="1728989"/>
            <a:ext cx="12700" cy="4732986"/>
          </a:xfrm>
          <a:prstGeom prst="bentConnector4">
            <a:avLst>
              <a:gd name="adj1" fmla="val 8036622"/>
              <a:gd name="adj2" fmla="val 100953"/>
            </a:avLst>
          </a:prstGeom>
          <a:ln w="76200"/>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5177307" y="4507606"/>
            <a:ext cx="2009104" cy="369332"/>
          </a:xfrm>
          <a:prstGeom prst="rect">
            <a:avLst/>
          </a:prstGeom>
          <a:noFill/>
        </p:spPr>
        <p:txBody>
          <a:bodyPr wrap="square" rtlCol="0">
            <a:spAutoFit/>
          </a:bodyPr>
          <a:lstStyle/>
          <a:p>
            <a:r>
              <a:rPr lang="es-MX" dirty="0" smtClean="0"/>
              <a:t>CANAL/MEDIO</a:t>
            </a:r>
            <a:endParaRPr lang="es-MX" dirty="0"/>
          </a:p>
        </p:txBody>
      </p:sp>
    </p:spTree>
    <p:extLst>
      <p:ext uri="{BB962C8B-B14F-4D97-AF65-F5344CB8AC3E}">
        <p14:creationId xmlns:p14="http://schemas.microsoft.com/office/powerpoint/2010/main" val="134968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sp>
        <p:nvSpPr>
          <p:cNvPr id="2" name="1 Marcador de contenido"/>
          <p:cNvSpPr>
            <a:spLocks noGrp="1"/>
          </p:cNvSpPr>
          <p:nvPr>
            <p:ph idx="1"/>
          </p:nvPr>
        </p:nvSpPr>
        <p:spPr/>
        <p:txBody>
          <a:bodyPr/>
          <a:lstStyle/>
          <a:p>
            <a:pPr lvl="0"/>
            <a:r>
              <a:rPr lang="es-MX" dirty="0"/>
              <a:t>¿</a:t>
            </a:r>
            <a:r>
              <a:rPr lang="es-MX" sz="2800" dirty="0"/>
              <a:t>Existen otras arquitecturas de protocolos alternativas a OSI y TCP/IP?</a:t>
            </a:r>
            <a:endParaRPr lang="es-AR" sz="2800" dirty="0"/>
          </a:p>
          <a:p>
            <a:pPr lvl="0"/>
            <a:r>
              <a:rPr lang="es-MX" sz="2800" dirty="0"/>
              <a:t>En un protocolo de comunicaciones, qué función cumplen las cabeceras. ¿Cómo se podría implementar un protocolo sin éstas? </a:t>
            </a:r>
            <a:endParaRPr lang="es-AR" sz="2800" dirty="0"/>
          </a:p>
        </p:txBody>
      </p:sp>
    </p:spTree>
    <p:extLst>
      <p:ext uri="{BB962C8B-B14F-4D97-AF65-F5344CB8AC3E}">
        <p14:creationId xmlns:p14="http://schemas.microsoft.com/office/powerpoint/2010/main" val="180203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marL="742950" indent="-742950">
              <a:buFont typeface="+mj-lt"/>
              <a:buAutoNum type="arabicPeriod" startAt="3"/>
            </a:pPr>
            <a:r>
              <a:rPr lang="es-AR" sz="3600" dirty="0"/>
              <a:t>De acuerdo al sentido de la transmisión dé algunos ejemplos de cada uno de ellos, simplex, </a:t>
            </a:r>
            <a:r>
              <a:rPr lang="es-AR" sz="3600" dirty="0" err="1"/>
              <a:t>half</a:t>
            </a:r>
            <a:r>
              <a:rPr lang="es-AR" sz="3600" dirty="0"/>
              <a:t> </a:t>
            </a:r>
            <a:r>
              <a:rPr lang="es-AR" sz="3600" dirty="0" err="1"/>
              <a:t>duplex</a:t>
            </a:r>
            <a:r>
              <a:rPr lang="es-AR" sz="3600" dirty="0"/>
              <a:t> y dúplex</a:t>
            </a:r>
          </a:p>
        </p:txBody>
      </p:sp>
    </p:spTree>
    <p:extLst>
      <p:ext uri="{BB962C8B-B14F-4D97-AF65-F5344CB8AC3E}">
        <p14:creationId xmlns:p14="http://schemas.microsoft.com/office/powerpoint/2010/main" val="2365104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SENTIDO DE LA TRANSMISIÓN</a:t>
            </a:r>
            <a:endParaRPr lang="es-MX" dirty="0"/>
          </a:p>
        </p:txBody>
      </p:sp>
      <p:pic>
        <p:nvPicPr>
          <p:cNvPr id="1026" name="Picture 2" descr="Sistemas de comunicaciones 6º año - Modos de transmisión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72845" y="1152983"/>
            <a:ext cx="1909809" cy="1074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es: MODOS DE TRANSMISION DE DATOS: SIMPLEX, HALF-DUPLEX, FU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845" y="2355524"/>
            <a:ext cx="2188899" cy="838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étodos de explotación simplex y semiduplex | Redes Informati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57" y="1677292"/>
            <a:ext cx="6407605" cy="49907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ferencia entre los modos de transmisión Simplex, Half duplex 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1177" y="3583679"/>
            <a:ext cx="1677990" cy="11779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Llamada a tres. Servicio de llamadas a tres lineas- Movist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6"/>
          <a:stretch>
            <a:fillRect/>
          </a:stretch>
        </p:blipFill>
        <p:spPr>
          <a:xfrm>
            <a:off x="7831353" y="5135653"/>
            <a:ext cx="3895725" cy="1171575"/>
          </a:xfrm>
          <a:prstGeom prst="rect">
            <a:avLst/>
          </a:prstGeom>
        </p:spPr>
      </p:pic>
      <p:sp>
        <p:nvSpPr>
          <p:cNvPr id="3" name="Rectángulo 2"/>
          <p:cNvSpPr/>
          <p:nvPr/>
        </p:nvSpPr>
        <p:spPr>
          <a:xfrm>
            <a:off x="5971607" y="3244334"/>
            <a:ext cx="248786" cy="369332"/>
          </a:xfrm>
          <a:prstGeom prst="rect">
            <a:avLst/>
          </a:prstGeom>
        </p:spPr>
        <p:txBody>
          <a:bodyPr wrap="none">
            <a:spAutoFit/>
          </a:bodyPr>
          <a:lstStyle/>
          <a:p>
            <a:r>
              <a:rPr lang="es-AR" dirty="0"/>
              <a:t> </a:t>
            </a:r>
          </a:p>
        </p:txBody>
      </p:sp>
      <p:pic>
        <p:nvPicPr>
          <p:cNvPr id="6" name="Imagen 5"/>
          <p:cNvPicPr>
            <a:picLocks noChangeAspect="1"/>
          </p:cNvPicPr>
          <p:nvPr/>
        </p:nvPicPr>
        <p:blipFill>
          <a:blip r:embed="rId7"/>
          <a:stretch>
            <a:fillRect/>
          </a:stretch>
        </p:blipFill>
        <p:spPr>
          <a:xfrm>
            <a:off x="10157775" y="3583679"/>
            <a:ext cx="1569303" cy="1177971"/>
          </a:xfrm>
          <a:prstGeom prst="rect">
            <a:avLst/>
          </a:prstGeom>
        </p:spPr>
      </p:pic>
    </p:spTree>
    <p:extLst>
      <p:ext uri="{BB962C8B-B14F-4D97-AF65-F5344CB8AC3E}">
        <p14:creationId xmlns:p14="http://schemas.microsoft.com/office/powerpoint/2010/main" val="335439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marL="742950" lvl="0" indent="-742950">
              <a:buFont typeface="+mj-lt"/>
              <a:buAutoNum type="arabicPeriod" startAt="4"/>
            </a:pPr>
            <a:r>
              <a:rPr lang="es-MX" sz="3600" dirty="0"/>
              <a:t>Mencione las diferencias entre una transmisión sincrónica y una asincrónica.</a:t>
            </a:r>
            <a:endParaRPr lang="es-AR" sz="3600" dirty="0"/>
          </a:p>
        </p:txBody>
      </p:sp>
    </p:spTree>
    <p:extLst>
      <p:ext uri="{BB962C8B-B14F-4D97-AF65-F5344CB8AC3E}">
        <p14:creationId xmlns:p14="http://schemas.microsoft.com/office/powerpoint/2010/main" val="2457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FORMA DE SINCRONIZACIÓN</a:t>
            </a:r>
            <a:endParaRPr lang="es-MX" dirty="0"/>
          </a:p>
        </p:txBody>
      </p:sp>
      <p:pic>
        <p:nvPicPr>
          <p:cNvPr id="2050" name="Picture 2" descr="Aprendizaje Sincronico y Asincronico - nuevas tecnologias sil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959" y="2381282"/>
            <a:ext cx="515302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70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9812" y="808318"/>
            <a:ext cx="8946541" cy="4195481"/>
          </a:xfrm>
        </p:spPr>
        <p:txBody>
          <a:bodyPr>
            <a:normAutofit/>
          </a:bodyPr>
          <a:lstStyle/>
          <a:p>
            <a:pPr marL="742950" lvl="0" indent="-742950">
              <a:buFont typeface="+mj-lt"/>
              <a:buAutoNum type="arabicPeriod" startAt="5"/>
            </a:pPr>
            <a:r>
              <a:rPr lang="es-MX" sz="3600" dirty="0"/>
              <a:t>¿Cuáles son las características principales de las redes de difusión y de las redes punto a punto?</a:t>
            </a:r>
            <a:endParaRPr lang="es-AR" sz="3600" dirty="0"/>
          </a:p>
        </p:txBody>
      </p:sp>
    </p:spTree>
    <p:extLst>
      <p:ext uri="{BB962C8B-B14F-4D97-AF65-F5344CB8AC3E}">
        <p14:creationId xmlns:p14="http://schemas.microsoft.com/office/powerpoint/2010/main" val="18364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REDES DE DIFUSIÓN – REDES PUNTO A PUNTO</a:t>
            </a:r>
            <a:endParaRPr lang="es-MX" dirty="0"/>
          </a:p>
        </p:txBody>
      </p:sp>
      <p:sp>
        <p:nvSpPr>
          <p:cNvPr id="3" name="Marcador de contenido 2"/>
          <p:cNvSpPr>
            <a:spLocks noGrp="1"/>
          </p:cNvSpPr>
          <p:nvPr>
            <p:ph idx="1"/>
          </p:nvPr>
        </p:nvSpPr>
        <p:spPr/>
        <p:txBody>
          <a:bodyPr/>
          <a:lstStyle/>
          <a:p>
            <a:pPr marL="0" indent="0">
              <a:buNone/>
            </a:pPr>
            <a:endParaRPr lang="es-MX" dirty="0"/>
          </a:p>
        </p:txBody>
      </p:sp>
      <p:pic>
        <p:nvPicPr>
          <p:cNvPr id="6" name="Imagen 5"/>
          <p:cNvPicPr>
            <a:picLocks noChangeAspect="1"/>
          </p:cNvPicPr>
          <p:nvPr/>
        </p:nvPicPr>
        <p:blipFill>
          <a:blip r:embed="rId2"/>
          <a:stretch>
            <a:fillRect/>
          </a:stretch>
        </p:blipFill>
        <p:spPr>
          <a:xfrm>
            <a:off x="1628893" y="2488101"/>
            <a:ext cx="4196944" cy="3325114"/>
          </a:xfrm>
          <a:prstGeom prst="rect">
            <a:avLst/>
          </a:prstGeom>
        </p:spPr>
      </p:pic>
      <p:pic>
        <p:nvPicPr>
          <p:cNvPr id="8" name="Imagen 7"/>
          <p:cNvPicPr>
            <a:picLocks noChangeAspect="1"/>
          </p:cNvPicPr>
          <p:nvPr/>
        </p:nvPicPr>
        <p:blipFill>
          <a:blip r:embed="rId3"/>
          <a:stretch>
            <a:fillRect/>
          </a:stretch>
        </p:blipFill>
        <p:spPr>
          <a:xfrm>
            <a:off x="5825837" y="2488101"/>
            <a:ext cx="3638349" cy="3325114"/>
          </a:xfrm>
          <a:prstGeom prst="rect">
            <a:avLst/>
          </a:prstGeom>
        </p:spPr>
      </p:pic>
    </p:spTree>
    <p:extLst>
      <p:ext uri="{BB962C8B-B14F-4D97-AF65-F5344CB8AC3E}">
        <p14:creationId xmlns:p14="http://schemas.microsoft.com/office/powerpoint/2010/main" val="2786476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1281</TotalTime>
  <Words>900</Words>
  <Application>Microsoft Office PowerPoint</Application>
  <PresentationFormat>Panorámica</PresentationFormat>
  <Paragraphs>103</Paragraphs>
  <Slides>30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0" baseType="lpstr">
      <vt:lpstr>Arial</vt:lpstr>
      <vt:lpstr>Calibri</vt:lpstr>
      <vt:lpstr>Courier New</vt:lpstr>
      <vt:lpstr>Rockwell</vt:lpstr>
      <vt:lpstr>Rockwell Condensed</vt:lpstr>
      <vt:lpstr>Times New Roman</vt:lpstr>
      <vt:lpstr>Wingdings</vt:lpstr>
      <vt:lpstr>Wingdings 3</vt:lpstr>
      <vt:lpstr>Tipo de madera</vt:lpstr>
      <vt:lpstr>Imagen de mapa de bits</vt:lpstr>
      <vt:lpstr>UNIDAD 1 y 2</vt:lpstr>
      <vt:lpstr>Presentación de PowerPoint</vt:lpstr>
      <vt:lpstr>Sistema de comunicación</vt:lpstr>
      <vt:lpstr>Presentación de PowerPoint</vt:lpstr>
      <vt:lpstr>SENTIDO DE LA TRANSMISIÓN</vt:lpstr>
      <vt:lpstr>Presentación de PowerPoint</vt:lpstr>
      <vt:lpstr>FORMA DE SINCRONIZACIÓN</vt:lpstr>
      <vt:lpstr>Presentación de PowerPoint</vt:lpstr>
      <vt:lpstr>REDES DE DIFUSIÓN – REDES PUNTO A PUNTO</vt:lpstr>
      <vt:lpstr>Ubicación geográfica</vt:lpstr>
      <vt:lpstr>Forma de compartir recursos</vt:lpstr>
      <vt:lpstr>TOPOLOGIAS</vt:lpstr>
      <vt:lpstr>Presentación de PowerPoint</vt:lpstr>
      <vt:lpstr>Presentación de PowerPoint</vt:lpstr>
      <vt:lpstr>Presentación de PowerPoint</vt:lpstr>
      <vt:lpstr>Funciones básicas de los protocolos. </vt:lpstr>
      <vt:lpstr>Protocolos de red </vt:lpstr>
      <vt:lpstr>Capas, protocolos e interfaces</vt:lpstr>
      <vt:lpstr>Presentación de PowerPoint</vt:lpstr>
      <vt:lpstr>Presentación de PowerPoint</vt:lpstr>
      <vt:lpstr>Protocolos de tecnología independiente </vt:lpstr>
      <vt:lpstr>Beneficios de usar un modelo en capas</vt:lpstr>
      <vt:lpstr>Capas con el modelo TCP/IP y OSI</vt:lpstr>
      <vt:lpstr>Presentación de PowerPoint</vt:lpstr>
      <vt:lpstr>Presentación de PowerPoint</vt:lpstr>
      <vt:lpstr>Comunicaciones de Igual a Igual</vt:lpstr>
      <vt:lpstr>Presentación de PowerPoint</vt:lpstr>
      <vt:lpstr>Presentación de PowerPoint</vt:lpstr>
      <vt:lpstr>FRAGMENTACIÓN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de datos</dc:title>
  <dc:creator>Usuario de Windows</dc:creator>
  <cp:lastModifiedBy>Usuario de Windows</cp:lastModifiedBy>
  <cp:revision>26</cp:revision>
  <dcterms:created xsi:type="dcterms:W3CDTF">2020-08-24T01:10:16Z</dcterms:created>
  <dcterms:modified xsi:type="dcterms:W3CDTF">2024-04-08T15:25:19Z</dcterms:modified>
</cp:coreProperties>
</file>