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67C42-7071-43BC-9C0A-381540301FE4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AR"/>
        </a:p>
      </dgm:t>
    </dgm:pt>
    <dgm:pt modelId="{9B457E46-FE91-4EA8-8053-5D94219BB68C}">
      <dgm:prSet phldrT="[Texto]"/>
      <dgm:spPr/>
      <dgm:t>
        <a:bodyPr/>
        <a:lstStyle/>
        <a:p>
          <a:r>
            <a:rPr lang="es-MX" i="1" dirty="0" smtClean="0"/>
            <a:t>Medicamentos </a:t>
          </a:r>
          <a:endParaRPr lang="es-AR" i="1" dirty="0"/>
        </a:p>
      </dgm:t>
    </dgm:pt>
    <dgm:pt modelId="{57B8BFCF-E1C7-4095-AF45-0FE10AF6CA88}" type="parTrans" cxnId="{1FCACD1D-7AD3-4650-874E-A1A070C44726}">
      <dgm:prSet/>
      <dgm:spPr/>
      <dgm:t>
        <a:bodyPr/>
        <a:lstStyle/>
        <a:p>
          <a:endParaRPr lang="es-AR" i="1"/>
        </a:p>
      </dgm:t>
    </dgm:pt>
    <dgm:pt modelId="{5D788A65-23FD-41AE-8614-9DF5E40DA013}" type="sibTrans" cxnId="{1FCACD1D-7AD3-4650-874E-A1A070C44726}">
      <dgm:prSet/>
      <dgm:spPr/>
      <dgm:t>
        <a:bodyPr/>
        <a:lstStyle/>
        <a:p>
          <a:endParaRPr lang="es-AR" i="1"/>
        </a:p>
      </dgm:t>
    </dgm:pt>
    <dgm:pt modelId="{42A429B4-A8A1-46C4-A260-35786CDCA74A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Antibióticos de amplio espectro.</a:t>
          </a:r>
          <a:endParaRPr lang="es-AR" i="1" dirty="0">
            <a:solidFill>
              <a:schemeClr val="tx1"/>
            </a:solidFill>
          </a:endParaRPr>
        </a:p>
      </dgm:t>
    </dgm:pt>
    <dgm:pt modelId="{C1AE12BA-5846-4884-BB80-D6AABEED37CE}" type="parTrans" cxnId="{30508AB1-1F88-4505-9F47-A5295CD9230C}">
      <dgm:prSet/>
      <dgm:spPr/>
      <dgm:t>
        <a:bodyPr/>
        <a:lstStyle/>
        <a:p>
          <a:endParaRPr lang="es-AR" i="1"/>
        </a:p>
      </dgm:t>
    </dgm:pt>
    <dgm:pt modelId="{722D4A7E-3F6C-4E2E-8D46-13DAF31F6CCC}" type="sibTrans" cxnId="{30508AB1-1F88-4505-9F47-A5295CD9230C}">
      <dgm:prSet/>
      <dgm:spPr/>
      <dgm:t>
        <a:bodyPr/>
        <a:lstStyle/>
        <a:p>
          <a:endParaRPr lang="es-AR" i="1"/>
        </a:p>
      </dgm:t>
    </dgm:pt>
    <dgm:pt modelId="{26AFF1BE-EE63-4F56-9BB9-BA574D2A5A17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Analgésicos</a:t>
          </a:r>
          <a:endParaRPr lang="es-AR" i="1" dirty="0">
            <a:solidFill>
              <a:schemeClr val="tx1"/>
            </a:solidFill>
          </a:endParaRPr>
        </a:p>
      </dgm:t>
    </dgm:pt>
    <dgm:pt modelId="{B0F2FBAB-46AE-4064-A9B0-FEB792D99079}" type="parTrans" cxnId="{16597284-1C83-4308-9E06-E152A98D7CD1}">
      <dgm:prSet/>
      <dgm:spPr/>
      <dgm:t>
        <a:bodyPr/>
        <a:lstStyle/>
        <a:p>
          <a:endParaRPr lang="es-AR" i="1"/>
        </a:p>
      </dgm:t>
    </dgm:pt>
    <dgm:pt modelId="{0C78BEB2-FA6B-4DF6-B7D6-03E6C143AF3C}" type="sibTrans" cxnId="{16597284-1C83-4308-9E06-E152A98D7CD1}">
      <dgm:prSet/>
      <dgm:spPr/>
      <dgm:t>
        <a:bodyPr/>
        <a:lstStyle/>
        <a:p>
          <a:endParaRPr lang="es-AR" i="1"/>
        </a:p>
      </dgm:t>
    </dgm:pt>
    <dgm:pt modelId="{EA76BD64-7955-4AF4-8355-931548B868B3}">
      <dgm:prSet phldrT="[Texto]"/>
      <dgm:spPr/>
      <dgm:t>
        <a:bodyPr/>
        <a:lstStyle/>
        <a:p>
          <a:r>
            <a:rPr lang="es-MX" i="1" dirty="0" smtClean="0"/>
            <a:t>Nutrición </a:t>
          </a:r>
          <a:endParaRPr lang="es-AR" i="1" dirty="0"/>
        </a:p>
      </dgm:t>
    </dgm:pt>
    <dgm:pt modelId="{3467294A-B083-488D-A8BE-2992E461580B}" type="parTrans" cxnId="{76D4D284-1F77-4069-AB46-26A1011FB7D8}">
      <dgm:prSet/>
      <dgm:spPr/>
      <dgm:t>
        <a:bodyPr/>
        <a:lstStyle/>
        <a:p>
          <a:endParaRPr lang="es-AR" i="1"/>
        </a:p>
      </dgm:t>
    </dgm:pt>
    <dgm:pt modelId="{F469ADD6-4569-46B1-B942-D295C47B1817}" type="sibTrans" cxnId="{76D4D284-1F77-4069-AB46-26A1011FB7D8}">
      <dgm:prSet/>
      <dgm:spPr/>
      <dgm:t>
        <a:bodyPr/>
        <a:lstStyle/>
        <a:p>
          <a:endParaRPr lang="es-AR" i="1"/>
        </a:p>
      </dgm:t>
    </dgm:pt>
    <dgm:pt modelId="{0DE6D42B-4DB4-45D0-B196-01CA08E47512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Dieta rica en fibra </a:t>
          </a:r>
          <a:endParaRPr lang="es-AR" i="1" dirty="0">
            <a:solidFill>
              <a:schemeClr val="tx1"/>
            </a:solidFill>
          </a:endParaRPr>
        </a:p>
      </dgm:t>
    </dgm:pt>
    <dgm:pt modelId="{2E89C95D-8A08-448A-BC91-46DB60CB845C}" type="parTrans" cxnId="{C1D18693-DE8E-4A65-8108-240C6CA6A204}">
      <dgm:prSet/>
      <dgm:spPr/>
      <dgm:t>
        <a:bodyPr/>
        <a:lstStyle/>
        <a:p>
          <a:endParaRPr lang="es-AR" i="1"/>
        </a:p>
      </dgm:t>
    </dgm:pt>
    <dgm:pt modelId="{7C24C34F-5B69-432D-80F0-A86592888867}" type="sibTrans" cxnId="{C1D18693-DE8E-4A65-8108-240C6CA6A204}">
      <dgm:prSet/>
      <dgm:spPr/>
      <dgm:t>
        <a:bodyPr/>
        <a:lstStyle/>
        <a:p>
          <a:endParaRPr lang="es-AR" i="1"/>
        </a:p>
      </dgm:t>
    </dgm:pt>
    <dgm:pt modelId="{FCA11E9E-494C-4DAA-B7F9-1ED3FFF05140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Alimentos que no contengan semillas de pequeño </a:t>
          </a:r>
          <a:r>
            <a:rPr lang="es-AR" i="1" dirty="0" smtClean="0">
              <a:solidFill>
                <a:schemeClr val="tx1"/>
              </a:solidFill>
            </a:rPr>
            <a:t>tamaño (palomitas de maíz, semillas de alcaravea, higos o bayas), que pueden obstruir los divertículos.</a:t>
          </a:r>
          <a:endParaRPr lang="es-AR" i="1" dirty="0">
            <a:solidFill>
              <a:schemeClr val="tx1"/>
            </a:solidFill>
          </a:endParaRPr>
        </a:p>
      </dgm:t>
    </dgm:pt>
    <dgm:pt modelId="{7C7A5065-EB40-4108-8268-DF7E488D0355}" type="parTrans" cxnId="{75BE1CF6-C58D-44B3-B593-4AB5211CAC93}">
      <dgm:prSet/>
      <dgm:spPr/>
      <dgm:t>
        <a:bodyPr/>
        <a:lstStyle/>
        <a:p>
          <a:endParaRPr lang="es-AR" i="1"/>
        </a:p>
      </dgm:t>
    </dgm:pt>
    <dgm:pt modelId="{F1C6595A-BDBA-455E-BE90-D04D3423F26B}" type="sibTrans" cxnId="{75BE1CF6-C58D-44B3-B593-4AB5211CAC93}">
      <dgm:prSet/>
      <dgm:spPr/>
      <dgm:t>
        <a:bodyPr/>
        <a:lstStyle/>
        <a:p>
          <a:endParaRPr lang="es-AR" i="1"/>
        </a:p>
      </dgm:t>
    </dgm:pt>
    <dgm:pt modelId="{9D124A52-6BA6-40AD-A366-E692CD518DB9}">
      <dgm:prSet phldrT="[Texto]"/>
      <dgm:spPr/>
      <dgm:t>
        <a:bodyPr/>
        <a:lstStyle/>
        <a:p>
          <a:r>
            <a:rPr lang="es-MX" i="1" dirty="0" smtClean="0"/>
            <a:t>Cirugía </a:t>
          </a:r>
          <a:endParaRPr lang="es-AR" i="1" dirty="0"/>
        </a:p>
      </dgm:t>
    </dgm:pt>
    <dgm:pt modelId="{7E9C1E53-6E3C-449D-89D0-C6811BEEE787}" type="parTrans" cxnId="{8DE7ECE4-DABB-4D8F-804A-962C206239BF}">
      <dgm:prSet/>
      <dgm:spPr/>
      <dgm:t>
        <a:bodyPr/>
        <a:lstStyle/>
        <a:p>
          <a:endParaRPr lang="es-AR" i="1"/>
        </a:p>
      </dgm:t>
    </dgm:pt>
    <dgm:pt modelId="{3B16A40E-98F9-4194-ACB7-A35F703CF46F}" type="sibTrans" cxnId="{8DE7ECE4-DABB-4D8F-804A-962C206239BF}">
      <dgm:prSet/>
      <dgm:spPr/>
      <dgm:t>
        <a:bodyPr/>
        <a:lstStyle/>
        <a:p>
          <a:endParaRPr lang="es-AR" i="1"/>
        </a:p>
      </dgm:t>
    </dgm:pt>
    <dgm:pt modelId="{02C6A55F-3770-4DFE-B08B-5F733650CDC2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Se indica cuando no hay respuesta al </a:t>
          </a:r>
          <a:r>
            <a:rPr lang="es-MX" i="1" dirty="0" err="1" smtClean="0">
              <a:solidFill>
                <a:schemeClr val="tx1"/>
              </a:solidFill>
            </a:rPr>
            <a:t>tto</a:t>
          </a:r>
          <a:r>
            <a:rPr lang="es-MX" i="1" dirty="0" smtClean="0">
              <a:solidFill>
                <a:schemeClr val="tx1"/>
              </a:solidFill>
            </a:rPr>
            <a:t>. médico.</a:t>
          </a:r>
          <a:endParaRPr lang="es-AR" i="1" dirty="0">
            <a:solidFill>
              <a:schemeClr val="tx1"/>
            </a:solidFill>
          </a:endParaRPr>
        </a:p>
      </dgm:t>
    </dgm:pt>
    <dgm:pt modelId="{90A218EB-FB3C-4F31-80D6-81600D7B7E4A}" type="parTrans" cxnId="{CE1D3CFA-2CB8-4357-BDB8-4FAC95752CFD}">
      <dgm:prSet/>
      <dgm:spPr/>
      <dgm:t>
        <a:bodyPr/>
        <a:lstStyle/>
        <a:p>
          <a:endParaRPr lang="es-AR" i="1"/>
        </a:p>
      </dgm:t>
    </dgm:pt>
    <dgm:pt modelId="{2CBA6733-E265-40FC-B549-C6AAFF57BF4E}" type="sibTrans" cxnId="{CE1D3CFA-2CB8-4357-BDB8-4FAC95752CFD}">
      <dgm:prSet/>
      <dgm:spPr/>
      <dgm:t>
        <a:bodyPr/>
        <a:lstStyle/>
        <a:p>
          <a:endParaRPr lang="es-AR" i="1"/>
        </a:p>
      </dgm:t>
    </dgm:pt>
    <dgm:pt modelId="{25754BE1-6364-4808-8913-68E343EAF503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Se prohíben los laxantes para evitar el aumento de la presión del colon.</a:t>
          </a:r>
          <a:endParaRPr lang="es-AR" i="1" dirty="0">
            <a:solidFill>
              <a:schemeClr val="tx1"/>
            </a:solidFill>
          </a:endParaRPr>
        </a:p>
      </dgm:t>
    </dgm:pt>
    <dgm:pt modelId="{D7264A9C-BD26-4081-A89D-310B0B3A68B1}" type="parTrans" cxnId="{3F033517-CE9C-476A-8C35-79066C39F18A}">
      <dgm:prSet/>
      <dgm:spPr/>
      <dgm:t>
        <a:bodyPr/>
        <a:lstStyle/>
        <a:p>
          <a:endParaRPr lang="es-AR" i="1"/>
        </a:p>
      </dgm:t>
    </dgm:pt>
    <dgm:pt modelId="{99D61B95-864D-40C5-B67E-740C53A1ED45}" type="sibTrans" cxnId="{3F033517-CE9C-476A-8C35-79066C39F18A}">
      <dgm:prSet/>
      <dgm:spPr/>
      <dgm:t>
        <a:bodyPr/>
        <a:lstStyle/>
        <a:p>
          <a:endParaRPr lang="es-AR" i="1"/>
        </a:p>
      </dgm:t>
    </dgm:pt>
    <dgm:pt modelId="{854A0AC4-5364-4AD4-9D98-515478B49F23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En periodos agudos reposo intestinal.</a:t>
          </a:r>
          <a:endParaRPr lang="es-AR" i="1" dirty="0">
            <a:solidFill>
              <a:schemeClr val="tx1"/>
            </a:solidFill>
          </a:endParaRPr>
        </a:p>
      </dgm:t>
    </dgm:pt>
    <dgm:pt modelId="{0FE3E6EB-DBB9-4D4A-B301-94DCC93FFB3E}" type="parTrans" cxnId="{B1F5859B-BEC3-44FA-BEFC-11F746A5344A}">
      <dgm:prSet/>
      <dgm:spPr/>
      <dgm:t>
        <a:bodyPr/>
        <a:lstStyle/>
        <a:p>
          <a:endParaRPr lang="es-AR" i="1"/>
        </a:p>
      </dgm:t>
    </dgm:pt>
    <dgm:pt modelId="{CCB230AB-0CF1-452F-ADC2-6EDDDC461DC2}" type="sibTrans" cxnId="{B1F5859B-BEC3-44FA-BEFC-11F746A5344A}">
      <dgm:prSet/>
      <dgm:spPr/>
      <dgm:t>
        <a:bodyPr/>
        <a:lstStyle/>
        <a:p>
          <a:endParaRPr lang="es-AR" i="1"/>
        </a:p>
      </dgm:t>
    </dgm:pt>
    <dgm:pt modelId="{48374AED-0D8B-4C0A-B855-8B40A701AFBC}">
      <dgm:prSet phldrT="[Texto]"/>
      <dgm:spPr/>
      <dgm:t>
        <a:bodyPr/>
        <a:lstStyle/>
        <a:p>
          <a:pPr algn="just"/>
          <a:r>
            <a:rPr lang="es-MX" i="1" dirty="0" smtClean="0">
              <a:solidFill>
                <a:schemeClr val="tx1"/>
              </a:solidFill>
            </a:rPr>
            <a:t>Resección y anastomosis de la porción distal y proximal.</a:t>
          </a:r>
          <a:endParaRPr lang="es-AR" i="1" dirty="0">
            <a:solidFill>
              <a:schemeClr val="tx1"/>
            </a:solidFill>
          </a:endParaRPr>
        </a:p>
      </dgm:t>
    </dgm:pt>
    <dgm:pt modelId="{22102951-086B-42F3-B764-0B0E8B652572}" type="parTrans" cxnId="{0324ECAD-1284-4871-A92F-296716A8FF1F}">
      <dgm:prSet/>
      <dgm:spPr/>
      <dgm:t>
        <a:bodyPr/>
        <a:lstStyle/>
        <a:p>
          <a:endParaRPr lang="es-AR" i="1"/>
        </a:p>
      </dgm:t>
    </dgm:pt>
    <dgm:pt modelId="{864859F0-46CD-4A2D-AE36-3C4C49076BB8}" type="sibTrans" cxnId="{0324ECAD-1284-4871-A92F-296716A8FF1F}">
      <dgm:prSet/>
      <dgm:spPr/>
      <dgm:t>
        <a:bodyPr/>
        <a:lstStyle/>
        <a:p>
          <a:endParaRPr lang="es-AR" i="1"/>
        </a:p>
      </dgm:t>
    </dgm:pt>
    <dgm:pt modelId="{9C03B3BD-4B50-4052-A534-CA9C2094D0D8}">
      <dgm:prSet phldrT="[Texto]"/>
      <dgm:spPr/>
      <dgm:t>
        <a:bodyPr/>
        <a:lstStyle/>
        <a:p>
          <a:pPr algn="just"/>
          <a:r>
            <a:rPr lang="es-AR" i="1" dirty="0" smtClean="0">
              <a:solidFill>
                <a:schemeClr val="tx1"/>
              </a:solidFill>
            </a:rPr>
            <a:t>Cirugía de Hartmann: </a:t>
          </a:r>
          <a:r>
            <a:rPr lang="es-MX" i="1" dirty="0" smtClean="0">
              <a:solidFill>
                <a:schemeClr val="tx1"/>
              </a:solidFill>
            </a:rPr>
            <a:t>Se crea para ello una colostomía temporal, mientras que la anastomosis se retrasa hasta que la inflamación haya remitido. Una segunda intervención se practica 2 o 3 meses más tarde.</a:t>
          </a:r>
          <a:endParaRPr lang="es-AR" i="1" dirty="0">
            <a:solidFill>
              <a:schemeClr val="tx1"/>
            </a:solidFill>
          </a:endParaRPr>
        </a:p>
      </dgm:t>
    </dgm:pt>
    <dgm:pt modelId="{3A3243B7-831F-4F46-8AB6-9B2CA6C09F51}" type="parTrans" cxnId="{0AA3834E-5BD0-4201-A30E-A81B6AB8FC7F}">
      <dgm:prSet/>
      <dgm:spPr/>
      <dgm:t>
        <a:bodyPr/>
        <a:lstStyle/>
        <a:p>
          <a:endParaRPr lang="es-AR" i="1"/>
        </a:p>
      </dgm:t>
    </dgm:pt>
    <dgm:pt modelId="{9DBF8412-9C92-450B-83F2-C5BD279B7622}" type="sibTrans" cxnId="{0AA3834E-5BD0-4201-A30E-A81B6AB8FC7F}">
      <dgm:prSet/>
      <dgm:spPr/>
      <dgm:t>
        <a:bodyPr/>
        <a:lstStyle/>
        <a:p>
          <a:endParaRPr lang="es-AR" i="1"/>
        </a:p>
      </dgm:t>
    </dgm:pt>
    <dgm:pt modelId="{ECB12D70-1B6A-4F27-98C1-80565B696BE4}" type="pres">
      <dgm:prSet presAssocID="{DE567C42-7071-43BC-9C0A-381540301FE4}" presName="Name0" presStyleCnt="0">
        <dgm:presLayoutVars>
          <dgm:dir/>
          <dgm:animLvl val="lvl"/>
          <dgm:resizeHandles val="exact"/>
        </dgm:presLayoutVars>
      </dgm:prSet>
      <dgm:spPr/>
    </dgm:pt>
    <dgm:pt modelId="{257DDA7A-FFD4-4BD4-8375-7F9B1C69F3CB}" type="pres">
      <dgm:prSet presAssocID="{9B457E46-FE91-4EA8-8053-5D94219BB68C}" presName="linNode" presStyleCnt="0"/>
      <dgm:spPr/>
    </dgm:pt>
    <dgm:pt modelId="{3F1D7796-2D21-4646-93F5-7E675E0E60F1}" type="pres">
      <dgm:prSet presAssocID="{9B457E46-FE91-4EA8-8053-5D94219BB68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F8F90C8-72C5-463C-AC4B-3565D20EAFC4}" type="pres">
      <dgm:prSet presAssocID="{9B457E46-FE91-4EA8-8053-5D94219BB68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EFDF4E-859A-4C83-B778-FBE493F94DFC}" type="pres">
      <dgm:prSet presAssocID="{5D788A65-23FD-41AE-8614-9DF5E40DA013}" presName="sp" presStyleCnt="0"/>
      <dgm:spPr/>
    </dgm:pt>
    <dgm:pt modelId="{5B1233E1-0F20-4A5E-87B4-E42774D191EE}" type="pres">
      <dgm:prSet presAssocID="{EA76BD64-7955-4AF4-8355-931548B868B3}" presName="linNode" presStyleCnt="0"/>
      <dgm:spPr/>
    </dgm:pt>
    <dgm:pt modelId="{7A81BCA3-DF12-4766-A5D6-DF74758D7EF0}" type="pres">
      <dgm:prSet presAssocID="{EA76BD64-7955-4AF4-8355-931548B868B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7236000-5050-4117-B0DA-EA8B42F97242}" type="pres">
      <dgm:prSet presAssocID="{EA76BD64-7955-4AF4-8355-931548B868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2C508B-4F3E-4C12-9FAC-8C4B44A87BC1}" type="pres">
      <dgm:prSet presAssocID="{F469ADD6-4569-46B1-B942-D295C47B1817}" presName="sp" presStyleCnt="0"/>
      <dgm:spPr/>
    </dgm:pt>
    <dgm:pt modelId="{2B09EDA8-B4D2-4EFC-BC5B-0ECB19DE00BD}" type="pres">
      <dgm:prSet presAssocID="{9D124A52-6BA6-40AD-A366-E692CD518DB9}" presName="linNode" presStyleCnt="0"/>
      <dgm:spPr/>
    </dgm:pt>
    <dgm:pt modelId="{D1BF2B59-86EC-4FA9-BBC8-AE8ADB11462D}" type="pres">
      <dgm:prSet presAssocID="{9D124A52-6BA6-40AD-A366-E692CD518DB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54580BA-5733-4C04-8DE6-F6D1069E7F7B}" type="pres">
      <dgm:prSet presAssocID="{9D124A52-6BA6-40AD-A366-E692CD518DB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F033517-CE9C-476A-8C35-79066C39F18A}" srcId="{9B457E46-FE91-4EA8-8053-5D94219BB68C}" destId="{25754BE1-6364-4808-8913-68E343EAF503}" srcOrd="2" destOrd="0" parTransId="{D7264A9C-BD26-4081-A89D-310B0B3A68B1}" sibTransId="{99D61B95-864D-40C5-B67E-740C53A1ED45}"/>
    <dgm:cxn modelId="{75BE1CF6-C58D-44B3-B593-4AB5211CAC93}" srcId="{EA76BD64-7955-4AF4-8355-931548B868B3}" destId="{FCA11E9E-494C-4DAA-B7F9-1ED3FFF05140}" srcOrd="1" destOrd="0" parTransId="{7C7A5065-EB40-4108-8268-DF7E488D0355}" sibTransId="{F1C6595A-BDBA-455E-BE90-D04D3423F26B}"/>
    <dgm:cxn modelId="{164E90FF-FE0E-4DEF-92D6-93C1C325131B}" type="presOf" srcId="{FCA11E9E-494C-4DAA-B7F9-1ED3FFF05140}" destId="{A7236000-5050-4117-B0DA-EA8B42F97242}" srcOrd="0" destOrd="1" presId="urn:microsoft.com/office/officeart/2005/8/layout/vList5"/>
    <dgm:cxn modelId="{8DE7ECE4-DABB-4D8F-804A-962C206239BF}" srcId="{DE567C42-7071-43BC-9C0A-381540301FE4}" destId="{9D124A52-6BA6-40AD-A366-E692CD518DB9}" srcOrd="2" destOrd="0" parTransId="{7E9C1E53-6E3C-449D-89D0-C6811BEEE787}" sibTransId="{3B16A40E-98F9-4194-ACB7-A35F703CF46F}"/>
    <dgm:cxn modelId="{20F7CC48-FA24-44E9-9059-3771C3A95DE7}" type="presOf" srcId="{25754BE1-6364-4808-8913-68E343EAF503}" destId="{0F8F90C8-72C5-463C-AC4B-3565D20EAFC4}" srcOrd="0" destOrd="2" presId="urn:microsoft.com/office/officeart/2005/8/layout/vList5"/>
    <dgm:cxn modelId="{EDA8A2F2-87E9-425F-BA75-6A90F48CDAC4}" type="presOf" srcId="{854A0AC4-5364-4AD4-9D98-515478B49F23}" destId="{A7236000-5050-4117-B0DA-EA8B42F97242}" srcOrd="0" destOrd="2" presId="urn:microsoft.com/office/officeart/2005/8/layout/vList5"/>
    <dgm:cxn modelId="{0324ECAD-1284-4871-A92F-296716A8FF1F}" srcId="{9D124A52-6BA6-40AD-A366-E692CD518DB9}" destId="{48374AED-0D8B-4C0A-B855-8B40A701AFBC}" srcOrd="1" destOrd="0" parTransId="{22102951-086B-42F3-B764-0B0E8B652572}" sibTransId="{864859F0-46CD-4A2D-AE36-3C4C49076BB8}"/>
    <dgm:cxn modelId="{CE1D3CFA-2CB8-4357-BDB8-4FAC95752CFD}" srcId="{9D124A52-6BA6-40AD-A366-E692CD518DB9}" destId="{02C6A55F-3770-4DFE-B08B-5F733650CDC2}" srcOrd="0" destOrd="0" parTransId="{90A218EB-FB3C-4F31-80D6-81600D7B7E4A}" sibTransId="{2CBA6733-E265-40FC-B549-C6AAFF57BF4E}"/>
    <dgm:cxn modelId="{76D4D284-1F77-4069-AB46-26A1011FB7D8}" srcId="{DE567C42-7071-43BC-9C0A-381540301FE4}" destId="{EA76BD64-7955-4AF4-8355-931548B868B3}" srcOrd="1" destOrd="0" parTransId="{3467294A-B083-488D-A8BE-2992E461580B}" sibTransId="{F469ADD6-4569-46B1-B942-D295C47B1817}"/>
    <dgm:cxn modelId="{1FCACD1D-7AD3-4650-874E-A1A070C44726}" srcId="{DE567C42-7071-43BC-9C0A-381540301FE4}" destId="{9B457E46-FE91-4EA8-8053-5D94219BB68C}" srcOrd="0" destOrd="0" parTransId="{57B8BFCF-E1C7-4095-AF45-0FE10AF6CA88}" sibTransId="{5D788A65-23FD-41AE-8614-9DF5E40DA013}"/>
    <dgm:cxn modelId="{AA0CC153-D54B-42FA-AF5A-EC4D5BEE58AA}" type="presOf" srcId="{0DE6D42B-4DB4-45D0-B196-01CA08E47512}" destId="{A7236000-5050-4117-B0DA-EA8B42F97242}" srcOrd="0" destOrd="0" presId="urn:microsoft.com/office/officeart/2005/8/layout/vList5"/>
    <dgm:cxn modelId="{0AA3834E-5BD0-4201-A30E-A81B6AB8FC7F}" srcId="{9D124A52-6BA6-40AD-A366-E692CD518DB9}" destId="{9C03B3BD-4B50-4052-A534-CA9C2094D0D8}" srcOrd="2" destOrd="0" parTransId="{3A3243B7-831F-4F46-8AB6-9B2CA6C09F51}" sibTransId="{9DBF8412-9C92-450B-83F2-C5BD279B7622}"/>
    <dgm:cxn modelId="{2E41CE67-44E1-4864-B427-0BCEEED45B56}" type="presOf" srcId="{26AFF1BE-EE63-4F56-9BB9-BA574D2A5A17}" destId="{0F8F90C8-72C5-463C-AC4B-3565D20EAFC4}" srcOrd="0" destOrd="1" presId="urn:microsoft.com/office/officeart/2005/8/layout/vList5"/>
    <dgm:cxn modelId="{16597284-1C83-4308-9E06-E152A98D7CD1}" srcId="{9B457E46-FE91-4EA8-8053-5D94219BB68C}" destId="{26AFF1BE-EE63-4F56-9BB9-BA574D2A5A17}" srcOrd="1" destOrd="0" parTransId="{B0F2FBAB-46AE-4064-A9B0-FEB792D99079}" sibTransId="{0C78BEB2-FA6B-4DF6-B7D6-03E6C143AF3C}"/>
    <dgm:cxn modelId="{30508AB1-1F88-4505-9F47-A5295CD9230C}" srcId="{9B457E46-FE91-4EA8-8053-5D94219BB68C}" destId="{42A429B4-A8A1-46C4-A260-35786CDCA74A}" srcOrd="0" destOrd="0" parTransId="{C1AE12BA-5846-4884-BB80-D6AABEED37CE}" sibTransId="{722D4A7E-3F6C-4E2E-8D46-13DAF31F6CCC}"/>
    <dgm:cxn modelId="{B1F5859B-BEC3-44FA-BEFC-11F746A5344A}" srcId="{EA76BD64-7955-4AF4-8355-931548B868B3}" destId="{854A0AC4-5364-4AD4-9D98-515478B49F23}" srcOrd="2" destOrd="0" parTransId="{0FE3E6EB-DBB9-4D4A-B301-94DCC93FFB3E}" sibTransId="{CCB230AB-0CF1-452F-ADC2-6EDDDC461DC2}"/>
    <dgm:cxn modelId="{62C2A2EC-789D-42F0-A61F-25791F59F80D}" type="presOf" srcId="{02C6A55F-3770-4DFE-B08B-5F733650CDC2}" destId="{854580BA-5733-4C04-8DE6-F6D1069E7F7B}" srcOrd="0" destOrd="0" presId="urn:microsoft.com/office/officeart/2005/8/layout/vList5"/>
    <dgm:cxn modelId="{C1D18693-DE8E-4A65-8108-240C6CA6A204}" srcId="{EA76BD64-7955-4AF4-8355-931548B868B3}" destId="{0DE6D42B-4DB4-45D0-B196-01CA08E47512}" srcOrd="0" destOrd="0" parTransId="{2E89C95D-8A08-448A-BC91-46DB60CB845C}" sibTransId="{7C24C34F-5B69-432D-80F0-A86592888867}"/>
    <dgm:cxn modelId="{9E2AA1AB-5CD0-4843-A690-5B5EA5DD44AB}" type="presOf" srcId="{48374AED-0D8B-4C0A-B855-8B40A701AFBC}" destId="{854580BA-5733-4C04-8DE6-F6D1069E7F7B}" srcOrd="0" destOrd="1" presId="urn:microsoft.com/office/officeart/2005/8/layout/vList5"/>
    <dgm:cxn modelId="{7E411829-B5D8-4690-89CE-21BDD618A403}" type="presOf" srcId="{DE567C42-7071-43BC-9C0A-381540301FE4}" destId="{ECB12D70-1B6A-4F27-98C1-80565B696BE4}" srcOrd="0" destOrd="0" presId="urn:microsoft.com/office/officeart/2005/8/layout/vList5"/>
    <dgm:cxn modelId="{0FE25688-F3F4-4044-B345-89A0846CC41B}" type="presOf" srcId="{42A429B4-A8A1-46C4-A260-35786CDCA74A}" destId="{0F8F90C8-72C5-463C-AC4B-3565D20EAFC4}" srcOrd="0" destOrd="0" presId="urn:microsoft.com/office/officeart/2005/8/layout/vList5"/>
    <dgm:cxn modelId="{11D97237-0C9E-4D81-BEF2-04A3EEA5BA56}" type="presOf" srcId="{9B457E46-FE91-4EA8-8053-5D94219BB68C}" destId="{3F1D7796-2D21-4646-93F5-7E675E0E60F1}" srcOrd="0" destOrd="0" presId="urn:microsoft.com/office/officeart/2005/8/layout/vList5"/>
    <dgm:cxn modelId="{822CD391-79EA-4228-BE7A-4B02818B2AC6}" type="presOf" srcId="{9C03B3BD-4B50-4052-A534-CA9C2094D0D8}" destId="{854580BA-5733-4C04-8DE6-F6D1069E7F7B}" srcOrd="0" destOrd="2" presId="urn:microsoft.com/office/officeart/2005/8/layout/vList5"/>
    <dgm:cxn modelId="{A0A03D6E-B321-41EE-BD7F-08807000F286}" type="presOf" srcId="{9D124A52-6BA6-40AD-A366-E692CD518DB9}" destId="{D1BF2B59-86EC-4FA9-BBC8-AE8ADB11462D}" srcOrd="0" destOrd="0" presId="urn:microsoft.com/office/officeart/2005/8/layout/vList5"/>
    <dgm:cxn modelId="{245FDE95-2319-4DEF-B4D2-66CC31D6F59A}" type="presOf" srcId="{EA76BD64-7955-4AF4-8355-931548B868B3}" destId="{7A81BCA3-DF12-4766-A5D6-DF74758D7EF0}" srcOrd="0" destOrd="0" presId="urn:microsoft.com/office/officeart/2005/8/layout/vList5"/>
    <dgm:cxn modelId="{CD5A949B-88D8-4EE6-88C5-851405F6BB71}" type="presParOf" srcId="{ECB12D70-1B6A-4F27-98C1-80565B696BE4}" destId="{257DDA7A-FFD4-4BD4-8375-7F9B1C69F3CB}" srcOrd="0" destOrd="0" presId="urn:microsoft.com/office/officeart/2005/8/layout/vList5"/>
    <dgm:cxn modelId="{383290E9-414E-4089-B42E-56D826EAF1D1}" type="presParOf" srcId="{257DDA7A-FFD4-4BD4-8375-7F9B1C69F3CB}" destId="{3F1D7796-2D21-4646-93F5-7E675E0E60F1}" srcOrd="0" destOrd="0" presId="urn:microsoft.com/office/officeart/2005/8/layout/vList5"/>
    <dgm:cxn modelId="{339C54F2-B9D6-494B-B1BC-06DC06F030B2}" type="presParOf" srcId="{257DDA7A-FFD4-4BD4-8375-7F9B1C69F3CB}" destId="{0F8F90C8-72C5-463C-AC4B-3565D20EAFC4}" srcOrd="1" destOrd="0" presId="urn:microsoft.com/office/officeart/2005/8/layout/vList5"/>
    <dgm:cxn modelId="{2DF9891D-1738-463D-A5A0-91DDC447F048}" type="presParOf" srcId="{ECB12D70-1B6A-4F27-98C1-80565B696BE4}" destId="{DCEFDF4E-859A-4C83-B778-FBE493F94DFC}" srcOrd="1" destOrd="0" presId="urn:microsoft.com/office/officeart/2005/8/layout/vList5"/>
    <dgm:cxn modelId="{A330D551-1620-450C-BEBB-1123B56C454D}" type="presParOf" srcId="{ECB12D70-1B6A-4F27-98C1-80565B696BE4}" destId="{5B1233E1-0F20-4A5E-87B4-E42774D191EE}" srcOrd="2" destOrd="0" presId="urn:microsoft.com/office/officeart/2005/8/layout/vList5"/>
    <dgm:cxn modelId="{6773C215-6C38-4739-A24C-468F1D006DD7}" type="presParOf" srcId="{5B1233E1-0F20-4A5E-87B4-E42774D191EE}" destId="{7A81BCA3-DF12-4766-A5D6-DF74758D7EF0}" srcOrd="0" destOrd="0" presId="urn:microsoft.com/office/officeart/2005/8/layout/vList5"/>
    <dgm:cxn modelId="{1DA51B91-2363-42B9-95A4-6B9A91A49B6C}" type="presParOf" srcId="{5B1233E1-0F20-4A5E-87B4-E42774D191EE}" destId="{A7236000-5050-4117-B0DA-EA8B42F97242}" srcOrd="1" destOrd="0" presId="urn:microsoft.com/office/officeart/2005/8/layout/vList5"/>
    <dgm:cxn modelId="{C6C9CC07-635D-4EF4-A942-FCC141ABB0DA}" type="presParOf" srcId="{ECB12D70-1B6A-4F27-98C1-80565B696BE4}" destId="{232C508B-4F3E-4C12-9FAC-8C4B44A87BC1}" srcOrd="3" destOrd="0" presId="urn:microsoft.com/office/officeart/2005/8/layout/vList5"/>
    <dgm:cxn modelId="{D95A1660-5BDD-474C-8355-9AFAB4EFCB4A}" type="presParOf" srcId="{ECB12D70-1B6A-4F27-98C1-80565B696BE4}" destId="{2B09EDA8-B4D2-4EFC-BC5B-0ECB19DE00BD}" srcOrd="4" destOrd="0" presId="urn:microsoft.com/office/officeart/2005/8/layout/vList5"/>
    <dgm:cxn modelId="{77DB5B9E-57EC-4C32-8FF9-C5BF3F21383D}" type="presParOf" srcId="{2B09EDA8-B4D2-4EFC-BC5B-0ECB19DE00BD}" destId="{D1BF2B59-86EC-4FA9-BBC8-AE8ADB11462D}" srcOrd="0" destOrd="0" presId="urn:microsoft.com/office/officeart/2005/8/layout/vList5"/>
    <dgm:cxn modelId="{78BAA4F9-0295-4911-B60A-532C87CBE741}" type="presParOf" srcId="{2B09EDA8-B4D2-4EFC-BC5B-0ECB19DE00BD}" destId="{854580BA-5733-4C04-8DE6-F6D1069E7F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F90C8-72C5-463C-AC4B-3565D20EAFC4}">
      <dsp:nvSpPr>
        <dsp:cNvPr id="0" name=""/>
        <dsp:cNvSpPr/>
      </dsp:nvSpPr>
      <dsp:spPr>
        <a:xfrm rot="5400000">
          <a:off x="5653670" y="-2127451"/>
          <a:ext cx="1361337" cy="59617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Antibióticos de amplio espectro.</a:t>
          </a:r>
          <a:endParaRPr lang="es-AR" sz="1300" i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Analgésicos</a:t>
          </a:r>
          <a:endParaRPr lang="es-AR" sz="1300" i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Se prohíben los laxantes para evitar el aumento de la presión del colon.</a:t>
          </a:r>
          <a:endParaRPr lang="es-AR" sz="1300" i="1" kern="1200" dirty="0">
            <a:solidFill>
              <a:schemeClr val="tx1"/>
            </a:solidFill>
          </a:endParaRPr>
        </a:p>
      </dsp:txBody>
      <dsp:txXfrm rot="-5400000">
        <a:off x="3353474" y="239200"/>
        <a:ext cx="5895276" cy="1228427"/>
      </dsp:txXfrm>
    </dsp:sp>
    <dsp:sp modelId="{3F1D7796-2D21-4646-93F5-7E675E0E60F1}">
      <dsp:nvSpPr>
        <dsp:cNvPr id="0" name=""/>
        <dsp:cNvSpPr/>
      </dsp:nvSpPr>
      <dsp:spPr>
        <a:xfrm>
          <a:off x="0" y="2578"/>
          <a:ext cx="3353473" cy="17016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i="1" kern="1200" dirty="0" smtClean="0"/>
            <a:t>Medicamentos </a:t>
          </a:r>
          <a:endParaRPr lang="es-AR" sz="2900" i="1" kern="1200" dirty="0"/>
        </a:p>
      </dsp:txBody>
      <dsp:txXfrm>
        <a:off x="83069" y="85647"/>
        <a:ext cx="3187335" cy="1535533"/>
      </dsp:txXfrm>
    </dsp:sp>
    <dsp:sp modelId="{A7236000-5050-4117-B0DA-EA8B42F97242}">
      <dsp:nvSpPr>
        <dsp:cNvPr id="0" name=""/>
        <dsp:cNvSpPr/>
      </dsp:nvSpPr>
      <dsp:spPr>
        <a:xfrm rot="5400000">
          <a:off x="5653670" y="-340696"/>
          <a:ext cx="1361337" cy="59617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Dieta rica en fibra </a:t>
          </a:r>
          <a:endParaRPr lang="es-AR" sz="1300" i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Alimentos que no contengan semillas de pequeño </a:t>
          </a:r>
          <a:r>
            <a:rPr lang="es-AR" sz="1300" i="1" kern="1200" dirty="0" smtClean="0">
              <a:solidFill>
                <a:schemeClr val="tx1"/>
              </a:solidFill>
            </a:rPr>
            <a:t>tamaño (palomitas de maíz, semillas de alcaravea, higos o bayas), que pueden obstruir los divertículos.</a:t>
          </a:r>
          <a:endParaRPr lang="es-AR" sz="1300" i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En periodos agudos reposo intestinal.</a:t>
          </a:r>
          <a:endParaRPr lang="es-AR" sz="1300" i="1" kern="1200" dirty="0">
            <a:solidFill>
              <a:schemeClr val="tx1"/>
            </a:solidFill>
          </a:endParaRPr>
        </a:p>
      </dsp:txBody>
      <dsp:txXfrm rot="-5400000">
        <a:off x="3353474" y="2025955"/>
        <a:ext cx="5895276" cy="1228427"/>
      </dsp:txXfrm>
    </dsp:sp>
    <dsp:sp modelId="{7A81BCA3-DF12-4766-A5D6-DF74758D7EF0}">
      <dsp:nvSpPr>
        <dsp:cNvPr id="0" name=""/>
        <dsp:cNvSpPr/>
      </dsp:nvSpPr>
      <dsp:spPr>
        <a:xfrm>
          <a:off x="0" y="1789333"/>
          <a:ext cx="3353473" cy="17016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i="1" kern="1200" dirty="0" smtClean="0"/>
            <a:t>Nutrición </a:t>
          </a:r>
          <a:endParaRPr lang="es-AR" sz="2900" i="1" kern="1200" dirty="0"/>
        </a:p>
      </dsp:txBody>
      <dsp:txXfrm>
        <a:off x="83069" y="1872402"/>
        <a:ext cx="3187335" cy="1535533"/>
      </dsp:txXfrm>
    </dsp:sp>
    <dsp:sp modelId="{854580BA-5733-4C04-8DE6-F6D1069E7F7B}">
      <dsp:nvSpPr>
        <dsp:cNvPr id="0" name=""/>
        <dsp:cNvSpPr/>
      </dsp:nvSpPr>
      <dsp:spPr>
        <a:xfrm rot="5400000">
          <a:off x="5653670" y="1446058"/>
          <a:ext cx="1361337" cy="59617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Se indica cuando no hay respuesta al </a:t>
          </a:r>
          <a:r>
            <a:rPr lang="es-MX" sz="1300" i="1" kern="1200" dirty="0" err="1" smtClean="0">
              <a:solidFill>
                <a:schemeClr val="tx1"/>
              </a:solidFill>
            </a:rPr>
            <a:t>tto</a:t>
          </a:r>
          <a:r>
            <a:rPr lang="es-MX" sz="1300" i="1" kern="1200" dirty="0" smtClean="0">
              <a:solidFill>
                <a:schemeClr val="tx1"/>
              </a:solidFill>
            </a:rPr>
            <a:t>. médico.</a:t>
          </a:r>
          <a:endParaRPr lang="es-AR" sz="1300" i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i="1" kern="1200" dirty="0" smtClean="0">
              <a:solidFill>
                <a:schemeClr val="tx1"/>
              </a:solidFill>
            </a:rPr>
            <a:t>Resección y anastomosis de la porción distal y proximal.</a:t>
          </a:r>
          <a:endParaRPr lang="es-AR" sz="1300" i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300" i="1" kern="1200" dirty="0" smtClean="0">
              <a:solidFill>
                <a:schemeClr val="tx1"/>
              </a:solidFill>
            </a:rPr>
            <a:t>Cirugía de Hartmann: </a:t>
          </a:r>
          <a:r>
            <a:rPr lang="es-MX" sz="1300" i="1" kern="1200" dirty="0" smtClean="0">
              <a:solidFill>
                <a:schemeClr val="tx1"/>
              </a:solidFill>
            </a:rPr>
            <a:t>Se crea para ello una colostomía temporal, mientras que la anastomosis se retrasa hasta que la inflamación haya remitido. Una segunda intervención se practica 2 o 3 meses más tarde.</a:t>
          </a:r>
          <a:endParaRPr lang="es-AR" sz="1300" i="1" kern="1200" dirty="0">
            <a:solidFill>
              <a:schemeClr val="tx1"/>
            </a:solidFill>
          </a:endParaRPr>
        </a:p>
      </dsp:txBody>
      <dsp:txXfrm rot="-5400000">
        <a:off x="3353474" y="3812710"/>
        <a:ext cx="5895276" cy="1228427"/>
      </dsp:txXfrm>
    </dsp:sp>
    <dsp:sp modelId="{D1BF2B59-86EC-4FA9-BBC8-AE8ADB11462D}">
      <dsp:nvSpPr>
        <dsp:cNvPr id="0" name=""/>
        <dsp:cNvSpPr/>
      </dsp:nvSpPr>
      <dsp:spPr>
        <a:xfrm>
          <a:off x="0" y="3576088"/>
          <a:ext cx="3353473" cy="17016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i="1" kern="1200" dirty="0" smtClean="0"/>
            <a:t>Cirugía </a:t>
          </a:r>
          <a:endParaRPr lang="es-AR" sz="2900" i="1" kern="1200" dirty="0"/>
        </a:p>
      </dsp:txBody>
      <dsp:txXfrm>
        <a:off x="83069" y="3659157"/>
        <a:ext cx="3187335" cy="1535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DIVERTICULOS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597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Tratamiento </a:t>
            </a:r>
            <a:endParaRPr lang="es-AR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174583"/>
              </p:ext>
            </p:extLst>
          </p:nvPr>
        </p:nvGraphicFramePr>
        <p:xfrm>
          <a:off x="2189408" y="1416676"/>
          <a:ext cx="9315205" cy="528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90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71313" y="65253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 smtClean="0">
                <a:solidFill>
                  <a:schemeClr val="tx1"/>
                </a:solidFill>
              </a:rPr>
              <a:t>Los </a:t>
            </a:r>
            <a:r>
              <a:rPr lang="es-MX" dirty="0">
                <a:solidFill>
                  <a:schemeClr val="tx1"/>
                </a:solidFill>
              </a:rPr>
              <a:t>divertículos son pequeños </a:t>
            </a:r>
            <a:r>
              <a:rPr lang="es-MX" dirty="0" err="1">
                <a:solidFill>
                  <a:schemeClr val="tx1"/>
                </a:solidFill>
              </a:rPr>
              <a:t>embolsamientos</a:t>
            </a:r>
            <a:r>
              <a:rPr lang="es-MX" dirty="0">
                <a:solidFill>
                  <a:schemeClr val="tx1"/>
                </a:solidFill>
              </a:rPr>
              <a:t> del colon (de 0,5 a 1 cm) que se disponen formando </a:t>
            </a:r>
            <a:r>
              <a:rPr lang="es-MX" dirty="0" smtClean="0">
                <a:solidFill>
                  <a:schemeClr val="tx1"/>
                </a:solidFill>
              </a:rPr>
              <a:t>hileras.</a:t>
            </a:r>
          </a:p>
          <a:p>
            <a:pPr>
              <a:lnSpc>
                <a:spcPct val="150000"/>
              </a:lnSpc>
            </a:pPr>
            <a:r>
              <a:rPr lang="es-MX" dirty="0" smtClean="0">
                <a:solidFill>
                  <a:schemeClr val="tx1"/>
                </a:solidFill>
              </a:rPr>
              <a:t>Pueden formarse </a:t>
            </a:r>
            <a:r>
              <a:rPr lang="es-MX" dirty="0">
                <a:solidFill>
                  <a:schemeClr val="tx1"/>
                </a:solidFill>
              </a:rPr>
              <a:t>en cualquier parte del intestino, excluido el recto. No </a:t>
            </a:r>
            <a:r>
              <a:rPr lang="es-MX" dirty="0" smtClean="0">
                <a:solidFill>
                  <a:schemeClr val="tx1"/>
                </a:solidFill>
              </a:rPr>
              <a:t>obstante</a:t>
            </a:r>
            <a:r>
              <a:rPr lang="es-MX" dirty="0">
                <a:solidFill>
                  <a:schemeClr val="tx1"/>
                </a:solidFill>
              </a:rPr>
              <a:t>, la gran mayoría afecta al intestino grueso, siendo el colon </a:t>
            </a:r>
            <a:r>
              <a:rPr lang="es-MX" dirty="0" err="1">
                <a:solidFill>
                  <a:schemeClr val="tx1"/>
                </a:solidFill>
              </a:rPr>
              <a:t>sigmoide</a:t>
            </a:r>
            <a:r>
              <a:rPr lang="es-MX" dirty="0">
                <a:solidFill>
                  <a:schemeClr val="tx1"/>
                </a:solidFill>
              </a:rPr>
              <a:t> el que acumula el 90% de </a:t>
            </a:r>
            <a:r>
              <a:rPr lang="es-MX" dirty="0" smtClean="0">
                <a:solidFill>
                  <a:schemeClr val="tx1"/>
                </a:solidFill>
              </a:rPr>
              <a:t>ellos.</a:t>
            </a:r>
          </a:p>
          <a:p>
            <a:pPr>
              <a:lnSpc>
                <a:spcPct val="150000"/>
              </a:lnSpc>
            </a:pP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481" y="3155428"/>
            <a:ext cx="4539065" cy="33999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4670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Factores de riesgo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38141"/>
            <a:ext cx="8915400" cy="488538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tx1"/>
                </a:solidFill>
              </a:rPr>
              <a:t>F</a:t>
            </a:r>
            <a:r>
              <a:rPr lang="es-MX" dirty="0" smtClean="0">
                <a:solidFill>
                  <a:schemeClr val="tx1"/>
                </a:solidFill>
              </a:rPr>
              <a:t>actores </a:t>
            </a:r>
            <a:r>
              <a:rPr lang="es-MX" dirty="0">
                <a:solidFill>
                  <a:schemeClr val="tx1"/>
                </a:solidFill>
              </a:rPr>
              <a:t>culturales, en particular relacionados con la dieta, desempeñan un importante papel en el desarrollo de los divertículos.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chemeClr val="tx1"/>
                </a:solidFill>
              </a:rPr>
              <a:t>Se </a:t>
            </a:r>
            <a:r>
              <a:rPr lang="es-MX" dirty="0">
                <a:solidFill>
                  <a:schemeClr val="tx1"/>
                </a:solidFill>
              </a:rPr>
              <a:t>considera que el principal elemento que contribuye al desarrollo de la patología es una dieta rica en alimentos refinados y baja en fibra.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>
                <a:solidFill>
                  <a:schemeClr val="tx1"/>
                </a:solidFill>
              </a:rPr>
              <a:t>disminución de los niveles de actividad y el retraso de la defecación también se han indicado como posibles factores </a:t>
            </a:r>
            <a:r>
              <a:rPr lang="es-MX" dirty="0" smtClean="0">
                <a:solidFill>
                  <a:schemeClr val="tx1"/>
                </a:solidFill>
              </a:rPr>
              <a:t>implicados</a:t>
            </a:r>
            <a:r>
              <a:rPr lang="es-MX" dirty="0">
                <a:solidFill>
                  <a:schemeClr val="tx1"/>
                </a:solidFill>
              </a:rPr>
              <a:t>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chemeClr val="tx1"/>
                </a:solidFill>
              </a:rPr>
              <a:t>El </a:t>
            </a:r>
            <a:r>
              <a:rPr lang="es-MX" dirty="0">
                <a:solidFill>
                  <a:schemeClr val="tx1"/>
                </a:solidFill>
              </a:rPr>
              <a:t>aumento de la incidencia de los divertículos con la edad indica que los condicionantes dietéticos (falta de fibra), la disminución de la actividad física, el mal hábito intestinal (no responder </a:t>
            </a:r>
            <a:r>
              <a:rPr lang="es-MX" dirty="0" smtClean="0">
                <a:solidFill>
                  <a:schemeClr val="tx1"/>
                </a:solidFill>
              </a:rPr>
              <a:t>adecuadamente </a:t>
            </a:r>
            <a:r>
              <a:rPr lang="es-MX" dirty="0">
                <a:solidFill>
                  <a:schemeClr val="tx1"/>
                </a:solidFill>
              </a:rPr>
              <a:t>al impulso de defecación) y los efectos del envejecimiento, contribuyen a que la patología se </a:t>
            </a:r>
            <a:r>
              <a:rPr lang="es-MX" dirty="0" smtClean="0">
                <a:solidFill>
                  <a:schemeClr val="tx1"/>
                </a:solidFill>
              </a:rPr>
              <a:t>desarrolle.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3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2514370" y="1393213"/>
            <a:ext cx="3992732" cy="576262"/>
          </a:xfrm>
        </p:spPr>
        <p:txBody>
          <a:bodyPr/>
          <a:lstStyle/>
          <a:p>
            <a:pPr algn="ctr"/>
            <a:r>
              <a:rPr lang="es-MX" b="1" i="1" dirty="0" smtClean="0"/>
              <a:t>Imagen por dentro</a:t>
            </a:r>
            <a:endParaRPr lang="es-AR" b="1" i="1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19994" y="2180778"/>
            <a:ext cx="4654600" cy="3473047"/>
          </a:xfrm>
          <a:prstGeom prst="rect">
            <a:avLst/>
          </a:prstGeom>
        </p:spPr>
      </p:pic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7905874" y="1393213"/>
            <a:ext cx="3999001" cy="576262"/>
          </a:xfrm>
        </p:spPr>
        <p:txBody>
          <a:bodyPr/>
          <a:lstStyle/>
          <a:p>
            <a:r>
              <a:rPr lang="es-MX" b="1" i="1" dirty="0" smtClean="0"/>
              <a:t>Imagen por fuera</a:t>
            </a:r>
            <a:endParaRPr lang="es-AR" b="1" i="1" dirty="0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76808" y="2180778"/>
            <a:ext cx="4219415" cy="369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5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>
          <a:xfrm>
            <a:off x="2939373" y="517391"/>
            <a:ext cx="3992732" cy="576262"/>
          </a:xfrm>
        </p:spPr>
        <p:txBody>
          <a:bodyPr/>
          <a:lstStyle/>
          <a:p>
            <a:pPr algn="ctr"/>
            <a:r>
              <a:rPr lang="es-MX" b="1" dirty="0" smtClean="0"/>
              <a:t>DIVERTICULOS</a:t>
            </a:r>
            <a:endParaRPr lang="es-AR" b="1" dirty="0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2"/>
          </p:nvPr>
        </p:nvSpPr>
        <p:spPr>
          <a:xfrm>
            <a:off x="2589212" y="1210614"/>
            <a:ext cx="4342893" cy="4692412"/>
          </a:xfrm>
          <a:ln w="127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La </a:t>
            </a:r>
            <a:r>
              <a:rPr lang="es-MX" dirty="0" err="1">
                <a:solidFill>
                  <a:schemeClr val="tx1"/>
                </a:solidFill>
              </a:rPr>
              <a:t>diverticulosis</a:t>
            </a:r>
            <a:r>
              <a:rPr lang="es-MX" dirty="0">
                <a:solidFill>
                  <a:schemeClr val="tx1"/>
                </a:solidFill>
              </a:rPr>
              <a:t> indica la presencia de divertículos.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Más </a:t>
            </a:r>
            <a:r>
              <a:rPr lang="es-MX" dirty="0">
                <a:solidFill>
                  <a:schemeClr val="tx1"/>
                </a:solidFill>
              </a:rPr>
              <a:t>de dos tercios de los pacientes con </a:t>
            </a:r>
            <a:r>
              <a:rPr lang="es-MX" dirty="0" err="1">
                <a:solidFill>
                  <a:schemeClr val="tx1"/>
                </a:solidFill>
              </a:rPr>
              <a:t>diverticulosis</a:t>
            </a:r>
            <a:r>
              <a:rPr lang="es-MX" dirty="0">
                <a:solidFill>
                  <a:schemeClr val="tx1"/>
                </a:solidFill>
              </a:rPr>
              <a:t> son </a:t>
            </a:r>
            <a:r>
              <a:rPr lang="es-MX" dirty="0" smtClean="0">
                <a:solidFill>
                  <a:schemeClr val="tx1"/>
                </a:solidFill>
              </a:rPr>
              <a:t>asintomáticos.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Manifestaciones:</a:t>
            </a:r>
            <a:r>
              <a:rPr lang="es-MX" dirty="0" smtClean="0">
                <a:solidFill>
                  <a:schemeClr val="tx1"/>
                </a:solidFill>
              </a:rPr>
              <a:t> dolor </a:t>
            </a:r>
            <a:r>
              <a:rPr lang="es-MX" dirty="0">
                <a:solidFill>
                  <a:schemeClr val="tx1"/>
                </a:solidFill>
              </a:rPr>
              <a:t>episódico (en general localizado en el lado izquierdo), estreñimiento y diarrea 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A </a:t>
            </a:r>
            <a:r>
              <a:rPr lang="es-MX" dirty="0">
                <a:solidFill>
                  <a:schemeClr val="tx1"/>
                </a:solidFill>
              </a:rPr>
              <a:t>medida que la enfermedad progresa, aparecen </a:t>
            </a:r>
            <a:r>
              <a:rPr lang="es-MX" dirty="0" smtClean="0">
                <a:solidFill>
                  <a:schemeClr val="tx1"/>
                </a:solidFill>
              </a:rPr>
              <a:t>calambres </a:t>
            </a:r>
            <a:r>
              <a:rPr lang="es-MX" dirty="0">
                <a:solidFill>
                  <a:schemeClr val="tx1"/>
                </a:solidFill>
              </a:rPr>
              <a:t>abdominales, heces estrechadas (de menor calibre de lo normal), aumento del estreñimiento, hemorragia en heces, debilidad y fatiga. Entre las complicaciones de la </a:t>
            </a:r>
            <a:r>
              <a:rPr lang="es-MX" dirty="0" err="1">
                <a:solidFill>
                  <a:schemeClr val="tx1"/>
                </a:solidFill>
              </a:rPr>
              <a:t>diverticulosis</a:t>
            </a:r>
            <a:r>
              <a:rPr lang="es-MX" dirty="0">
                <a:solidFill>
                  <a:schemeClr val="tx1"/>
                </a:solidFill>
              </a:rPr>
              <a:t> se cuentan la </a:t>
            </a:r>
            <a:r>
              <a:rPr lang="es-MX" dirty="0" smtClean="0">
                <a:solidFill>
                  <a:schemeClr val="tx1"/>
                </a:solidFill>
              </a:rPr>
              <a:t>hemorragia </a:t>
            </a:r>
            <a:r>
              <a:rPr lang="es-MX" dirty="0">
                <a:solidFill>
                  <a:schemeClr val="tx1"/>
                </a:solidFill>
              </a:rPr>
              <a:t>y la </a:t>
            </a:r>
            <a:r>
              <a:rPr lang="es-MX" dirty="0" err="1">
                <a:solidFill>
                  <a:schemeClr val="tx1"/>
                </a:solidFill>
              </a:rPr>
              <a:t>diverticulitis</a:t>
            </a:r>
            <a:r>
              <a:rPr lang="es-MX" dirty="0">
                <a:solidFill>
                  <a:schemeClr val="tx1"/>
                </a:solidFill>
              </a:rPr>
              <a:t>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Un </a:t>
            </a:r>
            <a:r>
              <a:rPr lang="es-MX" dirty="0">
                <a:solidFill>
                  <a:schemeClr val="tx1"/>
                </a:solidFill>
              </a:rPr>
              <a:t>divertículo puede sangrar, con inflamación o sin ella, posiblemente debido a la erosión de un vaso sanguíneo </a:t>
            </a:r>
            <a:r>
              <a:rPr lang="es-MX" dirty="0" smtClean="0">
                <a:solidFill>
                  <a:schemeClr val="tx1"/>
                </a:solidFill>
              </a:rPr>
              <a:t>adyacente </a:t>
            </a:r>
            <a:r>
              <a:rPr lang="es-MX" dirty="0">
                <a:solidFill>
                  <a:schemeClr val="tx1"/>
                </a:solidFill>
              </a:rPr>
              <a:t>por acción de un fecalito (masa dura) en el </a:t>
            </a:r>
            <a:r>
              <a:rPr lang="es-MX" dirty="0" smtClean="0">
                <a:solidFill>
                  <a:schemeClr val="tx1"/>
                </a:solidFill>
              </a:rPr>
              <a:t>divertículo.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3"/>
          </p:nvPr>
        </p:nvSpPr>
        <p:spPr>
          <a:xfrm>
            <a:off x="7506630" y="517391"/>
            <a:ext cx="3999001" cy="576262"/>
          </a:xfrm>
        </p:spPr>
        <p:txBody>
          <a:bodyPr/>
          <a:lstStyle/>
          <a:p>
            <a:pPr algn="ctr"/>
            <a:r>
              <a:rPr lang="es-MX" b="1" dirty="0" smtClean="0"/>
              <a:t>DIVERTICULITISIS</a:t>
            </a:r>
            <a:endParaRPr lang="es-AR" b="1" dirty="0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7166957" y="1210614"/>
            <a:ext cx="4338674" cy="4689184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La </a:t>
            </a:r>
            <a:r>
              <a:rPr lang="es-MX" dirty="0" err="1"/>
              <a:t>diverticulitis</a:t>
            </a:r>
            <a:r>
              <a:rPr lang="es-MX" dirty="0"/>
              <a:t> es la inflamación del interior y el entorno del saco </a:t>
            </a:r>
            <a:r>
              <a:rPr lang="es-MX" dirty="0" err="1"/>
              <a:t>diverticular</a:t>
            </a:r>
            <a:r>
              <a:rPr lang="es-MX" dirty="0"/>
              <a:t>. </a:t>
            </a:r>
            <a:endParaRPr lang="es-MX" dirty="0" smtClean="0"/>
          </a:p>
          <a:p>
            <a:pPr algn="just"/>
            <a:r>
              <a:rPr lang="es-MX" dirty="0" smtClean="0"/>
              <a:t>Es </a:t>
            </a:r>
            <a:r>
              <a:rPr lang="es-MX" dirty="0"/>
              <a:t>característico que afecte a un solo divertículo aislado, generalmente en el colon </a:t>
            </a:r>
            <a:r>
              <a:rPr lang="es-MX" dirty="0" err="1"/>
              <a:t>sigmoide</a:t>
            </a:r>
            <a:r>
              <a:rPr lang="es-MX" dirty="0"/>
              <a:t>. </a:t>
            </a:r>
            <a:endParaRPr lang="es-MX" dirty="0" smtClean="0"/>
          </a:p>
          <a:p>
            <a:pPr algn="just"/>
            <a:r>
              <a:rPr lang="es-MX" dirty="0" smtClean="0"/>
              <a:t>El </a:t>
            </a:r>
            <a:r>
              <a:rPr lang="es-MX" dirty="0"/>
              <a:t>alimento no digerido y las </a:t>
            </a:r>
            <a:r>
              <a:rPr lang="es-MX" dirty="0" smtClean="0"/>
              <a:t>bacterias </a:t>
            </a:r>
            <a:r>
              <a:rPr lang="es-MX" dirty="0"/>
              <a:t>que se acumulan en los divertículos, formando una masa dura que dificulta el aporte de sangre a la mucosa, favorecen la proliferación bacteriana. </a:t>
            </a:r>
            <a:endParaRPr lang="es-MX" dirty="0" smtClean="0"/>
          </a:p>
          <a:p>
            <a:pPr algn="just"/>
            <a:r>
              <a:rPr lang="es-MX" dirty="0" smtClean="0"/>
              <a:t>Por </a:t>
            </a:r>
            <a:r>
              <a:rPr lang="es-MX" dirty="0"/>
              <a:t>su parte, la isquemia mucosa da lugar a </a:t>
            </a:r>
            <a:r>
              <a:rPr lang="es-MX" dirty="0" smtClean="0"/>
              <a:t>perforación.</a:t>
            </a:r>
          </a:p>
          <a:p>
            <a:pPr algn="just"/>
            <a:r>
              <a:rPr lang="es-MX" dirty="0" smtClean="0"/>
              <a:t>Una </a:t>
            </a:r>
            <a:r>
              <a:rPr lang="es-MX" dirty="0"/>
              <a:t>perforación del divertículo de mayor alcance da lugar a una contaminación bacteriana más extensa y puede ser motivo de formación de abscesos o peritonitis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4517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50772" y="274670"/>
            <a:ext cx="4781333" cy="393756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Marcador de contenido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32105" y="3191716"/>
            <a:ext cx="4826306" cy="335509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4871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Manifestaciones clínicas</a:t>
            </a:r>
            <a:endParaRPr lang="es-AR" b="1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2589212" y="1403797"/>
            <a:ext cx="8915400" cy="502276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s-MX" dirty="0">
                <a:solidFill>
                  <a:schemeClr val="tx1"/>
                </a:solidFill>
              </a:rPr>
              <a:t>El dolor es una manifestación habitual de la </a:t>
            </a:r>
            <a:r>
              <a:rPr lang="es-MX" dirty="0" err="1" smtClean="0">
                <a:solidFill>
                  <a:schemeClr val="tx1"/>
                </a:solidFill>
              </a:rPr>
              <a:t>diverticulitis</a:t>
            </a:r>
            <a:r>
              <a:rPr lang="es-MX" dirty="0">
                <a:solidFill>
                  <a:schemeClr val="tx1"/>
                </a:solidFill>
              </a:rPr>
              <a:t>. Suele presentarse en el lado izquierdo, y puede ser leve o </a:t>
            </a:r>
            <a:r>
              <a:rPr lang="es-MX" dirty="0" smtClean="0">
                <a:solidFill>
                  <a:schemeClr val="tx1"/>
                </a:solidFill>
              </a:rPr>
              <a:t>intenso </a:t>
            </a:r>
            <a:r>
              <a:rPr lang="es-MX" dirty="0">
                <a:solidFill>
                  <a:schemeClr val="tx1"/>
                </a:solidFill>
              </a:rPr>
              <a:t>y continuo o </a:t>
            </a:r>
            <a:r>
              <a:rPr lang="es-MX" dirty="0" smtClean="0">
                <a:solidFill>
                  <a:schemeClr val="tx1"/>
                </a:solidFill>
              </a:rPr>
              <a:t>espasmódico.</a:t>
            </a:r>
          </a:p>
          <a:p>
            <a:pPr algn="just">
              <a:lnSpc>
                <a:spcPct val="200000"/>
              </a:lnSpc>
            </a:pPr>
            <a:r>
              <a:rPr lang="es-MX" dirty="0" smtClean="0">
                <a:solidFill>
                  <a:schemeClr val="tx1"/>
                </a:solidFill>
              </a:rPr>
              <a:t>Estreñimiento </a:t>
            </a:r>
            <a:r>
              <a:rPr lang="es-MX" dirty="0">
                <a:solidFill>
                  <a:schemeClr val="tx1"/>
                </a:solidFill>
              </a:rPr>
              <a:t>o aumento de la frecuencia de defecación.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s-MX" dirty="0" smtClean="0">
                <a:solidFill>
                  <a:schemeClr val="tx1"/>
                </a:solidFill>
              </a:rPr>
              <a:t>Según </a:t>
            </a:r>
            <a:r>
              <a:rPr lang="es-MX" dirty="0">
                <a:solidFill>
                  <a:schemeClr val="tx1"/>
                </a:solidFill>
              </a:rPr>
              <a:t>cuáles sean la localización y la gravedad de la inflamación, también pueden aparecen náuseas, vómitos y fiebre baja.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s-MX" dirty="0" smtClean="0">
                <a:solidFill>
                  <a:schemeClr val="tx1"/>
                </a:solidFill>
              </a:rPr>
              <a:t>En </a:t>
            </a:r>
            <a:r>
              <a:rPr lang="es-MX" dirty="0">
                <a:solidFill>
                  <a:schemeClr val="tx1"/>
                </a:solidFill>
              </a:rPr>
              <a:t>la exploración, el abdomen puede aparecer distendido, con sensibilidad y con una asa palpable en el </a:t>
            </a:r>
            <a:r>
              <a:rPr lang="es-MX" dirty="0" smtClean="0">
                <a:solidFill>
                  <a:schemeClr val="tx1"/>
                </a:solidFill>
              </a:rPr>
              <a:t>cuadrante </a:t>
            </a:r>
            <a:r>
              <a:rPr lang="es-MX" dirty="0">
                <a:solidFill>
                  <a:schemeClr val="tx1"/>
                </a:solidFill>
              </a:rPr>
              <a:t>inferior izquierdo, como resultado de la respuesta </a:t>
            </a:r>
            <a:r>
              <a:rPr lang="es-MX" dirty="0" smtClean="0">
                <a:solidFill>
                  <a:schemeClr val="tx1"/>
                </a:solidFill>
              </a:rPr>
              <a:t>inflamatoria.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9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Complicaciones 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26524"/>
            <a:ext cx="8915400" cy="513867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Peritonitis </a:t>
            </a:r>
            <a:r>
              <a:rPr lang="es-MX" dirty="0">
                <a:solidFill>
                  <a:schemeClr val="tx1"/>
                </a:solidFill>
              </a:rPr>
              <a:t>y la formación de </a:t>
            </a:r>
            <a:r>
              <a:rPr lang="es-MX" dirty="0" smtClean="0">
                <a:solidFill>
                  <a:schemeClr val="tx1"/>
                </a:solidFill>
              </a:rPr>
              <a:t>abscesos</a:t>
            </a:r>
          </a:p>
          <a:p>
            <a:pPr algn="just"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Obstrucción intestinal.</a:t>
            </a:r>
          </a:p>
          <a:p>
            <a:pPr algn="just">
              <a:lnSpc>
                <a:spcPct val="160000"/>
              </a:lnSpc>
            </a:pPr>
            <a:r>
              <a:rPr lang="es-MX" dirty="0">
                <a:solidFill>
                  <a:schemeClr val="tx1"/>
                </a:solidFill>
              </a:rPr>
              <a:t>F</a:t>
            </a:r>
            <a:r>
              <a:rPr lang="es-MX" dirty="0" smtClean="0">
                <a:solidFill>
                  <a:schemeClr val="tx1"/>
                </a:solidFill>
              </a:rPr>
              <a:t>ormación </a:t>
            </a:r>
            <a:r>
              <a:rPr lang="es-MX" dirty="0">
                <a:solidFill>
                  <a:schemeClr val="tx1"/>
                </a:solidFill>
              </a:rPr>
              <a:t>de fístulas y hemorragia.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Los </a:t>
            </a:r>
            <a:r>
              <a:rPr lang="es-MX" dirty="0">
                <a:solidFill>
                  <a:schemeClr val="tx1"/>
                </a:solidFill>
              </a:rPr>
              <a:t>episodios graves o repetidos de esta patología causan cicatrización y fibrosis de la pared intestinal y estrechamiento de la luz del intestino. Ello aumenta el riesgo de </a:t>
            </a:r>
            <a:r>
              <a:rPr lang="es-MX" dirty="0" smtClean="0">
                <a:solidFill>
                  <a:schemeClr val="tx1"/>
                </a:solidFill>
              </a:rPr>
              <a:t>obstrucción </a:t>
            </a:r>
            <a:r>
              <a:rPr lang="es-MX" dirty="0">
                <a:solidFill>
                  <a:schemeClr val="tx1"/>
                </a:solidFill>
              </a:rPr>
              <a:t>del intestino grueso.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s-MX" dirty="0">
                <a:solidFill>
                  <a:schemeClr val="tx1"/>
                </a:solidFill>
              </a:rPr>
              <a:t>A</a:t>
            </a:r>
            <a:r>
              <a:rPr lang="es-MX" dirty="0" smtClean="0">
                <a:solidFill>
                  <a:schemeClr val="tx1"/>
                </a:solidFill>
              </a:rPr>
              <a:t>dherencias </a:t>
            </a:r>
            <a:r>
              <a:rPr lang="es-MX" dirty="0">
                <a:solidFill>
                  <a:schemeClr val="tx1"/>
                </a:solidFill>
              </a:rPr>
              <a:t>con el intestino </a:t>
            </a:r>
            <a:r>
              <a:rPr lang="es-MX" dirty="0" smtClean="0">
                <a:solidFill>
                  <a:schemeClr val="tx1"/>
                </a:solidFill>
              </a:rPr>
              <a:t>delgado.</a:t>
            </a:r>
          </a:p>
          <a:p>
            <a:pPr algn="just"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Formación de </a:t>
            </a:r>
            <a:r>
              <a:rPr lang="es-MX" dirty="0">
                <a:solidFill>
                  <a:schemeClr val="tx1"/>
                </a:solidFill>
              </a:rPr>
              <a:t>fístulas, generalmente entre el colon </a:t>
            </a:r>
            <a:r>
              <a:rPr lang="es-MX" dirty="0" err="1">
                <a:solidFill>
                  <a:schemeClr val="tx1"/>
                </a:solidFill>
              </a:rPr>
              <a:t>sigmoide</a:t>
            </a:r>
            <a:r>
              <a:rPr lang="es-MX" dirty="0">
                <a:solidFill>
                  <a:schemeClr val="tx1"/>
                </a:solidFill>
              </a:rPr>
              <a:t> y la vejiga. Estas fístulas pueden llegar a perforar hasta el intestino delgado, el uréter, la vagina, el perineo o la pared abdominal. </a:t>
            </a:r>
            <a:endParaRPr lang="es-MX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 err="1">
                <a:solidFill>
                  <a:schemeClr val="tx1"/>
                </a:solidFill>
              </a:rPr>
              <a:t>diverticulitis</a:t>
            </a:r>
            <a:r>
              <a:rPr lang="es-MX" dirty="0">
                <a:solidFill>
                  <a:schemeClr val="tx1"/>
                </a:solidFill>
              </a:rPr>
              <a:t> es causa, además, de hemorragia por </a:t>
            </a:r>
            <a:r>
              <a:rPr lang="es-MX" dirty="0" smtClean="0">
                <a:solidFill>
                  <a:schemeClr val="tx1"/>
                </a:solidFill>
              </a:rPr>
              <a:t>perforación </a:t>
            </a:r>
            <a:r>
              <a:rPr lang="es-MX" dirty="0">
                <a:solidFill>
                  <a:schemeClr val="tx1"/>
                </a:solidFill>
              </a:rPr>
              <a:t>de la pared de un vaso sanguíneo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5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Exámenes complementarios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03797"/>
            <a:ext cx="8915400" cy="50227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s-MX" dirty="0">
                <a:solidFill>
                  <a:schemeClr val="tx1"/>
                </a:solidFill>
              </a:rPr>
              <a:t>R</a:t>
            </a:r>
            <a:r>
              <a:rPr lang="es-MX" dirty="0" smtClean="0">
                <a:solidFill>
                  <a:schemeClr val="tx1"/>
                </a:solidFill>
              </a:rPr>
              <a:t>adiografía </a:t>
            </a:r>
            <a:r>
              <a:rPr lang="es-MX" dirty="0">
                <a:solidFill>
                  <a:schemeClr val="tx1"/>
                </a:solidFill>
              </a:rPr>
              <a:t>con enema de bario puede poner de manifiesto el espasmo segmentario y el </a:t>
            </a:r>
            <a:r>
              <a:rPr lang="es-MX" dirty="0" smtClean="0">
                <a:solidFill>
                  <a:schemeClr val="tx1"/>
                </a:solidFill>
              </a:rPr>
              <a:t>engrosamiento </a:t>
            </a:r>
            <a:r>
              <a:rPr lang="es-MX" dirty="0">
                <a:solidFill>
                  <a:schemeClr val="tx1"/>
                </a:solidFill>
              </a:rPr>
              <a:t>muscular con estrechamiento de la luz intestinal. </a:t>
            </a:r>
            <a:endParaRPr lang="es-MX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 err="1" smtClean="0">
                <a:solidFill>
                  <a:schemeClr val="tx1"/>
                </a:solidFill>
              </a:rPr>
              <a:t>sigmoidoscopia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flexible o la colonoscopia se utilizan para detectar la </a:t>
            </a:r>
            <a:r>
              <a:rPr lang="es-MX" dirty="0" err="1">
                <a:solidFill>
                  <a:schemeClr val="tx1"/>
                </a:solidFill>
              </a:rPr>
              <a:t>diverticulosis</a:t>
            </a:r>
            <a:r>
              <a:rPr lang="es-MX" dirty="0">
                <a:solidFill>
                  <a:schemeClr val="tx1"/>
                </a:solidFill>
              </a:rPr>
              <a:t>, valorar las estenosis o la hemorragia y descartar un posible tumor como causa de las manifestaciones del paciente. </a:t>
            </a:r>
            <a:endParaRPr lang="es-MX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>
                <a:solidFill>
                  <a:schemeClr val="tx1"/>
                </a:solidFill>
              </a:rPr>
              <a:t>radiografía abdominal pone de manifiesto el aire abdominal libre asociado a la </a:t>
            </a:r>
            <a:r>
              <a:rPr lang="es-MX" dirty="0" err="1">
                <a:solidFill>
                  <a:schemeClr val="tx1"/>
                </a:solidFill>
              </a:rPr>
              <a:t>diverticulitis</a:t>
            </a:r>
            <a:r>
              <a:rPr lang="es-MX" dirty="0">
                <a:solidFill>
                  <a:schemeClr val="tx1"/>
                </a:solidFill>
              </a:rPr>
              <a:t> y la inflamación. </a:t>
            </a:r>
            <a:endParaRPr lang="es-MX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es-MX" dirty="0" smtClean="0">
                <a:solidFill>
                  <a:schemeClr val="tx1"/>
                </a:solidFill>
              </a:rPr>
              <a:t>Para </a:t>
            </a:r>
            <a:r>
              <a:rPr lang="es-MX" dirty="0">
                <a:solidFill>
                  <a:schemeClr val="tx1"/>
                </a:solidFill>
              </a:rPr>
              <a:t>valorar la inflamación y detectar abscesos o fístulas puede recurrirse a imágenes de TC, con o sin medio de contraste. </a:t>
            </a:r>
            <a:endParaRPr lang="es-MX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es-MX" dirty="0">
                <a:solidFill>
                  <a:schemeClr val="tx1"/>
                </a:solidFill>
              </a:rPr>
              <a:t>P</a:t>
            </a:r>
            <a:r>
              <a:rPr lang="es-MX" dirty="0" smtClean="0">
                <a:solidFill>
                  <a:schemeClr val="tx1"/>
                </a:solidFill>
              </a:rPr>
              <a:t>ruebas </a:t>
            </a:r>
            <a:r>
              <a:rPr lang="es-MX" dirty="0">
                <a:solidFill>
                  <a:schemeClr val="tx1"/>
                </a:solidFill>
              </a:rPr>
              <a:t>de laboratorio se cuentan las de detección de sangre oculta en heces </a:t>
            </a:r>
            <a:r>
              <a:rPr lang="es-MX" dirty="0" smtClean="0">
                <a:solidFill>
                  <a:schemeClr val="tx1"/>
                </a:solidFill>
              </a:rPr>
              <a:t>y </a:t>
            </a:r>
            <a:r>
              <a:rPr lang="es-MX" dirty="0">
                <a:solidFill>
                  <a:schemeClr val="tx1"/>
                </a:solidFill>
              </a:rPr>
              <a:t>el recuento de </a:t>
            </a:r>
            <a:r>
              <a:rPr lang="es-MX" dirty="0" smtClean="0">
                <a:solidFill>
                  <a:schemeClr val="tx1"/>
                </a:solidFill>
              </a:rPr>
              <a:t>leucocitos.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277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847</Words>
  <Application>Microsoft Office PowerPoint</Application>
  <PresentationFormat>Panorámica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DIVERTICULOS</vt:lpstr>
      <vt:lpstr>Presentación de PowerPoint</vt:lpstr>
      <vt:lpstr>Factores de riesgo</vt:lpstr>
      <vt:lpstr>Presentación de PowerPoint</vt:lpstr>
      <vt:lpstr>Presentación de PowerPoint</vt:lpstr>
      <vt:lpstr>Presentación de PowerPoint</vt:lpstr>
      <vt:lpstr>Manifestaciones clínicas</vt:lpstr>
      <vt:lpstr>Complicaciones </vt:lpstr>
      <vt:lpstr>Exámenes complementarios</vt:lpstr>
      <vt:lpstr>Tratamiento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DIVERTICULOS</dc:title>
  <dc:creator>gladys</dc:creator>
  <cp:lastModifiedBy>gladys</cp:lastModifiedBy>
  <cp:revision>6</cp:revision>
  <dcterms:created xsi:type="dcterms:W3CDTF">2022-10-25T01:35:29Z</dcterms:created>
  <dcterms:modified xsi:type="dcterms:W3CDTF">2022-10-25T02:31:11Z</dcterms:modified>
</cp:coreProperties>
</file>