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0" r:id="rId4"/>
    <p:sldId id="271" r:id="rId5"/>
    <p:sldId id="300" r:id="rId6"/>
    <p:sldId id="259" r:id="rId7"/>
    <p:sldId id="260" r:id="rId8"/>
    <p:sldId id="301" r:id="rId9"/>
    <p:sldId id="261" r:id="rId10"/>
    <p:sldId id="262" r:id="rId11"/>
    <p:sldId id="263" r:id="rId12"/>
    <p:sldId id="264" r:id="rId13"/>
    <p:sldId id="265" r:id="rId14"/>
    <p:sldId id="266" r:id="rId15"/>
    <p:sldId id="267" r:id="rId16"/>
    <p:sldId id="268" r:id="rId17"/>
    <p:sldId id="269" r:id="rId18"/>
    <p:sldId id="282" r:id="rId19"/>
    <p:sldId id="272" r:id="rId20"/>
    <p:sldId id="273" r:id="rId21"/>
    <p:sldId id="274" r:id="rId22"/>
    <p:sldId id="275" r:id="rId23"/>
    <p:sldId id="298" r:id="rId24"/>
    <p:sldId id="299" r:id="rId25"/>
    <p:sldId id="302" r:id="rId26"/>
    <p:sldId id="277" r:id="rId27"/>
    <p:sldId id="280" r:id="rId28"/>
    <p:sldId id="281" r:id="rId29"/>
    <p:sldId id="283" r:id="rId30"/>
    <p:sldId id="284" r:id="rId31"/>
    <p:sldId id="285" r:id="rId32"/>
    <p:sldId id="286" r:id="rId33"/>
    <p:sldId id="287" r:id="rId34"/>
    <p:sldId id="288" r:id="rId35"/>
    <p:sldId id="289" r:id="rId36"/>
    <p:sldId id="303" r:id="rId37"/>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F0E8BAF2-DF10-41A3-BC11-86E6C7D46BAA}" type="datetimeFigureOut">
              <a:rPr lang="es-MX" smtClean="0"/>
              <a:t>02/11/2021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0839B66-2BD3-4F99-A163-89AB11D592A8}" type="slidenum">
              <a:rPr lang="es-MX" smtClean="0"/>
              <a:t>‹Nº›</a:t>
            </a:fld>
            <a:endParaRPr lang="es-MX"/>
          </a:p>
        </p:txBody>
      </p:sp>
    </p:spTree>
    <p:extLst>
      <p:ext uri="{BB962C8B-B14F-4D97-AF65-F5344CB8AC3E}">
        <p14:creationId xmlns:p14="http://schemas.microsoft.com/office/powerpoint/2010/main" val="2005731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0E8BAF2-DF10-41A3-BC11-86E6C7D46BAA}" type="datetimeFigureOut">
              <a:rPr lang="es-MX" smtClean="0"/>
              <a:t>02/11/2021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0839B66-2BD3-4F99-A163-89AB11D592A8}" type="slidenum">
              <a:rPr lang="es-MX" smtClean="0"/>
              <a:t>‹Nº›</a:t>
            </a:fld>
            <a:endParaRPr lang="es-MX"/>
          </a:p>
        </p:txBody>
      </p:sp>
    </p:spTree>
    <p:extLst>
      <p:ext uri="{BB962C8B-B14F-4D97-AF65-F5344CB8AC3E}">
        <p14:creationId xmlns:p14="http://schemas.microsoft.com/office/powerpoint/2010/main" val="10077214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0E8BAF2-DF10-41A3-BC11-86E6C7D46BAA}" type="datetimeFigureOut">
              <a:rPr lang="es-MX" smtClean="0"/>
              <a:t>02/11/2021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0839B66-2BD3-4F99-A163-89AB11D592A8}" type="slidenum">
              <a:rPr lang="es-MX" smtClean="0"/>
              <a:t>‹Nº›</a:t>
            </a:fld>
            <a:endParaRPr lang="es-MX"/>
          </a:p>
        </p:txBody>
      </p:sp>
    </p:spTree>
    <p:extLst>
      <p:ext uri="{BB962C8B-B14F-4D97-AF65-F5344CB8AC3E}">
        <p14:creationId xmlns:p14="http://schemas.microsoft.com/office/powerpoint/2010/main" val="3812059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0E8BAF2-DF10-41A3-BC11-86E6C7D46BAA}" type="datetimeFigureOut">
              <a:rPr lang="es-MX" smtClean="0"/>
              <a:t>02/11/2021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0839B66-2BD3-4F99-A163-89AB11D592A8}" type="slidenum">
              <a:rPr lang="es-MX" smtClean="0"/>
              <a:t>‹Nº›</a:t>
            </a:fld>
            <a:endParaRPr lang="es-MX"/>
          </a:p>
        </p:txBody>
      </p:sp>
    </p:spTree>
    <p:extLst>
      <p:ext uri="{BB962C8B-B14F-4D97-AF65-F5344CB8AC3E}">
        <p14:creationId xmlns:p14="http://schemas.microsoft.com/office/powerpoint/2010/main" val="2179223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0E8BAF2-DF10-41A3-BC11-86E6C7D46BAA}" type="datetimeFigureOut">
              <a:rPr lang="es-MX" smtClean="0"/>
              <a:t>02/11/2021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A0839B66-2BD3-4F99-A163-89AB11D592A8}" type="slidenum">
              <a:rPr lang="es-MX" smtClean="0"/>
              <a:t>‹Nº›</a:t>
            </a:fld>
            <a:endParaRPr lang="es-MX"/>
          </a:p>
        </p:txBody>
      </p:sp>
    </p:spTree>
    <p:extLst>
      <p:ext uri="{BB962C8B-B14F-4D97-AF65-F5344CB8AC3E}">
        <p14:creationId xmlns:p14="http://schemas.microsoft.com/office/powerpoint/2010/main" val="3957281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0E8BAF2-DF10-41A3-BC11-86E6C7D46BAA}" type="datetimeFigureOut">
              <a:rPr lang="es-MX" smtClean="0"/>
              <a:t>02/11/2021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A0839B66-2BD3-4F99-A163-89AB11D592A8}" type="slidenum">
              <a:rPr lang="es-MX" smtClean="0"/>
              <a:t>‹Nº›</a:t>
            </a:fld>
            <a:endParaRPr lang="es-MX"/>
          </a:p>
        </p:txBody>
      </p:sp>
    </p:spTree>
    <p:extLst>
      <p:ext uri="{BB962C8B-B14F-4D97-AF65-F5344CB8AC3E}">
        <p14:creationId xmlns:p14="http://schemas.microsoft.com/office/powerpoint/2010/main" val="2520027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0E8BAF2-DF10-41A3-BC11-86E6C7D46BAA}" type="datetimeFigureOut">
              <a:rPr lang="es-MX" smtClean="0"/>
              <a:t>02/11/2021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A0839B66-2BD3-4F99-A163-89AB11D592A8}" type="slidenum">
              <a:rPr lang="es-MX" smtClean="0"/>
              <a:t>‹Nº›</a:t>
            </a:fld>
            <a:endParaRPr lang="es-MX"/>
          </a:p>
        </p:txBody>
      </p:sp>
    </p:spTree>
    <p:extLst>
      <p:ext uri="{BB962C8B-B14F-4D97-AF65-F5344CB8AC3E}">
        <p14:creationId xmlns:p14="http://schemas.microsoft.com/office/powerpoint/2010/main" val="421463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0E8BAF2-DF10-41A3-BC11-86E6C7D46BAA}" type="datetimeFigureOut">
              <a:rPr lang="es-MX" smtClean="0"/>
              <a:t>02/11/2021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A0839B66-2BD3-4F99-A163-89AB11D592A8}" type="slidenum">
              <a:rPr lang="es-MX" smtClean="0"/>
              <a:t>‹Nº›</a:t>
            </a:fld>
            <a:endParaRPr lang="es-MX"/>
          </a:p>
        </p:txBody>
      </p:sp>
    </p:spTree>
    <p:extLst>
      <p:ext uri="{BB962C8B-B14F-4D97-AF65-F5344CB8AC3E}">
        <p14:creationId xmlns:p14="http://schemas.microsoft.com/office/powerpoint/2010/main" val="2754547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0E8BAF2-DF10-41A3-BC11-86E6C7D46BAA}" type="datetimeFigureOut">
              <a:rPr lang="es-MX" smtClean="0"/>
              <a:t>02/11/2021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A0839B66-2BD3-4F99-A163-89AB11D592A8}" type="slidenum">
              <a:rPr lang="es-MX" smtClean="0"/>
              <a:t>‹Nº›</a:t>
            </a:fld>
            <a:endParaRPr lang="es-MX"/>
          </a:p>
        </p:txBody>
      </p:sp>
    </p:spTree>
    <p:extLst>
      <p:ext uri="{BB962C8B-B14F-4D97-AF65-F5344CB8AC3E}">
        <p14:creationId xmlns:p14="http://schemas.microsoft.com/office/powerpoint/2010/main" val="4231913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0E8BAF2-DF10-41A3-BC11-86E6C7D46BAA}" type="datetimeFigureOut">
              <a:rPr lang="es-MX" smtClean="0"/>
              <a:t>02/11/2021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A0839B66-2BD3-4F99-A163-89AB11D592A8}" type="slidenum">
              <a:rPr lang="es-MX" smtClean="0"/>
              <a:t>‹Nº›</a:t>
            </a:fld>
            <a:endParaRPr lang="es-MX"/>
          </a:p>
        </p:txBody>
      </p:sp>
    </p:spTree>
    <p:extLst>
      <p:ext uri="{BB962C8B-B14F-4D97-AF65-F5344CB8AC3E}">
        <p14:creationId xmlns:p14="http://schemas.microsoft.com/office/powerpoint/2010/main" val="1088870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0E8BAF2-DF10-41A3-BC11-86E6C7D46BAA}" type="datetimeFigureOut">
              <a:rPr lang="es-MX" smtClean="0"/>
              <a:t>02/11/2021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A0839B66-2BD3-4F99-A163-89AB11D592A8}" type="slidenum">
              <a:rPr lang="es-MX" smtClean="0"/>
              <a:t>‹Nº›</a:t>
            </a:fld>
            <a:endParaRPr lang="es-MX"/>
          </a:p>
        </p:txBody>
      </p:sp>
    </p:spTree>
    <p:extLst>
      <p:ext uri="{BB962C8B-B14F-4D97-AF65-F5344CB8AC3E}">
        <p14:creationId xmlns:p14="http://schemas.microsoft.com/office/powerpoint/2010/main" val="1170565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E8BAF2-DF10-41A3-BC11-86E6C7D46BAA}" type="datetimeFigureOut">
              <a:rPr lang="es-MX" smtClean="0"/>
              <a:t>02/11/2021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39B66-2BD3-4F99-A163-89AB11D592A8}" type="slidenum">
              <a:rPr lang="es-MX" smtClean="0"/>
              <a:t>‹Nº›</a:t>
            </a:fld>
            <a:endParaRPr lang="es-MX"/>
          </a:p>
        </p:txBody>
      </p:sp>
    </p:spTree>
    <p:extLst>
      <p:ext uri="{BB962C8B-B14F-4D97-AF65-F5344CB8AC3E}">
        <p14:creationId xmlns:p14="http://schemas.microsoft.com/office/powerpoint/2010/main" val="9413331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ingenierosinformatica9.files.wordpress.com/2011/06/4.pn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ingenierosinformatica9.files.wordpress.com/2011/06/5.pn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ingenierosinformatica9.files.wordpress.com/2011/06/7.png" TargetMode="Externa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hyperlink" Target="https://ingenierosinformatica9.files.wordpress.com/2011/06/8.png"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ingenierosinformatica9.files.wordpress.com/2011/06/9.png"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Bases de Datos Paralelas</a:t>
            </a:r>
            <a:endParaRPr lang="es-MX" dirty="0"/>
          </a:p>
        </p:txBody>
      </p:sp>
      <p:sp>
        <p:nvSpPr>
          <p:cNvPr id="3" name="Subtítulo 2"/>
          <p:cNvSpPr>
            <a:spLocks noGrp="1"/>
          </p:cNvSpPr>
          <p:nvPr>
            <p:ph type="subTitle" idx="1"/>
          </p:nvPr>
        </p:nvSpPr>
        <p:spPr/>
        <p:txBody>
          <a:bodyPr/>
          <a:lstStyle/>
          <a:p>
            <a:endParaRPr lang="es-MX"/>
          </a:p>
        </p:txBody>
      </p:sp>
    </p:spTree>
    <p:extLst>
      <p:ext uri="{BB962C8B-B14F-4D97-AF65-F5344CB8AC3E}">
        <p14:creationId xmlns:p14="http://schemas.microsoft.com/office/powerpoint/2010/main" val="3264095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785758"/>
          </a:xfrm>
        </p:spPr>
        <p:txBody>
          <a:bodyPr/>
          <a:lstStyle/>
          <a:p>
            <a:r>
              <a:rPr lang="es-MX" sz="3200" b="1" dirty="0"/>
              <a:t>Porque la Necesidad de Usar B.D Paralelas </a:t>
            </a:r>
            <a:r>
              <a:rPr lang="es-MX" sz="3200" b="1" dirty="0" smtClean="0"/>
              <a:t>??</a:t>
            </a:r>
            <a:endParaRPr lang="es-MX" sz="3200" dirty="0"/>
          </a:p>
        </p:txBody>
      </p:sp>
      <p:sp>
        <p:nvSpPr>
          <p:cNvPr id="3" name="Marcador de contenido 2"/>
          <p:cNvSpPr>
            <a:spLocks noGrp="1"/>
          </p:cNvSpPr>
          <p:nvPr>
            <p:ph idx="1"/>
          </p:nvPr>
        </p:nvSpPr>
        <p:spPr>
          <a:xfrm>
            <a:off x="536028" y="1150884"/>
            <a:ext cx="11351172" cy="5707116"/>
          </a:xfrm>
        </p:spPr>
        <p:txBody>
          <a:bodyPr>
            <a:noAutofit/>
          </a:bodyPr>
          <a:lstStyle/>
          <a:p>
            <a:pPr>
              <a:lnSpc>
                <a:spcPct val="100000"/>
              </a:lnSpc>
            </a:pPr>
            <a:r>
              <a:rPr lang="es-MX" sz="2000" dirty="0" smtClean="0"/>
              <a:t>Los </a:t>
            </a:r>
            <a:r>
              <a:rPr lang="es-MX" sz="2000" dirty="0"/>
              <a:t>requisitos transaccionales de las empresas han aumentado, con el uso creciente de las computadoras.</a:t>
            </a:r>
          </a:p>
          <a:p>
            <a:pPr>
              <a:lnSpc>
                <a:spcPct val="100000"/>
              </a:lnSpc>
            </a:pPr>
            <a:r>
              <a:rPr lang="es-MX" sz="2000" dirty="0"/>
              <a:t>El crecimiento de la WWW y los datos recogidos por los visitantes han producido BD extremadamente grandes en muchas empresas.</a:t>
            </a:r>
          </a:p>
          <a:p>
            <a:pPr>
              <a:lnSpc>
                <a:spcPct val="100000"/>
              </a:lnSpc>
            </a:pPr>
            <a:r>
              <a:rPr lang="es-MX" sz="2000" dirty="0"/>
              <a:t>Las empresas utilizan volúmenes crecientes de datos para planificar sus actividades y sus tarifas.</a:t>
            </a:r>
          </a:p>
          <a:p>
            <a:pPr>
              <a:lnSpc>
                <a:spcPct val="100000"/>
              </a:lnSpc>
            </a:pPr>
            <a:r>
              <a:rPr lang="es-MX" sz="2000" dirty="0"/>
              <a:t>Las consultas utilizadas para estos fines se denominan consultas de Ayuda a la Toma de Decisiones y las necesidades de datos para las mismas pueden llegar a los terabytes.</a:t>
            </a:r>
          </a:p>
          <a:p>
            <a:pPr>
              <a:lnSpc>
                <a:spcPct val="100000"/>
              </a:lnSpc>
            </a:pPr>
            <a:r>
              <a:rPr lang="es-MX" sz="2000" dirty="0"/>
              <a:t>Los sistemas con un único procesador no son capaces de tratar volúmenes de datos tan grandes a la velocidad necesaria.</a:t>
            </a:r>
          </a:p>
          <a:p>
            <a:pPr>
              <a:lnSpc>
                <a:spcPct val="100000"/>
              </a:lnSpc>
            </a:pPr>
            <a:r>
              <a:rPr lang="es-MX" sz="2000" dirty="0"/>
              <a:t>La naturaleza orientada a conjuntos de las consultas de BD se presta de manera natural a la </a:t>
            </a:r>
            <a:r>
              <a:rPr lang="es-MX" sz="2000" dirty="0" err="1"/>
              <a:t>paralelización</a:t>
            </a:r>
            <a:r>
              <a:rPr lang="es-MX" sz="2000" dirty="0"/>
              <a:t>.</a:t>
            </a:r>
          </a:p>
          <a:p>
            <a:pPr>
              <a:lnSpc>
                <a:spcPct val="100000"/>
              </a:lnSpc>
            </a:pPr>
            <a:r>
              <a:rPr lang="es-MX" sz="2000" dirty="0"/>
              <a:t>Varios sistemas comerciales y de investigación han demostrado la potencia y </a:t>
            </a:r>
            <a:r>
              <a:rPr lang="es-MX" sz="2000" dirty="0" err="1"/>
              <a:t>dimensionalidad</a:t>
            </a:r>
            <a:r>
              <a:rPr lang="es-MX" sz="2000" dirty="0"/>
              <a:t> del procesamiento paralelo de consultas.</a:t>
            </a:r>
          </a:p>
          <a:p>
            <a:pPr>
              <a:lnSpc>
                <a:spcPct val="100000"/>
              </a:lnSpc>
            </a:pPr>
            <a:r>
              <a:rPr lang="es-MX" sz="2000" dirty="0"/>
              <a:t>Con el abaratamiento de los microprocesadores, las máquinas paralelas se han vuelto comunes y relativamente baratas.</a:t>
            </a:r>
          </a:p>
          <a:p>
            <a:pPr>
              <a:lnSpc>
                <a:spcPct val="100000"/>
              </a:lnSpc>
            </a:pPr>
            <a:r>
              <a:rPr lang="es-MX" sz="2000" dirty="0"/>
              <a:t>El paralelismo también se utiliza para proporcionar </a:t>
            </a:r>
            <a:r>
              <a:rPr lang="es-MX" sz="2000" dirty="0" err="1"/>
              <a:t>ampliabilidad</a:t>
            </a:r>
            <a:r>
              <a:rPr lang="es-MX" sz="2000" dirty="0"/>
              <a:t>, y las cargas de trabajo crecientes se tratan sin aumentar el tiempo de respuesta mediante un aumento en el grado de paralelismo.</a:t>
            </a:r>
          </a:p>
          <a:p>
            <a:pPr>
              <a:lnSpc>
                <a:spcPct val="100000"/>
              </a:lnSpc>
            </a:pPr>
            <a:endParaRPr lang="es-MX" sz="2000" dirty="0"/>
          </a:p>
        </p:txBody>
      </p:sp>
    </p:spTree>
    <p:extLst>
      <p:ext uri="{BB962C8B-B14F-4D97-AF65-F5344CB8AC3E}">
        <p14:creationId xmlns:p14="http://schemas.microsoft.com/office/powerpoint/2010/main" val="2921285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501978"/>
          </a:xfrm>
        </p:spPr>
        <p:txBody>
          <a:bodyPr>
            <a:normAutofit fontScale="90000"/>
          </a:bodyPr>
          <a:lstStyle/>
          <a:p>
            <a:r>
              <a:rPr lang="es-MX" sz="3200" dirty="0"/>
              <a:t>ARQUITECTURA DE </a:t>
            </a:r>
            <a:r>
              <a:rPr lang="es-MX" sz="3200" dirty="0" smtClean="0"/>
              <a:t>SBDP</a:t>
            </a:r>
            <a:endParaRPr lang="es-MX" dirty="0"/>
          </a:p>
        </p:txBody>
      </p:sp>
      <p:pic>
        <p:nvPicPr>
          <p:cNvPr id="4" name="Marcador de contenido 3"/>
          <p:cNvPicPr>
            <a:picLocks noGrp="1" noChangeAspect="1"/>
          </p:cNvPicPr>
          <p:nvPr>
            <p:ph idx="1"/>
          </p:nvPr>
        </p:nvPicPr>
        <p:blipFill>
          <a:blip r:embed="rId2"/>
          <a:stretch>
            <a:fillRect/>
          </a:stretch>
        </p:blipFill>
        <p:spPr>
          <a:xfrm>
            <a:off x="5970536" y="867104"/>
            <a:ext cx="6052244" cy="4348840"/>
          </a:xfrm>
          <a:prstGeom prst="rect">
            <a:avLst/>
          </a:prstGeom>
        </p:spPr>
      </p:pic>
      <p:sp>
        <p:nvSpPr>
          <p:cNvPr id="5" name="Rectángulo 4"/>
          <p:cNvSpPr/>
          <p:nvPr/>
        </p:nvSpPr>
        <p:spPr>
          <a:xfrm>
            <a:off x="316069" y="867104"/>
            <a:ext cx="5676900" cy="2873607"/>
          </a:xfrm>
          <a:prstGeom prst="rect">
            <a:avLst/>
          </a:prstGeom>
        </p:spPr>
        <p:txBody>
          <a:bodyPr wrap="square">
            <a:spAutoFit/>
          </a:bodyPr>
          <a:lstStyle/>
          <a:p>
            <a:pPr algn="just">
              <a:lnSpc>
                <a:spcPct val="107000"/>
              </a:lnSpc>
              <a:spcAft>
                <a:spcPts val="800"/>
              </a:spcAft>
            </a:pPr>
            <a:r>
              <a:rPr lang="es-MX" b="1" dirty="0">
                <a:latin typeface="Arial" panose="020B0604020202020204" pitchFamily="34" charset="0"/>
                <a:ea typeface="Calibri" panose="020F0502020204030204" pitchFamily="34" charset="0"/>
                <a:cs typeface="Times New Roman" panose="02020603050405020304" pitchFamily="18" charset="0"/>
              </a:rPr>
              <a:t> </a:t>
            </a:r>
            <a:r>
              <a:rPr lang="es-MX" b="1" u="sng" dirty="0">
                <a:latin typeface="Arial" panose="020B0604020202020204" pitchFamily="34" charset="0"/>
                <a:ea typeface="Calibri" panose="020F0502020204030204" pitchFamily="34" charset="0"/>
                <a:cs typeface="Times New Roman" panose="02020603050405020304" pitchFamily="18" charset="0"/>
              </a:rPr>
              <a:t>Modelos de arquitectura</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b="1" dirty="0">
                <a:latin typeface="Arial" panose="020B0604020202020204" pitchFamily="34" charset="0"/>
                <a:ea typeface="Calibri" panose="020F0502020204030204" pitchFamily="34" charset="0"/>
                <a:cs typeface="Times New Roman" panose="02020603050405020304" pitchFamily="18" charset="0"/>
              </a:rPr>
              <a:t>Memoria compartida</a:t>
            </a:r>
            <a:r>
              <a:rPr lang="es-MX" dirty="0">
                <a:latin typeface="Arial" panose="020B0604020202020204" pitchFamily="34" charset="0"/>
                <a:ea typeface="Calibri" panose="020F0502020204030204" pitchFamily="34" charset="0"/>
                <a:cs typeface="Times New Roman" panose="02020603050405020304" pitchFamily="18" charset="0"/>
              </a:rPr>
              <a:t>: Todos los procesadores comparten una memoria común.</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b="1" dirty="0">
                <a:latin typeface="Arial" panose="020B0604020202020204" pitchFamily="34" charset="0"/>
                <a:ea typeface="Calibri" panose="020F0502020204030204" pitchFamily="34" charset="0"/>
                <a:cs typeface="Times New Roman" panose="02020603050405020304" pitchFamily="18" charset="0"/>
              </a:rPr>
              <a:t>Disco compartido</a:t>
            </a:r>
            <a:r>
              <a:rPr lang="es-MX" dirty="0">
                <a:latin typeface="Arial" panose="020B0604020202020204" pitchFamily="34" charset="0"/>
                <a:ea typeface="Calibri" panose="020F0502020204030204" pitchFamily="34" charset="0"/>
                <a:cs typeface="Times New Roman" panose="02020603050405020304" pitchFamily="18" charset="0"/>
              </a:rPr>
              <a:t>: Todos los procesadores comparten un disco común.</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b="1" dirty="0">
                <a:latin typeface="Arial" panose="020B0604020202020204" pitchFamily="34" charset="0"/>
                <a:ea typeface="Calibri" panose="020F0502020204030204" pitchFamily="34" charset="0"/>
                <a:cs typeface="Times New Roman" panose="02020603050405020304" pitchFamily="18" charset="0"/>
              </a:rPr>
              <a:t>Sin compartimiento</a:t>
            </a:r>
            <a:r>
              <a:rPr lang="es-MX" dirty="0">
                <a:latin typeface="Arial" panose="020B0604020202020204" pitchFamily="34" charset="0"/>
                <a:ea typeface="Calibri" panose="020F0502020204030204" pitchFamily="34" charset="0"/>
                <a:cs typeface="Times New Roman" panose="02020603050405020304" pitchFamily="18" charset="0"/>
              </a:rPr>
              <a:t>: Los procesadores no comparten ni memoria ni disco.</a:t>
            </a:r>
            <a:endParaRPr lang="es-MX"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b="1" dirty="0">
                <a:latin typeface="Arial" panose="020B0604020202020204" pitchFamily="34" charset="0"/>
                <a:ea typeface="Calibri" panose="020F0502020204030204" pitchFamily="34" charset="0"/>
                <a:cs typeface="Times New Roman" panose="02020603050405020304" pitchFamily="18" charset="0"/>
              </a:rPr>
              <a:t>Jerárquico</a:t>
            </a:r>
            <a:r>
              <a:rPr lang="es-MX" dirty="0">
                <a:latin typeface="Arial" panose="020B0604020202020204" pitchFamily="34" charset="0"/>
                <a:ea typeface="Calibri" panose="020F0502020204030204" pitchFamily="34" charset="0"/>
                <a:cs typeface="Times New Roman" panose="02020603050405020304" pitchFamily="18" charset="0"/>
              </a:rPr>
              <a:t>: Es un híbrido de las anteriores.</a:t>
            </a:r>
            <a:endParaRPr lang="es-MX" dirty="0"/>
          </a:p>
        </p:txBody>
      </p:sp>
    </p:spTree>
    <p:extLst>
      <p:ext uri="{BB962C8B-B14F-4D97-AF65-F5344CB8AC3E}">
        <p14:creationId xmlns:p14="http://schemas.microsoft.com/office/powerpoint/2010/main" val="294530312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1" u="sng" dirty="0"/>
              <a:t> Arquitectura de un </a:t>
            </a:r>
            <a:r>
              <a:rPr lang="es-MX" b="1" u="sng" dirty="0" smtClean="0"/>
              <a:t>SBDP</a:t>
            </a:r>
            <a:endParaRPr lang="es-MX" dirty="0"/>
          </a:p>
        </p:txBody>
      </p:sp>
      <p:sp>
        <p:nvSpPr>
          <p:cNvPr id="3" name="Marcador de contenido 2"/>
          <p:cNvSpPr>
            <a:spLocks noGrp="1"/>
          </p:cNvSpPr>
          <p:nvPr>
            <p:ph idx="1"/>
          </p:nvPr>
        </p:nvSpPr>
        <p:spPr>
          <a:xfrm>
            <a:off x="838200" y="1513490"/>
            <a:ext cx="10515600" cy="5067614"/>
          </a:xfrm>
        </p:spPr>
        <p:txBody>
          <a:bodyPr>
            <a:normAutofit fontScale="92500" lnSpcReduction="10000"/>
          </a:bodyPr>
          <a:lstStyle/>
          <a:p>
            <a:pPr algn="just"/>
            <a:r>
              <a:rPr lang="es-MX" dirty="0" smtClean="0"/>
              <a:t>Divide a </a:t>
            </a:r>
            <a:r>
              <a:rPr lang="es-MX" dirty="0"/>
              <a:t>un sistema en tres niveles:</a:t>
            </a:r>
            <a:r>
              <a:rPr lang="es-MX" b="1" dirty="0"/>
              <a:t> </a:t>
            </a:r>
            <a:r>
              <a:rPr lang="es-MX" b="1" u="sng" dirty="0"/>
              <a:t>Interno, Conceptual y Externo.</a:t>
            </a:r>
            <a:endParaRPr lang="es-MX" dirty="0"/>
          </a:p>
          <a:p>
            <a:pPr algn="just"/>
            <a:r>
              <a:rPr lang="es-MX" b="1" dirty="0" smtClean="0"/>
              <a:t>La vista conceptual: </a:t>
            </a:r>
            <a:r>
              <a:rPr lang="es-MX" dirty="0" smtClean="0"/>
              <a:t>representa </a:t>
            </a:r>
            <a:r>
              <a:rPr lang="es-MX" dirty="0"/>
              <a:t>la visión que tiene la comunidad de usuarios de la base de datos. </a:t>
            </a:r>
            <a:endParaRPr lang="es-MX" dirty="0" smtClean="0"/>
          </a:p>
          <a:p>
            <a:pPr algn="just"/>
            <a:r>
              <a:rPr lang="es-MX" b="1" dirty="0" smtClean="0"/>
              <a:t>La </a:t>
            </a:r>
            <a:r>
              <a:rPr lang="es-MX" b="1" dirty="0"/>
              <a:t>vista </a:t>
            </a:r>
            <a:r>
              <a:rPr lang="es-MX" b="1" dirty="0" smtClean="0"/>
              <a:t>externa: </a:t>
            </a:r>
            <a:r>
              <a:rPr lang="es-MX" dirty="0"/>
              <a:t>permite a los usuarios ver sólo los datos de interés en la base de datos, proporcionando así una vista para las aplicaciones de los usuarios, las cuales pueden ser diferentes. </a:t>
            </a:r>
            <a:endParaRPr lang="es-MX" dirty="0" smtClean="0"/>
          </a:p>
          <a:p>
            <a:pPr algn="just"/>
            <a:r>
              <a:rPr lang="es-MX" b="1" dirty="0" smtClean="0"/>
              <a:t>El </a:t>
            </a:r>
            <a:r>
              <a:rPr lang="es-MX" b="1" dirty="0"/>
              <a:t>esquema </a:t>
            </a:r>
            <a:r>
              <a:rPr lang="es-MX" b="1" dirty="0" smtClean="0"/>
              <a:t>interno: </a:t>
            </a:r>
            <a:r>
              <a:rPr lang="es-MX" dirty="0" smtClean="0"/>
              <a:t>es </a:t>
            </a:r>
            <a:r>
              <a:rPr lang="es-MX" dirty="0"/>
              <a:t>el nivel de descripción más bajo de la base de datos y tiene que ver directamente con la organización física de los datos dentro de la computadora. </a:t>
            </a:r>
            <a:endParaRPr lang="es-MX" dirty="0" smtClean="0"/>
          </a:p>
          <a:p>
            <a:pPr marL="0" indent="0" algn="just">
              <a:buNone/>
            </a:pPr>
            <a:r>
              <a:rPr lang="es-MX" dirty="0" smtClean="0"/>
              <a:t>Este </a:t>
            </a:r>
            <a:r>
              <a:rPr lang="es-MX" dirty="0"/>
              <a:t>esquema interactúa directamente con el sistema de archivos del sistema operativo. Los sistemas centralizados se apegan perfectamente a la arquitectura de la Figura 2.4, sin embargo en los SBDP, intervienen otros aspectos importantes los cuales se presentan en </a:t>
            </a:r>
            <a:r>
              <a:rPr lang="es-MX" dirty="0" smtClean="0"/>
              <a:t>la siguiente Figura </a:t>
            </a:r>
            <a:endParaRPr lang="es-MX" dirty="0"/>
          </a:p>
          <a:p>
            <a:pPr algn="just"/>
            <a:endParaRPr lang="es-MX" dirty="0"/>
          </a:p>
        </p:txBody>
      </p:sp>
    </p:spTree>
    <p:extLst>
      <p:ext uri="{BB962C8B-B14F-4D97-AF65-F5344CB8AC3E}">
        <p14:creationId xmlns:p14="http://schemas.microsoft.com/office/powerpoint/2010/main" val="13183288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Marcador de contenido 3"/>
          <p:cNvPicPr>
            <a:picLocks noGrp="1" noChangeAspect="1"/>
          </p:cNvPicPr>
          <p:nvPr>
            <p:ph idx="1"/>
          </p:nvPr>
        </p:nvPicPr>
        <p:blipFill>
          <a:blip r:embed="rId2"/>
          <a:stretch>
            <a:fillRect/>
          </a:stretch>
        </p:blipFill>
        <p:spPr>
          <a:xfrm>
            <a:off x="2864069" y="845803"/>
            <a:ext cx="6463862" cy="5678275"/>
          </a:xfrm>
          <a:prstGeom prst="rect">
            <a:avLst/>
          </a:prstGeom>
        </p:spPr>
      </p:pic>
    </p:spTree>
    <p:extLst>
      <p:ext uri="{BB962C8B-B14F-4D97-AF65-F5344CB8AC3E}">
        <p14:creationId xmlns:p14="http://schemas.microsoft.com/office/powerpoint/2010/main" val="35917049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1325563"/>
          </a:xfrm>
        </p:spPr>
        <p:txBody>
          <a:bodyPr/>
          <a:lstStyle/>
          <a:p>
            <a:r>
              <a:rPr lang="es-MX" dirty="0"/>
              <a:t>El esquema de fragmentación </a:t>
            </a:r>
          </a:p>
        </p:txBody>
      </p:sp>
      <p:sp>
        <p:nvSpPr>
          <p:cNvPr id="3" name="Marcador de contenido 2"/>
          <p:cNvSpPr>
            <a:spLocks noGrp="1"/>
          </p:cNvSpPr>
          <p:nvPr>
            <p:ph idx="1"/>
          </p:nvPr>
        </p:nvSpPr>
        <p:spPr>
          <a:xfrm>
            <a:off x="593500" y="1027135"/>
            <a:ext cx="11061879" cy="5206240"/>
          </a:xfrm>
        </p:spPr>
        <p:txBody>
          <a:bodyPr>
            <a:noAutofit/>
          </a:bodyPr>
          <a:lstStyle/>
          <a:p>
            <a:pPr algn="just"/>
            <a:r>
              <a:rPr lang="es-MX" sz="2400" dirty="0" smtClean="0">
                <a:solidFill>
                  <a:srgbClr val="FF0000"/>
                </a:solidFill>
              </a:rPr>
              <a:t>Describe </a:t>
            </a:r>
            <a:r>
              <a:rPr lang="es-MX" sz="2400" dirty="0">
                <a:solidFill>
                  <a:srgbClr val="FF0000"/>
                </a:solidFill>
              </a:rPr>
              <a:t>la forma en que las relaciones se fragmentan entre los distintos nodos de la BDP, y el esquema de </a:t>
            </a:r>
            <a:r>
              <a:rPr lang="es-MX" sz="2400" dirty="0" smtClean="0">
                <a:solidFill>
                  <a:srgbClr val="FF0000"/>
                </a:solidFill>
              </a:rPr>
              <a:t>asignación  </a:t>
            </a:r>
            <a:r>
              <a:rPr lang="es-MX" sz="2400" dirty="0">
                <a:solidFill>
                  <a:srgbClr val="FF0000"/>
                </a:solidFill>
              </a:rPr>
              <a:t>especific</a:t>
            </a:r>
            <a:r>
              <a:rPr lang="es-MX" sz="2400" dirty="0"/>
              <a:t>a, la ubicación de cada uno de los fragmentos de la base de datos.</a:t>
            </a:r>
          </a:p>
          <a:p>
            <a:pPr algn="just"/>
            <a:r>
              <a:rPr lang="es-MX" sz="2400" dirty="0"/>
              <a:t>De acuerdo con la </a:t>
            </a:r>
            <a:r>
              <a:rPr lang="es-MX" sz="2400" dirty="0" smtClean="0"/>
              <a:t>imagen anterior, un </a:t>
            </a:r>
            <a:r>
              <a:rPr lang="es-MX" sz="2400" dirty="0"/>
              <a:t>usuario ejecuta su consulta sobre el esquema global de la base datos. El SBDP determina en que fragmento de la BDP se encuentra la información utilizando la información del esquema de fragmentación. </a:t>
            </a:r>
            <a:endParaRPr lang="es-MX" sz="2400" dirty="0" smtClean="0"/>
          </a:p>
          <a:p>
            <a:pPr algn="just"/>
            <a:r>
              <a:rPr lang="es-MX" sz="2400" dirty="0" smtClean="0"/>
              <a:t>El </a:t>
            </a:r>
            <a:r>
              <a:rPr lang="es-MX" sz="2400" dirty="0"/>
              <a:t>SBDP toma </a:t>
            </a:r>
            <a:r>
              <a:rPr lang="es-MX" sz="2400" dirty="0" smtClean="0"/>
              <a:t>la </a:t>
            </a:r>
            <a:r>
              <a:rPr lang="es-MX" sz="2400" dirty="0"/>
              <a:t>consulta y con la información del esquema de fragmentación, reconstruye la consulta de manera que pueda ser ejecutada ya no sobre el esquema global, sino sobre el fragmento. </a:t>
            </a:r>
            <a:endParaRPr lang="es-MX" sz="2400" dirty="0" smtClean="0"/>
          </a:p>
          <a:p>
            <a:pPr algn="just"/>
            <a:r>
              <a:rPr lang="es-MX" sz="2400" dirty="0" smtClean="0"/>
              <a:t>El </a:t>
            </a:r>
            <a:r>
              <a:rPr lang="es-MX" sz="2400" dirty="0"/>
              <a:t>siguiente paso, es determinar en que nodo del entorno se encuentra la información, y para </a:t>
            </a:r>
            <a:r>
              <a:rPr lang="es-MX" sz="2400" dirty="0" err="1"/>
              <a:t>ésto</a:t>
            </a:r>
            <a:r>
              <a:rPr lang="es-MX" sz="2400" dirty="0"/>
              <a:t>, el SBDP se apoya del esquema de </a:t>
            </a:r>
            <a:r>
              <a:rPr lang="es-MX" sz="2400" dirty="0" err="1"/>
              <a:t>asignamiento</a:t>
            </a:r>
            <a:r>
              <a:rPr lang="es-MX" sz="2400" dirty="0"/>
              <a:t>, esto le permite al SBDP indicarle a los nodos con fragmentos involucrados en la consulta, que ejecuten la consulta reconstruida. Una vez que llega la consulta al esquema local de cada fragmento, la consulta es procesada como una consulta centralizada</a:t>
            </a:r>
            <a:r>
              <a:rPr lang="es-MX" sz="2400" dirty="0" smtClean="0"/>
              <a:t>.</a:t>
            </a:r>
            <a:endParaRPr lang="es-MX" sz="2400" dirty="0"/>
          </a:p>
        </p:txBody>
      </p:sp>
    </p:spTree>
    <p:extLst>
      <p:ext uri="{BB962C8B-B14F-4D97-AF65-F5344CB8AC3E}">
        <p14:creationId xmlns:p14="http://schemas.microsoft.com/office/powerpoint/2010/main" val="2296092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596572"/>
          </a:xfrm>
        </p:spPr>
        <p:txBody>
          <a:bodyPr>
            <a:normAutofit/>
          </a:bodyPr>
          <a:lstStyle/>
          <a:p>
            <a:r>
              <a:rPr lang="es-MX" sz="3200" dirty="0"/>
              <a:t>Paralelismo de E/S</a:t>
            </a:r>
          </a:p>
        </p:txBody>
      </p:sp>
      <p:sp>
        <p:nvSpPr>
          <p:cNvPr id="3" name="Marcador de contenido 2"/>
          <p:cNvSpPr>
            <a:spLocks noGrp="1"/>
          </p:cNvSpPr>
          <p:nvPr>
            <p:ph idx="1"/>
          </p:nvPr>
        </p:nvSpPr>
        <p:spPr>
          <a:xfrm>
            <a:off x="838200" y="1065172"/>
            <a:ext cx="10515600" cy="4931487"/>
          </a:xfrm>
        </p:spPr>
        <p:txBody>
          <a:bodyPr>
            <a:normAutofit fontScale="92500" lnSpcReduction="10000"/>
          </a:bodyPr>
          <a:lstStyle/>
          <a:p>
            <a:pPr algn="just"/>
            <a:r>
              <a:rPr lang="es-MX" dirty="0" smtClean="0"/>
              <a:t>De </a:t>
            </a:r>
            <a:r>
              <a:rPr lang="es-MX" dirty="0"/>
              <a:t>forma general podemos hablar de paralelismo de E/S cuando hablamos de divisiones en las relaciones entre varios discos para reducir el tiempo necesario de su recuperación. Suponiendo que tenemos n discos (D</a:t>
            </a:r>
            <a:r>
              <a:rPr lang="es-MX" baseline="-25000" dirty="0"/>
              <a:t>0</a:t>
            </a:r>
            <a:r>
              <a:rPr lang="es-MX" dirty="0"/>
              <a:t>,D</a:t>
            </a:r>
            <a:r>
              <a:rPr lang="es-MX" baseline="-25000" dirty="0"/>
              <a:t>1</a:t>
            </a:r>
            <a:r>
              <a:rPr lang="es-MX" dirty="0"/>
              <a:t>,…,</a:t>
            </a:r>
            <a:r>
              <a:rPr lang="es-MX" dirty="0" err="1"/>
              <a:t>D</a:t>
            </a:r>
            <a:r>
              <a:rPr lang="es-MX" baseline="-25000" dirty="0" err="1"/>
              <a:t>n</a:t>
            </a:r>
            <a:r>
              <a:rPr lang="es-MX" dirty="0"/>
              <a:t>- entre los que se van a dividir los datos, existen varias </a:t>
            </a:r>
            <a:r>
              <a:rPr lang="es-MX" b="1" dirty="0"/>
              <a:t>estrategias de división:</a:t>
            </a:r>
          </a:p>
          <a:p>
            <a:pPr lvl="1" algn="just"/>
            <a:r>
              <a:rPr lang="es-MX" b="1" dirty="0"/>
              <a:t>Turno Rotatorio.</a:t>
            </a:r>
            <a:endParaRPr lang="es-MX" dirty="0"/>
          </a:p>
          <a:p>
            <a:pPr lvl="1" algn="just"/>
            <a:r>
              <a:rPr lang="es-MX" b="1" dirty="0"/>
              <a:t>División por Asociación.</a:t>
            </a:r>
            <a:endParaRPr lang="es-MX" dirty="0"/>
          </a:p>
          <a:p>
            <a:pPr lvl="1" algn="just"/>
            <a:r>
              <a:rPr lang="es-MX" b="1" dirty="0"/>
              <a:t>División por Rangos.</a:t>
            </a:r>
            <a:endParaRPr lang="es-MX" dirty="0"/>
          </a:p>
          <a:p>
            <a:pPr lvl="1" algn="just"/>
            <a:r>
              <a:rPr lang="es-MX" b="1" dirty="0"/>
              <a:t>Comparativa entre Técnicas de División</a:t>
            </a:r>
            <a:endParaRPr lang="es-MX" dirty="0"/>
          </a:p>
          <a:p>
            <a:pPr algn="just"/>
            <a:r>
              <a:rPr lang="es-MX" dirty="0"/>
              <a:t>Cuando ya hemos dividido una relación en varios discos se puede recuperar en paralelo utilizándolos todos de la misma manera que se puede escribir en paralelo cuando se está dividiendo una relación</a:t>
            </a:r>
            <a:r>
              <a:rPr lang="es-MX" b="1" dirty="0"/>
              <a:t>. Por lo tanto, cuando se quiera leer (o escribir) la relación completa ganaremos tiempo gracias al paralelismo.</a:t>
            </a:r>
          </a:p>
        </p:txBody>
      </p:sp>
    </p:spTree>
    <p:extLst>
      <p:ext uri="{BB962C8B-B14F-4D97-AF65-F5344CB8AC3E}">
        <p14:creationId xmlns:p14="http://schemas.microsoft.com/office/powerpoint/2010/main" val="40812207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373487"/>
            <a:ext cx="10515600" cy="5803476"/>
          </a:xfrm>
        </p:spPr>
        <p:txBody>
          <a:bodyPr>
            <a:normAutofit/>
          </a:bodyPr>
          <a:lstStyle/>
          <a:p>
            <a:pPr marL="0" indent="0" algn="just">
              <a:buNone/>
            </a:pPr>
            <a:r>
              <a:rPr lang="es-MX" dirty="0"/>
              <a:t>Además de leer de forma completa una relación existen otro tipo de lecturas o consultas:</a:t>
            </a:r>
          </a:p>
          <a:p>
            <a:pPr lvl="1" algn="just"/>
            <a:r>
              <a:rPr lang="es-MX" b="1" dirty="0"/>
              <a:t>Exploración de la Relación Completa.</a:t>
            </a:r>
            <a:endParaRPr lang="es-MX" dirty="0"/>
          </a:p>
          <a:p>
            <a:pPr lvl="1" algn="just"/>
            <a:r>
              <a:rPr lang="es-MX" b="1" dirty="0"/>
              <a:t>Consultas Concretas.</a:t>
            </a:r>
            <a:endParaRPr lang="es-MX" dirty="0"/>
          </a:p>
          <a:p>
            <a:pPr lvl="1" algn="just"/>
            <a:r>
              <a:rPr lang="es-MX" b="1" dirty="0"/>
              <a:t>Consultas de Rango.</a:t>
            </a:r>
            <a:endParaRPr lang="es-MX" dirty="0"/>
          </a:p>
          <a:p>
            <a:pPr marL="0" indent="0" algn="just">
              <a:buNone/>
            </a:pPr>
            <a:endParaRPr lang="es-MX" b="1" dirty="0" smtClean="0"/>
          </a:p>
          <a:p>
            <a:pPr marL="0" indent="0" algn="just">
              <a:buNone/>
            </a:pPr>
            <a:r>
              <a:rPr lang="es-MX" b="1" dirty="0" smtClean="0"/>
              <a:t>Las </a:t>
            </a:r>
            <a:r>
              <a:rPr lang="es-MX" b="1" dirty="0"/>
              <a:t>técnicas de división explicadas permiten estos tipos de acceso pero con diferentes niveles de eficacia:</a:t>
            </a:r>
            <a:endParaRPr lang="es-MX" dirty="0"/>
          </a:p>
          <a:p>
            <a:pPr lvl="1" algn="just"/>
            <a:r>
              <a:rPr lang="es-MX" b="1" dirty="0"/>
              <a:t>Turno Rotatorio.</a:t>
            </a:r>
            <a:endParaRPr lang="es-MX" dirty="0"/>
          </a:p>
          <a:p>
            <a:pPr lvl="1" algn="just"/>
            <a:r>
              <a:rPr lang="es-MX" b="1" dirty="0"/>
              <a:t>División por Asociación.</a:t>
            </a:r>
            <a:endParaRPr lang="es-MX" dirty="0"/>
          </a:p>
          <a:p>
            <a:pPr lvl="1" algn="just"/>
            <a:r>
              <a:rPr lang="es-MX" b="1" dirty="0"/>
              <a:t>División por Rangos.</a:t>
            </a:r>
            <a:endParaRPr lang="es-MX" dirty="0"/>
          </a:p>
        </p:txBody>
      </p:sp>
    </p:spTree>
    <p:extLst>
      <p:ext uri="{BB962C8B-B14F-4D97-AF65-F5344CB8AC3E}">
        <p14:creationId xmlns:p14="http://schemas.microsoft.com/office/powerpoint/2010/main" val="40402149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669701" y="468581"/>
            <a:ext cx="11123054" cy="4727128"/>
          </a:xfrm>
          <a:prstGeom prst="rect">
            <a:avLst/>
          </a:prstGeom>
        </p:spPr>
        <p:txBody>
          <a:bodyPr wrap="square">
            <a:spAutoFit/>
          </a:bodyPr>
          <a:lstStyle/>
          <a:p>
            <a:pPr algn="just">
              <a:lnSpc>
                <a:spcPct val="107000"/>
              </a:lnSpc>
              <a:spcAft>
                <a:spcPts val="800"/>
              </a:spcAft>
            </a:pPr>
            <a:r>
              <a:rPr lang="es-MX" sz="2400" b="1" u="sng" dirty="0">
                <a:latin typeface="Arial" panose="020B0604020202020204" pitchFamily="34" charset="0"/>
                <a:ea typeface="Calibri" panose="020F0502020204030204" pitchFamily="34" charset="0"/>
                <a:cs typeface="Times New Roman" panose="02020603050405020304" pitchFamily="18" charset="0"/>
              </a:rPr>
              <a:t>Paralelismo entre consultas</a:t>
            </a: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400" dirty="0">
                <a:solidFill>
                  <a:srgbClr val="FF0000"/>
                </a:solidFill>
                <a:latin typeface="Arial" panose="020B0604020202020204" pitchFamily="34" charset="0"/>
                <a:ea typeface="Calibri" panose="020F0502020204030204" pitchFamily="34" charset="0"/>
                <a:cs typeface="Times New Roman" panose="02020603050405020304" pitchFamily="18" charset="0"/>
              </a:rPr>
              <a:t>Los sistemas de bases de datos con arquitectura paralela deben asegurar de que dos procesadores no actualicen simultáneamente los mismos datos de manera independiente.</a:t>
            </a:r>
            <a:endParaRPr lang="es-MX" sz="24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400" dirty="0">
                <a:latin typeface="Arial" panose="020B0604020202020204" pitchFamily="34" charset="0"/>
                <a:ea typeface="Calibri" panose="020F0502020204030204" pitchFamily="34" charset="0"/>
                <a:cs typeface="Times New Roman" panose="02020603050405020304" pitchFamily="18" charset="0"/>
              </a:rPr>
              <a:t>Cuando un procesador accede a los datos o los actualiza, el sistema de bases de datos debe garantizar que tenga su última versión en la memoria intermedia. El problema de asegurar que la versión sea la última disponible se denomina problema de </a:t>
            </a:r>
            <a:r>
              <a:rPr lang="es-MX" sz="2400" b="1" dirty="0">
                <a:solidFill>
                  <a:srgbClr val="FF0000"/>
                </a:solidFill>
                <a:latin typeface="Arial" panose="020B0604020202020204" pitchFamily="34" charset="0"/>
                <a:ea typeface="Calibri" panose="020F0502020204030204" pitchFamily="34" charset="0"/>
                <a:cs typeface="Times New Roman" panose="02020603050405020304" pitchFamily="18" charset="0"/>
              </a:rPr>
              <a:t>coherencia de cache</a:t>
            </a:r>
            <a:r>
              <a:rPr lang="es-MX" sz="2400" dirty="0">
                <a:latin typeface="Arial" panose="020B0604020202020204" pitchFamily="34" charset="0"/>
                <a:ea typeface="Calibri" panose="020F0502020204030204" pitchFamily="34" charset="0"/>
                <a:cs typeface="Times New Roman" panose="02020603050405020304" pitchFamily="18" charset="0"/>
              </a:rPr>
              <a:t>.</a:t>
            </a: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400" dirty="0">
                <a:latin typeface="Arial" panose="020B0604020202020204" pitchFamily="34" charset="0"/>
                <a:ea typeface="Calibri" panose="020F0502020204030204" pitchFamily="34" charset="0"/>
                <a:cs typeface="Times New Roman" panose="02020603050405020304" pitchFamily="18" charset="0"/>
              </a:rPr>
              <a:t>Existen una serie de </a:t>
            </a:r>
            <a:r>
              <a:rPr lang="es-MX" sz="2400" dirty="0">
                <a:solidFill>
                  <a:srgbClr val="FF0000"/>
                </a:solidFill>
                <a:latin typeface="Arial" panose="020B0604020202020204" pitchFamily="34" charset="0"/>
                <a:ea typeface="Calibri" panose="020F0502020204030204" pitchFamily="34" charset="0"/>
                <a:cs typeface="Times New Roman" panose="02020603050405020304" pitchFamily="18" charset="0"/>
              </a:rPr>
              <a:t>protocolos para garantizar </a:t>
            </a:r>
            <a:r>
              <a:rPr lang="es-MX" sz="2400" dirty="0">
                <a:latin typeface="Arial" panose="020B0604020202020204" pitchFamily="34" charset="0"/>
                <a:ea typeface="Calibri" panose="020F0502020204030204" pitchFamily="34" charset="0"/>
                <a:cs typeface="Times New Roman" panose="02020603050405020304" pitchFamily="18" charset="0"/>
              </a:rPr>
              <a:t>la </a:t>
            </a:r>
            <a:r>
              <a:rPr lang="es-MX" sz="2400" b="1" dirty="0">
                <a:latin typeface="Arial" panose="020B0604020202020204" pitchFamily="34" charset="0"/>
                <a:ea typeface="Calibri" panose="020F0502020204030204" pitchFamily="34" charset="0"/>
                <a:cs typeface="Times New Roman" panose="02020603050405020304" pitchFamily="18" charset="0"/>
              </a:rPr>
              <a:t>coherencia de cache</a:t>
            </a:r>
            <a:r>
              <a:rPr lang="es-MX" sz="2400" dirty="0">
                <a:latin typeface="Arial" panose="020B0604020202020204" pitchFamily="34" charset="0"/>
                <a:ea typeface="Calibri" panose="020F0502020204030204" pitchFamily="34" charset="0"/>
                <a:cs typeface="Times New Roman" panose="02020603050405020304" pitchFamily="18" charset="0"/>
              </a:rPr>
              <a:t>, que normalmente se integran con los de control de concurrencia para reducir la sobrecarga</a:t>
            </a:r>
            <a:r>
              <a:rPr lang="es-MX" sz="2400" dirty="0" smtClean="0">
                <a:latin typeface="Arial" panose="020B0604020202020204" pitchFamily="34" charset="0"/>
                <a:ea typeface="Calibri" panose="020F0502020204030204" pitchFamily="34" charset="0"/>
                <a:cs typeface="Times New Roman" panose="02020603050405020304" pitchFamily="18" charset="0"/>
              </a:rPr>
              <a:t>.</a:t>
            </a:r>
            <a:endParaRPr lang="es-MX" sz="2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5070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837127"/>
            <a:ext cx="10515600" cy="5339836"/>
          </a:xfrm>
        </p:spPr>
        <p:txBody>
          <a:bodyPr>
            <a:normAutofit fontScale="92500" lnSpcReduction="20000"/>
          </a:bodyPr>
          <a:lstStyle/>
          <a:p>
            <a:pPr marL="0" indent="0" algn="just">
              <a:lnSpc>
                <a:spcPct val="107000"/>
              </a:lnSpc>
              <a:spcAft>
                <a:spcPts val="800"/>
              </a:spcAft>
              <a:buNone/>
            </a:pPr>
            <a:r>
              <a:rPr lang="es-MX" b="1" dirty="0">
                <a:latin typeface="Arial" panose="020B0604020202020204" pitchFamily="34" charset="0"/>
                <a:ea typeface="Calibri" panose="020F0502020204030204" pitchFamily="34" charset="0"/>
                <a:cs typeface="Times New Roman" panose="02020603050405020304" pitchFamily="18" charset="0"/>
              </a:rPr>
              <a:t>Los protocolos de este tipo de sistemas de disco compartido son los siguientes:</a:t>
            </a:r>
            <a:endParaRPr lang="es-MX" sz="2400" b="1"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pPr>
            <a:r>
              <a:rPr lang="es-MX" dirty="0">
                <a:latin typeface="Arial" panose="020B0604020202020204" pitchFamily="34" charset="0"/>
                <a:ea typeface="Calibri" panose="020F0502020204030204" pitchFamily="34" charset="0"/>
                <a:cs typeface="Times New Roman" panose="02020603050405020304" pitchFamily="18" charset="0"/>
              </a:rPr>
              <a:t>Antes de cualquier acceso de lectura o escritura de una página, la transacción la bloquea en modo compartido o </a:t>
            </a:r>
            <a:r>
              <a:rPr lang="es-MX" dirty="0" smtClean="0">
                <a:latin typeface="Arial" panose="020B0604020202020204" pitchFamily="34" charset="0"/>
                <a:ea typeface="Calibri" panose="020F0502020204030204" pitchFamily="34" charset="0"/>
                <a:cs typeface="Times New Roman" panose="02020603050405020304" pitchFamily="18" charset="0"/>
              </a:rPr>
              <a:t>exclusivo</a:t>
            </a:r>
            <a:r>
              <a:rPr lang="es-MX" dirty="0">
                <a:latin typeface="Arial" panose="020B0604020202020204" pitchFamily="34" charset="0"/>
                <a:ea typeface="Calibri" panose="020F0502020204030204" pitchFamily="34" charset="0"/>
                <a:cs typeface="Times New Roman" panose="02020603050405020304" pitchFamily="18" charset="0"/>
              </a:rPr>
              <a:t>, según corresponda. Inmediatamente después de obtener el bloqueo compartido o exclusivo de la página, la transacción lee también su copia mas reciente del disco compartido.</a:t>
            </a: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lnSpc>
                <a:spcPct val="107000"/>
              </a:lnSpc>
              <a:spcAft>
                <a:spcPts val="800"/>
              </a:spcAft>
            </a:pPr>
            <a:r>
              <a:rPr lang="es-MX" dirty="0">
                <a:latin typeface="Arial" panose="020B0604020202020204" pitchFamily="34" charset="0"/>
                <a:ea typeface="Calibri" panose="020F0502020204030204" pitchFamily="34" charset="0"/>
                <a:cs typeface="Times New Roman" panose="02020603050405020304" pitchFamily="18" charset="0"/>
              </a:rPr>
              <a:t>Antes de que una transacción libere el bloqueo exclusivo de una página, la traslada al disco compartido, posteriormente libera el bloqueo.</a:t>
            </a:r>
            <a:endParaRPr lang="es-MX" sz="24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just"/>
            <a:r>
              <a:rPr lang="es-MX" dirty="0">
                <a:latin typeface="Arial" panose="020B0604020202020204" pitchFamily="34" charset="0"/>
                <a:ea typeface="Calibri" panose="020F0502020204030204" pitchFamily="34" charset="0"/>
              </a:rPr>
              <a:t>Con este protocolo se garantiza que cuando una transacción establece un bloqueo compartido o exclusivo sobre una página, obtenga la copia correcta de la página</a:t>
            </a:r>
            <a:endParaRPr lang="es-MX" dirty="0"/>
          </a:p>
          <a:p>
            <a:pPr algn="just"/>
            <a:endParaRPr lang="es-MX" dirty="0"/>
          </a:p>
        </p:txBody>
      </p:sp>
    </p:spTree>
    <p:extLst>
      <p:ext uri="{BB962C8B-B14F-4D97-AF65-F5344CB8AC3E}">
        <p14:creationId xmlns:p14="http://schemas.microsoft.com/office/powerpoint/2010/main" val="25223603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772733" y="1096393"/>
            <a:ext cx="10663708" cy="4167679"/>
          </a:xfrm>
          <a:prstGeom prst="rect">
            <a:avLst/>
          </a:prstGeom>
        </p:spPr>
        <p:txBody>
          <a:bodyPr wrap="square">
            <a:spAutoFit/>
          </a:bodyPr>
          <a:lstStyle/>
          <a:p>
            <a:pPr algn="just">
              <a:lnSpc>
                <a:spcPct val="107000"/>
              </a:lnSpc>
              <a:spcAft>
                <a:spcPts val="800"/>
              </a:spcAft>
            </a:pPr>
            <a:r>
              <a:rPr lang="es-MX" sz="2800" b="1" u="sng" dirty="0">
                <a:latin typeface="Arial" panose="020B0604020202020204" pitchFamily="34" charset="0"/>
                <a:ea typeface="Calibri" panose="020F0502020204030204" pitchFamily="34" charset="0"/>
                <a:cs typeface="Times New Roman" panose="02020603050405020304" pitchFamily="18" charset="0"/>
              </a:rPr>
              <a:t>Paralelismo en Consultas</a:t>
            </a:r>
            <a:endParaRPr lang="es-MX"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800" dirty="0" smtClean="0">
                <a:latin typeface="Arial" panose="020B0604020202020204" pitchFamily="34" charset="0"/>
                <a:ea typeface="Calibri" panose="020F0502020204030204" pitchFamily="34" charset="0"/>
                <a:cs typeface="Times New Roman" panose="02020603050405020304" pitchFamily="18" charset="0"/>
              </a:rPr>
              <a:t>Es </a:t>
            </a:r>
            <a:r>
              <a:rPr lang="es-MX" sz="2800" dirty="0">
                <a:latin typeface="Arial" panose="020B0604020202020204" pitchFamily="34" charset="0"/>
                <a:ea typeface="Calibri" panose="020F0502020204030204" pitchFamily="34" charset="0"/>
                <a:cs typeface="Times New Roman" panose="02020603050405020304" pitchFamily="18" charset="0"/>
              </a:rPr>
              <a:t>la ejecución en paralelo de una única consulta entre varios procesadores y discos, cuyo objetivo es acelerar las consultas de ejecución </a:t>
            </a:r>
            <a:r>
              <a:rPr lang="es-MX" sz="2800" dirty="0" smtClean="0">
                <a:latin typeface="Arial" panose="020B0604020202020204" pitchFamily="34" charset="0"/>
                <a:ea typeface="Calibri" panose="020F0502020204030204" pitchFamily="34" charset="0"/>
                <a:cs typeface="Times New Roman" panose="02020603050405020304" pitchFamily="18" charset="0"/>
              </a:rPr>
              <a:t>prolongada</a:t>
            </a:r>
            <a:r>
              <a:rPr lang="es-MX" sz="2800" dirty="0">
                <a:latin typeface="Arial" panose="020B0604020202020204" pitchFamily="34" charset="0"/>
                <a:ea typeface="Calibri" panose="020F0502020204030204" pitchFamily="34" charset="0"/>
                <a:cs typeface="Times New Roman" panose="02020603050405020304" pitchFamily="18" charset="0"/>
              </a:rPr>
              <a:t>. Por tanto se puede hacer paralelas las consultas haciendo paralelas las operaciones que las forman.</a:t>
            </a:r>
            <a:endParaRPr lang="es-MX" sz="2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MX" sz="2800" dirty="0">
                <a:latin typeface="Arial" panose="020B0604020202020204" pitchFamily="34" charset="0"/>
                <a:ea typeface="Calibri" panose="020F0502020204030204" pitchFamily="34" charset="0"/>
                <a:cs typeface="Times New Roman" panose="02020603050405020304" pitchFamily="18" charset="0"/>
              </a:rPr>
              <a:t>Existen dos maneras de ejecutar en paralelo una sola consulta:</a:t>
            </a:r>
            <a:endParaRPr lang="es-MX" sz="2800" dirty="0">
              <a:latin typeface="Calibri" panose="020F0502020204030204" pitchFamily="34" charset="0"/>
              <a:ea typeface="Calibri" panose="020F0502020204030204" pitchFamily="34" charset="0"/>
              <a:cs typeface="Times New Roman" panose="02020603050405020304" pitchFamily="18" charset="0"/>
            </a:endParaRPr>
          </a:p>
          <a:p>
            <a:pPr marL="449580" algn="just">
              <a:lnSpc>
                <a:spcPct val="107000"/>
              </a:lnSpc>
              <a:spcAft>
                <a:spcPts val="800"/>
              </a:spcAft>
            </a:pPr>
            <a:r>
              <a:rPr lang="es-MX" sz="2800" b="1" dirty="0">
                <a:latin typeface="Arial" panose="020B0604020202020204" pitchFamily="34" charset="0"/>
                <a:ea typeface="Calibri" panose="020F0502020204030204" pitchFamily="34" charset="0"/>
                <a:cs typeface="Times New Roman" panose="02020603050405020304" pitchFamily="18" charset="0"/>
              </a:rPr>
              <a:t>Paralelismo en operaciones.</a:t>
            </a:r>
            <a:endParaRPr lang="es-MX" sz="2800" dirty="0">
              <a:latin typeface="Calibri" panose="020F0502020204030204" pitchFamily="34" charset="0"/>
              <a:ea typeface="Calibri" panose="020F0502020204030204" pitchFamily="34" charset="0"/>
              <a:cs typeface="Times New Roman" panose="02020603050405020304" pitchFamily="18" charset="0"/>
            </a:endParaRPr>
          </a:p>
          <a:p>
            <a:pPr marL="449580" algn="just">
              <a:lnSpc>
                <a:spcPct val="107000"/>
              </a:lnSpc>
              <a:spcAft>
                <a:spcPts val="800"/>
              </a:spcAft>
            </a:pPr>
            <a:r>
              <a:rPr lang="es-MX" sz="2800" b="1" dirty="0">
                <a:latin typeface="Arial" panose="020B0604020202020204" pitchFamily="34" charset="0"/>
                <a:ea typeface="Calibri" panose="020F0502020204030204" pitchFamily="34" charset="0"/>
                <a:cs typeface="Times New Roman" panose="02020603050405020304" pitchFamily="18" charset="0"/>
              </a:rPr>
              <a:t>Paralelismo entre </a:t>
            </a:r>
            <a:r>
              <a:rPr lang="es-MX" sz="2800" b="1" dirty="0" smtClean="0">
                <a:latin typeface="Arial" panose="020B0604020202020204" pitchFamily="34" charset="0"/>
                <a:ea typeface="Calibri" panose="020F0502020204030204" pitchFamily="34" charset="0"/>
                <a:cs typeface="Times New Roman" panose="02020603050405020304" pitchFamily="18" charset="0"/>
              </a:rPr>
              <a:t>Operaciones</a:t>
            </a:r>
            <a:endParaRPr lang="es-MX"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6802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407607"/>
          </a:xfrm>
        </p:spPr>
        <p:txBody>
          <a:bodyPr>
            <a:normAutofit fontScale="90000"/>
          </a:bodyPr>
          <a:lstStyle/>
          <a:p>
            <a:r>
              <a:rPr lang="es-MX" dirty="0" smtClean="0"/>
              <a:t>Conceptos generales:</a:t>
            </a:r>
            <a:endParaRPr lang="es-MX" dirty="0"/>
          </a:p>
        </p:txBody>
      </p:sp>
      <p:sp>
        <p:nvSpPr>
          <p:cNvPr id="3" name="Marcador de contenido 2"/>
          <p:cNvSpPr>
            <a:spLocks noGrp="1"/>
          </p:cNvSpPr>
          <p:nvPr>
            <p:ph idx="1"/>
          </p:nvPr>
        </p:nvSpPr>
        <p:spPr>
          <a:xfrm>
            <a:off x="838199" y="1120462"/>
            <a:ext cx="10855817" cy="5563673"/>
          </a:xfrm>
        </p:spPr>
        <p:txBody>
          <a:bodyPr>
            <a:normAutofit fontScale="92500" lnSpcReduction="20000"/>
          </a:bodyPr>
          <a:lstStyle/>
          <a:p>
            <a:pPr algn="just"/>
            <a:r>
              <a:rPr lang="es-MX" dirty="0"/>
              <a:t>Es un sistema de gestión de bases de datos, consiste en una colección de datos interrelacionados y un conjunto de programas que permiten a los usuarios acceder y modificar dichos datos. La colección de datos se denomina base de datos.</a:t>
            </a:r>
          </a:p>
          <a:p>
            <a:pPr algn="just"/>
            <a:r>
              <a:rPr lang="es-MX" dirty="0"/>
              <a:t>En la arquitectura de un sistema de base de datos se reflejan aspectos como la conexión en red sea en Base de datos Distribuidas como Base de datos Paralelas se ejecuta sobre múltiples procesadores y discos que han sido diseñados para ejecutar operaciones en paralelo, cuando sea posible, con el propósito de mejorar el rendimiento.</a:t>
            </a:r>
          </a:p>
          <a:p>
            <a:pPr algn="just"/>
            <a:r>
              <a:rPr lang="es-MX" dirty="0"/>
              <a:t>Los sistemas paralelos mejoran la velocidad de procesamiento y de e/s mediante la utilización de </a:t>
            </a:r>
            <a:r>
              <a:rPr lang="es-MX" dirty="0" err="1" smtClean="0"/>
              <a:t>cpu</a:t>
            </a:r>
            <a:r>
              <a:rPr lang="es-MX" dirty="0" smtClean="0"/>
              <a:t> </a:t>
            </a:r>
            <a:r>
              <a:rPr lang="es-MX" dirty="0"/>
              <a:t>y discos en paralelo. La fuerza que ha impulsado a los sistemas paralelos de bases de datos ha sido la demanda de aplicaciones que han de manejar bases de datos extremadamente grandes </a:t>
            </a:r>
            <a:r>
              <a:rPr lang="es-MX" dirty="0" smtClean="0"/>
              <a:t>o </a:t>
            </a:r>
            <a:r>
              <a:rPr lang="es-MX" dirty="0"/>
              <a:t>que tienen que procesar un número enorme de transacciones por segundo (del orden de miles de transacciones por segundo).</a:t>
            </a:r>
          </a:p>
          <a:p>
            <a:pPr algn="just"/>
            <a:r>
              <a:rPr lang="es-MX" dirty="0"/>
              <a:t>Los sistemas paralelos de base de datos constan de varios procesadores y varios </a:t>
            </a:r>
            <a:r>
              <a:rPr lang="es-MX" dirty="0" smtClean="0"/>
              <a:t>discos </a:t>
            </a:r>
            <a:r>
              <a:rPr lang="es-MX" dirty="0"/>
              <a:t>conectados a través de una red de interconexión de alta velocidad. </a:t>
            </a:r>
          </a:p>
        </p:txBody>
      </p:sp>
    </p:spTree>
    <p:extLst>
      <p:ext uri="{BB962C8B-B14F-4D97-AF65-F5344CB8AC3E}">
        <p14:creationId xmlns:p14="http://schemas.microsoft.com/office/powerpoint/2010/main" val="26661264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99563" y="476518"/>
            <a:ext cx="10515600" cy="5674687"/>
          </a:xfrm>
        </p:spPr>
        <p:txBody>
          <a:bodyPr>
            <a:noAutofit/>
          </a:bodyPr>
          <a:lstStyle/>
          <a:p>
            <a:pPr marL="0" indent="0" algn="just">
              <a:lnSpc>
                <a:spcPct val="107000"/>
              </a:lnSpc>
              <a:spcAft>
                <a:spcPts val="800"/>
              </a:spcAft>
              <a:buNone/>
            </a:pPr>
            <a:r>
              <a:rPr lang="es-MX" sz="2000" b="1" dirty="0">
                <a:latin typeface="Arial" panose="020B0604020202020204" pitchFamily="34" charset="0"/>
                <a:ea typeface="Calibri" panose="020F0502020204030204" pitchFamily="34" charset="0"/>
                <a:cs typeface="Times New Roman" panose="02020603050405020304" pitchFamily="18" charset="0"/>
              </a:rPr>
              <a:t> </a:t>
            </a:r>
            <a:r>
              <a:rPr lang="es-MX" sz="2000" b="1" u="sng" dirty="0">
                <a:latin typeface="Arial" panose="020B0604020202020204" pitchFamily="34" charset="0"/>
                <a:ea typeface="Calibri" panose="020F0502020204030204" pitchFamily="34" charset="0"/>
                <a:cs typeface="Times New Roman" panose="02020603050405020304" pitchFamily="18" charset="0"/>
              </a:rPr>
              <a:t>Ordenación Paralela</a:t>
            </a: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MX" sz="2000" dirty="0">
                <a:latin typeface="Arial" panose="020B0604020202020204" pitchFamily="34" charset="0"/>
                <a:ea typeface="Calibri" panose="020F0502020204030204" pitchFamily="34" charset="0"/>
                <a:cs typeface="Times New Roman" panose="02020603050405020304" pitchFamily="18" charset="0"/>
              </a:rPr>
              <a:t>Dependiendo del criterio en la división de la relación se pueden distinguir dos tipos de ordenación:</a:t>
            </a: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MX" sz="2000" b="1" dirty="0">
                <a:latin typeface="Arial" panose="020B0604020202020204" pitchFamily="34" charset="0"/>
                <a:ea typeface="Calibri" panose="020F0502020204030204" pitchFamily="34" charset="0"/>
                <a:cs typeface="Times New Roman" panose="02020603050405020304" pitchFamily="18" charset="0"/>
              </a:rPr>
              <a:t>Ordenación división de Rangos</a:t>
            </a:r>
            <a:r>
              <a:rPr lang="es-MX" sz="2000" dirty="0">
                <a:latin typeface="Arial" panose="020B0604020202020204" pitchFamily="34" charset="0"/>
                <a:ea typeface="Calibri" panose="020F0502020204030204" pitchFamily="34" charset="0"/>
                <a:cs typeface="Times New Roman" panose="02020603050405020304" pitchFamily="18" charset="0"/>
              </a:rPr>
              <a:t>: Esta forma de división por rangos posee dos etapas diferenciadas:</a:t>
            </a: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MX" sz="2000" dirty="0">
                <a:latin typeface="Arial" panose="020B0604020202020204" pitchFamily="34" charset="0"/>
                <a:ea typeface="Calibri" panose="020F0502020204030204" pitchFamily="34" charset="0"/>
                <a:cs typeface="Times New Roman" panose="02020603050405020304" pitchFamily="18" charset="0"/>
              </a:rPr>
              <a:t>Redistribuir las </a:t>
            </a:r>
            <a:r>
              <a:rPr lang="es-MX" sz="2000" dirty="0" err="1">
                <a:latin typeface="Arial" panose="020B0604020202020204" pitchFamily="34" charset="0"/>
                <a:ea typeface="Calibri" panose="020F0502020204030204" pitchFamily="34" charset="0"/>
                <a:cs typeface="Times New Roman" panose="02020603050405020304" pitchFamily="18" charset="0"/>
              </a:rPr>
              <a:t>tuplas</a:t>
            </a:r>
            <a:r>
              <a:rPr lang="es-MX" sz="2000" dirty="0">
                <a:latin typeface="Arial" panose="020B0604020202020204" pitchFamily="34" charset="0"/>
                <a:ea typeface="Calibri" panose="020F0502020204030204" pitchFamily="34" charset="0"/>
                <a:cs typeface="Times New Roman" panose="02020603050405020304" pitchFamily="18" charset="0"/>
              </a:rPr>
              <a:t> de la relación utilizando una estrategia de división por rangos, de manera que todas las </a:t>
            </a:r>
            <a:r>
              <a:rPr lang="es-MX" sz="2000" dirty="0" err="1">
                <a:latin typeface="Arial" panose="020B0604020202020204" pitchFamily="34" charset="0"/>
                <a:ea typeface="Calibri" panose="020F0502020204030204" pitchFamily="34" charset="0"/>
                <a:cs typeface="Times New Roman" panose="02020603050405020304" pitchFamily="18" charset="0"/>
              </a:rPr>
              <a:t>tuplas</a:t>
            </a:r>
            <a:r>
              <a:rPr lang="es-MX" sz="2000" dirty="0">
                <a:latin typeface="Arial" panose="020B0604020202020204" pitchFamily="34" charset="0"/>
                <a:ea typeface="Calibri" panose="020F0502020204030204" pitchFamily="34" charset="0"/>
                <a:cs typeface="Times New Roman" panose="02020603050405020304" pitchFamily="18" charset="0"/>
              </a:rPr>
              <a:t> que se hallen dentro del rango i-</a:t>
            </a:r>
            <a:r>
              <a:rPr lang="es-MX" sz="2000" dirty="0" err="1">
                <a:latin typeface="Arial" panose="020B0604020202020204" pitchFamily="34" charset="0"/>
                <a:ea typeface="Calibri" panose="020F0502020204030204" pitchFamily="34" charset="0"/>
                <a:cs typeface="Times New Roman" panose="02020603050405020304" pitchFamily="18" charset="0"/>
              </a:rPr>
              <a:t>ésimo</a:t>
            </a:r>
            <a:r>
              <a:rPr lang="es-MX" sz="2000" dirty="0">
                <a:latin typeface="Arial" panose="020B0604020202020204" pitchFamily="34" charset="0"/>
                <a:ea typeface="Calibri" panose="020F0502020204030204" pitchFamily="34" charset="0"/>
                <a:cs typeface="Times New Roman" panose="02020603050405020304" pitchFamily="18" charset="0"/>
              </a:rPr>
              <a:t> se envíen al procesador P</a:t>
            </a:r>
            <a:r>
              <a:rPr lang="es-MX" sz="2000" baseline="-25000" dirty="0">
                <a:latin typeface="Arial" panose="020B0604020202020204" pitchFamily="34" charset="0"/>
                <a:ea typeface="Calibri" panose="020F0502020204030204" pitchFamily="34" charset="0"/>
                <a:cs typeface="Times New Roman" panose="02020603050405020304" pitchFamily="18" charset="0"/>
              </a:rPr>
              <a:t>i</a:t>
            </a:r>
            <a:r>
              <a:rPr lang="es-MX" sz="2000" dirty="0">
                <a:latin typeface="Arial" panose="020B0604020202020204" pitchFamily="34" charset="0"/>
                <a:ea typeface="Calibri" panose="020F0502020204030204" pitchFamily="34" charset="0"/>
                <a:cs typeface="Times New Roman" panose="02020603050405020304" pitchFamily="18" charset="0"/>
              </a:rPr>
              <a:t>, que almacena temporalmente la relación en el disco D</a:t>
            </a:r>
            <a:r>
              <a:rPr lang="es-MX" sz="2000" baseline="-25000" dirty="0">
                <a:latin typeface="Arial" panose="020B0604020202020204" pitchFamily="34" charset="0"/>
                <a:ea typeface="Calibri" panose="020F0502020204030204" pitchFamily="34" charset="0"/>
                <a:cs typeface="Times New Roman" panose="02020603050405020304" pitchFamily="18" charset="0"/>
              </a:rPr>
              <a:t>i</a:t>
            </a:r>
            <a:r>
              <a:rPr lang="es-MX" sz="2000" dirty="0">
                <a:latin typeface="Arial" panose="020B0604020202020204" pitchFamily="34" charset="0"/>
                <a:ea typeface="Calibri" panose="020F0502020204030204" pitchFamily="34" charset="0"/>
                <a:cs typeface="Times New Roman" panose="02020603050405020304" pitchFamily="18" charset="0"/>
              </a:rPr>
              <a:t>. Para implementar en paralelo la división por rangos cada procesador lee las </a:t>
            </a:r>
            <a:r>
              <a:rPr lang="es-MX" sz="2000" dirty="0" err="1">
                <a:latin typeface="Arial" panose="020B0604020202020204" pitchFamily="34" charset="0"/>
                <a:ea typeface="Calibri" panose="020F0502020204030204" pitchFamily="34" charset="0"/>
                <a:cs typeface="Times New Roman" panose="02020603050405020304" pitchFamily="18" charset="0"/>
              </a:rPr>
              <a:t>tuplas</a:t>
            </a:r>
            <a:r>
              <a:rPr lang="es-MX" sz="2000" dirty="0">
                <a:latin typeface="Arial" panose="020B0604020202020204" pitchFamily="34" charset="0"/>
                <a:ea typeface="Calibri" panose="020F0502020204030204" pitchFamily="34" charset="0"/>
                <a:cs typeface="Times New Roman" panose="02020603050405020304" pitchFamily="18" charset="0"/>
              </a:rPr>
              <a:t> de su disco y las envía al procesador de destino. Cada procesador P</a:t>
            </a:r>
            <a:r>
              <a:rPr lang="es-MX" sz="2000" baseline="-25000" dirty="0">
                <a:latin typeface="Arial" panose="020B0604020202020204" pitchFamily="34" charset="0"/>
                <a:ea typeface="Calibri" panose="020F0502020204030204" pitchFamily="34" charset="0"/>
                <a:cs typeface="Times New Roman" panose="02020603050405020304" pitchFamily="18" charset="0"/>
              </a:rPr>
              <a:t>0</a:t>
            </a:r>
            <a:r>
              <a:rPr lang="es-MX" sz="2000" dirty="0">
                <a:latin typeface="Arial" panose="020B0604020202020204" pitchFamily="34" charset="0"/>
                <a:ea typeface="Calibri" panose="020F0502020204030204" pitchFamily="34" charset="0"/>
                <a:cs typeface="Times New Roman" panose="02020603050405020304" pitchFamily="18" charset="0"/>
              </a:rPr>
              <a:t>,P</a:t>
            </a:r>
            <a:r>
              <a:rPr lang="es-MX" sz="2000" baseline="-25000" dirty="0">
                <a:latin typeface="Arial" panose="020B0604020202020204" pitchFamily="34" charset="0"/>
                <a:ea typeface="Calibri" panose="020F0502020204030204" pitchFamily="34" charset="0"/>
                <a:cs typeface="Times New Roman" panose="02020603050405020304" pitchFamily="18" charset="0"/>
              </a:rPr>
              <a:t>1</a:t>
            </a:r>
            <a:r>
              <a:rPr lang="es-MX" sz="2000" dirty="0">
                <a:latin typeface="Arial" panose="020B0604020202020204" pitchFamily="34" charset="0"/>
                <a:ea typeface="Calibri" panose="020F0502020204030204" pitchFamily="34" charset="0"/>
                <a:cs typeface="Times New Roman" panose="02020603050405020304" pitchFamily="18" charset="0"/>
              </a:rPr>
              <a:t>…</a:t>
            </a:r>
            <a:r>
              <a:rPr lang="es-MX" sz="2000" dirty="0" err="1">
                <a:latin typeface="Arial" panose="020B0604020202020204" pitchFamily="34" charset="0"/>
                <a:ea typeface="Calibri" panose="020F0502020204030204" pitchFamily="34" charset="0"/>
                <a:cs typeface="Times New Roman" panose="02020603050405020304" pitchFamily="18" charset="0"/>
              </a:rPr>
              <a:t>P</a:t>
            </a:r>
            <a:r>
              <a:rPr lang="es-MX" sz="2000" baseline="-25000" dirty="0" err="1">
                <a:latin typeface="Arial" panose="020B0604020202020204" pitchFamily="34" charset="0"/>
                <a:ea typeface="Calibri" panose="020F0502020204030204" pitchFamily="34" charset="0"/>
                <a:cs typeface="Times New Roman" panose="02020603050405020304" pitchFamily="18" charset="0"/>
              </a:rPr>
              <a:t>n</a:t>
            </a:r>
            <a:r>
              <a:rPr lang="es-MX" sz="2000" dirty="0">
                <a:latin typeface="Arial" panose="020B0604020202020204" pitchFamily="34" charset="0"/>
                <a:ea typeface="Calibri" panose="020F0502020204030204" pitchFamily="34" charset="0"/>
                <a:cs typeface="Times New Roman" panose="02020603050405020304" pitchFamily="18" charset="0"/>
              </a:rPr>
              <a:t> también recibe las </a:t>
            </a:r>
            <a:r>
              <a:rPr lang="es-MX" sz="2000" dirty="0" err="1">
                <a:latin typeface="Arial" panose="020B0604020202020204" pitchFamily="34" charset="0"/>
                <a:ea typeface="Calibri" panose="020F0502020204030204" pitchFamily="34" charset="0"/>
                <a:cs typeface="Times New Roman" panose="02020603050405020304" pitchFamily="18" charset="0"/>
              </a:rPr>
              <a:t>tuplas</a:t>
            </a:r>
            <a:r>
              <a:rPr lang="es-MX" sz="2000" dirty="0">
                <a:latin typeface="Arial" panose="020B0604020202020204" pitchFamily="34" charset="0"/>
                <a:ea typeface="Calibri" panose="020F0502020204030204" pitchFamily="34" charset="0"/>
                <a:cs typeface="Times New Roman" panose="02020603050405020304" pitchFamily="18" charset="0"/>
              </a:rPr>
              <a:t> correspondientes a su partición y las almacena localmente.</a:t>
            </a: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MX" sz="2000" dirty="0">
                <a:latin typeface="Arial" panose="020B0604020202020204" pitchFamily="34" charset="0"/>
                <a:ea typeface="Calibri" panose="020F0502020204030204" pitchFamily="34" charset="0"/>
                <a:cs typeface="Times New Roman" panose="02020603050405020304" pitchFamily="18" charset="0"/>
              </a:rPr>
              <a:t>Cada uno de los procesadores ordena localmente su partición de la relación sin interactuar con los demás. La operación final de mezcla es trivial ya que la división por rangos de la primera etapa asegura que los valores de la clave del procesador P</a:t>
            </a:r>
            <a:r>
              <a:rPr lang="es-MX" sz="2000" baseline="-25000" dirty="0">
                <a:latin typeface="Arial" panose="020B0604020202020204" pitchFamily="34" charset="0"/>
                <a:ea typeface="Calibri" panose="020F0502020204030204" pitchFamily="34" charset="0"/>
                <a:cs typeface="Times New Roman" panose="02020603050405020304" pitchFamily="18" charset="0"/>
              </a:rPr>
              <a:t>i</a:t>
            </a:r>
            <a:r>
              <a:rPr lang="es-MX" sz="2000" dirty="0">
                <a:latin typeface="Arial" panose="020B0604020202020204" pitchFamily="34" charset="0"/>
                <a:ea typeface="Calibri" panose="020F0502020204030204" pitchFamily="34" charset="0"/>
                <a:cs typeface="Times New Roman" panose="02020603050405020304" pitchFamily="18" charset="0"/>
              </a:rPr>
              <a:t> sean menores que los procesador P</a:t>
            </a: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es-MX" sz="2000" dirty="0" smtClean="0">
                <a:latin typeface="Arial" panose="020B0604020202020204" pitchFamily="34" charset="0"/>
                <a:ea typeface="Calibri" panose="020F0502020204030204" pitchFamily="34" charset="0"/>
                <a:cs typeface="Times New Roman" panose="02020603050405020304" pitchFamily="18" charset="0"/>
              </a:rPr>
              <a:t>.</a:t>
            </a: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s-MX" sz="2000" dirty="0"/>
          </a:p>
        </p:txBody>
      </p:sp>
    </p:spTree>
    <p:extLst>
      <p:ext uri="{BB962C8B-B14F-4D97-AF65-F5344CB8AC3E}">
        <p14:creationId xmlns:p14="http://schemas.microsoft.com/office/powerpoint/2010/main" val="13092093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99563" y="553792"/>
            <a:ext cx="10515600" cy="5352715"/>
          </a:xfrm>
        </p:spPr>
        <p:txBody>
          <a:bodyPr>
            <a:noAutofit/>
          </a:bodyPr>
          <a:lstStyle/>
          <a:p>
            <a:pPr marL="0" indent="0" algn="just">
              <a:lnSpc>
                <a:spcPct val="100000"/>
              </a:lnSpc>
              <a:spcBef>
                <a:spcPts val="0"/>
              </a:spcBef>
              <a:buNone/>
            </a:pPr>
            <a:r>
              <a:rPr lang="es-MX" sz="2000" b="1" dirty="0" smtClean="0">
                <a:latin typeface="Arial" panose="020B0604020202020204" pitchFamily="34" charset="0"/>
                <a:ea typeface="Calibri" panose="020F0502020204030204" pitchFamily="34" charset="0"/>
                <a:cs typeface="Times New Roman" panose="02020603050405020304" pitchFamily="18" charset="0"/>
              </a:rPr>
              <a:t>Ordenación y Mezcla Externa Paralela:</a:t>
            </a:r>
            <a:r>
              <a:rPr lang="es-MX" sz="2000" dirty="0" smtClean="0">
                <a:latin typeface="Arial" panose="020B0604020202020204" pitchFamily="34" charset="0"/>
                <a:ea typeface="Calibri" panose="020F0502020204030204" pitchFamily="34" charset="0"/>
                <a:cs typeface="Times New Roman" panose="02020603050405020304" pitchFamily="18" charset="0"/>
              </a:rPr>
              <a:t> Este tipo de ordenación es una alternativa a la efectuada por la división por rangos. Las etapas que se definen una vez que la relación se ha divida entre los diferentes discos D</a:t>
            </a:r>
            <a:r>
              <a:rPr lang="es-MX" sz="2000" baseline="-25000" dirty="0" smtClean="0">
                <a:latin typeface="Arial" panose="020B0604020202020204" pitchFamily="34" charset="0"/>
                <a:ea typeface="Calibri" panose="020F0502020204030204" pitchFamily="34" charset="0"/>
                <a:cs typeface="Times New Roman" panose="02020603050405020304" pitchFamily="18" charset="0"/>
              </a:rPr>
              <a:t>1</a:t>
            </a:r>
            <a:r>
              <a:rPr lang="es-MX" sz="2000" dirty="0" smtClean="0">
                <a:latin typeface="Arial" panose="020B0604020202020204" pitchFamily="34" charset="0"/>
                <a:ea typeface="Calibri" panose="020F0502020204030204" pitchFamily="34" charset="0"/>
                <a:cs typeface="Times New Roman" panose="02020603050405020304" pitchFamily="18" charset="0"/>
              </a:rPr>
              <a:t>,D</a:t>
            </a:r>
            <a:r>
              <a:rPr lang="es-MX" sz="2000" baseline="-25000" dirty="0" smtClean="0">
                <a:latin typeface="Arial" panose="020B0604020202020204" pitchFamily="34" charset="0"/>
                <a:ea typeface="Calibri" panose="020F0502020204030204" pitchFamily="34" charset="0"/>
                <a:cs typeface="Times New Roman" panose="02020603050405020304" pitchFamily="18" charset="0"/>
              </a:rPr>
              <a:t>2</a:t>
            </a:r>
            <a:r>
              <a:rPr lang="es-MX" sz="2000" dirty="0" smtClean="0">
                <a:latin typeface="Arial" panose="020B0604020202020204" pitchFamily="34" charset="0"/>
                <a:ea typeface="Calibri" panose="020F0502020204030204" pitchFamily="34" charset="0"/>
                <a:cs typeface="Times New Roman" panose="02020603050405020304" pitchFamily="18" charset="0"/>
              </a:rPr>
              <a:t>…</a:t>
            </a:r>
            <a:r>
              <a:rPr lang="es-MX" sz="2000" dirty="0" err="1" smtClean="0">
                <a:latin typeface="Arial" panose="020B0604020202020204" pitchFamily="34" charset="0"/>
                <a:ea typeface="Calibri" panose="020F0502020204030204" pitchFamily="34" charset="0"/>
                <a:cs typeface="Times New Roman" panose="02020603050405020304" pitchFamily="18" charset="0"/>
              </a:rPr>
              <a:t>D</a:t>
            </a:r>
            <a:r>
              <a:rPr lang="es-MX" sz="2000" baseline="-25000" dirty="0" err="1" smtClean="0">
                <a:latin typeface="Arial" panose="020B0604020202020204" pitchFamily="34" charset="0"/>
                <a:ea typeface="Calibri" panose="020F0502020204030204" pitchFamily="34" charset="0"/>
                <a:cs typeface="Times New Roman" panose="02020603050405020304" pitchFamily="18" charset="0"/>
              </a:rPr>
              <a:t>n</a:t>
            </a:r>
            <a:r>
              <a:rPr lang="es-MX" sz="2000" baseline="-25000" dirty="0" smtClean="0">
                <a:latin typeface="Arial" panose="020B0604020202020204" pitchFamily="34" charset="0"/>
                <a:ea typeface="Calibri" panose="020F0502020204030204" pitchFamily="34" charset="0"/>
                <a:cs typeface="Times New Roman" panose="02020603050405020304" pitchFamily="18" charset="0"/>
              </a:rPr>
              <a:t>-a</a:t>
            </a:r>
            <a:r>
              <a:rPr lang="es-MX" sz="2000" dirty="0" smtClean="0">
                <a:latin typeface="Arial" panose="020B0604020202020204" pitchFamily="34" charset="0"/>
                <a:ea typeface="Calibri" panose="020F0502020204030204" pitchFamily="34" charset="0"/>
                <a:cs typeface="Times New Roman" panose="02020603050405020304" pitchFamily="18" charset="0"/>
              </a:rPr>
              <a:t> son las siguientes:</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s-MX" sz="2000" dirty="0" smtClean="0">
                <a:latin typeface="Arial" panose="020B0604020202020204" pitchFamily="34" charset="0"/>
                <a:ea typeface="Calibri" panose="020F0502020204030204" pitchFamily="34" charset="0"/>
                <a:cs typeface="Times New Roman" panose="02020603050405020304" pitchFamily="18" charset="0"/>
              </a:rPr>
              <a:t>Cada </a:t>
            </a:r>
            <a:r>
              <a:rPr lang="es-MX" sz="2000" dirty="0">
                <a:latin typeface="Arial" panose="020B0604020202020204" pitchFamily="34" charset="0"/>
                <a:ea typeface="Calibri" panose="020F0502020204030204" pitchFamily="34" charset="0"/>
                <a:cs typeface="Times New Roman" panose="02020603050405020304" pitchFamily="18" charset="0"/>
              </a:rPr>
              <a:t>procesador P</a:t>
            </a:r>
            <a:r>
              <a:rPr lang="es-MX" sz="2000" baseline="-25000" dirty="0">
                <a:latin typeface="Arial" panose="020B0604020202020204" pitchFamily="34" charset="0"/>
                <a:ea typeface="Calibri" panose="020F0502020204030204" pitchFamily="34" charset="0"/>
                <a:cs typeface="Times New Roman" panose="02020603050405020304" pitchFamily="18" charset="0"/>
              </a:rPr>
              <a:t>i</a:t>
            </a:r>
            <a:r>
              <a:rPr lang="es-MX" sz="2000" dirty="0">
                <a:latin typeface="Arial" panose="020B0604020202020204" pitchFamily="34" charset="0"/>
                <a:ea typeface="Calibri" panose="020F0502020204030204" pitchFamily="34" charset="0"/>
                <a:cs typeface="Times New Roman" panose="02020603050405020304" pitchFamily="18" charset="0"/>
              </a:rPr>
              <a:t> ordena localmente los datos del disco </a:t>
            </a:r>
            <a:r>
              <a:rPr lang="es-MX" sz="2000" dirty="0" smtClean="0">
                <a:latin typeface="Arial" panose="020B0604020202020204" pitchFamily="34" charset="0"/>
                <a:ea typeface="Calibri" panose="020F0502020204030204" pitchFamily="34" charset="0"/>
                <a:cs typeface="Times New Roman" panose="02020603050405020304" pitchFamily="18" charset="0"/>
              </a:rPr>
              <a:t>D</a:t>
            </a:r>
            <a:r>
              <a:rPr lang="es-MX" sz="2000" baseline="-25000" dirty="0" smtClean="0">
                <a:latin typeface="Arial" panose="020B0604020202020204" pitchFamily="34" charset="0"/>
                <a:ea typeface="Calibri" panose="020F0502020204030204" pitchFamily="34" charset="0"/>
                <a:cs typeface="Times New Roman" panose="02020603050405020304" pitchFamily="18" charset="0"/>
              </a:rPr>
              <a:t>i</a:t>
            </a:r>
            <a:endParaRPr lang="es-MX" sz="2000" baseline="-25000" dirty="0" smtClean="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s-MX" sz="2000" dirty="0" smtClean="0">
                <a:latin typeface="Arial" panose="020B0604020202020204" pitchFamily="34" charset="0"/>
                <a:ea typeface="Calibri" panose="020F0502020204030204" pitchFamily="34" charset="0"/>
                <a:cs typeface="Times New Roman" panose="02020603050405020304" pitchFamily="18" charset="0"/>
              </a:rPr>
              <a:t>El sistema mezcla las partes ordenadas por cada procesador para obtener el resultado ordenado final.</a:t>
            </a:r>
            <a:endParaRPr lang="es-MX" sz="2000" dirty="0" smtClean="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0000"/>
              </a:lnSpc>
              <a:spcBef>
                <a:spcPts val="0"/>
              </a:spcBef>
              <a:buNone/>
            </a:pPr>
            <a:r>
              <a:rPr lang="es-MX" sz="2000" dirty="0" smtClean="0">
                <a:latin typeface="Arial" panose="020B0604020202020204" pitchFamily="34" charset="0"/>
                <a:ea typeface="Calibri" panose="020F0502020204030204" pitchFamily="34" charset="0"/>
                <a:cs typeface="Times New Roman" panose="02020603050405020304" pitchFamily="18" charset="0"/>
              </a:rPr>
              <a:t>A </a:t>
            </a:r>
            <a:r>
              <a:rPr lang="es-MX" sz="2000" dirty="0">
                <a:latin typeface="Arial" panose="020B0604020202020204" pitchFamily="34" charset="0"/>
                <a:ea typeface="Calibri" panose="020F0502020204030204" pitchFamily="34" charset="0"/>
                <a:cs typeface="Times New Roman" panose="02020603050405020304" pitchFamily="18" charset="0"/>
              </a:rPr>
              <a:t>su vez el paso en el que el sistema realiza la mezcla puede ser también paralelizado mediante la siguiente secuencia de acciones.</a:t>
            </a: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marL="457200" lvl="1" indent="0" algn="just">
              <a:lnSpc>
                <a:spcPct val="100000"/>
              </a:lnSpc>
              <a:spcBef>
                <a:spcPts val="0"/>
              </a:spcBef>
              <a:buNone/>
            </a:pPr>
            <a:r>
              <a:rPr lang="es-MX" sz="1800" dirty="0">
                <a:latin typeface="Arial" panose="020B0604020202020204" pitchFamily="34" charset="0"/>
                <a:ea typeface="Calibri" panose="020F0502020204030204" pitchFamily="34" charset="0"/>
                <a:cs typeface="Times New Roman" panose="02020603050405020304" pitchFamily="18" charset="0"/>
              </a:rPr>
              <a:t>1. El sistema divide en rangos las particiones ordenadas </a:t>
            </a:r>
            <a:r>
              <a:rPr lang="es-MX" sz="1800" dirty="0" smtClean="0">
                <a:latin typeface="Arial" panose="020B0604020202020204" pitchFamily="34" charset="0"/>
                <a:ea typeface="Calibri" panose="020F0502020204030204" pitchFamily="34" charset="0"/>
                <a:cs typeface="Times New Roman" panose="02020603050405020304" pitchFamily="18" charset="0"/>
              </a:rPr>
              <a:t>en cada </a:t>
            </a:r>
            <a:r>
              <a:rPr lang="es-MX" sz="1800" dirty="0">
                <a:latin typeface="Arial" panose="020B0604020202020204" pitchFamily="34" charset="0"/>
                <a:ea typeface="Calibri" panose="020F0502020204030204" pitchFamily="34" charset="0"/>
                <a:cs typeface="Times New Roman" panose="02020603050405020304" pitchFamily="18" charset="0"/>
              </a:rPr>
              <a:t>procesador P</a:t>
            </a:r>
            <a:r>
              <a:rPr lang="es-MX" sz="1800" baseline="-25000" dirty="0">
                <a:latin typeface="Arial" panose="020B0604020202020204" pitchFamily="34" charset="0"/>
                <a:ea typeface="Calibri" panose="020F0502020204030204" pitchFamily="34" charset="0"/>
                <a:cs typeface="Times New Roman" panose="02020603050405020304" pitchFamily="18" charset="0"/>
              </a:rPr>
              <a:t>i</a:t>
            </a:r>
            <a:r>
              <a:rPr lang="es-MX" sz="1800" dirty="0">
                <a:latin typeface="Arial" panose="020B0604020202020204" pitchFamily="34" charset="0"/>
                <a:ea typeface="Calibri" panose="020F0502020204030204" pitchFamily="34" charset="0"/>
                <a:cs typeface="Times New Roman" panose="02020603050405020304" pitchFamily="18" charset="0"/>
              </a:rPr>
              <a:t> entre los procesadores P</a:t>
            </a:r>
            <a:r>
              <a:rPr lang="es-MX" sz="1800" baseline="-25000" dirty="0">
                <a:latin typeface="Arial" panose="020B0604020202020204" pitchFamily="34" charset="0"/>
                <a:ea typeface="Calibri" panose="020F0502020204030204" pitchFamily="34" charset="0"/>
                <a:cs typeface="Times New Roman" panose="02020603050405020304" pitchFamily="18" charset="0"/>
              </a:rPr>
              <a:t>0</a:t>
            </a:r>
            <a:r>
              <a:rPr lang="es-MX" sz="1800" dirty="0">
                <a:latin typeface="Arial" panose="020B0604020202020204" pitchFamily="34" charset="0"/>
                <a:ea typeface="Calibri" panose="020F0502020204030204" pitchFamily="34" charset="0"/>
                <a:cs typeface="Times New Roman" panose="02020603050405020304" pitchFamily="18" charset="0"/>
              </a:rPr>
              <a:t>,P</a:t>
            </a:r>
            <a:r>
              <a:rPr lang="es-MX" sz="1800" baseline="-25000" dirty="0">
                <a:latin typeface="Arial" panose="020B0604020202020204" pitchFamily="34" charset="0"/>
                <a:ea typeface="Calibri" panose="020F0502020204030204" pitchFamily="34" charset="0"/>
                <a:cs typeface="Times New Roman" panose="02020603050405020304" pitchFamily="18" charset="0"/>
              </a:rPr>
              <a:t>1</a:t>
            </a:r>
            <a:r>
              <a:rPr lang="es-MX" sz="1800" dirty="0">
                <a:latin typeface="Arial" panose="020B0604020202020204" pitchFamily="34" charset="0"/>
                <a:ea typeface="Calibri" panose="020F0502020204030204" pitchFamily="34" charset="0"/>
                <a:cs typeface="Times New Roman" panose="02020603050405020304" pitchFamily="18" charset="0"/>
              </a:rPr>
              <a:t>…P</a:t>
            </a:r>
            <a:r>
              <a:rPr lang="es-MX" sz="1800" baseline="-25000" dirty="0">
                <a:latin typeface="Arial" panose="020B0604020202020204" pitchFamily="34" charset="0"/>
                <a:ea typeface="Calibri" panose="020F0502020204030204" pitchFamily="34" charset="0"/>
                <a:cs typeface="Times New Roman" panose="02020603050405020304" pitchFamily="18" charset="0"/>
              </a:rPr>
              <a:t>n-1</a:t>
            </a:r>
            <a:r>
              <a:rPr lang="es-MX" sz="1800" dirty="0">
                <a:latin typeface="Arial" panose="020B0604020202020204" pitchFamily="34" charset="0"/>
                <a:ea typeface="Calibri" panose="020F0502020204030204" pitchFamily="34" charset="0"/>
                <a:cs typeface="Times New Roman" panose="02020603050405020304" pitchFamily="18" charset="0"/>
              </a:rPr>
              <a:t>. Envía las </a:t>
            </a:r>
            <a:r>
              <a:rPr lang="es-MX" sz="1800" dirty="0" err="1">
                <a:latin typeface="Arial" panose="020B0604020202020204" pitchFamily="34" charset="0"/>
                <a:ea typeface="Calibri" panose="020F0502020204030204" pitchFamily="34" charset="0"/>
                <a:cs typeface="Times New Roman" panose="02020603050405020304" pitchFamily="18" charset="0"/>
              </a:rPr>
              <a:t>tuplas</a:t>
            </a:r>
            <a:r>
              <a:rPr lang="es-MX" sz="1800" dirty="0">
                <a:latin typeface="Arial" panose="020B0604020202020204" pitchFamily="34" charset="0"/>
                <a:ea typeface="Calibri" panose="020F0502020204030204" pitchFamily="34" charset="0"/>
                <a:cs typeface="Times New Roman" panose="02020603050405020304" pitchFamily="18" charset="0"/>
              </a:rPr>
              <a:t> de acuerdo con el orden establecido por lo que cada procesador recibe las </a:t>
            </a:r>
            <a:r>
              <a:rPr lang="es-MX" sz="1800" dirty="0" err="1">
                <a:latin typeface="Arial" panose="020B0604020202020204" pitchFamily="34" charset="0"/>
                <a:ea typeface="Calibri" panose="020F0502020204030204" pitchFamily="34" charset="0"/>
                <a:cs typeface="Times New Roman" panose="02020603050405020304" pitchFamily="18" charset="0"/>
              </a:rPr>
              <a:t>tuplas</a:t>
            </a:r>
            <a:r>
              <a:rPr lang="es-MX" sz="1800" dirty="0">
                <a:latin typeface="Arial" panose="020B0604020202020204" pitchFamily="34" charset="0"/>
                <a:ea typeface="Calibri" panose="020F0502020204030204" pitchFamily="34" charset="0"/>
                <a:cs typeface="Times New Roman" panose="02020603050405020304" pitchFamily="18" charset="0"/>
              </a:rPr>
              <a:t> en corrientes ordenadas.</a:t>
            </a:r>
            <a:endParaRPr lang="es-MX" sz="1800" dirty="0">
              <a:latin typeface="Calibri" panose="020F0502020204030204" pitchFamily="34" charset="0"/>
              <a:ea typeface="Calibri" panose="020F0502020204030204" pitchFamily="34" charset="0"/>
              <a:cs typeface="Times New Roman" panose="02020603050405020304" pitchFamily="18" charset="0"/>
            </a:endParaRPr>
          </a:p>
          <a:p>
            <a:pPr marL="457200" lvl="1" indent="0" algn="just">
              <a:lnSpc>
                <a:spcPct val="100000"/>
              </a:lnSpc>
              <a:spcBef>
                <a:spcPts val="0"/>
              </a:spcBef>
              <a:buNone/>
            </a:pPr>
            <a:r>
              <a:rPr lang="es-MX" sz="1800" dirty="0">
                <a:latin typeface="Arial" panose="020B0604020202020204" pitchFamily="34" charset="0"/>
                <a:ea typeface="Calibri" panose="020F0502020204030204" pitchFamily="34" charset="0"/>
                <a:cs typeface="Times New Roman" panose="02020603050405020304" pitchFamily="18" charset="0"/>
              </a:rPr>
              <a:t>2. Cada procesador P</a:t>
            </a:r>
            <a:r>
              <a:rPr lang="es-MX" sz="1800" baseline="-25000" dirty="0">
                <a:latin typeface="Arial" panose="020B0604020202020204" pitchFamily="34" charset="0"/>
                <a:ea typeface="Calibri" panose="020F0502020204030204" pitchFamily="34" charset="0"/>
                <a:cs typeface="Times New Roman" panose="02020603050405020304" pitchFamily="18" charset="0"/>
              </a:rPr>
              <a:t>i</a:t>
            </a:r>
            <a:r>
              <a:rPr lang="es-MX" sz="1800" dirty="0">
                <a:latin typeface="Arial" panose="020B0604020202020204" pitchFamily="34" charset="0"/>
                <a:ea typeface="Calibri" panose="020F0502020204030204" pitchFamily="34" charset="0"/>
                <a:cs typeface="Times New Roman" panose="02020603050405020304" pitchFamily="18" charset="0"/>
              </a:rPr>
              <a:t>, realiza una mezcla de las corrientes según las recibe para obtener una sola parte ordenada.</a:t>
            </a:r>
            <a:endParaRPr lang="es-MX" sz="1800" dirty="0">
              <a:latin typeface="Calibri" panose="020F0502020204030204" pitchFamily="34" charset="0"/>
              <a:ea typeface="Calibri" panose="020F0502020204030204" pitchFamily="34" charset="0"/>
              <a:cs typeface="Times New Roman" panose="02020603050405020304" pitchFamily="18" charset="0"/>
            </a:endParaRPr>
          </a:p>
          <a:p>
            <a:pPr marL="457200" lvl="1" indent="0" algn="just">
              <a:lnSpc>
                <a:spcPct val="100000"/>
              </a:lnSpc>
              <a:spcBef>
                <a:spcPts val="0"/>
              </a:spcBef>
              <a:buNone/>
            </a:pPr>
            <a:r>
              <a:rPr lang="es-MX" sz="1800" dirty="0">
                <a:latin typeface="Arial" panose="020B0604020202020204" pitchFamily="34" charset="0"/>
                <a:ea typeface="Calibri" panose="020F0502020204030204" pitchFamily="34" charset="0"/>
                <a:cs typeface="Times New Roman" panose="02020603050405020304" pitchFamily="18" charset="0"/>
              </a:rPr>
              <a:t>3. Las partes ordenadas de los procesadores P</a:t>
            </a:r>
            <a:r>
              <a:rPr lang="es-MX" sz="1800" baseline="-25000" dirty="0">
                <a:latin typeface="Arial" panose="020B0604020202020204" pitchFamily="34" charset="0"/>
                <a:ea typeface="Calibri" panose="020F0502020204030204" pitchFamily="34" charset="0"/>
                <a:cs typeface="Times New Roman" panose="02020603050405020304" pitchFamily="18" charset="0"/>
              </a:rPr>
              <a:t>0</a:t>
            </a:r>
            <a:r>
              <a:rPr lang="es-MX" sz="1800" dirty="0">
                <a:latin typeface="Arial" panose="020B0604020202020204" pitchFamily="34" charset="0"/>
                <a:ea typeface="Calibri" panose="020F0502020204030204" pitchFamily="34" charset="0"/>
                <a:cs typeface="Times New Roman" panose="02020603050405020304" pitchFamily="18" charset="0"/>
              </a:rPr>
              <a:t>,P</a:t>
            </a:r>
            <a:r>
              <a:rPr lang="es-MX" sz="1800" baseline="-25000" dirty="0">
                <a:latin typeface="Arial" panose="020B0604020202020204" pitchFamily="34" charset="0"/>
                <a:ea typeface="Calibri" panose="020F0502020204030204" pitchFamily="34" charset="0"/>
                <a:cs typeface="Times New Roman" panose="02020603050405020304" pitchFamily="18" charset="0"/>
              </a:rPr>
              <a:t>1</a:t>
            </a:r>
            <a:r>
              <a:rPr lang="es-MX" sz="1800" dirty="0">
                <a:latin typeface="Arial" panose="020B0604020202020204" pitchFamily="34" charset="0"/>
                <a:ea typeface="Calibri" panose="020F0502020204030204" pitchFamily="34" charset="0"/>
                <a:cs typeface="Times New Roman" panose="02020603050405020304" pitchFamily="18" charset="0"/>
              </a:rPr>
              <a:t>… P</a:t>
            </a:r>
            <a:r>
              <a:rPr lang="es-MX" sz="1800" baseline="-25000" dirty="0">
                <a:latin typeface="Arial" panose="020B0604020202020204" pitchFamily="34" charset="0"/>
                <a:ea typeface="Calibri" panose="020F0502020204030204" pitchFamily="34" charset="0"/>
                <a:cs typeface="Times New Roman" panose="02020603050405020304" pitchFamily="18" charset="0"/>
              </a:rPr>
              <a:t>n-1</a:t>
            </a:r>
            <a:r>
              <a:rPr lang="es-MX" sz="1800" dirty="0">
                <a:latin typeface="Arial" panose="020B0604020202020204" pitchFamily="34" charset="0"/>
                <a:ea typeface="Calibri" panose="020F0502020204030204" pitchFamily="34" charset="0"/>
                <a:cs typeface="Times New Roman" panose="02020603050405020304" pitchFamily="18" charset="0"/>
              </a:rPr>
              <a:t> se concatenan para obtener el resultado final</a:t>
            </a:r>
            <a:endParaRPr lang="es-MX" sz="1800" dirty="0"/>
          </a:p>
        </p:txBody>
      </p:sp>
    </p:spTree>
    <p:extLst>
      <p:ext uri="{BB962C8B-B14F-4D97-AF65-F5344CB8AC3E}">
        <p14:creationId xmlns:p14="http://schemas.microsoft.com/office/powerpoint/2010/main" val="36326212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626548"/>
          </a:xfrm>
        </p:spPr>
        <p:txBody>
          <a:bodyPr>
            <a:normAutofit/>
          </a:bodyPr>
          <a:lstStyle/>
          <a:p>
            <a:r>
              <a:rPr lang="es-MX" sz="3200" b="1" dirty="0"/>
              <a:t>Reunión </a:t>
            </a:r>
            <a:r>
              <a:rPr lang="es-MX" sz="3200" b="1" dirty="0" smtClean="0"/>
              <a:t>Paralela</a:t>
            </a:r>
            <a:endParaRPr lang="es-MX" sz="3200" dirty="0"/>
          </a:p>
        </p:txBody>
      </p:sp>
      <p:sp>
        <p:nvSpPr>
          <p:cNvPr id="3" name="Marcador de contenido 2"/>
          <p:cNvSpPr>
            <a:spLocks noGrp="1"/>
          </p:cNvSpPr>
          <p:nvPr>
            <p:ph idx="1"/>
          </p:nvPr>
        </p:nvSpPr>
        <p:spPr>
          <a:xfrm>
            <a:off x="838200" y="991674"/>
            <a:ext cx="10515600" cy="5185289"/>
          </a:xfrm>
        </p:spPr>
        <p:txBody>
          <a:bodyPr>
            <a:normAutofit lnSpcReduction="10000"/>
          </a:bodyPr>
          <a:lstStyle/>
          <a:p>
            <a:pPr algn="just"/>
            <a:r>
              <a:rPr lang="es-MX" dirty="0" smtClean="0">
                <a:solidFill>
                  <a:srgbClr val="FF0000"/>
                </a:solidFill>
              </a:rPr>
              <a:t>La </a:t>
            </a:r>
            <a:r>
              <a:rPr lang="es-MX" dirty="0">
                <a:solidFill>
                  <a:srgbClr val="FF0000"/>
                </a:solidFill>
              </a:rPr>
              <a:t>operación reunión exige que el sistema compare pares de </a:t>
            </a:r>
            <a:r>
              <a:rPr lang="es-MX" dirty="0" err="1">
                <a:solidFill>
                  <a:srgbClr val="FF0000"/>
                </a:solidFill>
              </a:rPr>
              <a:t>tuplas</a:t>
            </a:r>
            <a:r>
              <a:rPr lang="es-MX" dirty="0">
                <a:solidFill>
                  <a:srgbClr val="FF0000"/>
                </a:solidFill>
              </a:rPr>
              <a:t> </a:t>
            </a:r>
            <a:r>
              <a:rPr lang="es-MX" dirty="0"/>
              <a:t>para ver si satisface la condición de reunión, si la cumple añade el par al resultado de la reunión. Los algoritmos de reunión paralela intentan repartir entre varios procesadores los pares que hay que comparar.</a:t>
            </a:r>
          </a:p>
          <a:p>
            <a:pPr algn="just"/>
            <a:r>
              <a:rPr lang="es-MX" dirty="0"/>
              <a:t>Cada procesador procesa luego localmente parte de la reunión. Después, el sistema reúne los resultados de cada procesador para producir el resultado final.</a:t>
            </a:r>
          </a:p>
          <a:p>
            <a:pPr algn="just"/>
            <a:r>
              <a:rPr lang="es-MX" dirty="0"/>
              <a:t>Existe un problema por el cual no </a:t>
            </a:r>
            <a:r>
              <a:rPr lang="es-MX" dirty="0" smtClean="0"/>
              <a:t>todos </a:t>
            </a:r>
            <a:r>
              <a:rPr lang="es-MX" dirty="0"/>
              <a:t>los tipos de reuniones pueden ser divididas por lo que existen distintas formas de proceder que son:</a:t>
            </a:r>
          </a:p>
          <a:p>
            <a:pPr lvl="1" algn="just"/>
            <a:r>
              <a:rPr lang="es-MX" b="1" dirty="0"/>
              <a:t>Reunión por División.</a:t>
            </a:r>
            <a:endParaRPr lang="es-MX" dirty="0"/>
          </a:p>
          <a:p>
            <a:pPr lvl="1" algn="just"/>
            <a:r>
              <a:rPr lang="es-MX" b="1" dirty="0"/>
              <a:t>Reunión con Fragmentos y Replicas.</a:t>
            </a:r>
            <a:endParaRPr lang="es-MX" dirty="0"/>
          </a:p>
          <a:p>
            <a:pPr lvl="1" algn="just"/>
            <a:r>
              <a:rPr lang="es-MX" b="1" dirty="0"/>
              <a:t>Reunión por Asociación Dividida en Paralelo.</a:t>
            </a:r>
            <a:endParaRPr lang="es-MX" dirty="0"/>
          </a:p>
          <a:p>
            <a:pPr algn="just"/>
            <a:endParaRPr lang="es-MX" dirty="0"/>
          </a:p>
        </p:txBody>
      </p:sp>
    </p:spTree>
    <p:extLst>
      <p:ext uri="{BB962C8B-B14F-4D97-AF65-F5344CB8AC3E}">
        <p14:creationId xmlns:p14="http://schemas.microsoft.com/office/powerpoint/2010/main" val="1544597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19259" y="486222"/>
            <a:ext cx="10515600" cy="5090330"/>
          </a:xfrm>
        </p:spPr>
        <p:txBody>
          <a:bodyPr>
            <a:noAutofit/>
          </a:bodyPr>
          <a:lstStyle/>
          <a:p>
            <a:pPr marL="0" indent="0" algn="just">
              <a:buNone/>
            </a:pPr>
            <a:r>
              <a:rPr lang="es-MX" sz="2400" b="1" dirty="0"/>
              <a:t>Reunión por división. </a:t>
            </a:r>
            <a:r>
              <a:rPr lang="es-MX" sz="2400" dirty="0"/>
              <a:t>Válida para reuniones de tipo </a:t>
            </a:r>
            <a:r>
              <a:rPr lang="es-MX" sz="2400" dirty="0" err="1"/>
              <a:t>equirreuniones</a:t>
            </a:r>
            <a:r>
              <a:rPr lang="es-MX" sz="2400" dirty="0"/>
              <a:t> (las reuniones basadas en la igualdad entre columnas coincidentes) y reuniones naturales, en la cual existen n procesadores y las relaciones que hay que reunir son r y s. la reunión por división funciona de esta forma:</a:t>
            </a:r>
          </a:p>
          <a:p>
            <a:pPr lvl="1" algn="just"/>
            <a:r>
              <a:rPr lang="es-MX" dirty="0"/>
              <a:t>el sistema divide las relaciones r y s en particiones r</a:t>
            </a:r>
            <a:r>
              <a:rPr lang="es-MX" baseline="-25000" dirty="0"/>
              <a:t>1,</a:t>
            </a:r>
            <a:r>
              <a:rPr lang="es-MX" dirty="0"/>
              <a:t> r</a:t>
            </a:r>
            <a:r>
              <a:rPr lang="es-MX" baseline="-25000" dirty="0"/>
              <a:t>2,…,</a:t>
            </a:r>
            <a:r>
              <a:rPr lang="es-MX" dirty="0"/>
              <a:t> r</a:t>
            </a:r>
            <a:r>
              <a:rPr lang="es-MX" baseline="-25000" dirty="0"/>
              <a:t>n-1</a:t>
            </a:r>
            <a:r>
              <a:rPr lang="es-MX" dirty="0"/>
              <a:t> y s</a:t>
            </a:r>
            <a:r>
              <a:rPr lang="es-MX" baseline="-25000" dirty="0"/>
              <a:t>1,</a:t>
            </a:r>
            <a:r>
              <a:rPr lang="es-MX" dirty="0"/>
              <a:t> s</a:t>
            </a:r>
            <a:r>
              <a:rPr lang="es-MX" baseline="-25000" dirty="0"/>
              <a:t>2,..,</a:t>
            </a:r>
            <a:r>
              <a:rPr lang="es-MX" dirty="0"/>
              <a:t> s</a:t>
            </a:r>
            <a:r>
              <a:rPr lang="es-MX" baseline="-25000" dirty="0"/>
              <a:t>n-1</a:t>
            </a:r>
            <a:r>
              <a:rPr lang="es-MX" dirty="0"/>
              <a:t> </a:t>
            </a:r>
          </a:p>
          <a:p>
            <a:pPr lvl="1" algn="just"/>
            <a:r>
              <a:rPr lang="es-MX" dirty="0"/>
              <a:t>envía las particiones </a:t>
            </a:r>
            <a:r>
              <a:rPr lang="es-MX" dirty="0" err="1"/>
              <a:t>r</a:t>
            </a:r>
            <a:r>
              <a:rPr lang="es-MX" baseline="-25000" dirty="0" err="1"/>
              <a:t>i</a:t>
            </a:r>
            <a:r>
              <a:rPr lang="es-MX" dirty="0"/>
              <a:t>   y s</a:t>
            </a:r>
            <a:r>
              <a:rPr lang="es-MX" baseline="-25000" dirty="0"/>
              <a:t>i al procesador </a:t>
            </a:r>
            <a:r>
              <a:rPr lang="es-MX" dirty="0"/>
              <a:t>P</a:t>
            </a:r>
            <a:r>
              <a:rPr lang="es-MX" baseline="-25000" dirty="0"/>
              <a:t>i</a:t>
            </a:r>
            <a:r>
              <a:rPr lang="es-MX" dirty="0"/>
              <a:t>, donde  la reunión se procesa localmente</a:t>
            </a:r>
          </a:p>
          <a:p>
            <a:pPr lvl="1" algn="just"/>
            <a:r>
              <a:rPr lang="es-MX" dirty="0"/>
              <a:t>Existen dos maneras diferentes de dividir las reuniones r y s son</a:t>
            </a:r>
          </a:p>
          <a:p>
            <a:pPr lvl="2" algn="just"/>
            <a:r>
              <a:rPr lang="es-MX" sz="2400" dirty="0"/>
              <a:t>división por rangos de atributos de reunión, en el que se debe usar el mismo vector de división.</a:t>
            </a:r>
          </a:p>
          <a:p>
            <a:pPr lvl="2" algn="just"/>
            <a:r>
              <a:rPr lang="es-MX" sz="2400" dirty="0"/>
              <a:t>División por asociación de los atributos de reunión, se debe usar la misma función de asociación.</a:t>
            </a:r>
          </a:p>
          <a:p>
            <a:pPr lvl="1" algn="just"/>
            <a:r>
              <a:rPr lang="es-MX" dirty="0"/>
              <a:t>Una vez divididas las reuniones se pueden utilizar localmente cualquier técnica de reunión en cada </a:t>
            </a:r>
            <a:r>
              <a:rPr lang="es-MX" dirty="0" smtClean="0"/>
              <a:t>procesador </a:t>
            </a:r>
            <a:r>
              <a:rPr lang="es-MX" dirty="0"/>
              <a:t>P</a:t>
            </a:r>
            <a:r>
              <a:rPr lang="es-MX" baseline="-25000" dirty="0"/>
              <a:t>i </a:t>
            </a:r>
            <a:r>
              <a:rPr lang="es-MX" dirty="0"/>
              <a:t>para calcular la reunión de </a:t>
            </a:r>
            <a:r>
              <a:rPr lang="es-MX" dirty="0" err="1"/>
              <a:t>r</a:t>
            </a:r>
            <a:r>
              <a:rPr lang="es-MX" baseline="-25000" dirty="0" err="1"/>
              <a:t>i</a:t>
            </a:r>
            <a:r>
              <a:rPr lang="es-MX" baseline="-25000" dirty="0"/>
              <a:t> </a:t>
            </a:r>
            <a:r>
              <a:rPr lang="es-MX" dirty="0"/>
              <a:t>y </a:t>
            </a:r>
            <a:r>
              <a:rPr lang="es-MX" dirty="0" smtClean="0"/>
              <a:t>s</a:t>
            </a:r>
            <a:r>
              <a:rPr lang="es-MX" baseline="-25000" dirty="0" smtClean="0"/>
              <a:t>i</a:t>
            </a:r>
            <a:endParaRPr lang="es-MX" dirty="0"/>
          </a:p>
        </p:txBody>
      </p:sp>
    </p:spTree>
    <p:extLst>
      <p:ext uri="{BB962C8B-B14F-4D97-AF65-F5344CB8AC3E}">
        <p14:creationId xmlns:p14="http://schemas.microsoft.com/office/powerpoint/2010/main" val="25689665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901521"/>
            <a:ext cx="8086859" cy="4713668"/>
          </a:xfrm>
        </p:spPr>
        <p:txBody>
          <a:bodyPr>
            <a:normAutofit fontScale="92500" lnSpcReduction="10000"/>
          </a:bodyPr>
          <a:lstStyle/>
          <a:p>
            <a:pPr algn="just"/>
            <a:r>
              <a:rPr lang="es-MX" b="1" dirty="0"/>
              <a:t>Reunión con fragmentos y replicas.</a:t>
            </a:r>
            <a:r>
              <a:rPr lang="es-MX" dirty="0"/>
              <a:t> Proporcionan una alternativa para las reuniones que no puede ser procesada por las técnicas de reunión por división, como por ejemplo si la condición de reunión es una desigualdad. En este tipo de reuniones pueden paralelizarse utilizando una técnica denominada fragmentos y réplicas, cuyo funcionamiento es el  siguiente:</a:t>
            </a:r>
          </a:p>
          <a:p>
            <a:pPr lvl="1" algn="just"/>
            <a:r>
              <a:rPr lang="es-MX" dirty="0"/>
              <a:t>El sistema divide una de las relaciones (por ejemplo s) mediante cualquier técnica de división, incluida por turno rotatorio.</a:t>
            </a:r>
          </a:p>
          <a:p>
            <a:pPr lvl="1" algn="just"/>
            <a:r>
              <a:rPr lang="es-MX" dirty="0"/>
              <a:t>El sistema replica la otra relación r en todos los procesadores</a:t>
            </a:r>
          </a:p>
          <a:p>
            <a:pPr lvl="1" algn="just"/>
            <a:r>
              <a:rPr lang="es-MX" dirty="0"/>
              <a:t>El procesador P</a:t>
            </a:r>
            <a:r>
              <a:rPr lang="es-MX" baseline="-25000" dirty="0"/>
              <a:t>i</a:t>
            </a:r>
            <a:r>
              <a:rPr lang="es-MX" dirty="0"/>
              <a:t> procesa localmente la reunión de r, con todos, utilizando cualquier técnica de reunión</a:t>
            </a:r>
            <a:r>
              <a:rPr lang="es-MX" dirty="0" smtClean="0"/>
              <a:t>.</a:t>
            </a:r>
            <a:endParaRPr lang="es-MX" dirty="0"/>
          </a:p>
        </p:txBody>
      </p:sp>
      <p:pic>
        <p:nvPicPr>
          <p:cNvPr id="4" name="Imagen 9" descr="https://ingenierosinformatica9.files.wordpress.com/2011/06/4.png?w=500">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24017" y="1742203"/>
            <a:ext cx="2954755" cy="257222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7480887" y="1060934"/>
            <a:ext cx="506696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s-MX" sz="16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Fragmentos y Réplicas</a:t>
            </a:r>
            <a:endParaRPr kumimoji="0" lang="es-MX"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16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52098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99563" y="1065771"/>
            <a:ext cx="7545947" cy="4351338"/>
          </a:xfrm>
        </p:spPr>
        <p:txBody>
          <a:bodyPr/>
          <a:lstStyle/>
          <a:p>
            <a:pPr algn="just"/>
            <a:r>
              <a:rPr lang="es-MX" b="1" dirty="0"/>
              <a:t>Reunión por asociación dividida en paralelo</a:t>
            </a:r>
            <a:r>
              <a:rPr lang="es-MX" dirty="0"/>
              <a:t>. La reunión por asociación realizar en cada procesador es independiente de las realizadas en otros procesadores, y recibir las </a:t>
            </a:r>
            <a:r>
              <a:rPr lang="es-MX" dirty="0" err="1"/>
              <a:t>tuplas</a:t>
            </a:r>
            <a:r>
              <a:rPr lang="es-MX" dirty="0"/>
              <a:t> de </a:t>
            </a:r>
            <a:r>
              <a:rPr lang="es-MX" dirty="0" err="1"/>
              <a:t>r</a:t>
            </a:r>
            <a:r>
              <a:rPr lang="es-MX" baseline="-25000" dirty="0" err="1"/>
              <a:t>i</a:t>
            </a:r>
            <a:r>
              <a:rPr lang="es-MX" dirty="0"/>
              <a:t> y s</a:t>
            </a:r>
            <a:r>
              <a:rPr lang="es-MX" baseline="-25000" dirty="0"/>
              <a:t>i</a:t>
            </a:r>
            <a:r>
              <a:rPr lang="es-MX" dirty="0"/>
              <a:t> es parecido a leerlas del disco. </a:t>
            </a:r>
            <a:endParaRPr lang="es-MX" dirty="0" smtClean="0"/>
          </a:p>
          <a:p>
            <a:pPr marL="0" indent="0" algn="just">
              <a:buNone/>
            </a:pPr>
            <a:r>
              <a:rPr lang="es-MX" dirty="0" smtClean="0"/>
              <a:t>≡se </a:t>
            </a:r>
            <a:r>
              <a:rPr lang="es-MX" dirty="0"/>
              <a:t>puede realizar el algoritmo híbrido de reunión por asociación para guardar en caché algunas de las </a:t>
            </a:r>
            <a:r>
              <a:rPr lang="es-MX" dirty="0" err="1"/>
              <a:t>tuplas</a:t>
            </a:r>
            <a:r>
              <a:rPr lang="es-MX" dirty="0"/>
              <a:t> de entrada y evitar así los costos de escribirlas y volver a leerlas </a:t>
            </a:r>
          </a:p>
          <a:p>
            <a:endParaRPr lang="es-MX" dirty="0"/>
          </a:p>
          <a:p>
            <a:endParaRPr lang="es-MX" dirty="0"/>
          </a:p>
        </p:txBody>
      </p:sp>
      <p:pic>
        <p:nvPicPr>
          <p:cNvPr id="4" name="Imagen 8" descr="https://ingenierosinformatica9.files.wordpress.com/2011/06/5.png?w=500">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48164" y="1265685"/>
            <a:ext cx="3363484" cy="2816918"/>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5"/>
          <p:cNvSpPr>
            <a:spLocks noChangeArrowheads="1"/>
          </p:cNvSpPr>
          <p:nvPr/>
        </p:nvSpPr>
        <p:spPr bwMode="auto">
          <a:xfrm>
            <a:off x="8839718" y="4056845"/>
            <a:ext cx="3352282"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s-MX" sz="16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s-MX" sz="16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s-MX" sz="16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Asociaci</a:t>
            </a:r>
            <a:r>
              <a:rPr kumimoji="0" lang="es-MX" sz="16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sz="16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Dividida en Paralelo</a:t>
            </a:r>
            <a:endParaRPr kumimoji="0" lang="es-MX" sz="1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756099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265940"/>
          </a:xfrm>
        </p:spPr>
        <p:txBody>
          <a:bodyPr>
            <a:noAutofit/>
          </a:bodyPr>
          <a:lstStyle/>
          <a:p>
            <a:r>
              <a:rPr lang="es-MX" sz="3200" b="1" dirty="0" smtClean="0"/>
              <a:t>Fragmentación</a:t>
            </a:r>
            <a:endParaRPr lang="es-MX" sz="3200" dirty="0"/>
          </a:p>
        </p:txBody>
      </p:sp>
      <p:sp>
        <p:nvSpPr>
          <p:cNvPr id="3" name="Marcador de contenido 2"/>
          <p:cNvSpPr>
            <a:spLocks noGrp="1"/>
          </p:cNvSpPr>
          <p:nvPr>
            <p:ph idx="1"/>
          </p:nvPr>
        </p:nvSpPr>
        <p:spPr>
          <a:xfrm>
            <a:off x="838200" y="978794"/>
            <a:ext cx="10515600" cy="5198169"/>
          </a:xfrm>
        </p:spPr>
        <p:txBody>
          <a:bodyPr>
            <a:normAutofit/>
          </a:bodyPr>
          <a:lstStyle/>
          <a:p>
            <a:pPr algn="just"/>
            <a:r>
              <a:rPr lang="es-MX" dirty="0" smtClean="0"/>
              <a:t>Una </a:t>
            </a:r>
            <a:r>
              <a:rPr lang="es-MX" dirty="0"/>
              <a:t>de las técnicas preferidas </a:t>
            </a:r>
            <a:r>
              <a:rPr lang="es-MX" dirty="0">
                <a:solidFill>
                  <a:srgbClr val="FF0000"/>
                </a:solidFill>
              </a:rPr>
              <a:t>para la solución de los problemas es dividirlo en partes. </a:t>
            </a:r>
            <a:r>
              <a:rPr lang="es-MX" dirty="0"/>
              <a:t>Así mismo, uno de los principales problemas en bases de datos grandes, es el enorme espacio de búsqueda para la información de manera que se satisfagan las consultas que se soliciten. </a:t>
            </a:r>
            <a:endParaRPr lang="es-MX" dirty="0" smtClean="0"/>
          </a:p>
          <a:p>
            <a:pPr algn="just"/>
            <a:r>
              <a:rPr lang="es-MX" dirty="0" smtClean="0"/>
              <a:t>La </a:t>
            </a:r>
            <a:r>
              <a:rPr lang="es-MX" dirty="0"/>
              <a:t>fragmentación ayuda a resolver este problema al dividir la base de datos en fragmentos tales que, permitan segmentar el enorme espacio de búsqueda de la base de datos original. </a:t>
            </a:r>
            <a:endParaRPr lang="es-MX" dirty="0" smtClean="0"/>
          </a:p>
          <a:p>
            <a:pPr algn="just"/>
            <a:r>
              <a:rPr lang="es-MX" dirty="0" smtClean="0"/>
              <a:t>Esto </a:t>
            </a:r>
            <a:r>
              <a:rPr lang="es-MX" dirty="0">
                <a:solidFill>
                  <a:srgbClr val="FF0000"/>
                </a:solidFill>
              </a:rPr>
              <a:t>permite reducir los tiempos de respuesta a los usuarios</a:t>
            </a:r>
            <a:r>
              <a:rPr lang="es-MX" dirty="0"/>
              <a:t>, debido a que una base de datos fragmentada  </a:t>
            </a:r>
            <a:r>
              <a:rPr lang="es-MX" dirty="0">
                <a:solidFill>
                  <a:srgbClr val="FF0000"/>
                </a:solidFill>
              </a:rPr>
              <a:t>permite realizar búsquedas en paralelo.</a:t>
            </a:r>
          </a:p>
          <a:p>
            <a:pPr algn="just"/>
            <a:endParaRPr lang="es-MX" dirty="0"/>
          </a:p>
        </p:txBody>
      </p:sp>
    </p:spTree>
    <p:extLst>
      <p:ext uri="{BB962C8B-B14F-4D97-AF65-F5344CB8AC3E}">
        <p14:creationId xmlns:p14="http://schemas.microsoft.com/office/powerpoint/2010/main" val="29101413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96532" y="524859"/>
            <a:ext cx="10714150" cy="4351338"/>
          </a:xfrm>
        </p:spPr>
        <p:txBody>
          <a:bodyPr>
            <a:normAutofit lnSpcReduction="10000"/>
          </a:bodyPr>
          <a:lstStyle/>
          <a:p>
            <a:pPr marL="0" indent="0" algn="just">
              <a:buNone/>
            </a:pPr>
            <a:r>
              <a:rPr lang="es-MX" b="1" u="sng" dirty="0"/>
              <a:t>Alternativas de Fragmentación</a:t>
            </a:r>
            <a:endParaRPr lang="es-MX" dirty="0"/>
          </a:p>
          <a:p>
            <a:pPr algn="just"/>
            <a:r>
              <a:rPr lang="es-MX" dirty="0"/>
              <a:t>Esencialmente, las relaciones son mapeadas a tablas, por lo tanto, es necesario encontrar  alternativas para dividir una tabla en tablas más pequeñas. Se pueden distinguir claramente dos alternativas: dividirlas horizontalmente, o dividirlas verticalmente.</a:t>
            </a:r>
          </a:p>
          <a:p>
            <a:pPr algn="just"/>
            <a:r>
              <a:rPr lang="es-MX" dirty="0"/>
              <a:t>Existen tres reglas que deben aplicarse durante la fragmentación, las cuales en conjunto, aseguran que la base de datos no experimente cambios de ninguna índole durante la fragmentación.</a:t>
            </a:r>
          </a:p>
          <a:p>
            <a:pPr lvl="1" algn="just"/>
            <a:r>
              <a:rPr lang="es-MX" b="1" dirty="0"/>
              <a:t>Completitud.</a:t>
            </a:r>
            <a:endParaRPr lang="es-MX" dirty="0"/>
          </a:p>
          <a:p>
            <a:pPr lvl="1" algn="just"/>
            <a:r>
              <a:rPr lang="es-MX" b="1" dirty="0"/>
              <a:t>Reconstrucción.</a:t>
            </a:r>
            <a:endParaRPr lang="es-MX" dirty="0"/>
          </a:p>
          <a:p>
            <a:pPr lvl="1" algn="just"/>
            <a:r>
              <a:rPr lang="es-MX" b="1" dirty="0" err="1"/>
              <a:t>Disjunción</a:t>
            </a:r>
            <a:r>
              <a:rPr lang="es-MX" dirty="0"/>
              <a:t>.</a:t>
            </a:r>
          </a:p>
          <a:p>
            <a:pPr algn="just"/>
            <a:endParaRPr lang="es-MX" dirty="0"/>
          </a:p>
        </p:txBody>
      </p:sp>
    </p:spTree>
    <p:extLst>
      <p:ext uri="{BB962C8B-B14F-4D97-AF65-F5344CB8AC3E}">
        <p14:creationId xmlns:p14="http://schemas.microsoft.com/office/powerpoint/2010/main" val="5407058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29108" y="420073"/>
            <a:ext cx="10263388" cy="4708981"/>
          </a:xfrm>
          <a:prstGeom prst="rect">
            <a:avLst/>
          </a:prstGeom>
        </p:spPr>
        <p:txBody>
          <a:bodyPr wrap="square">
            <a:spAutoFit/>
          </a:bodyPr>
          <a:lstStyle/>
          <a:p>
            <a:pPr algn="just"/>
            <a:r>
              <a:rPr lang="es-MX" sz="2000" dirty="0">
                <a:ea typeface="Calibri" panose="020F0502020204030204" pitchFamily="34" charset="0"/>
              </a:rPr>
              <a:t>Existe una clase especial de </a:t>
            </a:r>
            <a:r>
              <a:rPr lang="es-MX" sz="2000" b="1" dirty="0">
                <a:ea typeface="Calibri" panose="020F0502020204030204" pitchFamily="34" charset="0"/>
              </a:rPr>
              <a:t>Fragmentación Horizontal,</a:t>
            </a:r>
            <a:r>
              <a:rPr lang="es-MX" sz="2000" dirty="0">
                <a:ea typeface="Calibri" panose="020F0502020204030204" pitchFamily="34" charset="0"/>
              </a:rPr>
              <a:t> llamada fragmentación horizontal derivada, la cual fragmenta una relación miembro de un enlace con base a la fragmentación de su relación propietario, </a:t>
            </a:r>
            <a:endParaRPr lang="es-MX" sz="2000" dirty="0" smtClean="0">
              <a:ea typeface="Calibri" panose="020F0502020204030204" pitchFamily="34" charset="0"/>
            </a:endParaRPr>
          </a:p>
          <a:p>
            <a:pPr algn="just"/>
            <a:endParaRPr lang="es-MX" sz="2000" b="1" dirty="0" smtClean="0"/>
          </a:p>
          <a:p>
            <a:pPr algn="just"/>
            <a:endParaRPr lang="es-MX" sz="2000" b="1" dirty="0"/>
          </a:p>
          <a:p>
            <a:pPr algn="just"/>
            <a:endParaRPr lang="es-MX" sz="2000" b="1" dirty="0" smtClean="0"/>
          </a:p>
          <a:p>
            <a:pPr algn="just"/>
            <a:endParaRPr lang="es-MX" sz="2000" b="1" dirty="0"/>
          </a:p>
          <a:p>
            <a:pPr algn="just"/>
            <a:endParaRPr lang="es-MX" sz="2000" b="1" dirty="0" smtClean="0"/>
          </a:p>
          <a:p>
            <a:pPr algn="just"/>
            <a:r>
              <a:rPr lang="es-MX" sz="2000" b="1" dirty="0" smtClean="0"/>
              <a:t> </a:t>
            </a:r>
            <a:r>
              <a:rPr lang="es-MX" sz="2000" b="1" dirty="0"/>
              <a:t>Fragmentación Vertical</a:t>
            </a:r>
            <a:endParaRPr lang="es-MX" sz="2000" dirty="0"/>
          </a:p>
          <a:p>
            <a:pPr algn="just"/>
            <a:r>
              <a:rPr lang="es-MX" sz="2000" dirty="0"/>
              <a:t>El objetivo de la fragmentación vertical es </a:t>
            </a:r>
            <a:r>
              <a:rPr lang="es-MX" sz="2000" dirty="0" err="1"/>
              <a:t>particionar</a:t>
            </a:r>
            <a:r>
              <a:rPr lang="es-MX" sz="2000" dirty="0"/>
              <a:t> una relación en un conjunto más pequeño de relaciones de tal forma que muchas de las aplicaciones de los usuarios trabajen solamente con algún fragmento (Figura 2.8). En este contexto, </a:t>
            </a:r>
            <a:r>
              <a:rPr lang="es-MX" sz="2000" b="1" dirty="0">
                <a:solidFill>
                  <a:srgbClr val="FF0000"/>
                </a:solidFill>
              </a:rPr>
              <a:t>una fragmentación “óptima” es aquella que produzca un esquema de fragmentación que minimice el tiempo de ejecución de las aplicaciones de usuario que trabajan con esos </a:t>
            </a:r>
            <a:r>
              <a:rPr lang="es-MX" sz="2000" b="1" dirty="0" smtClean="0">
                <a:solidFill>
                  <a:srgbClr val="FF0000"/>
                </a:solidFill>
              </a:rPr>
              <a:t>fragmentos</a:t>
            </a:r>
          </a:p>
          <a:p>
            <a:pPr algn="just"/>
            <a:endParaRPr lang="es-MX" sz="2000" dirty="0" smtClean="0">
              <a:ea typeface="Calibri" panose="020F0502020204030204" pitchFamily="34" charset="0"/>
            </a:endParaRPr>
          </a:p>
        </p:txBody>
      </p:sp>
      <p:pic>
        <p:nvPicPr>
          <p:cNvPr id="3" name="Imagen 2" descr="https://ingenierosinformatica9.files.wordpress.com/2011/06/7.png?w=300&amp;h=144">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5168256" y="1247690"/>
            <a:ext cx="2860040" cy="1382395"/>
          </a:xfrm>
          <a:prstGeom prst="rect">
            <a:avLst/>
          </a:prstGeom>
          <a:noFill/>
          <a:ln>
            <a:noFill/>
          </a:ln>
        </p:spPr>
      </p:pic>
      <p:pic>
        <p:nvPicPr>
          <p:cNvPr id="5" name="Imagen 4" descr="https://ingenierosinformatica9.files.wordpress.com/2011/06/8.png?w=300&amp;h=142">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5660802" y="4453731"/>
            <a:ext cx="2860040" cy="1350645"/>
          </a:xfrm>
          <a:prstGeom prst="rect">
            <a:avLst/>
          </a:prstGeom>
          <a:noFill/>
          <a:ln>
            <a:noFill/>
          </a:ln>
        </p:spPr>
      </p:pic>
    </p:spTree>
    <p:extLst>
      <p:ext uri="{BB962C8B-B14F-4D97-AF65-F5344CB8AC3E}">
        <p14:creationId xmlns:p14="http://schemas.microsoft.com/office/powerpoint/2010/main" val="2562005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76837" y="1052892"/>
            <a:ext cx="10515600" cy="4351338"/>
          </a:xfrm>
        </p:spPr>
        <p:txBody>
          <a:bodyPr>
            <a:normAutofit/>
          </a:bodyPr>
          <a:lstStyle/>
          <a:p>
            <a:pPr marL="0" indent="0" algn="just">
              <a:buNone/>
            </a:pPr>
            <a:r>
              <a:rPr lang="es-MX" sz="2400" dirty="0"/>
              <a:t>Existen dos tipos de enfoques heurísticos para la fragmentación vertical de relaciones globales:</a:t>
            </a:r>
          </a:p>
          <a:p>
            <a:pPr marL="0" indent="0" algn="just">
              <a:buNone/>
            </a:pPr>
            <a:r>
              <a:rPr lang="es-MX" sz="2400" b="1" dirty="0"/>
              <a:t>1. Agrupamiento.</a:t>
            </a:r>
            <a:r>
              <a:rPr lang="es-MX" sz="2400" dirty="0"/>
              <a:t> Inicia asignando cada atributo a un fragmento, y en cada paso unir algunos fragmentos hasta que se satisfaga algún criterio.</a:t>
            </a:r>
          </a:p>
          <a:p>
            <a:pPr marL="0" indent="0" algn="just">
              <a:buNone/>
            </a:pPr>
            <a:r>
              <a:rPr lang="es-MX" sz="2400" b="1" dirty="0"/>
              <a:t>2. </a:t>
            </a:r>
            <a:r>
              <a:rPr lang="es-MX" sz="2400" b="1" dirty="0" err="1"/>
              <a:t>Particionando</a:t>
            </a:r>
            <a:r>
              <a:rPr lang="es-MX" sz="2400" b="1" dirty="0"/>
              <a:t>.</a:t>
            </a:r>
            <a:r>
              <a:rPr lang="es-MX" sz="2400" dirty="0"/>
              <a:t> Inicia con una relación y decide sobre </a:t>
            </a:r>
            <a:r>
              <a:rPr lang="es-MX" sz="2400" dirty="0" err="1"/>
              <a:t>particionamientos</a:t>
            </a:r>
            <a:r>
              <a:rPr lang="es-MX" sz="2400" dirty="0"/>
              <a:t> beneficiosos basándose en el comportamiento de los accesos a los atributos que realizan las aplicaciones.</a:t>
            </a:r>
          </a:p>
          <a:p>
            <a:pPr marL="0" indent="0" algn="just">
              <a:buNone/>
            </a:pPr>
            <a:endParaRPr lang="es-MX" sz="2400" dirty="0"/>
          </a:p>
        </p:txBody>
      </p:sp>
    </p:spTree>
    <p:extLst>
      <p:ext uri="{BB962C8B-B14F-4D97-AF65-F5344CB8AC3E}">
        <p14:creationId xmlns:p14="http://schemas.microsoft.com/office/powerpoint/2010/main" val="21488412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669701" y="692696"/>
            <a:ext cx="10689465" cy="6048672"/>
          </a:xfrm>
        </p:spPr>
        <p:txBody>
          <a:bodyPr>
            <a:noAutofit/>
          </a:bodyPr>
          <a:lstStyle/>
          <a:p>
            <a:pPr algn="just"/>
            <a:r>
              <a:rPr lang="es-AR" sz="2400" dirty="0"/>
              <a:t>Como la partición de la base de datos (normalmente a nivel de relaciones) para poder procesar de forma paralela en distintos discos y con distintos procesadores una sola operación sobre la base de datos</a:t>
            </a:r>
          </a:p>
          <a:p>
            <a:pPr algn="just"/>
            <a:r>
              <a:rPr lang="es-AR" sz="2400" dirty="0"/>
              <a:t>Se usa para :</a:t>
            </a:r>
          </a:p>
          <a:p>
            <a:pPr lvl="1" algn="just"/>
            <a:r>
              <a:rPr lang="es-AR" dirty="0">
                <a:solidFill>
                  <a:srgbClr val="FF0000"/>
                </a:solidFill>
              </a:rPr>
              <a:t>mejorar la velocidad en la ejecución de consultas. </a:t>
            </a:r>
          </a:p>
          <a:p>
            <a:pPr lvl="1" algn="just"/>
            <a:r>
              <a:rPr lang="es-AR" dirty="0">
                <a:solidFill>
                  <a:srgbClr val="FF0000"/>
                </a:solidFill>
              </a:rPr>
              <a:t>para proporcionar </a:t>
            </a:r>
            <a:r>
              <a:rPr lang="es-AR" dirty="0" err="1">
                <a:solidFill>
                  <a:srgbClr val="FF0000"/>
                </a:solidFill>
              </a:rPr>
              <a:t>dimensionabilidad</a:t>
            </a:r>
            <a:r>
              <a:rPr lang="es-AR" dirty="0">
                <a:solidFill>
                  <a:srgbClr val="FF0000"/>
                </a:solidFill>
              </a:rPr>
              <a:t> ya que la creciente carga de trabajo se trata sin incrementar el tiempo de respuesta pero incrementando el grado de paralelismo</a:t>
            </a:r>
          </a:p>
          <a:p>
            <a:pPr algn="just" fontAlgn="base"/>
            <a:r>
              <a:rPr lang="es-AR" sz="2400" dirty="0"/>
              <a:t>Existen cuatro arquitecturas de sistemas paralelos:</a:t>
            </a:r>
          </a:p>
          <a:p>
            <a:pPr lvl="1" algn="just" fontAlgn="base"/>
            <a:r>
              <a:rPr lang="es-AR" dirty="0"/>
              <a:t>De memoria compartida: Todos los procesadores comparten una memoria común.</a:t>
            </a:r>
          </a:p>
          <a:p>
            <a:pPr lvl="1" algn="just" fontAlgn="base"/>
            <a:r>
              <a:rPr lang="es-AR" dirty="0"/>
              <a:t>De discos compartidos: Todos los procesadores comparten un conjunto de discos común.</a:t>
            </a:r>
          </a:p>
          <a:p>
            <a:pPr lvl="1" algn="just" fontAlgn="base"/>
            <a:r>
              <a:rPr lang="es-AR" dirty="0"/>
              <a:t>Sin compartimiento: Los procesadores no comparten ni memoria ni disco.</a:t>
            </a:r>
          </a:p>
          <a:p>
            <a:pPr lvl="1" algn="just" fontAlgn="base"/>
            <a:r>
              <a:rPr lang="es-AR" dirty="0"/>
              <a:t>Jerárquica: Este modelo es un híbrido de las arquitecturas anteriores.</a:t>
            </a:r>
          </a:p>
          <a:p>
            <a:pPr algn="just"/>
            <a:endParaRPr lang="es-AR" sz="2400" dirty="0"/>
          </a:p>
        </p:txBody>
      </p:sp>
    </p:spTree>
    <p:extLst>
      <p:ext uri="{BB962C8B-B14F-4D97-AF65-F5344CB8AC3E}">
        <p14:creationId xmlns:p14="http://schemas.microsoft.com/office/powerpoint/2010/main" val="35486410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437882"/>
            <a:ext cx="10515600" cy="5739081"/>
          </a:xfrm>
        </p:spPr>
        <p:txBody>
          <a:bodyPr>
            <a:normAutofit/>
          </a:bodyPr>
          <a:lstStyle/>
          <a:p>
            <a:pPr marL="0" indent="0" algn="just">
              <a:buNone/>
            </a:pPr>
            <a:r>
              <a:rPr lang="es-MX" b="1" u="sng" dirty="0"/>
              <a:t>Ubicación de los Datos</a:t>
            </a:r>
            <a:endParaRPr lang="es-MX" dirty="0"/>
          </a:p>
          <a:p>
            <a:pPr algn="just"/>
            <a:r>
              <a:rPr lang="es-MX" dirty="0"/>
              <a:t>La ubicación de los datos en una BDP es similar a la fragmentación de las bases de datos distribuidas. </a:t>
            </a:r>
            <a:endParaRPr lang="es-MX" dirty="0" smtClean="0"/>
          </a:p>
          <a:p>
            <a:pPr lvl="1" algn="just"/>
            <a:r>
              <a:rPr lang="es-MX" dirty="0" smtClean="0"/>
              <a:t>Una </a:t>
            </a:r>
            <a:r>
              <a:rPr lang="es-MX" dirty="0"/>
              <a:t>similitud muy obvia es fragmentar la base de datos para incrementar el paralelismo, ya sea utilizando fragmentación horizontal o vertical. </a:t>
            </a:r>
            <a:endParaRPr lang="es-MX" dirty="0" smtClean="0"/>
          </a:p>
          <a:p>
            <a:pPr lvl="1" algn="just"/>
            <a:r>
              <a:rPr lang="es-MX" dirty="0" smtClean="0"/>
              <a:t>Otra </a:t>
            </a:r>
            <a:r>
              <a:rPr lang="es-MX" dirty="0"/>
              <a:t>similitud es que debido a que la cantidad de datos es mayor que el tamaño de los programas, los programas deben ser ejecutados en la computadora donde residen los programas. </a:t>
            </a:r>
            <a:endParaRPr lang="es-MX" dirty="0" smtClean="0"/>
          </a:p>
          <a:p>
            <a:pPr algn="just"/>
            <a:r>
              <a:rPr lang="es-MX" dirty="0" smtClean="0"/>
              <a:t>Existen </a:t>
            </a:r>
            <a:r>
              <a:rPr lang="es-MX" dirty="0"/>
              <a:t>dos diferencias muy importantes con el enfoque de bases de datos </a:t>
            </a:r>
            <a:r>
              <a:rPr lang="es-MX" dirty="0" smtClean="0"/>
              <a:t>distribuidas:</a:t>
            </a:r>
          </a:p>
          <a:p>
            <a:pPr marL="914400" lvl="1" indent="-457200" algn="just">
              <a:buFont typeface="+mj-lt"/>
              <a:buAutoNum type="arabicPeriod"/>
            </a:pPr>
            <a:r>
              <a:rPr lang="es-MX" dirty="0" smtClean="0"/>
              <a:t>No </a:t>
            </a:r>
            <a:r>
              <a:rPr lang="es-MX" dirty="0"/>
              <a:t>existe la necesidad de maximizar el procesamiento local, debido a que los usuarios no están ligados a un nodo específico; </a:t>
            </a:r>
            <a:endParaRPr lang="es-MX" dirty="0" smtClean="0"/>
          </a:p>
          <a:p>
            <a:pPr marL="914400" lvl="1" indent="-457200" algn="just">
              <a:buFont typeface="+mj-lt"/>
              <a:buAutoNum type="arabicPeriod"/>
            </a:pPr>
            <a:r>
              <a:rPr lang="es-MX" dirty="0" smtClean="0"/>
              <a:t>El balance </a:t>
            </a:r>
            <a:r>
              <a:rPr lang="es-MX" dirty="0"/>
              <a:t>de carga es más difícil de lograr cuando existen muchos nodos.</a:t>
            </a:r>
          </a:p>
        </p:txBody>
      </p:sp>
    </p:spTree>
    <p:extLst>
      <p:ext uri="{BB962C8B-B14F-4D97-AF65-F5344CB8AC3E}">
        <p14:creationId xmlns:p14="http://schemas.microsoft.com/office/powerpoint/2010/main" val="2794974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1107583"/>
            <a:ext cx="10515600" cy="4721650"/>
          </a:xfrm>
        </p:spPr>
        <p:txBody>
          <a:bodyPr>
            <a:normAutofit/>
          </a:bodyPr>
          <a:lstStyle/>
          <a:p>
            <a:pPr marL="0" indent="0" algn="just">
              <a:buNone/>
            </a:pPr>
            <a:r>
              <a:rPr lang="es-MX" dirty="0"/>
              <a:t>El principal problema es prevenir la contención del recurso</a:t>
            </a:r>
            <a:r>
              <a:rPr lang="es-MX" dirty="0" smtClean="0"/>
              <a:t>, (por </a:t>
            </a:r>
            <a:r>
              <a:rPr lang="es-MX" dirty="0"/>
              <a:t>ejemplo: un nodo puede terminar por realizar todo el trabajo, mientras que otros se mantienen </a:t>
            </a:r>
            <a:r>
              <a:rPr lang="es-MX" dirty="0" smtClean="0"/>
              <a:t>desocupados). </a:t>
            </a:r>
            <a:r>
              <a:rPr lang="es-MX" dirty="0"/>
              <a:t>Debido a que los programas se ejecutan en el lugar donde residen los datos, la ubicación de éstos es un aspecto crítico en el desempeño. Una alternativa para la ubicación de los datos consiste en realizar un particionado completo de la base de datos, intentando que cada relación se fragmente de manera horizontal a través de todos los nodos en el sistema. </a:t>
            </a:r>
            <a:endParaRPr lang="es-MX" dirty="0" smtClean="0"/>
          </a:p>
          <a:p>
            <a:pPr marL="0" indent="0" algn="just">
              <a:buNone/>
            </a:pPr>
            <a:r>
              <a:rPr lang="es-MX" dirty="0" smtClean="0"/>
              <a:t>Existen </a:t>
            </a:r>
            <a:r>
              <a:rPr lang="es-MX" dirty="0"/>
              <a:t>3 estrategias básicas de ubicación de </a:t>
            </a:r>
            <a:r>
              <a:rPr lang="es-MX" dirty="0" smtClean="0"/>
              <a:t>datos:</a:t>
            </a:r>
            <a:endParaRPr lang="es-MX" dirty="0"/>
          </a:p>
        </p:txBody>
      </p:sp>
    </p:spTree>
    <p:extLst>
      <p:ext uri="{BB962C8B-B14F-4D97-AF65-F5344CB8AC3E}">
        <p14:creationId xmlns:p14="http://schemas.microsoft.com/office/powerpoint/2010/main" val="384090738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477591" y="387639"/>
            <a:ext cx="10623997"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MX" sz="2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Existen 3 estrategias b</a:t>
            </a:r>
            <a:r>
              <a:rPr kumimoji="0" lang="es-MX"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á</a:t>
            </a:r>
            <a:r>
              <a:rPr kumimoji="0" lang="es-MX" sz="2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sicas de ubicaci</a:t>
            </a:r>
            <a:r>
              <a:rPr kumimoji="0" lang="es-MX" sz="20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sz="2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de datos.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2000" b="0" i="0" u="none" strike="noStrike" cap="none" normalizeH="0" baseline="0" dirty="0" smtClean="0">
              <a:ln>
                <a:noFill/>
              </a:ln>
              <a:solidFill>
                <a:schemeClr val="tx1"/>
              </a:solidFill>
              <a:effectLst/>
            </a:endParaRPr>
          </a:p>
          <a:p>
            <a:pPr marL="800100" lvl="1" indent="-342900" eaLnBrk="0" fontAlgn="base" hangingPunct="0">
              <a:spcBef>
                <a:spcPct val="0"/>
              </a:spcBef>
              <a:spcAft>
                <a:spcPct val="0"/>
              </a:spcAft>
              <a:buFont typeface="Arial" panose="020B0604020202020204" pitchFamily="34" charset="0"/>
              <a:buChar char="•"/>
            </a:pPr>
            <a:r>
              <a:rPr kumimoji="0" 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En round-</a:t>
            </a:r>
            <a:r>
              <a:rPr kumimoji="0" lang="es-MX" sz="2000" b="1" i="0" u="none" strike="noStrike" cap="none" normalizeH="0" baseline="0" dirty="0" err="1"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robin</a:t>
            </a:r>
            <a:r>
              <a:rPr kumimoji="0" 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es-MX" sz="2000" b="0" i="0" u="none" strike="noStrike" cap="none" normalizeH="0" baseline="0" dirty="0" smtClean="0">
              <a:ln>
                <a:noFill/>
              </a:ln>
              <a:solidFill>
                <a:schemeClr val="tx1"/>
              </a:solidFill>
              <a:effectLst/>
            </a:endParaRPr>
          </a:p>
          <a:p>
            <a:pPr marL="800100" lvl="1" indent="-342900" eaLnBrk="0" fontAlgn="base" hangingPunct="0">
              <a:spcBef>
                <a:spcPct val="0"/>
              </a:spcBef>
              <a:spcAft>
                <a:spcPct val="0"/>
              </a:spcAft>
              <a:buFont typeface="Arial" panose="020B0604020202020204" pitchFamily="34" charset="0"/>
              <a:buChar char="•"/>
            </a:pPr>
            <a:r>
              <a:rPr kumimoji="0" 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Por Dispersi</a:t>
            </a:r>
            <a:r>
              <a:rPr kumimoji="0" lang="es-MX" sz="2000"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a:t>
            </a:r>
            <a:endParaRPr kumimoji="0" lang="es-MX" sz="2000" b="0" i="0" u="none" strike="noStrike" cap="none" normalizeH="0" baseline="0" dirty="0" smtClean="0">
              <a:ln>
                <a:noFill/>
              </a:ln>
              <a:solidFill>
                <a:schemeClr val="tx1"/>
              </a:solidFill>
              <a:effectLst/>
            </a:endParaRPr>
          </a:p>
          <a:p>
            <a:pPr marL="800100" lvl="1" indent="-342900" eaLnBrk="0" fontAlgn="base" hangingPunct="0">
              <a:spcBef>
                <a:spcPct val="0"/>
              </a:spcBef>
              <a:spcAft>
                <a:spcPct val="0"/>
              </a:spcAft>
              <a:buFont typeface="Arial" panose="020B0604020202020204" pitchFamily="34" charset="0"/>
              <a:buChar char="•"/>
            </a:pPr>
            <a:r>
              <a:rPr kumimoji="0" lang="es-MX" sz="2000" b="1"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Por Intervalo</a:t>
            </a:r>
            <a:r>
              <a:rPr kumimoji="0" lang="es-MX" sz="20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t>
            </a:r>
            <a:endParaRPr kumimoji="0" lang="es-MX"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sz="2000" b="0" i="0" u="none" strike="noStrike" cap="none" normalizeH="0" baseline="0" dirty="0" smtClean="0">
              <a:ln>
                <a:noFill/>
              </a:ln>
              <a:solidFill>
                <a:schemeClr val="tx1"/>
              </a:solidFill>
              <a:effectLst/>
              <a:latin typeface="Arial" panose="020B0604020202020204" pitchFamily="34" charset="0"/>
            </a:endParaRPr>
          </a:p>
        </p:txBody>
      </p:sp>
      <p:pic>
        <p:nvPicPr>
          <p:cNvPr id="1025" name="Imagen 4" descr="https://ingenierosinformatica9.files.wordpress.com/2011/06/9.png?w=300&amp;h=190">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1400" y="2036493"/>
            <a:ext cx="6362298" cy="40294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48500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54110" y="821073"/>
            <a:ext cx="10515600" cy="4351338"/>
          </a:xfrm>
        </p:spPr>
        <p:txBody>
          <a:bodyPr/>
          <a:lstStyle/>
          <a:p>
            <a:pPr algn="just"/>
            <a:r>
              <a:rPr lang="es-MX" b="1" u="sng" dirty="0"/>
              <a:t>Descomposición de Consulta:</a:t>
            </a:r>
            <a:endParaRPr lang="es-MX" dirty="0"/>
          </a:p>
          <a:p>
            <a:pPr algn="just"/>
            <a:r>
              <a:rPr lang="es-MX" dirty="0"/>
              <a:t>El primer nivel descompone una consulta expresada en cálculo relacional, en una consulta expresada en álgebra relacional que opera sobre relaciones globales. El nivel de descomposición de consultas comprende cuatro pasos:</a:t>
            </a:r>
          </a:p>
          <a:p>
            <a:pPr lvl="1" algn="just"/>
            <a:r>
              <a:rPr lang="es-MX" b="1" dirty="0"/>
              <a:t>Normalización.</a:t>
            </a:r>
            <a:endParaRPr lang="es-MX" dirty="0"/>
          </a:p>
          <a:p>
            <a:pPr lvl="1" algn="just"/>
            <a:r>
              <a:rPr lang="es-MX" b="1" dirty="0"/>
              <a:t>Análisis semántico</a:t>
            </a:r>
            <a:r>
              <a:rPr lang="es-MX" dirty="0"/>
              <a:t>.</a:t>
            </a:r>
          </a:p>
          <a:p>
            <a:pPr lvl="1" algn="just"/>
            <a:r>
              <a:rPr lang="es-MX" b="1" dirty="0"/>
              <a:t>Simplificación.</a:t>
            </a:r>
            <a:endParaRPr lang="es-MX" dirty="0"/>
          </a:p>
          <a:p>
            <a:pPr lvl="1" algn="just"/>
            <a:r>
              <a:rPr lang="es-MX" b="1" dirty="0"/>
              <a:t>Restructuración</a:t>
            </a:r>
            <a:r>
              <a:rPr lang="es-MX" dirty="0"/>
              <a:t>.</a:t>
            </a:r>
          </a:p>
          <a:p>
            <a:pPr algn="just"/>
            <a:endParaRPr lang="es-MX" dirty="0"/>
          </a:p>
        </p:txBody>
      </p:sp>
    </p:spTree>
    <p:extLst>
      <p:ext uri="{BB962C8B-B14F-4D97-AF65-F5344CB8AC3E}">
        <p14:creationId xmlns:p14="http://schemas.microsoft.com/office/powerpoint/2010/main" val="4873420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875763"/>
            <a:ext cx="10515600" cy="5301200"/>
          </a:xfrm>
        </p:spPr>
        <p:txBody>
          <a:bodyPr>
            <a:normAutofit fontScale="85000" lnSpcReduction="20000"/>
          </a:bodyPr>
          <a:lstStyle/>
          <a:p>
            <a:pPr marL="0" indent="0" algn="just">
              <a:buNone/>
            </a:pPr>
            <a:r>
              <a:rPr lang="es-MX" b="1" u="sng" dirty="0"/>
              <a:t>Localización de los Datos</a:t>
            </a:r>
            <a:r>
              <a:rPr lang="es-MX" u="sng" dirty="0"/>
              <a:t>.</a:t>
            </a:r>
            <a:endParaRPr lang="es-MX" dirty="0"/>
          </a:p>
          <a:p>
            <a:pPr algn="just"/>
            <a:r>
              <a:rPr lang="es-MX" dirty="0"/>
              <a:t>El objetivo de este nivel es localizar los datos de la consulta utilizando información acerca de la ubicación de los datos. Aquí se determina cuáles fragmentos se involucran en la consulta, y transforma la consulta paralela en una consulta sobre fragmentos. En este nivel, es posible auxiliarse de información adicional de la base de datos, por ejemplo un directorio global de los datos puede ayudar bastante</a:t>
            </a:r>
            <a:r>
              <a:rPr lang="es-MX" dirty="0" smtClean="0"/>
              <a:t>.</a:t>
            </a:r>
          </a:p>
          <a:p>
            <a:pPr marL="0" indent="0" algn="just">
              <a:buNone/>
            </a:pPr>
            <a:endParaRPr lang="es-MX" dirty="0"/>
          </a:p>
          <a:p>
            <a:pPr marL="0" indent="0" algn="just">
              <a:buNone/>
            </a:pPr>
            <a:r>
              <a:rPr lang="es-MX" b="1" dirty="0"/>
              <a:t> </a:t>
            </a:r>
            <a:r>
              <a:rPr lang="es-MX" b="1" u="sng" dirty="0"/>
              <a:t>Optimización Global</a:t>
            </a:r>
            <a:endParaRPr lang="es-MX" dirty="0"/>
          </a:p>
          <a:p>
            <a:pPr algn="just"/>
            <a:r>
              <a:rPr lang="es-MX" dirty="0"/>
              <a:t>En este nivel la estrategia de ejecución se describe con operadores del álgebra relacional y primitiva de comunicación como operaciones de envío y recepción para transferir información entre los diferentes nodos del entorno paralelo.</a:t>
            </a:r>
          </a:p>
          <a:p>
            <a:pPr algn="just"/>
            <a:r>
              <a:rPr lang="es-MX" dirty="0"/>
              <a:t>También aquí es posible utilizar paralelismo </a:t>
            </a:r>
            <a:r>
              <a:rPr lang="es-MX" dirty="0" err="1"/>
              <a:t>intra</a:t>
            </a:r>
            <a:r>
              <a:rPr lang="es-MX" dirty="0"/>
              <a:t>-operador 1 para incrementar la concurrencia de la consulta en paralelo, o bien, utilizar paralelismo inter-operador 2 para ejecutar los operadores en cadenas del tipo productor – consumidor.</a:t>
            </a:r>
          </a:p>
        </p:txBody>
      </p:sp>
    </p:spTree>
    <p:extLst>
      <p:ext uri="{BB962C8B-B14F-4D97-AF65-F5344CB8AC3E}">
        <p14:creationId xmlns:p14="http://schemas.microsoft.com/office/powerpoint/2010/main" val="16166171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45016" y="149395"/>
            <a:ext cx="11267941" cy="6483225"/>
          </a:xfrm>
        </p:spPr>
        <p:txBody>
          <a:bodyPr>
            <a:noAutofit/>
          </a:bodyPr>
          <a:lstStyle/>
          <a:p>
            <a:pPr marL="0" indent="0" algn="just">
              <a:buNone/>
            </a:pPr>
            <a:r>
              <a:rPr lang="es-MX" sz="1900" b="1" u="sng" dirty="0"/>
              <a:t> Optimización Local</a:t>
            </a:r>
            <a:endParaRPr lang="es-MX" sz="1900" dirty="0"/>
          </a:p>
          <a:p>
            <a:pPr algn="just"/>
            <a:r>
              <a:rPr lang="es-MX" sz="2400" dirty="0"/>
              <a:t>En este nivel se realiza la optimización de las sub-consultas que se ejecutan de manera local en cada uno de los nodos. Esta optimización se realiza en todos los nodos donde residen fragmentos que son involucrados en la consulta. La optimización local utiliza los mismos algoritmos utilizados en sistemas centralizados.</a:t>
            </a:r>
          </a:p>
          <a:p>
            <a:pPr algn="just"/>
            <a:r>
              <a:rPr lang="es-MX" sz="2400" dirty="0"/>
              <a:t>La principal función del procesador de consultas relacionales es transformar la consulta de alto nivel típicamente expresada en cálculo relacional, en una consulta de bajo nivel equivalente, normalmente en alguna variación del álgebra relacional.</a:t>
            </a:r>
          </a:p>
          <a:p>
            <a:pPr algn="just"/>
            <a:r>
              <a:rPr lang="es-MX" sz="2400" dirty="0"/>
              <a:t>La consulta en bajo nivel realmente implementa una estrategia de ejecución para la consulta. </a:t>
            </a:r>
            <a:endParaRPr lang="es-MX" sz="2400" dirty="0" smtClean="0"/>
          </a:p>
          <a:p>
            <a:pPr algn="just"/>
            <a:r>
              <a:rPr lang="es-MX" sz="2400" dirty="0" smtClean="0"/>
              <a:t>La </a:t>
            </a:r>
            <a:r>
              <a:rPr lang="es-MX" sz="2400" dirty="0"/>
              <a:t>transformación de alto nivel a bajo nivel debe ser correcta y eficiente. Una consulta en cálculo relacional puede tener muchas transformaciones en álgebra relacional equivalentes, y debido a que la ejecución de cada estrategia equivalente puede conducir a diferentes consumos de recursos, entonces la principal dificultad radica en seleccionar la estrategia de ejecución que minimice el consumo de recursos. </a:t>
            </a:r>
            <a:endParaRPr lang="es-MX" sz="2400" dirty="0" smtClean="0"/>
          </a:p>
        </p:txBody>
      </p:sp>
    </p:spTree>
    <p:extLst>
      <p:ext uri="{BB962C8B-B14F-4D97-AF65-F5344CB8AC3E}">
        <p14:creationId xmlns:p14="http://schemas.microsoft.com/office/powerpoint/2010/main" val="25503026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48048" y="808194"/>
            <a:ext cx="10515600" cy="4351338"/>
          </a:xfrm>
        </p:spPr>
        <p:txBody>
          <a:bodyPr>
            <a:normAutofit fontScale="92500" lnSpcReduction="20000"/>
          </a:bodyPr>
          <a:lstStyle/>
          <a:p>
            <a:pPr algn="just"/>
            <a:r>
              <a:rPr lang="es-MX" dirty="0"/>
              <a:t>A diferencia de un sistema centralizado, en un sistema paralelo, el álgebra relacional no es suficiente para expresar las estrategias de ejecución. Debe complementarse con operaciones para el intercambio de datos entre los diferentes nodos que componen el sistema. Además de determinar las operaciones del álgebra relacional, el procesador de consultas paralelo debe también seleccionar los mejores nodos para procesar los datos y posiblemente la manera en que deben ser transformados.</a:t>
            </a:r>
          </a:p>
          <a:p>
            <a:pPr algn="just"/>
            <a:r>
              <a:rPr lang="es-MX" dirty="0"/>
              <a:t>Esto incrementa el espacio de soluciones de donde se debe seleccionar una estrategia para la ejecución paralela de la consulta.</a:t>
            </a:r>
          </a:p>
          <a:p>
            <a:pPr algn="just"/>
            <a:r>
              <a:rPr lang="es-MX" dirty="0"/>
              <a:t>El objetivo final del procesamiento de consultas en un contexto paralelo, es transformar una consulta de alto nivel para una base de datos paralela, la cual es vista como una base de datos sencilla por los usuarios, en una estrategia de ejecución eficiente expresada en un lenguaje de bajo nivel sobre bases de datos locales.</a:t>
            </a:r>
          </a:p>
          <a:p>
            <a:endParaRPr lang="es-MX" dirty="0"/>
          </a:p>
        </p:txBody>
      </p:sp>
    </p:spTree>
    <p:extLst>
      <p:ext uri="{BB962C8B-B14F-4D97-AF65-F5344CB8AC3E}">
        <p14:creationId xmlns:p14="http://schemas.microsoft.com/office/powerpoint/2010/main" val="23914324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Grp="1" noChangeArrowheads="1"/>
          </p:cNvSpPr>
          <p:nvPr>
            <p:ph idx="1"/>
          </p:nvPr>
        </p:nvSpPr>
        <p:spPr bwMode="auto">
          <a:xfrm>
            <a:off x="940158" y="418874"/>
            <a:ext cx="10534918" cy="4401205"/>
          </a:xfrm>
          <a:prstGeom prst="rect">
            <a:avLst/>
          </a:prstGeom>
          <a:noFill/>
          <a:ln w="9525">
            <a:noFill/>
            <a:miter lim="800000"/>
            <a:headEnd/>
            <a:tailEnd/>
          </a:ln>
          <a:effectLst/>
        </p:spPr>
        <p:txBody>
          <a:bodyPr vert="horz" wrap="square" lIns="91440" tIns="45720" rIns="91440" bIns="45720" numCol="1" rtlCol="0" anchor="ctr" anchorCtr="0" compatLnSpc="1">
            <a:prstTxWarp prst="textNoShape">
              <a:avLst/>
            </a:prstTxWarp>
            <a:spAutoFit/>
          </a:bodyPr>
          <a:lstStyle/>
          <a:p>
            <a:pPr algn="just" defTabSz="171450" fontAlgn="base">
              <a:lnSpc>
                <a:spcPct val="100000"/>
              </a:lnSpc>
              <a:spcBef>
                <a:spcPct val="0"/>
              </a:spcBef>
              <a:spcAft>
                <a:spcPct val="0"/>
              </a:spcAft>
              <a:buFontTx/>
              <a:buAutoNum type="arabicPeriod"/>
              <a:tabLst>
                <a:tab pos="457200" algn="l"/>
              </a:tabLst>
            </a:pPr>
            <a:r>
              <a:rPr lang="es-AR" b="1" dirty="0">
                <a:ea typeface="Times New Roman" pitchFamily="18" charset="0"/>
                <a:cs typeface="Arial" pitchFamily="34" charset="0"/>
              </a:rPr>
              <a:t>SGBD paralelo</a:t>
            </a:r>
            <a:endParaRPr lang="es-AR" dirty="0">
              <a:cs typeface="Arial" pitchFamily="34" charset="0"/>
            </a:endParaRPr>
          </a:p>
          <a:p>
            <a:pPr marL="0" indent="0" algn="just" defTabSz="171450" eaLnBrk="0" fontAlgn="base" hangingPunct="0">
              <a:lnSpc>
                <a:spcPct val="100000"/>
              </a:lnSpc>
              <a:spcBef>
                <a:spcPct val="0"/>
              </a:spcBef>
              <a:spcAft>
                <a:spcPct val="0"/>
              </a:spcAft>
              <a:tabLst>
                <a:tab pos="457200" algn="l"/>
              </a:tabLst>
            </a:pPr>
            <a:r>
              <a:rPr lang="es-AR" dirty="0">
                <a:ea typeface="Times New Roman" pitchFamily="18" charset="0"/>
                <a:cs typeface="Arial" pitchFamily="34" charset="0"/>
              </a:rPr>
              <a:t>Se ejecuta sobre múltiples procesadores y discos que </a:t>
            </a:r>
            <a:r>
              <a:rPr lang="es-AR" dirty="0" smtClean="0">
                <a:ea typeface="Times New Roman" pitchFamily="18" charset="0"/>
                <a:cs typeface="Arial" pitchFamily="34" charset="0"/>
              </a:rPr>
              <a:t>han </a:t>
            </a:r>
            <a:r>
              <a:rPr lang="es-AR" dirty="0">
                <a:ea typeface="Times New Roman" pitchFamily="18" charset="0"/>
                <a:cs typeface="Arial" pitchFamily="34" charset="0"/>
              </a:rPr>
              <a:t>sido diseñados para ejecutar operaciones en paralelo, cuando sea posible, con el </a:t>
            </a:r>
            <a:r>
              <a:rPr lang="es-AR" dirty="0">
                <a:solidFill>
                  <a:srgbClr val="FF0000"/>
                </a:solidFill>
                <a:ea typeface="Times New Roman" pitchFamily="18" charset="0"/>
                <a:cs typeface="Arial" pitchFamily="34" charset="0"/>
              </a:rPr>
              <a:t>propósito de mejorar el rendimiento.</a:t>
            </a:r>
            <a:endParaRPr lang="es-AR" dirty="0">
              <a:solidFill>
                <a:srgbClr val="FF0000"/>
              </a:solidFill>
              <a:cs typeface="Arial" pitchFamily="34" charset="0"/>
            </a:endParaRPr>
          </a:p>
          <a:p>
            <a:pPr marL="0" indent="0" algn="just" defTabSz="171450" eaLnBrk="0" fontAlgn="base" hangingPunct="0">
              <a:lnSpc>
                <a:spcPct val="100000"/>
              </a:lnSpc>
              <a:spcBef>
                <a:spcPct val="0"/>
              </a:spcBef>
              <a:spcAft>
                <a:spcPct val="0"/>
              </a:spcAft>
              <a:tabLst>
                <a:tab pos="457200" algn="l"/>
              </a:tabLst>
            </a:pPr>
            <a:r>
              <a:rPr lang="es-AR" dirty="0">
                <a:ea typeface="Times New Roman" pitchFamily="18" charset="0"/>
                <a:cs typeface="Arial" pitchFamily="34" charset="0"/>
              </a:rPr>
              <a:t>Para aplicaciones que manejan bases de datos extremadamente grandes o que tienen que procesar un número enorme de transacciones por segundo.</a:t>
            </a:r>
            <a:endParaRPr lang="es-AR" dirty="0">
              <a:cs typeface="Arial" pitchFamily="34" charset="0"/>
            </a:endParaRPr>
          </a:p>
          <a:p>
            <a:pPr marL="0" indent="0" algn="just" defTabSz="171450" eaLnBrk="0" fontAlgn="base" hangingPunct="0">
              <a:lnSpc>
                <a:spcPct val="100000"/>
              </a:lnSpc>
              <a:spcBef>
                <a:spcPct val="0"/>
              </a:spcBef>
              <a:spcAft>
                <a:spcPct val="0"/>
              </a:spcAft>
              <a:tabLst>
                <a:tab pos="457200" algn="l"/>
              </a:tabLst>
            </a:pPr>
            <a:r>
              <a:rPr lang="es-AR" dirty="0">
                <a:ea typeface="Times New Roman" pitchFamily="18" charset="0"/>
                <a:cs typeface="Arial" pitchFamily="34" charset="0"/>
              </a:rPr>
              <a:t>Los sistemas paralelos de base de datos </a:t>
            </a:r>
            <a:r>
              <a:rPr lang="es-AR" dirty="0">
                <a:solidFill>
                  <a:srgbClr val="FF0000"/>
                </a:solidFill>
                <a:ea typeface="Times New Roman" pitchFamily="18" charset="0"/>
                <a:cs typeface="Arial" pitchFamily="34" charset="0"/>
              </a:rPr>
              <a:t>constan de varios procesadores y varios discos conectados a través de una red de interconexión de alta velocidad. </a:t>
            </a:r>
          </a:p>
        </p:txBody>
      </p:sp>
    </p:spTree>
    <p:extLst>
      <p:ext uri="{BB962C8B-B14F-4D97-AF65-F5344CB8AC3E}">
        <p14:creationId xmlns:p14="http://schemas.microsoft.com/office/powerpoint/2010/main" val="142378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399246"/>
            <a:ext cx="10515600" cy="5777718"/>
          </a:xfrm>
        </p:spPr>
        <p:txBody>
          <a:bodyPr>
            <a:normAutofit/>
          </a:bodyPr>
          <a:lstStyle/>
          <a:p>
            <a:pPr marL="0" indent="0" algn="just" defTabSz="171450" eaLnBrk="0" fontAlgn="base" hangingPunct="0">
              <a:spcBef>
                <a:spcPct val="0"/>
              </a:spcBef>
              <a:spcAft>
                <a:spcPct val="0"/>
              </a:spcAft>
              <a:tabLst>
                <a:tab pos="457200" algn="l"/>
              </a:tabLst>
            </a:pPr>
            <a:r>
              <a:rPr lang="es-AR" sz="2400" dirty="0">
                <a:ea typeface="Times New Roman" pitchFamily="18" charset="0"/>
                <a:cs typeface="Arial" pitchFamily="34" charset="0"/>
              </a:rPr>
              <a:t>Para medir el rendimiento de los sistemas de base de datos existen 2 medidas principales:</a:t>
            </a:r>
          </a:p>
          <a:p>
            <a:pPr marL="0" indent="0" algn="just" defTabSz="171450" eaLnBrk="0" fontAlgn="base" hangingPunct="0">
              <a:spcBef>
                <a:spcPct val="0"/>
              </a:spcBef>
              <a:spcAft>
                <a:spcPct val="0"/>
              </a:spcAft>
              <a:tabLst>
                <a:tab pos="457200" algn="l"/>
              </a:tabLst>
            </a:pPr>
            <a:endParaRPr lang="es-AR" sz="2400" dirty="0">
              <a:cs typeface="Arial" pitchFamily="34" charset="0"/>
            </a:endParaRPr>
          </a:p>
          <a:p>
            <a:pPr marL="400050" lvl="1" indent="0" algn="just" defTabSz="171450" eaLnBrk="0" fontAlgn="base" hangingPunct="0">
              <a:spcBef>
                <a:spcPct val="0"/>
              </a:spcBef>
              <a:spcAft>
                <a:spcPct val="0"/>
              </a:spcAft>
              <a:buFont typeface="Wingdings" pitchFamily="2" charset="2"/>
              <a:buChar char="ü"/>
              <a:tabLst>
                <a:tab pos="457200" algn="l"/>
              </a:tabLst>
            </a:pPr>
            <a:r>
              <a:rPr lang="es-AR" b="1" i="1" dirty="0">
                <a:solidFill>
                  <a:srgbClr val="FF0000"/>
                </a:solidFill>
                <a:ea typeface="Times New Roman" pitchFamily="18" charset="0"/>
                <a:cs typeface="Arial" pitchFamily="34" charset="0"/>
              </a:rPr>
              <a:t>La productividad</a:t>
            </a:r>
            <a:r>
              <a:rPr lang="es-AR" dirty="0">
                <a:solidFill>
                  <a:srgbClr val="FF0000"/>
                </a:solidFill>
                <a:ea typeface="Times New Roman" pitchFamily="18" charset="0"/>
                <a:cs typeface="Arial" pitchFamily="34" charset="0"/>
              </a:rPr>
              <a:t> (</a:t>
            </a:r>
            <a:r>
              <a:rPr lang="es-AR" dirty="0" err="1">
                <a:solidFill>
                  <a:srgbClr val="FF0000"/>
                </a:solidFill>
                <a:ea typeface="Times New Roman" pitchFamily="18" charset="0"/>
                <a:cs typeface="Arial" pitchFamily="34" charset="0"/>
              </a:rPr>
              <a:t>throughput</a:t>
            </a:r>
            <a:r>
              <a:rPr lang="es-AR" dirty="0">
                <a:solidFill>
                  <a:srgbClr val="FF0000"/>
                </a:solidFill>
                <a:ea typeface="Times New Roman" pitchFamily="18" charset="0"/>
                <a:cs typeface="Arial" pitchFamily="34" charset="0"/>
              </a:rPr>
              <a:t>) </a:t>
            </a:r>
            <a:r>
              <a:rPr lang="es-AR" dirty="0">
                <a:ea typeface="Times New Roman" pitchFamily="18" charset="0"/>
                <a:cs typeface="Arial" pitchFamily="34" charset="0"/>
              </a:rPr>
              <a:t>que se entiende como el número de tareas que pueden completarse en un intervalo de tiempo determinado.</a:t>
            </a:r>
          </a:p>
          <a:p>
            <a:pPr marL="400050" lvl="1" indent="0" algn="just" defTabSz="171450" eaLnBrk="0" fontAlgn="base" hangingPunct="0">
              <a:spcBef>
                <a:spcPct val="0"/>
              </a:spcBef>
              <a:spcAft>
                <a:spcPct val="0"/>
              </a:spcAft>
              <a:buNone/>
              <a:tabLst>
                <a:tab pos="457200" algn="l"/>
              </a:tabLst>
            </a:pPr>
            <a:endParaRPr lang="es-AR" b="1" i="1" dirty="0">
              <a:ea typeface="Times New Roman" pitchFamily="18" charset="0"/>
              <a:cs typeface="Arial" pitchFamily="34" charset="0"/>
            </a:endParaRPr>
          </a:p>
          <a:p>
            <a:pPr marL="400050" lvl="1" indent="0" algn="just" defTabSz="171450" eaLnBrk="0" fontAlgn="base" hangingPunct="0">
              <a:spcBef>
                <a:spcPct val="0"/>
              </a:spcBef>
              <a:spcAft>
                <a:spcPct val="0"/>
              </a:spcAft>
              <a:buFont typeface="Wingdings" pitchFamily="2" charset="2"/>
              <a:buChar char="ü"/>
              <a:tabLst>
                <a:tab pos="457200" algn="l"/>
              </a:tabLst>
            </a:pPr>
            <a:r>
              <a:rPr lang="es-AR" b="1" i="1" dirty="0">
                <a:solidFill>
                  <a:srgbClr val="FF0000"/>
                </a:solidFill>
                <a:ea typeface="Times New Roman" pitchFamily="18" charset="0"/>
                <a:cs typeface="Arial" pitchFamily="34" charset="0"/>
              </a:rPr>
              <a:t>El tiempo de respuesta</a:t>
            </a:r>
            <a:r>
              <a:rPr lang="es-AR" dirty="0">
                <a:ea typeface="Times New Roman" pitchFamily="18" charset="0"/>
                <a:cs typeface="Arial" pitchFamily="34" charset="0"/>
              </a:rPr>
              <a:t> (response time) que es la cantidad de tiempo que necesita para completar una única tarea a partir del momento en que se </a:t>
            </a:r>
            <a:r>
              <a:rPr lang="es-AR" dirty="0" smtClean="0">
                <a:ea typeface="Times New Roman" pitchFamily="18" charset="0"/>
                <a:cs typeface="Arial" pitchFamily="34" charset="0"/>
              </a:rPr>
              <a:t>envíe. </a:t>
            </a:r>
          </a:p>
          <a:p>
            <a:pPr marL="400050" lvl="1" indent="0" algn="just" defTabSz="171450" eaLnBrk="0" fontAlgn="base" hangingPunct="0">
              <a:spcBef>
                <a:spcPct val="0"/>
              </a:spcBef>
              <a:spcAft>
                <a:spcPct val="0"/>
              </a:spcAft>
              <a:buFont typeface="Wingdings" pitchFamily="2" charset="2"/>
              <a:buChar char="ü"/>
              <a:tabLst>
                <a:tab pos="457200" algn="l"/>
              </a:tabLst>
            </a:pPr>
            <a:endParaRPr lang="es-AR" dirty="0" smtClean="0">
              <a:ea typeface="Times New Roman" pitchFamily="18" charset="0"/>
              <a:cs typeface="Arial" pitchFamily="34" charset="0"/>
            </a:endParaRPr>
          </a:p>
          <a:p>
            <a:pPr marL="0" indent="-57150" algn="just" defTabSz="171450" eaLnBrk="0" fontAlgn="base" hangingPunct="0">
              <a:spcBef>
                <a:spcPct val="0"/>
              </a:spcBef>
              <a:spcAft>
                <a:spcPct val="0"/>
              </a:spcAft>
              <a:buNone/>
              <a:tabLst>
                <a:tab pos="457200" algn="l"/>
              </a:tabLst>
            </a:pPr>
            <a:r>
              <a:rPr lang="es-AR" dirty="0" smtClean="0">
                <a:ea typeface="Times New Roman" pitchFamily="18" charset="0"/>
                <a:cs typeface="Arial" pitchFamily="34" charset="0"/>
              </a:rPr>
              <a:t>Entonces: </a:t>
            </a:r>
            <a:endParaRPr lang="es-AR" dirty="0">
              <a:ea typeface="Times New Roman" pitchFamily="18" charset="0"/>
              <a:cs typeface="Arial" pitchFamily="34" charset="0"/>
            </a:endParaRPr>
          </a:p>
          <a:p>
            <a:pPr marL="400050" lvl="1" indent="0" algn="just" defTabSz="171450" eaLnBrk="0" fontAlgn="base" hangingPunct="0">
              <a:spcBef>
                <a:spcPct val="0"/>
              </a:spcBef>
              <a:spcAft>
                <a:spcPct val="0"/>
              </a:spcAft>
              <a:buNone/>
              <a:tabLst>
                <a:tab pos="457200" algn="l"/>
              </a:tabLst>
            </a:pPr>
            <a:r>
              <a:rPr lang="es-AR" dirty="0" smtClean="0">
                <a:ea typeface="Times New Roman" pitchFamily="18" charset="0"/>
                <a:cs typeface="Arial" pitchFamily="34" charset="0"/>
              </a:rPr>
              <a:t>Un </a:t>
            </a:r>
            <a:r>
              <a:rPr lang="es-AR" dirty="0">
                <a:ea typeface="Times New Roman" pitchFamily="18" charset="0"/>
                <a:cs typeface="Arial" pitchFamily="34" charset="0"/>
              </a:rPr>
              <a:t>sistema que procese un gran número de pequeñas transacciones puede mejorar su productividad realizando muchas transacciones en paralelo. </a:t>
            </a:r>
            <a:endParaRPr lang="es-AR" dirty="0" smtClean="0">
              <a:ea typeface="Times New Roman" pitchFamily="18" charset="0"/>
              <a:cs typeface="Arial" pitchFamily="34" charset="0"/>
            </a:endParaRPr>
          </a:p>
          <a:p>
            <a:pPr marL="400050" lvl="1" indent="0" algn="just" defTabSz="171450" eaLnBrk="0" fontAlgn="base" hangingPunct="0">
              <a:spcBef>
                <a:spcPct val="0"/>
              </a:spcBef>
              <a:spcAft>
                <a:spcPct val="0"/>
              </a:spcAft>
              <a:buNone/>
              <a:tabLst>
                <a:tab pos="457200" algn="l"/>
              </a:tabLst>
            </a:pPr>
            <a:endParaRPr lang="es-AR" dirty="0">
              <a:ea typeface="Times New Roman" pitchFamily="18" charset="0"/>
              <a:cs typeface="Arial" pitchFamily="34" charset="0"/>
            </a:endParaRPr>
          </a:p>
          <a:p>
            <a:pPr marL="400050" lvl="1" indent="0" algn="just" defTabSz="171450" eaLnBrk="0" fontAlgn="base" hangingPunct="0">
              <a:spcBef>
                <a:spcPct val="0"/>
              </a:spcBef>
              <a:spcAft>
                <a:spcPct val="0"/>
              </a:spcAft>
              <a:buNone/>
              <a:tabLst>
                <a:tab pos="457200" algn="l"/>
              </a:tabLst>
            </a:pPr>
            <a:r>
              <a:rPr lang="es-AR" dirty="0" smtClean="0">
                <a:ea typeface="Times New Roman" pitchFamily="18" charset="0"/>
                <a:cs typeface="Arial" pitchFamily="34" charset="0"/>
              </a:rPr>
              <a:t>Un </a:t>
            </a:r>
            <a:r>
              <a:rPr lang="es-AR" dirty="0">
                <a:ea typeface="Times New Roman" pitchFamily="18" charset="0"/>
                <a:cs typeface="Arial" pitchFamily="34" charset="0"/>
              </a:rPr>
              <a:t>sistema que procese transacciones más largas puede mejorar tanto su productividad como sus tiempos de respuesta realizando en paralelo cada una de las </a:t>
            </a:r>
            <a:r>
              <a:rPr lang="es-AR" dirty="0" err="1">
                <a:ea typeface="Times New Roman" pitchFamily="18" charset="0"/>
                <a:cs typeface="Arial" pitchFamily="34" charset="0"/>
              </a:rPr>
              <a:t>subtareas</a:t>
            </a:r>
            <a:r>
              <a:rPr lang="es-AR" dirty="0">
                <a:ea typeface="Times New Roman" pitchFamily="18" charset="0"/>
                <a:cs typeface="Arial" pitchFamily="34" charset="0"/>
              </a:rPr>
              <a:t> de cada transacción</a:t>
            </a:r>
            <a:r>
              <a:rPr lang="es-AR" dirty="0">
                <a:cs typeface="Arial" pitchFamily="34" charset="0"/>
              </a:rPr>
              <a:t> </a:t>
            </a:r>
          </a:p>
          <a:p>
            <a:endParaRPr lang="es-MX" sz="2400" dirty="0"/>
          </a:p>
        </p:txBody>
      </p:sp>
    </p:spTree>
    <p:extLst>
      <p:ext uri="{BB962C8B-B14F-4D97-AF65-F5344CB8AC3E}">
        <p14:creationId xmlns:p14="http://schemas.microsoft.com/office/powerpoint/2010/main" val="3669576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194145"/>
            <a:ext cx="10515600" cy="955810"/>
          </a:xfrm>
        </p:spPr>
        <p:txBody>
          <a:bodyPr>
            <a:normAutofit/>
          </a:bodyPr>
          <a:lstStyle/>
          <a:p>
            <a:r>
              <a:rPr lang="es-MX" sz="3200" dirty="0" smtClean="0">
                <a:latin typeface="+mn-lt"/>
              </a:rPr>
              <a:t>OBJETIVO DE UNA B.D. PARALELA:</a:t>
            </a:r>
            <a:endParaRPr lang="es-MX" sz="3200" dirty="0">
              <a:latin typeface="+mn-lt"/>
            </a:endParaRPr>
          </a:p>
        </p:txBody>
      </p:sp>
      <p:sp>
        <p:nvSpPr>
          <p:cNvPr id="3" name="Marcador de contenido 2"/>
          <p:cNvSpPr>
            <a:spLocks noGrp="1"/>
          </p:cNvSpPr>
          <p:nvPr>
            <p:ph idx="1"/>
          </p:nvPr>
        </p:nvSpPr>
        <p:spPr>
          <a:xfrm>
            <a:off x="722290" y="865249"/>
            <a:ext cx="11139152" cy="4657256"/>
          </a:xfrm>
        </p:spPr>
        <p:txBody>
          <a:bodyPr>
            <a:normAutofit/>
          </a:bodyPr>
          <a:lstStyle/>
          <a:p>
            <a:pPr algn="just"/>
            <a:r>
              <a:rPr lang="es-MX" sz="2400" b="1" dirty="0" smtClean="0"/>
              <a:t>El </a:t>
            </a:r>
            <a:r>
              <a:rPr lang="es-MX" sz="2400" b="1" dirty="0"/>
              <a:t>objetivo del paralelismo en los sistemas de bases de datos suele ser </a:t>
            </a:r>
            <a:r>
              <a:rPr lang="es-MX" sz="2400" b="1" dirty="0">
                <a:solidFill>
                  <a:srgbClr val="FF0000"/>
                </a:solidFill>
              </a:rPr>
              <a:t>asegurar</a:t>
            </a:r>
            <a:r>
              <a:rPr lang="es-MX" sz="2400" b="1" dirty="0"/>
              <a:t> que la ejecución del sistema continuará realizándose a una velocidad aceptable, </a:t>
            </a:r>
            <a:r>
              <a:rPr lang="es-MX" sz="2400" b="1" u="sng" dirty="0"/>
              <a:t>incluso</a:t>
            </a:r>
            <a:r>
              <a:rPr lang="es-MX" sz="2400" b="1" dirty="0"/>
              <a:t> en el caso de que </a:t>
            </a:r>
            <a:r>
              <a:rPr lang="es-MX" sz="2400" b="1" dirty="0">
                <a:solidFill>
                  <a:srgbClr val="FF0000"/>
                </a:solidFill>
              </a:rPr>
              <a:t>aumente el tamaño de la base de datos </a:t>
            </a:r>
            <a:r>
              <a:rPr lang="es-MX" sz="2400" b="1" dirty="0"/>
              <a:t>o </a:t>
            </a:r>
            <a:r>
              <a:rPr lang="es-MX" sz="2400" b="1" dirty="0">
                <a:solidFill>
                  <a:srgbClr val="FF0000"/>
                </a:solidFill>
              </a:rPr>
              <a:t>el número de transacciones (</a:t>
            </a:r>
            <a:r>
              <a:rPr lang="es-MX" sz="2400" b="1" dirty="0" err="1">
                <a:solidFill>
                  <a:srgbClr val="FF0000"/>
                </a:solidFill>
              </a:rPr>
              <a:t>ampliabilidad</a:t>
            </a:r>
            <a:r>
              <a:rPr lang="es-MX" sz="2400" b="1" dirty="0" smtClean="0">
                <a:solidFill>
                  <a:srgbClr val="FF0000"/>
                </a:solidFill>
              </a:rPr>
              <a:t>).</a:t>
            </a:r>
          </a:p>
          <a:p>
            <a:pPr marL="0" indent="0" algn="just">
              <a:buNone/>
            </a:pPr>
            <a:endParaRPr lang="es-MX" sz="2400" b="1" dirty="0"/>
          </a:p>
        </p:txBody>
      </p:sp>
      <p:pic>
        <p:nvPicPr>
          <p:cNvPr id="4" name="Imagen 3"/>
          <p:cNvPicPr>
            <a:picLocks noChangeAspect="1"/>
          </p:cNvPicPr>
          <p:nvPr/>
        </p:nvPicPr>
        <p:blipFill>
          <a:blip r:embed="rId2"/>
          <a:stretch>
            <a:fillRect/>
          </a:stretch>
        </p:blipFill>
        <p:spPr>
          <a:xfrm>
            <a:off x="8745530" y="4824741"/>
            <a:ext cx="3231822" cy="1860537"/>
          </a:xfrm>
          <a:prstGeom prst="rect">
            <a:avLst/>
          </a:prstGeom>
        </p:spPr>
      </p:pic>
      <p:sp>
        <p:nvSpPr>
          <p:cNvPr id="5" name="CuadroTexto 4"/>
          <p:cNvSpPr txBox="1"/>
          <p:nvPr/>
        </p:nvSpPr>
        <p:spPr>
          <a:xfrm>
            <a:off x="838200" y="2192182"/>
            <a:ext cx="11139152" cy="3046988"/>
          </a:xfrm>
          <a:prstGeom prst="rect">
            <a:avLst/>
          </a:prstGeom>
          <a:noFill/>
        </p:spPr>
        <p:txBody>
          <a:bodyPr wrap="square" rtlCol="0">
            <a:spAutoFit/>
          </a:bodyPr>
          <a:lstStyle/>
          <a:p>
            <a:pPr algn="just"/>
            <a:r>
              <a:rPr lang="es-MX" sz="2400" dirty="0" smtClean="0"/>
              <a:t>Como se puede observar en el esquema de las bases de datos paralelas, el cual describe que una BDP se compone de una cantidad de nodos, cada uno de ellos cuenta con sus propios recursos como procesador, memoria y disco duro. La comunicación dentro de una BDP debe apoyarse en una red de interconexión veloz. De ahí la ventaja de utilizar un sistema multiprocesador como anfitrión de la BDP, pues éstos, normalmente se comunican a través de una red de interconexión interna y por ende muy veloz. En este último caso, es necesario analizar el subsistema de entradas y salidas para prevenir posibles cuellos de botella. </a:t>
            </a:r>
            <a:endParaRPr lang="es-MX" sz="2400" dirty="0"/>
          </a:p>
        </p:txBody>
      </p:sp>
    </p:spTree>
    <p:extLst>
      <p:ext uri="{BB962C8B-B14F-4D97-AF65-F5344CB8AC3E}">
        <p14:creationId xmlns:p14="http://schemas.microsoft.com/office/powerpoint/2010/main" val="40730266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631065"/>
            <a:ext cx="10515600" cy="5545898"/>
          </a:xfrm>
        </p:spPr>
        <p:txBody>
          <a:bodyPr>
            <a:normAutofit/>
          </a:bodyPr>
          <a:lstStyle/>
          <a:p>
            <a:pPr algn="just"/>
            <a:r>
              <a:rPr lang="es-MX" dirty="0" smtClean="0"/>
              <a:t>El entorno paralelo de la Figura presentada, representa un entorno con arquitectura nada compartido, cuya principal característica es que </a:t>
            </a:r>
            <a:r>
              <a:rPr lang="es-MX" dirty="0"/>
              <a:t>cada nodo dentro del entorno cuenta con sus propios recursos -</a:t>
            </a:r>
            <a:r>
              <a:rPr lang="es-MX" dirty="0" err="1"/>
              <a:t>cpu</a:t>
            </a:r>
            <a:r>
              <a:rPr lang="es-MX" dirty="0"/>
              <a:t>, memoria, discos duros-</a:t>
            </a:r>
            <a:r>
              <a:rPr lang="es-MX" dirty="0" smtClean="0"/>
              <a:t>.</a:t>
            </a:r>
          </a:p>
          <a:p>
            <a:pPr algn="just"/>
            <a:r>
              <a:rPr lang="es-MX" dirty="0"/>
              <a:t>Por otro lado, existen también los entornos paralelos compartidos, en los cuales los recursos de memoria y almacenamiento son compartidos entre todos los nodos del entorno. Los entornos compartidos pueden ser parcialmente compartidos o todo compartido.</a:t>
            </a:r>
          </a:p>
          <a:p>
            <a:pPr algn="just"/>
            <a:endParaRPr lang="es-MX" dirty="0"/>
          </a:p>
          <a:p>
            <a:pPr algn="just"/>
            <a:endParaRPr lang="es-MX" dirty="0" smtClean="0"/>
          </a:p>
          <a:p>
            <a:pPr algn="just"/>
            <a:endParaRPr lang="es-MX" dirty="0"/>
          </a:p>
        </p:txBody>
      </p:sp>
    </p:spTree>
    <p:extLst>
      <p:ext uri="{BB962C8B-B14F-4D97-AF65-F5344CB8AC3E}">
        <p14:creationId xmlns:p14="http://schemas.microsoft.com/office/powerpoint/2010/main" val="39901142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99563" y="579550"/>
            <a:ext cx="10515600" cy="5275442"/>
          </a:xfrm>
        </p:spPr>
        <p:txBody>
          <a:bodyPr/>
          <a:lstStyle/>
          <a:p>
            <a:pPr marL="0" indent="0" algn="just">
              <a:buNone/>
            </a:pPr>
            <a:r>
              <a:rPr lang="es-MX" dirty="0"/>
              <a:t>La implementación de bases de datos paralelas recae obviamente en las técnicas de bases de datos distribuidas. Sin embargo, los aspectos críticos de este enfoque son:</a:t>
            </a:r>
          </a:p>
          <a:p>
            <a:pPr lvl="1" algn="just"/>
            <a:r>
              <a:rPr lang="es-MX" sz="2800" b="1" dirty="0"/>
              <a:t>Fragmentación y ubicación de los datos</a:t>
            </a:r>
            <a:r>
              <a:rPr lang="es-MX" sz="2800" dirty="0"/>
              <a:t>. Su principal objetivo es incrementar el paralelismo.</a:t>
            </a:r>
          </a:p>
          <a:p>
            <a:pPr lvl="1" algn="just"/>
            <a:r>
              <a:rPr lang="es-MX" sz="2800" b="1" dirty="0"/>
              <a:t>Consultas en paralelo.</a:t>
            </a:r>
            <a:r>
              <a:rPr lang="es-MX" sz="2800" dirty="0"/>
              <a:t> Facilitar la mayor cantidad de consultas concurrentes a la base de datos y reducir el tiempo de respuesta.</a:t>
            </a:r>
          </a:p>
        </p:txBody>
      </p:sp>
    </p:spTree>
    <p:extLst>
      <p:ext uri="{BB962C8B-B14F-4D97-AF65-F5344CB8AC3E}">
        <p14:creationId xmlns:p14="http://schemas.microsoft.com/office/powerpoint/2010/main" val="2381586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22290" y="223458"/>
            <a:ext cx="10515600" cy="626548"/>
          </a:xfrm>
        </p:spPr>
        <p:txBody>
          <a:bodyPr>
            <a:normAutofit/>
          </a:bodyPr>
          <a:lstStyle/>
          <a:p>
            <a:r>
              <a:rPr lang="es-MX" sz="3200" dirty="0" smtClean="0"/>
              <a:t>Aspectos Importantes de los SBDP</a:t>
            </a:r>
            <a:endParaRPr lang="es-MX" sz="3200" dirty="0"/>
          </a:p>
        </p:txBody>
      </p:sp>
      <p:sp>
        <p:nvSpPr>
          <p:cNvPr id="3" name="Marcador de contenido 2"/>
          <p:cNvSpPr>
            <a:spLocks noGrp="1"/>
          </p:cNvSpPr>
          <p:nvPr>
            <p:ph idx="1"/>
          </p:nvPr>
        </p:nvSpPr>
        <p:spPr>
          <a:xfrm>
            <a:off x="331077" y="850006"/>
            <a:ext cx="11388698" cy="6149884"/>
          </a:xfrm>
        </p:spPr>
        <p:txBody>
          <a:bodyPr>
            <a:noAutofit/>
          </a:bodyPr>
          <a:lstStyle/>
          <a:p>
            <a:pPr marL="0" indent="0" algn="just">
              <a:buNone/>
            </a:pPr>
            <a:r>
              <a:rPr lang="es-MX" sz="2400" dirty="0" smtClean="0"/>
              <a:t>Existen </a:t>
            </a:r>
            <a:r>
              <a:rPr lang="es-MX" sz="2400" dirty="0"/>
              <a:t>varios factores relacionados con la implementación de </a:t>
            </a:r>
            <a:r>
              <a:rPr lang="es-MX" sz="2400" dirty="0" smtClean="0"/>
              <a:t>BDP que </a:t>
            </a:r>
            <a:r>
              <a:rPr lang="es-MX" sz="2400" dirty="0"/>
              <a:t>no se presentan en bases de datos centralizadas</a:t>
            </a:r>
            <a:r>
              <a:rPr lang="es-MX" sz="2400" dirty="0" smtClean="0"/>
              <a:t>. Entre </a:t>
            </a:r>
            <a:r>
              <a:rPr lang="es-MX" sz="2400" dirty="0"/>
              <a:t>los más importantes se encuentran los siguientes:</a:t>
            </a:r>
          </a:p>
          <a:p>
            <a:pPr algn="just"/>
            <a:r>
              <a:rPr lang="es-MX" sz="2400" b="1" u="sng" dirty="0"/>
              <a:t>Diseño de la Base de Datos Paralela:</a:t>
            </a:r>
            <a:r>
              <a:rPr lang="es-MX" sz="2400" dirty="0"/>
              <a:t> </a:t>
            </a:r>
            <a:r>
              <a:rPr lang="es-MX" sz="2400" dirty="0" smtClean="0"/>
              <a:t>Se </a:t>
            </a:r>
            <a:r>
              <a:rPr lang="es-MX" sz="2400" dirty="0"/>
              <a:t>debe considerar el problema de como distribuir la información entre los diferentes nodos de la BDP. Los dos aspectos a tratar en el diseño de la BDP son fragmentación y distribución</a:t>
            </a:r>
          </a:p>
          <a:p>
            <a:pPr algn="just"/>
            <a:r>
              <a:rPr lang="es-MX" sz="2400" b="1" u="sng" dirty="0"/>
              <a:t>Procesamiento de Consultas</a:t>
            </a:r>
            <a:r>
              <a:rPr lang="es-MX" sz="2400" u="sng" dirty="0"/>
              <a:t>:</a:t>
            </a:r>
            <a:r>
              <a:rPr lang="es-MX" sz="2400" dirty="0"/>
              <a:t> </a:t>
            </a:r>
            <a:r>
              <a:rPr lang="es-MX" sz="2400" dirty="0" smtClean="0"/>
              <a:t>se </a:t>
            </a:r>
            <a:r>
              <a:rPr lang="es-MX" sz="2400" dirty="0"/>
              <a:t>tiene que considerar el procesamiento de una consulta y además el costo involucrado en la transmisión de información entre los diferentes nodos para la obtención de los resultados de la consulta que se solicitó.</a:t>
            </a:r>
          </a:p>
          <a:p>
            <a:pPr algn="just"/>
            <a:r>
              <a:rPr lang="es-MX" sz="2400" b="1" u="sng" dirty="0"/>
              <a:t>Control de Concurrencia</a:t>
            </a:r>
            <a:r>
              <a:rPr lang="es-MX" sz="2400" u="sng" dirty="0"/>
              <a:t>:</a:t>
            </a:r>
            <a:r>
              <a:rPr lang="es-MX" sz="2400" dirty="0"/>
              <a:t> </a:t>
            </a:r>
            <a:r>
              <a:rPr lang="es-MX" sz="2400" dirty="0" smtClean="0"/>
              <a:t>es </a:t>
            </a:r>
            <a:r>
              <a:rPr lang="es-MX" sz="2400" dirty="0"/>
              <a:t>la actividad de coordinar accesos concurrentes a la base de datos. Un aspecto interesante del control de concurrencia es el manejo de interbloqueos. El sistema no debe permitir que dos o más transacciones se bloqueen entre ellas.</a:t>
            </a:r>
          </a:p>
          <a:p>
            <a:pPr algn="just"/>
            <a:r>
              <a:rPr lang="es-MX" sz="2400" b="1" u="sng" dirty="0"/>
              <a:t>Confiabilidad:</a:t>
            </a:r>
            <a:r>
              <a:rPr lang="es-MX" sz="2400" dirty="0"/>
              <a:t> En cualquier sistema de bases de datos, centralizado o paralelo, se deben ofrecer garantías de que la información es confiable. En sistemas paralelos, el manejo de la atomicidad y durabilidad de las transacciones es aún más complejo, pues una sola transacción puede involucrar dos o más fragmentos de la BDP.</a:t>
            </a:r>
          </a:p>
          <a:p>
            <a:pPr algn="just"/>
            <a:endParaRPr lang="es-MX" sz="2400" dirty="0"/>
          </a:p>
        </p:txBody>
      </p:sp>
    </p:spTree>
    <p:extLst>
      <p:ext uri="{BB962C8B-B14F-4D97-AF65-F5344CB8AC3E}">
        <p14:creationId xmlns:p14="http://schemas.microsoft.com/office/powerpoint/2010/main" val="2764839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2570</TotalTime>
  <Words>3986</Words>
  <Application>Microsoft Office PowerPoint</Application>
  <PresentationFormat>Panorámica</PresentationFormat>
  <Paragraphs>190</Paragraphs>
  <Slides>36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36</vt:i4>
      </vt:variant>
    </vt:vector>
  </HeadingPairs>
  <TitlesOfParts>
    <vt:vector size="42" baseType="lpstr">
      <vt:lpstr>Arial</vt:lpstr>
      <vt:lpstr>Calibri</vt:lpstr>
      <vt:lpstr>Calibri Light</vt:lpstr>
      <vt:lpstr>Times New Roman</vt:lpstr>
      <vt:lpstr>Wingdings</vt:lpstr>
      <vt:lpstr>Tema de Office</vt:lpstr>
      <vt:lpstr>Bases de Datos Paralelas</vt:lpstr>
      <vt:lpstr>Conceptos generales:</vt:lpstr>
      <vt:lpstr>Presentación de PowerPoint</vt:lpstr>
      <vt:lpstr>Presentación de PowerPoint</vt:lpstr>
      <vt:lpstr>Presentación de PowerPoint</vt:lpstr>
      <vt:lpstr>OBJETIVO DE UNA B.D. PARALELA:</vt:lpstr>
      <vt:lpstr>Presentación de PowerPoint</vt:lpstr>
      <vt:lpstr>Presentación de PowerPoint</vt:lpstr>
      <vt:lpstr>Aspectos Importantes de los SBDP</vt:lpstr>
      <vt:lpstr>Porque la Necesidad de Usar B.D Paralelas ??</vt:lpstr>
      <vt:lpstr>ARQUITECTURA DE SBDP</vt:lpstr>
      <vt:lpstr> Arquitectura de un SBDP</vt:lpstr>
      <vt:lpstr>Presentación de PowerPoint</vt:lpstr>
      <vt:lpstr>El esquema de fragmentación </vt:lpstr>
      <vt:lpstr>Paralelismo de E/S</vt:lpstr>
      <vt:lpstr>Presentación de PowerPoint</vt:lpstr>
      <vt:lpstr>Presentación de PowerPoint</vt:lpstr>
      <vt:lpstr>Presentación de PowerPoint</vt:lpstr>
      <vt:lpstr>Presentación de PowerPoint</vt:lpstr>
      <vt:lpstr>Presentación de PowerPoint</vt:lpstr>
      <vt:lpstr>Presentación de PowerPoint</vt:lpstr>
      <vt:lpstr>Reunión Paralela</vt:lpstr>
      <vt:lpstr>Presentación de PowerPoint</vt:lpstr>
      <vt:lpstr>Presentación de PowerPoint</vt:lpstr>
      <vt:lpstr>Presentación de PowerPoint</vt:lpstr>
      <vt:lpstr>Fragmentación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Bases de Datos Paralelas</dc:title>
  <dc:creator>acer</dc:creator>
  <cp:lastModifiedBy>Cuenta Microsoft</cp:lastModifiedBy>
  <cp:revision>12</cp:revision>
  <dcterms:created xsi:type="dcterms:W3CDTF">2021-06-02T14:48:01Z</dcterms:created>
  <dcterms:modified xsi:type="dcterms:W3CDTF">2021-11-02T14:20:24Z</dcterms:modified>
</cp:coreProperties>
</file>