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409" r:id="rId2"/>
    <p:sldId id="427" r:id="rId3"/>
    <p:sldId id="428" r:id="rId4"/>
    <p:sldId id="430" r:id="rId5"/>
    <p:sldId id="431" r:id="rId6"/>
    <p:sldId id="429" r:id="rId7"/>
  </p:sldIdLst>
  <p:sldSz cx="9144000" cy="6858000" type="screen4x3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3" d="100"/>
          <a:sy n="73" d="100"/>
        </p:scale>
        <p:origin x="12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75851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B952FCC-CCA5-484C-B6F1-6707E4A307BB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017AFE7-16DF-456B-A2BC-FFF5A7C8E87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411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75851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AEEBBBB-412D-44F0-BF1A-0F4412252E0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6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002030" y="3271878"/>
            <a:ext cx="8016240" cy="309967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75851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964D7AD-84B3-4A82-B5E7-432B0BAC29F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13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942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789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8958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6114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5015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829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5283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1401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109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109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805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53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872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830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7769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586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963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E31A717-161E-47D7-9B41-62356F206A82}" type="datetimeFigureOut">
              <a:rPr lang="es-AR" smtClean="0"/>
              <a:pPr/>
              <a:t>25/8/2020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4188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53621" y="476672"/>
            <a:ext cx="5442516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FFFF00"/>
                </a:solidFill>
              </a:rPr>
              <a:t>Procesamiento de Minerales II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7" name="Picture 4" descr="https://scontent.ftuc1-1.fna.fbcdn.net/v/t1.0-1/p200x200/17191320_1764831373737373_727026621295508743_n.png?_nc_cat=107&amp;_nc_oc=AQlZaIOjSs7pCD7FwU_VJSlUr_WaTiVk5A-QzCuePAGPX8zFtK_je0N73lNWrQJnxrY&amp;_nc_ht=scontent.ftuc1-1.fna&amp;oh=dacc7b4329c06b018d55f317232d418e&amp;oe=5D8727C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1" y="25113"/>
            <a:ext cx="2376264" cy="247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Muestra de agregado con hoja de prueba siguientes tamizado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88789"/>
            <a:ext cx="3888432" cy="285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940577" y="4888134"/>
            <a:ext cx="3809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TRABAJO PRÁCTICO N°1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424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84710" y="452718"/>
            <a:ext cx="7055380" cy="9600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2400" b="1" dirty="0" smtClean="0"/>
              <a:t>Ejercicio N°1</a:t>
            </a:r>
            <a:endParaRPr lang="en-US" sz="2400" b="1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656572" y="1196752"/>
            <a:ext cx="7875867" cy="41954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s-ES" b="1" dirty="0" smtClean="0"/>
              <a:t>Si una Planta Concentradora produce 1200 </a:t>
            </a:r>
            <a:r>
              <a:rPr lang="es-ES" b="1" dirty="0" err="1" smtClean="0"/>
              <a:t>Tn</a:t>
            </a:r>
            <a:r>
              <a:rPr lang="es-ES" b="1" dirty="0" smtClean="0"/>
              <a:t>/día de concentrado de cobre de 27,6% de Cu, a partir de un mineral de cabeza de 0,87% de Cu, dejando en los relaves 0,1% de Cu.  Calcular: </a:t>
            </a:r>
          </a:p>
          <a:p>
            <a:r>
              <a:rPr lang="es-ES" b="1" dirty="0" smtClean="0"/>
              <a:t>a) El peso de la alimentación</a:t>
            </a:r>
          </a:p>
          <a:p>
            <a:r>
              <a:rPr lang="es-ES" b="1" dirty="0" smtClean="0"/>
              <a:t>b)La recuperación</a:t>
            </a:r>
          </a:p>
          <a:p>
            <a:r>
              <a:rPr lang="es-ES" b="1" dirty="0" smtClean="0"/>
              <a:t>d)la razón de concentración</a:t>
            </a:r>
          </a:p>
          <a:p>
            <a:r>
              <a:rPr lang="es-ES" b="1" dirty="0" smtClean="0"/>
              <a:t>e)El peso diario de relaves</a:t>
            </a:r>
          </a:p>
          <a:p>
            <a:r>
              <a:rPr lang="es-ES" b="1" dirty="0" smtClean="0"/>
              <a:t>f) presentar el Balance metalúrgico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956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/>
          <a:lstStyle/>
          <a:p>
            <a:pPr algn="ctr"/>
            <a:r>
              <a:rPr lang="es-ES" sz="2400" b="1" dirty="0" smtClean="0"/>
              <a:t>Ejercicio N°2</a:t>
            </a:r>
            <a:endParaRPr lang="en-U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6572" y="1196752"/>
            <a:ext cx="7875867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 smtClean="0"/>
              <a:t>1) Teniendo en cuenta que la cabeza </a:t>
            </a:r>
            <a:r>
              <a:rPr lang="es-ES" b="1" dirty="0"/>
              <a:t>de </a:t>
            </a:r>
            <a:r>
              <a:rPr lang="es-ES" b="1" dirty="0" smtClean="0"/>
              <a:t>una Planta de concentración de minerales presenta </a:t>
            </a:r>
            <a:r>
              <a:rPr lang="es-ES" b="1" dirty="0"/>
              <a:t>una humedad del 7% y  ley de cabeza del </a:t>
            </a:r>
            <a:r>
              <a:rPr lang="es-ES" b="1" dirty="0" smtClean="0"/>
              <a:t>5% de Pb. a)Suponiendo una recuperación del 100% ¿Cuántas toneladas de mineral debe alimentarse a una Planta de concentración de minerales, si se quiere obtener un fino de 200 </a:t>
            </a:r>
            <a:r>
              <a:rPr lang="es-ES" b="1" dirty="0" err="1" smtClean="0"/>
              <a:t>tn</a:t>
            </a:r>
            <a:r>
              <a:rPr lang="es-ES" b="1" dirty="0" smtClean="0"/>
              <a:t> de Plomo por día?</a:t>
            </a:r>
          </a:p>
          <a:p>
            <a:r>
              <a:rPr lang="es-ES" b="1" dirty="0" smtClean="0"/>
              <a:t>b) El mismo cálculo suponiendo una recuperación del 95%</a:t>
            </a:r>
          </a:p>
          <a:p>
            <a:r>
              <a:rPr lang="es-ES" b="1" dirty="0" smtClean="0"/>
              <a:t>c)El mismo cálculo, suponiendo una recuperación del 85%</a:t>
            </a:r>
          </a:p>
          <a:p>
            <a:r>
              <a:rPr lang="es-ES" b="1" dirty="0" smtClean="0"/>
              <a:t>d)El mismo cálculo suponiendo una recuperación del 80%</a:t>
            </a:r>
          </a:p>
          <a:p>
            <a:r>
              <a:rPr lang="es-ES" b="1" dirty="0" smtClean="0"/>
              <a:t>e)El mismo cálculo suponiendo una recuperación del 76%</a:t>
            </a:r>
          </a:p>
          <a:p>
            <a:r>
              <a:rPr lang="es-ES" b="1" dirty="0" smtClean="0"/>
              <a:t>Si el precio de venta del fino de Plomo vale 1965 U$S/</a:t>
            </a:r>
            <a:r>
              <a:rPr lang="es-ES" b="1" dirty="0" err="1" smtClean="0"/>
              <a:t>tn</a:t>
            </a:r>
            <a:r>
              <a:rPr lang="es-ES" b="1" dirty="0" smtClean="0"/>
              <a:t>, y el costo por tonelada para los casos b, c, d y e respectivamente es de 12, 7, 5 y 4 U$S/</a:t>
            </a:r>
            <a:r>
              <a:rPr lang="es-ES" b="1" dirty="0" err="1" smtClean="0"/>
              <a:t>tn</a:t>
            </a:r>
            <a:r>
              <a:rPr lang="es-ES" b="1" dirty="0" smtClean="0"/>
              <a:t>. ¿Cuál es la recuperación que usted seleccionaría?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75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84710" y="116632"/>
            <a:ext cx="7055380" cy="9600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2400" b="1" dirty="0" smtClean="0"/>
              <a:t>Ejercicio N°3</a:t>
            </a:r>
            <a:endParaRPr lang="en-US" sz="2400" b="1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656572" y="764704"/>
            <a:ext cx="7875867" cy="12961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s-ES" b="1" dirty="0" smtClean="0"/>
              <a:t>Si una Planta Concentradora trata 25000 </a:t>
            </a:r>
            <a:r>
              <a:rPr lang="es-ES" b="1" dirty="0" err="1" smtClean="0"/>
              <a:t>Tn</a:t>
            </a:r>
            <a:r>
              <a:rPr lang="es-ES" b="1" dirty="0" smtClean="0"/>
              <a:t>/día de mena de cobre, cuyo reporte de ensayo químico, es el que se muestra en el ensayo siguiente: </a:t>
            </a:r>
          </a:p>
          <a:p>
            <a:pPr marL="0" indent="0">
              <a:buFont typeface="Wingdings 3" charset="2"/>
              <a:buNone/>
            </a:pPr>
            <a:endParaRPr lang="es-ES" b="1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279659"/>
              </p:ext>
            </p:extLst>
          </p:nvPr>
        </p:nvGraphicFramePr>
        <p:xfrm>
          <a:off x="484707" y="2058414"/>
          <a:ext cx="804773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933">
                  <a:extLst>
                    <a:ext uri="{9D8B030D-6E8A-4147-A177-3AD203B41FA5}">
                      <a16:colId xmlns:a16="http://schemas.microsoft.com/office/drawing/2014/main" val="3268676224"/>
                    </a:ext>
                  </a:extLst>
                </a:gridCol>
                <a:gridCol w="2011933">
                  <a:extLst>
                    <a:ext uri="{9D8B030D-6E8A-4147-A177-3AD203B41FA5}">
                      <a16:colId xmlns:a16="http://schemas.microsoft.com/office/drawing/2014/main" val="4271276975"/>
                    </a:ext>
                  </a:extLst>
                </a:gridCol>
                <a:gridCol w="2011933">
                  <a:extLst>
                    <a:ext uri="{9D8B030D-6E8A-4147-A177-3AD203B41FA5}">
                      <a16:colId xmlns:a16="http://schemas.microsoft.com/office/drawing/2014/main" val="1955570911"/>
                    </a:ext>
                  </a:extLst>
                </a:gridCol>
                <a:gridCol w="2011933">
                  <a:extLst>
                    <a:ext uri="{9D8B030D-6E8A-4147-A177-3AD203B41FA5}">
                      <a16:colId xmlns:a16="http://schemas.microsoft.com/office/drawing/2014/main" val="219011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PRODUCTOS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%Cu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%Pb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% Insolubles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133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Cabeza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5,20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771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Concentrado Cu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30,00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15,4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509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Relave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0,25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1863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99592" y="4005064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Determinar: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655597" y="4599480"/>
            <a:ext cx="78768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a) El </a:t>
            </a:r>
            <a:r>
              <a:rPr lang="es-ES" b="1" dirty="0"/>
              <a:t>peso de </a:t>
            </a:r>
            <a:r>
              <a:rPr lang="es-ES" b="1" dirty="0" smtClean="0"/>
              <a:t>concentrado obtenido por día</a:t>
            </a:r>
          </a:p>
          <a:p>
            <a:r>
              <a:rPr lang="es-ES" b="1" dirty="0" smtClean="0"/>
              <a:t>b) El tonelaje de relave</a:t>
            </a:r>
          </a:p>
          <a:p>
            <a:r>
              <a:rPr lang="es-ES" b="1" dirty="0" smtClean="0"/>
              <a:t>c)La recuperación de cobre</a:t>
            </a:r>
            <a:endParaRPr lang="es-ES" b="1" dirty="0"/>
          </a:p>
          <a:p>
            <a:r>
              <a:rPr lang="es-ES" b="1" dirty="0" smtClean="0"/>
              <a:t>d) La razón de concentración</a:t>
            </a:r>
          </a:p>
          <a:p>
            <a:r>
              <a:rPr lang="es-ES" b="1" dirty="0" smtClean="0"/>
              <a:t>e)Observaciones respecto del proceso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84710" y="116632"/>
            <a:ext cx="7055380" cy="45402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2400" b="1" dirty="0" smtClean="0"/>
              <a:t>Ejercicio N°4</a:t>
            </a:r>
            <a:endParaRPr lang="en-US" sz="2400" b="1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656572" y="764704"/>
            <a:ext cx="7875867" cy="12961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s-ES" b="1" dirty="0" smtClean="0"/>
              <a:t>Si una Planta Concentradora trata 3500 </a:t>
            </a:r>
            <a:r>
              <a:rPr lang="es-ES" b="1" dirty="0" err="1" smtClean="0"/>
              <a:t>Tn</a:t>
            </a:r>
            <a:r>
              <a:rPr lang="es-ES" b="1" dirty="0" smtClean="0"/>
              <a:t>/día de mena de Zn y Pb, cuyo reporte de ensayo químico resulta los consignado en el cuadro siguiente: </a:t>
            </a:r>
          </a:p>
          <a:p>
            <a:pPr marL="0" indent="0">
              <a:buFont typeface="Wingdings 3" charset="2"/>
              <a:buNone/>
            </a:pPr>
            <a:endParaRPr lang="es-ES" b="1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899592" y="4804348"/>
            <a:ext cx="5371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Determinar el balance metalúrgico completo</a:t>
            </a:r>
            <a:endParaRPr lang="en-U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545127"/>
              </p:ext>
            </p:extLst>
          </p:nvPr>
        </p:nvGraphicFramePr>
        <p:xfrm>
          <a:off x="251520" y="1847638"/>
          <a:ext cx="842493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>
                  <a:extLst>
                    <a:ext uri="{9D8B030D-6E8A-4147-A177-3AD203B41FA5}">
                      <a16:colId xmlns:a16="http://schemas.microsoft.com/office/drawing/2014/main" val="1546023111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96579754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833514220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392538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PRODUCTOS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Peso en </a:t>
                      </a:r>
                      <a:r>
                        <a:rPr lang="es-ES" dirty="0" err="1" smtClean="0"/>
                        <a:t>tn</a:t>
                      </a:r>
                      <a:r>
                        <a:rPr lang="es-ES" dirty="0" smtClean="0"/>
                        <a:t> secas/D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%Pb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%Zn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409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Cabeza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8,2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601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Conc</a:t>
                      </a:r>
                      <a:r>
                        <a:rPr lang="es-ES" dirty="0" smtClean="0"/>
                        <a:t> 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71,8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6,4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786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Conc</a:t>
                      </a:r>
                      <a:r>
                        <a:rPr lang="es-ES" dirty="0" smtClean="0"/>
                        <a:t> Zn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57,8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535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Relave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034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87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/>
          <a:lstStyle/>
          <a:p>
            <a:pPr algn="ctr"/>
            <a:r>
              <a:rPr lang="es-ES" sz="2400" b="1" dirty="0" smtClean="0"/>
              <a:t>Ejercicio N°5</a:t>
            </a:r>
            <a:endParaRPr lang="en-U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6572" y="1196752"/>
            <a:ext cx="7875867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Para fabricar mermelada se mezclan 50 partes de fruta triturada con 50 partes de azúcar. A esta mezcla se le añaden 200 </a:t>
            </a:r>
            <a:r>
              <a:rPr lang="es-ES" b="1" dirty="0" err="1" smtClean="0"/>
              <a:t>grs</a:t>
            </a:r>
            <a:r>
              <a:rPr lang="es-ES" b="1" dirty="0" smtClean="0"/>
              <a:t> de pectina por cada 100 kg de azúcar.</a:t>
            </a:r>
          </a:p>
          <a:p>
            <a:pPr marL="0" indent="0">
              <a:buNone/>
            </a:pPr>
            <a:r>
              <a:rPr lang="es-ES" b="1" dirty="0" smtClean="0"/>
              <a:t>De la mezcla anterior se elimina agua por evaporación hasta que se alcanzan 65°Brix ¿Cuántos kg de mermelada se pueden obtener de cada kg de fruta que contenga un 15% de solidos solubles?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198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3125</TotalTime>
  <Words>441</Words>
  <Application>Microsoft Office PowerPoint</Application>
  <PresentationFormat>Presentación en pantalla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Presentación de PowerPoint</vt:lpstr>
      <vt:lpstr>Presentación de PowerPoint</vt:lpstr>
      <vt:lpstr>Ejercicio N°2</vt:lpstr>
      <vt:lpstr>Presentación de PowerPoint</vt:lpstr>
      <vt:lpstr>Presentación de PowerPoint</vt:lpstr>
      <vt:lpstr>Ejercicio N°5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INGENIERÍA FORMULACIÓN Y EVALUACIÓN DE PROYECTOS</dc:title>
  <dc:creator>Luffi</dc:creator>
  <cp:lastModifiedBy>usuario</cp:lastModifiedBy>
  <cp:revision>665</cp:revision>
  <cp:lastPrinted>2015-03-17T16:14:28Z</cp:lastPrinted>
  <dcterms:created xsi:type="dcterms:W3CDTF">2015-03-14T19:26:17Z</dcterms:created>
  <dcterms:modified xsi:type="dcterms:W3CDTF">2020-08-25T16:55:04Z</dcterms:modified>
</cp:coreProperties>
</file>