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handoutMasterIdLst>
    <p:handoutMasterId r:id="rId13"/>
  </p:handoutMasterIdLst>
  <p:sldIdLst>
    <p:sldId id="401" r:id="rId2"/>
    <p:sldId id="407" r:id="rId3"/>
    <p:sldId id="416" r:id="rId4"/>
    <p:sldId id="408" r:id="rId5"/>
    <p:sldId id="414" r:id="rId6"/>
    <p:sldId id="410" r:id="rId7"/>
    <p:sldId id="411" r:id="rId8"/>
    <p:sldId id="415" r:id="rId9"/>
    <p:sldId id="412" r:id="rId10"/>
    <p:sldId id="409" r:id="rId11"/>
  </p:sldIdLst>
  <p:sldSz cx="9144000" cy="6858000" type="screen4x3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>
      <p:cViewPr>
        <p:scale>
          <a:sx n="77" d="100"/>
          <a:sy n="77" d="100"/>
        </p:scale>
        <p:origin x="-10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B952FCC-CCA5-484C-B6F1-6707E4A307BB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017AFE7-16DF-456B-A2BC-FFF5A7C8E87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11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AEEBBBB-412D-44F0-BF1A-0F4412252E0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6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02030" y="3271878"/>
            <a:ext cx="8016240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64D7AD-84B3-4A82-B5E7-432B0BAC29F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3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45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678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469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74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108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405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084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349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5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972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813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440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573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55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6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72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54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31A717-161E-47D7-9B41-62356F206A82}" type="datetimeFigureOut">
              <a:rPr lang="es-AR" smtClean="0"/>
              <a:pPr/>
              <a:t>19/05/2020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8092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4" y="142876"/>
            <a:ext cx="916282" cy="116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479955" y="171861"/>
            <a:ext cx="6980477" cy="109689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INGENIERÍA DE LA PRODUCCIÓN Y LA EMPRESA</a:t>
            </a:r>
          </a:p>
          <a:p>
            <a:pPr algn="ctr"/>
            <a:r>
              <a:rPr lang="es-AR" b="1" dirty="0" smtClean="0">
                <a:solidFill>
                  <a:schemeClr val="bg1"/>
                </a:solidFill>
              </a:rPr>
              <a:t>2020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00808"/>
            <a:ext cx="659811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36512" y="836712"/>
            <a:ext cx="9150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Un proceso productivo, es aquel conjunto de elementos, personas</a:t>
            </a:r>
          </a:p>
          <a:p>
            <a:r>
              <a:rPr lang="es-AR" sz="2400" b="1" dirty="0" smtClean="0"/>
              <a:t> y acciones , que transforman materiales y/o  brindan servicios de</a:t>
            </a:r>
          </a:p>
          <a:p>
            <a:r>
              <a:rPr lang="es-AR" sz="2400" b="1" dirty="0" smtClean="0"/>
              <a:t> cualquier índole. Es decir , que se agrega algún tipo de valor.</a:t>
            </a:r>
            <a:endParaRPr lang="es-AR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179512" y="227687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>
                <a:solidFill>
                  <a:srgbClr val="FFFF00"/>
                </a:solidFill>
              </a:rPr>
              <a:t>E</a:t>
            </a:r>
            <a:r>
              <a:rPr lang="es-AR" sz="2400" b="1" dirty="0" smtClean="0">
                <a:solidFill>
                  <a:srgbClr val="FFFF00"/>
                </a:solidFill>
              </a:rPr>
              <a:t>s </a:t>
            </a:r>
            <a:r>
              <a:rPr lang="es-AR" sz="2400" b="1" dirty="0">
                <a:solidFill>
                  <a:srgbClr val="FFFF00"/>
                </a:solidFill>
              </a:rPr>
              <a:t>la secuencia de actividades requeridas para elaborar bienes que realiza el ser humano para satisfacer sus necesidades; esto es, la transformación de materia y energía (con ayuda de la tecnología) en bienes y servicios (y también, inevitablemente, residuos).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491880" y="126812"/>
            <a:ext cx="12314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PROCESO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63688" y="404664"/>
            <a:ext cx="6700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GAO: grado de apalancamiento operativo</a:t>
            </a:r>
            <a:endParaRPr lang="en-US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669637" y="2924944"/>
            <a:ext cx="7402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GAO:   </a:t>
            </a:r>
            <a:r>
              <a:rPr lang="es-ES" sz="2400" b="1" u="sng" dirty="0" smtClean="0"/>
              <a:t>% de cambio en el ingreso de operación</a:t>
            </a:r>
          </a:p>
          <a:p>
            <a:r>
              <a:rPr lang="es-ES" sz="2400" b="1" dirty="0" smtClean="0"/>
              <a:t>             % de cambio en las unidades vendidas</a:t>
            </a:r>
            <a:endParaRPr lang="en-US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267744" y="5661248"/>
            <a:ext cx="404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GAO: Debe ser mayor a 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664" y="1556792"/>
            <a:ext cx="842493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222222"/>
                </a:solidFill>
                <a:latin typeface="arial" panose="020B0604020202020204" pitchFamily="34" charset="0"/>
              </a:rPr>
              <a:t>El GAO mide </a:t>
            </a:r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el efecto </a:t>
            </a:r>
            <a:r>
              <a:rPr lang="es-ES" dirty="0" smtClean="0">
                <a:solidFill>
                  <a:srgbClr val="222222"/>
                </a:solidFill>
                <a:latin typeface="arial" panose="020B0604020202020204" pitchFamily="34" charset="0"/>
              </a:rPr>
              <a:t>de un cambio en las ventas sobre la utilidad operativa  </a:t>
            </a:r>
          </a:p>
          <a:p>
            <a:r>
              <a:rPr lang="es-ES" dirty="0" smtClean="0">
                <a:solidFill>
                  <a:srgbClr val="222222"/>
                </a:solidFill>
                <a:latin typeface="arial" panose="020B0604020202020204" pitchFamily="34" charset="0"/>
              </a:rPr>
              <a:t>O utilidad antes de intereses e impuesto (UAII)</a:t>
            </a:r>
            <a:endParaRPr lang="en-US" dirty="0"/>
          </a:p>
        </p:txBody>
      </p:sp>
      <p:sp>
        <p:nvSpPr>
          <p:cNvPr id="7" name="CuadroTexto 4"/>
          <p:cNvSpPr txBox="1"/>
          <p:nvPr/>
        </p:nvSpPr>
        <p:spPr>
          <a:xfrm>
            <a:off x="2137659" y="3953434"/>
            <a:ext cx="4176464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C000"/>
                </a:solidFill>
              </a:rPr>
              <a:t>GAO :      </a:t>
            </a:r>
            <a:r>
              <a:rPr lang="es-ES" sz="2400" b="1" u="sng" dirty="0" smtClean="0">
                <a:solidFill>
                  <a:srgbClr val="FFC000"/>
                </a:solidFill>
              </a:rPr>
              <a:t>Q  x  ( P - CV)</a:t>
            </a:r>
          </a:p>
          <a:p>
            <a:r>
              <a:rPr lang="es-ES" sz="2400" b="1" dirty="0" smtClean="0">
                <a:solidFill>
                  <a:srgbClr val="FFC000"/>
                </a:solidFill>
              </a:rPr>
              <a:t>                </a:t>
            </a:r>
            <a:r>
              <a:rPr lang="es-ES" sz="2200" b="1" dirty="0" smtClean="0">
                <a:solidFill>
                  <a:srgbClr val="FFC000"/>
                </a:solidFill>
              </a:rPr>
              <a:t>Q x (P – CV) CF</a:t>
            </a:r>
            <a:endParaRPr lang="en-US" sz="2200" b="1" dirty="0"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71193" y="4381653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 smtClean="0">
                <a:solidFill>
                  <a:srgbClr val="FFC000"/>
                </a:solidFill>
              </a:rPr>
              <a:t>Al nivel base</a:t>
            </a:r>
          </a:p>
          <a:p>
            <a:r>
              <a:rPr lang="es-AR" sz="1200" b="1" dirty="0" smtClean="0">
                <a:solidFill>
                  <a:srgbClr val="FFC000"/>
                </a:solidFill>
              </a:rPr>
              <a:t> de ventas Q</a:t>
            </a:r>
            <a:endParaRPr lang="es-AR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101852"/>
            <a:ext cx="576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FORMATO GENERAL DE UN ESTADO DE RESULTADOS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985363" y="903040"/>
            <a:ext cx="2393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INGRESOS POR VENTAS</a:t>
            </a:r>
            <a:endParaRPr lang="es-AR" sz="1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979712" y="1290246"/>
            <a:ext cx="438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COSTOS DE LOS BIENES VENDIDOS</a:t>
            </a:r>
            <a:endParaRPr lang="es-AR" sz="1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1770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UTILIDAD  BRUTA</a:t>
            </a:r>
            <a:endParaRPr lang="es-AR" sz="1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994444" y="2132856"/>
            <a:ext cx="3153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GASTOS OPERATIVOS</a:t>
            </a:r>
            <a:endParaRPr lang="es-AR" sz="1600" b="1" dirty="0"/>
          </a:p>
        </p:txBody>
      </p:sp>
      <p:sp>
        <p:nvSpPr>
          <p:cNvPr id="10" name="9 Abrir llave"/>
          <p:cNvSpPr/>
          <p:nvPr/>
        </p:nvSpPr>
        <p:spPr>
          <a:xfrm>
            <a:off x="1619672" y="764704"/>
            <a:ext cx="432048" cy="1733872"/>
          </a:xfrm>
          <a:prstGeom prst="lef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-36512" y="1393612"/>
            <a:ext cx="173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rgbClr val="FFFF00"/>
                </a:solidFill>
              </a:rPr>
              <a:t>APALANCAMIENTO</a:t>
            </a:r>
          </a:p>
          <a:p>
            <a:r>
              <a:rPr lang="es-AR" sz="1400" b="1" dirty="0" smtClean="0">
                <a:solidFill>
                  <a:srgbClr val="FFFF00"/>
                </a:solidFill>
              </a:rPr>
              <a:t>OPERATIVO</a:t>
            </a:r>
            <a:endParaRPr lang="es-AR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19"/>
            <a:ext cx="6120680" cy="12961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483768" y="260648"/>
            <a:ext cx="302433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CASO  A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5"/>
            <a:ext cx="1808203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483768" y="2780928"/>
            <a:ext cx="30243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CASO  B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56992"/>
            <a:ext cx="7081614" cy="165618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67874"/>
            <a:ext cx="1512168" cy="167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46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483768" y="116632"/>
            <a:ext cx="30243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CASO  C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92696"/>
            <a:ext cx="7081614" cy="165618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03578"/>
            <a:ext cx="1512168" cy="167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29347"/>
            <a:ext cx="7117110" cy="171182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40229"/>
            <a:ext cx="1558203" cy="170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30350" y="5260558"/>
            <a:ext cx="3245953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b="1" i="1" dirty="0" smtClean="0">
                <a:solidFill>
                  <a:schemeClr val="bg1"/>
                </a:solidFill>
              </a:rPr>
              <a:t>APALANCAMIENTO POSITIVO</a:t>
            </a:r>
            <a:endParaRPr lang="es-AR" b="1" i="1" dirty="0">
              <a:solidFill>
                <a:schemeClr val="bg1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971600" y="4013249"/>
            <a:ext cx="360040" cy="207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323528" y="5733256"/>
            <a:ext cx="6606296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b="1" i="1" dirty="0" smtClean="0">
                <a:solidFill>
                  <a:schemeClr val="bg1"/>
                </a:solidFill>
              </a:rPr>
              <a:t>El apalancamiento es conveniente, cuando permite incrementar</a:t>
            </a:r>
          </a:p>
          <a:p>
            <a:r>
              <a:rPr lang="es-AR" b="1" i="1" dirty="0" smtClean="0">
                <a:solidFill>
                  <a:schemeClr val="bg1"/>
                </a:solidFill>
              </a:rPr>
              <a:t> la rentabilidad financiera de la empresa</a:t>
            </a:r>
            <a:endParaRPr lang="es-AR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80" y="1006822"/>
            <a:ext cx="6662302" cy="196403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3563888" y="188640"/>
            <a:ext cx="111921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bg2"/>
                </a:solidFill>
              </a:rPr>
              <a:t>CASO  D</a:t>
            </a:r>
            <a:endParaRPr lang="es-AR" b="1" dirty="0">
              <a:solidFill>
                <a:schemeClr val="bg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74675"/>
            <a:ext cx="1803447" cy="199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33403"/>
            <a:ext cx="5688632" cy="192784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31" y="3733403"/>
            <a:ext cx="1292349" cy="192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712" y="3733403"/>
            <a:ext cx="1700760" cy="185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63688" y="6093296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NO  FUE  NEGOCIO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011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35896" y="179348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CASO E</a:t>
            </a:r>
            <a:endParaRPr lang="es-A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6300990" cy="14294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45620"/>
            <a:ext cx="1530755" cy="140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6445006" cy="16493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729" y="2881695"/>
            <a:ext cx="1247775" cy="16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19" y="4797152"/>
            <a:ext cx="6868455" cy="1584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016" y="4797152"/>
            <a:ext cx="1451238" cy="15841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3635896" y="2339588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CASO F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34011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63688" y="404664"/>
            <a:ext cx="5899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GAF: grado de apalancamiento financiero</a:t>
            </a:r>
            <a:endParaRPr lang="en-US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58664" y="5445224"/>
            <a:ext cx="8805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Por ejemplo; si el GAO= 3 significa que por cada 1% que aumente o disminuyan la utilidad </a:t>
            </a:r>
            <a:r>
              <a:rPr lang="es-ES" b="1" dirty="0" err="1" smtClean="0">
                <a:solidFill>
                  <a:srgbClr val="FFFF00"/>
                </a:solidFill>
              </a:rPr>
              <a:t>operqativa</a:t>
            </a:r>
            <a:r>
              <a:rPr lang="es-ES" b="1" dirty="0" smtClean="0">
                <a:solidFill>
                  <a:srgbClr val="FFFF00"/>
                </a:solidFill>
              </a:rPr>
              <a:t>, la ganancia por acción (GPA) va aumentar o disminuir el 3%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664" y="1556792"/>
            <a:ext cx="8424936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222222"/>
                </a:solidFill>
                <a:latin typeface="arial" panose="020B0604020202020204" pitchFamily="34" charset="0"/>
              </a:rPr>
              <a:t>El GAF mide el cambio porcentual en la ganancia por acción (GPA) que resulta de un cambio porcentual en las utilidades operativas o utilidades antes de intereses e impuestos (UAII)</a:t>
            </a:r>
            <a:endParaRPr lang="en-US" dirty="0"/>
          </a:p>
        </p:txBody>
      </p:sp>
      <p:sp>
        <p:nvSpPr>
          <p:cNvPr id="7" name="CuadroTexto 4"/>
          <p:cNvSpPr txBox="1"/>
          <p:nvPr/>
        </p:nvSpPr>
        <p:spPr>
          <a:xfrm>
            <a:off x="2137659" y="3953434"/>
            <a:ext cx="4176464" cy="116955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C000"/>
                </a:solidFill>
              </a:rPr>
              <a:t>GAF :       </a:t>
            </a:r>
            <a:r>
              <a:rPr lang="es-ES" sz="2400" b="1" u="sng" dirty="0" smtClean="0">
                <a:solidFill>
                  <a:srgbClr val="FFC000"/>
                </a:solidFill>
              </a:rPr>
              <a:t>   U A I </a:t>
            </a:r>
            <a:r>
              <a:rPr lang="es-ES" sz="2400" b="1" u="sng" dirty="0" err="1" smtClean="0">
                <a:solidFill>
                  <a:srgbClr val="FFC000"/>
                </a:solidFill>
              </a:rPr>
              <a:t>I</a:t>
            </a:r>
            <a:r>
              <a:rPr lang="es-ES" sz="2400" b="1" u="sng" dirty="0" smtClean="0">
                <a:solidFill>
                  <a:srgbClr val="FFC000"/>
                </a:solidFill>
              </a:rPr>
              <a:t>       </a:t>
            </a:r>
          </a:p>
          <a:p>
            <a:r>
              <a:rPr lang="es-ES" sz="2400" b="1" dirty="0" smtClean="0">
                <a:solidFill>
                  <a:srgbClr val="FFC000"/>
                </a:solidFill>
              </a:rPr>
              <a:t>                UAII-1- </a:t>
            </a:r>
            <a:r>
              <a:rPr lang="es-ES" sz="2200" b="1" dirty="0" smtClean="0">
                <a:solidFill>
                  <a:srgbClr val="FFC000"/>
                </a:solidFill>
              </a:rPr>
              <a:t>(</a:t>
            </a:r>
            <a:r>
              <a:rPr lang="es-ES" sz="2200" b="1" u="sng" dirty="0" smtClean="0">
                <a:solidFill>
                  <a:srgbClr val="FFC000"/>
                </a:solidFill>
              </a:rPr>
              <a:t>DP x 1</a:t>
            </a:r>
            <a:r>
              <a:rPr lang="es-ES" sz="2200" b="1" dirty="0" smtClean="0">
                <a:solidFill>
                  <a:srgbClr val="FFC000"/>
                </a:solidFill>
              </a:rPr>
              <a:t>) </a:t>
            </a:r>
          </a:p>
          <a:p>
            <a:r>
              <a:rPr lang="es-ES" sz="2200" b="1" dirty="0">
                <a:solidFill>
                  <a:srgbClr val="FFC000"/>
                </a:solidFill>
              </a:rPr>
              <a:t> </a:t>
            </a:r>
            <a:r>
              <a:rPr lang="es-ES" sz="2200" b="1" dirty="0" smtClean="0">
                <a:solidFill>
                  <a:srgbClr val="FFC000"/>
                </a:solidFill>
              </a:rPr>
              <a:t>                               1 - T</a:t>
            </a:r>
            <a:endParaRPr lang="en-US" sz="2200" b="1" dirty="0"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71193" y="4381653"/>
            <a:ext cx="1049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 smtClean="0">
                <a:solidFill>
                  <a:srgbClr val="FFC000"/>
                </a:solidFill>
              </a:rPr>
              <a:t>Al nivel base</a:t>
            </a:r>
          </a:p>
          <a:p>
            <a:r>
              <a:rPr lang="es-AR" sz="1200" b="1" dirty="0" smtClean="0">
                <a:solidFill>
                  <a:srgbClr val="FFC000"/>
                </a:solidFill>
              </a:rPr>
              <a:t> UAII</a:t>
            </a:r>
            <a:endParaRPr lang="es-AR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101852"/>
            <a:ext cx="576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FORMATO GENERAL DE UN ESTADO DE RESULTADOS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985363" y="903040"/>
            <a:ext cx="2393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INGRESOS POR VENTAS</a:t>
            </a:r>
            <a:endParaRPr lang="es-AR" sz="1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979712" y="1290246"/>
            <a:ext cx="438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COSTOS DE LOS BIENES VENDIDOS</a:t>
            </a:r>
            <a:endParaRPr lang="es-AR" sz="1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1770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UTILIDAD  BRUTA</a:t>
            </a:r>
            <a:endParaRPr lang="es-AR" sz="1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994444" y="2132856"/>
            <a:ext cx="3153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GASTOS OPERATIVOS</a:t>
            </a:r>
            <a:endParaRPr lang="es-AR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143315" y="3090446"/>
            <a:ext cx="1996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INTERESES</a:t>
            </a:r>
            <a:endParaRPr lang="es-AR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123728" y="2730406"/>
            <a:ext cx="5188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UTILIDADES ANTES DE INTERESES E IMPUESTOS  (UAII)</a:t>
            </a:r>
            <a:endParaRPr lang="es-AR" sz="1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23728" y="3501008"/>
            <a:ext cx="3817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UTILIDAD NETA ANTES DE IMPUESTOS </a:t>
            </a:r>
            <a:endParaRPr lang="es-AR" sz="1600" b="1" dirty="0"/>
          </a:p>
        </p:txBody>
      </p:sp>
      <p:sp>
        <p:nvSpPr>
          <p:cNvPr id="10" name="9 Abrir llave"/>
          <p:cNvSpPr/>
          <p:nvPr/>
        </p:nvSpPr>
        <p:spPr>
          <a:xfrm>
            <a:off x="1619672" y="764704"/>
            <a:ext cx="432048" cy="1733872"/>
          </a:xfrm>
          <a:prstGeom prst="lef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-36512" y="1393612"/>
            <a:ext cx="173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rgbClr val="FFFF00"/>
                </a:solidFill>
              </a:rPr>
              <a:t>APALANCAMIENTO</a:t>
            </a:r>
          </a:p>
          <a:p>
            <a:r>
              <a:rPr lang="es-AR" sz="1400" b="1" dirty="0" smtClean="0">
                <a:solidFill>
                  <a:srgbClr val="FFFF00"/>
                </a:solidFill>
              </a:rPr>
              <a:t>OPERATIVO</a:t>
            </a:r>
            <a:endParaRPr lang="es-AR" sz="1400" b="1" dirty="0">
              <a:solidFill>
                <a:srgbClr val="FFFF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143315" y="3832012"/>
            <a:ext cx="2102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IMPUESTOS</a:t>
            </a:r>
            <a:endParaRPr lang="es-AR" sz="16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23728" y="4242574"/>
            <a:ext cx="4103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UTILIDAD NETA DESPUES DE IMPUESTOS </a:t>
            </a:r>
            <a:endParaRPr lang="es-AR" sz="16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43315" y="4581128"/>
            <a:ext cx="4950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MENOS: DIVIDENDOS DE ACCIONES PREFERENTES</a:t>
            </a:r>
            <a:endParaRPr lang="es-AR" sz="16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123728" y="4991690"/>
            <a:ext cx="365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GANANCIAS DISPONIBLES PARA LOS </a:t>
            </a:r>
          </a:p>
          <a:p>
            <a:r>
              <a:rPr lang="es-AR" sz="1600" b="1" dirty="0" smtClean="0"/>
              <a:t>ACCIONISTAS COMUNES</a:t>
            </a:r>
            <a:endParaRPr lang="es-AR" sz="16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123728" y="5682734"/>
            <a:ext cx="333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GANANCIA POR ACCIÓN   (GPA) </a:t>
            </a:r>
            <a:endParaRPr lang="es-AR" sz="1600" b="1" dirty="0"/>
          </a:p>
        </p:txBody>
      </p:sp>
      <p:sp>
        <p:nvSpPr>
          <p:cNvPr id="17" name="16 Abrir llave"/>
          <p:cNvSpPr/>
          <p:nvPr/>
        </p:nvSpPr>
        <p:spPr>
          <a:xfrm>
            <a:off x="1619672" y="2780928"/>
            <a:ext cx="432048" cy="3240360"/>
          </a:xfrm>
          <a:prstGeom prst="lef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-36512" y="4129916"/>
            <a:ext cx="173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rgbClr val="FFFF00"/>
                </a:solidFill>
              </a:rPr>
              <a:t>APALANCAMIENTO</a:t>
            </a:r>
          </a:p>
          <a:p>
            <a:r>
              <a:rPr lang="es-AR" sz="1400" b="1" dirty="0" smtClean="0">
                <a:solidFill>
                  <a:srgbClr val="FFFF00"/>
                </a:solidFill>
              </a:rPr>
              <a:t>FINANCIERO</a:t>
            </a:r>
            <a:endParaRPr lang="es-AR" sz="1400" b="1" dirty="0">
              <a:solidFill>
                <a:srgbClr val="FFFF00"/>
              </a:solidFill>
            </a:endParaRPr>
          </a:p>
        </p:txBody>
      </p:sp>
      <p:sp>
        <p:nvSpPr>
          <p:cNvPr id="19" name="18 Cerrar llave"/>
          <p:cNvSpPr/>
          <p:nvPr/>
        </p:nvSpPr>
        <p:spPr>
          <a:xfrm>
            <a:off x="6948264" y="620688"/>
            <a:ext cx="574443" cy="5400600"/>
          </a:xfrm>
          <a:prstGeom prst="rightBrac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7452320" y="3049796"/>
            <a:ext cx="173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rgbClr val="FFFF00"/>
                </a:solidFill>
              </a:rPr>
              <a:t>APALANCAMIENTO</a:t>
            </a:r>
          </a:p>
          <a:p>
            <a:r>
              <a:rPr lang="es-AR" sz="1400" b="1" dirty="0" smtClean="0">
                <a:solidFill>
                  <a:srgbClr val="FFFF00"/>
                </a:solidFill>
              </a:rPr>
              <a:t>TOTAL</a:t>
            </a:r>
            <a:endParaRPr lang="es-AR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2099</TotalTime>
  <Words>401</Words>
  <Application>Microsoft Office PowerPoint</Application>
  <PresentationFormat>Presentación en pantalla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INGENIERÍA FORMULACIÓN Y EVALUACIÓN DE PROYECTOS</dc:title>
  <dc:creator>Luffi</dc:creator>
  <cp:lastModifiedBy>Luffi</cp:lastModifiedBy>
  <cp:revision>403</cp:revision>
  <cp:lastPrinted>2015-03-17T16:14:28Z</cp:lastPrinted>
  <dcterms:created xsi:type="dcterms:W3CDTF">2015-03-14T19:26:17Z</dcterms:created>
  <dcterms:modified xsi:type="dcterms:W3CDTF">2020-05-19T18:53:29Z</dcterms:modified>
</cp:coreProperties>
</file>