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5" r:id="rId2"/>
    <p:sldId id="257" r:id="rId3"/>
    <p:sldId id="258" r:id="rId4"/>
    <p:sldId id="259" r:id="rId5"/>
    <p:sldId id="279" r:id="rId6"/>
    <p:sldId id="268" r:id="rId7"/>
    <p:sldId id="277" r:id="rId8"/>
    <p:sldId id="280" r:id="rId9"/>
    <p:sldId id="281" r:id="rId10"/>
    <p:sldId id="282" r:id="rId11"/>
    <p:sldId id="284" r:id="rId12"/>
    <p:sldId id="26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F77205"/>
    <a:srgbClr val="FF3300"/>
    <a:srgbClr val="E60EBD"/>
    <a:srgbClr val="FF9900"/>
    <a:srgbClr val="A80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94308-D4BD-48B7-91DD-6F6A38CE4E3B}" type="datetimeFigureOut">
              <a:rPr lang="es-AR" smtClean="0"/>
              <a:t>8/5/2020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F1230-3E1C-4B7A-A9E1-2682C6953C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75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9058-77C0-4AED-AD92-C301CC242DC4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486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9058-77C0-4AED-AD92-C301CC242DC4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270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293" y="-80976"/>
            <a:ext cx="9989352" cy="1355821"/>
          </a:xfrm>
        </p:spPr>
        <p:txBody>
          <a:bodyPr/>
          <a:lstStyle/>
          <a:p>
            <a:pPr algn="ctr"/>
            <a:r>
              <a:rPr lang="es-AR" b="1" dirty="0">
                <a:solidFill>
                  <a:srgbClr val="FF0000"/>
                </a:solidFill>
              </a:rPr>
              <a:t>Programación desde cero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accent3"/>
            </a:bgClr>
          </a:pattFill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5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17D2155-42E4-4BFE-9D29-33FC5EDAE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59" t="812" r="17130" b="3679"/>
          <a:stretch/>
        </p:blipFill>
        <p:spPr>
          <a:xfrm>
            <a:off x="3869636" y="1069974"/>
            <a:ext cx="4452730" cy="4040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CC5A2FAE-147F-407B-BC4A-1115BF6F9259}"/>
              </a:ext>
            </a:extLst>
          </p:cNvPr>
          <p:cNvSpPr txBox="1">
            <a:spLocks/>
          </p:cNvSpPr>
          <p:nvPr/>
        </p:nvSpPr>
        <p:spPr>
          <a:xfrm>
            <a:off x="2685961" y="5169287"/>
            <a:ext cx="6820077" cy="6381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100" b="1" dirty="0">
                <a:solidFill>
                  <a:schemeClr val="tx1"/>
                </a:solidFill>
              </a:rPr>
              <a:t>	Tipos de datos - variables - constantes</a:t>
            </a:r>
          </a:p>
        </p:txBody>
      </p:sp>
    </p:spTree>
    <p:extLst>
      <p:ext uri="{BB962C8B-B14F-4D97-AF65-F5344CB8AC3E}">
        <p14:creationId xmlns:p14="http://schemas.microsoft.com/office/powerpoint/2010/main" val="3641450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12">
            <a:extLst>
              <a:ext uri="{FF2B5EF4-FFF2-40B4-BE49-F238E27FC236}">
                <a16:creationId xmlns:a16="http://schemas.microsoft.com/office/drawing/2014/main" id="{9B915812-E549-494D-BE83-5791859D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38" y="1128537"/>
            <a:ext cx="10279915" cy="4600926"/>
          </a:xfrm>
        </p:spPr>
        <p:txBody>
          <a:bodyPr>
            <a:normAutofit/>
          </a:bodyPr>
          <a:lstStyle/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 de Dato</a:t>
            </a:r>
          </a:p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</a:p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Valor</a:t>
            </a:r>
          </a:p>
          <a:p>
            <a:pPr marL="263525" indent="-263525" algn="l">
              <a:buBlip>
                <a:blip r:embed="rId3"/>
              </a:buBlip>
            </a:pPr>
            <a:endParaRPr lang="es-AR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466" y="74233"/>
            <a:ext cx="1500188" cy="15001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4" y="459458"/>
            <a:ext cx="10617192" cy="646895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Variables</a:t>
            </a:r>
          </a:p>
        </p:txBody>
      </p:sp>
      <p:sp>
        <p:nvSpPr>
          <p:cNvPr id="3" name="Cubo 2">
            <a:extLst>
              <a:ext uri="{FF2B5EF4-FFF2-40B4-BE49-F238E27FC236}">
                <a16:creationId xmlns:a16="http://schemas.microsoft.com/office/drawing/2014/main" id="{B87912D7-179F-45C9-8649-77F23339D638}"/>
              </a:ext>
            </a:extLst>
          </p:cNvPr>
          <p:cNvSpPr/>
          <p:nvPr/>
        </p:nvSpPr>
        <p:spPr>
          <a:xfrm>
            <a:off x="3722254" y="2955013"/>
            <a:ext cx="2373745" cy="1884218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6" name="Picture 4" descr="Imagen relacionada">
            <a:extLst>
              <a:ext uri="{FF2B5EF4-FFF2-40B4-BE49-F238E27FC236}">
                <a16:creationId xmlns:a16="http://schemas.microsoft.com/office/drawing/2014/main" id="{48E9B645-CF7F-43E5-8802-B83D693C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6420" y="1484453"/>
            <a:ext cx="1978893" cy="3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DB9F0C7-C537-4E7A-B1D0-A07A5B25391F}"/>
              </a:ext>
            </a:extLst>
          </p:cNvPr>
          <p:cNvSpPr/>
          <p:nvPr/>
        </p:nvSpPr>
        <p:spPr>
          <a:xfrm>
            <a:off x="3871388" y="4973669"/>
            <a:ext cx="131328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nombre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1514228-A7D1-4BCA-BA5F-C2E32633093C}"/>
              </a:ext>
            </a:extLst>
          </p:cNvPr>
          <p:cNvSpPr/>
          <p:nvPr/>
        </p:nvSpPr>
        <p:spPr>
          <a:xfrm>
            <a:off x="1893730" y="4939134"/>
            <a:ext cx="1645470" cy="510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Tipo de Dato</a:t>
            </a:r>
          </a:p>
        </p:txBody>
      </p:sp>
      <p:sp>
        <p:nvSpPr>
          <p:cNvPr id="20" name="Flecha: curvada hacia abajo 19">
            <a:extLst>
              <a:ext uri="{FF2B5EF4-FFF2-40B4-BE49-F238E27FC236}">
                <a16:creationId xmlns:a16="http://schemas.microsoft.com/office/drawing/2014/main" id="{4AF3F20F-12E9-4194-9009-ADF3D9D13E60}"/>
              </a:ext>
            </a:extLst>
          </p:cNvPr>
          <p:cNvSpPr/>
          <p:nvPr/>
        </p:nvSpPr>
        <p:spPr>
          <a:xfrm rot="20981848" flipH="1">
            <a:off x="4327358" y="1166453"/>
            <a:ext cx="3981798" cy="1729109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7E77236-4112-466A-9ECF-53B14BE725D3}"/>
              </a:ext>
            </a:extLst>
          </p:cNvPr>
          <p:cNvSpPr/>
          <p:nvPr/>
        </p:nvSpPr>
        <p:spPr>
          <a:xfrm>
            <a:off x="7527445" y="2669559"/>
            <a:ext cx="1427866" cy="1302951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“cris”</a:t>
            </a:r>
            <a:endParaRPr lang="es-AR" sz="800" b="1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5FB15A4-4D7D-4FBA-BA23-E3D77AC8C028}"/>
              </a:ext>
            </a:extLst>
          </p:cNvPr>
          <p:cNvSpPr/>
          <p:nvPr/>
        </p:nvSpPr>
        <p:spPr>
          <a:xfrm>
            <a:off x="7007333" y="4973668"/>
            <a:ext cx="1313281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valor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A6B215B-58BA-4763-85B9-39449EEE8518}"/>
              </a:ext>
            </a:extLst>
          </p:cNvPr>
          <p:cNvSpPr/>
          <p:nvPr/>
        </p:nvSpPr>
        <p:spPr>
          <a:xfrm>
            <a:off x="5576828" y="4973668"/>
            <a:ext cx="1116420" cy="510853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46A86E0-B76F-4F99-8B9A-02DF3082196B}"/>
              </a:ext>
            </a:extLst>
          </p:cNvPr>
          <p:cNvSpPr/>
          <p:nvPr/>
        </p:nvSpPr>
        <p:spPr>
          <a:xfrm>
            <a:off x="3875147" y="5637897"/>
            <a:ext cx="131328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BD24C3A-17A5-4436-9614-156B43143788}"/>
              </a:ext>
            </a:extLst>
          </p:cNvPr>
          <p:cNvSpPr/>
          <p:nvPr/>
        </p:nvSpPr>
        <p:spPr>
          <a:xfrm>
            <a:off x="1897489" y="5603362"/>
            <a:ext cx="1645470" cy="510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int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31A63C4-80FB-470F-9AF4-D20C617F5482}"/>
              </a:ext>
            </a:extLst>
          </p:cNvPr>
          <p:cNvSpPr/>
          <p:nvPr/>
        </p:nvSpPr>
        <p:spPr>
          <a:xfrm>
            <a:off x="7011092" y="5637896"/>
            <a:ext cx="1313281" cy="510853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“cris”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B3E6A9A-0923-4BCC-91E8-7D44FBB95DAC}"/>
              </a:ext>
            </a:extLst>
          </p:cNvPr>
          <p:cNvSpPr/>
          <p:nvPr/>
        </p:nvSpPr>
        <p:spPr>
          <a:xfrm>
            <a:off x="5580587" y="5637896"/>
            <a:ext cx="1116420" cy="510853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4" name="Picture 2" descr="Resultado de imagen para x roja">
            <a:extLst>
              <a:ext uri="{FF2B5EF4-FFF2-40B4-BE49-F238E27FC236}">
                <a16:creationId xmlns:a16="http://schemas.microsoft.com/office/drawing/2014/main" id="{0136CD40-8976-478F-86C4-50E309BD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93" y="5583156"/>
            <a:ext cx="706811" cy="8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34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0185 L 0.01615 0.00185 C 0.01641 -0.00232 0.01706 -0.00648 0.01693 -0.01065 C 0.0168 -0.01644 0.01537 -0.02732 0.01537 -0.02732 C 0.01511 -0.06945 0.01563 -0.11181 0.01458 -0.1537 C 0.01458 -0.15695 0.01289 -0.15926 0.01224 -0.16204 C 0.01185 -0.16435 0.01185 -0.1669 0.01146 -0.16898 C 0.01081 -0.17292 0.0099 -0.17639 0.00912 -0.18009 C 0.00886 -0.18195 0.00873 -0.18403 0.00833 -0.18565 C 0.0082 -0.18727 0.00781 -0.18843 0.00755 -0.18982 C 0.00729 -0.19445 0.00742 -0.19931 0.00677 -0.2037 C 0.00664 -0.20556 0.0056 -0.20648 0.00521 -0.20787 C 0.00482 -0.20972 0.00469 -0.21157 0.00443 -0.21343 C 0.00417 -0.2162 0.0043 -0.21921 0.00365 -0.22176 C 0.00326 -0.22407 0.00208 -0.22546 0.0013 -0.22732 C 0.00078 -0.2287 0.00052 -0.23032 -0.00026 -0.23148 C -0.00117 -0.23333 -0.00221 -0.23449 -0.00338 -0.23565 C -0.00403 -0.23681 -0.00495 -0.23727 -0.00573 -0.23843 C -0.00664 -0.24028 -0.00703 -0.24259 -0.00807 -0.24398 C -0.01015 -0.24722 -0.01237 -0.25093 -0.0151 -0.25232 L -0.01979 -0.25509 C -0.02734 -0.26528 -0.01771 -0.25347 -0.0276 -0.26204 C -0.02917 -0.26366 -0.03047 -0.26667 -0.03229 -0.26759 C -0.03307 -0.26806 -0.03385 -0.26852 -0.03463 -0.26898 C -0.04206 -0.27407 -0.03555 -0.27014 -0.04088 -0.27315 C -0.04193 -0.27454 -0.04284 -0.27639 -0.04401 -0.27732 C -0.04466 -0.27801 -0.05052 -0.28009 -0.05104 -0.28009 C -0.05299 -0.28264 -0.05677 -0.28681 -0.05885 -0.28982 C -0.05963 -0.2912 -0.06015 -0.29306 -0.0612 -0.29398 C -0.06263 -0.2956 -0.06432 -0.29583 -0.06588 -0.29676 C -0.06953 -0.29954 -0.06797 -0.29954 -0.07135 -0.30093 C -0.07252 -0.30162 -0.07396 -0.30185 -0.07526 -0.30232 C -0.07604 -0.30278 -0.07669 -0.30347 -0.0776 -0.3037 C -0.07903 -0.3044 -0.08073 -0.30463 -0.08229 -0.30509 C -0.08333 -0.30556 -0.08437 -0.30602 -0.08542 -0.30648 C -0.08854 -0.31042 -0.09036 -0.31343 -0.09401 -0.31482 C -0.09765 -0.31667 -0.09922 -0.31551 -0.1026 -0.31759 C -0.10364 -0.31852 -0.10456 -0.31991 -0.10573 -0.32037 C -0.10768 -0.32176 -0.11445 -0.32315 -0.11588 -0.32315 C -0.12083 -0.32407 -0.13294 -0.32546 -0.13776 -0.32593 C -0.15703 -0.32546 -0.1763 -0.32593 -0.19557 -0.32454 C -0.19648 -0.32454 -0.19713 -0.32292 -0.19792 -0.32176 C -0.20351 -0.31273 -0.20273 -0.31366 -0.20651 -0.3037 L -0.2112 -0.2912 C -0.21172 -0.28982 -0.21211 -0.28843 -0.21276 -0.28704 C -0.21354 -0.28519 -0.21432 -0.28357 -0.2151 -0.28148 C -0.21614 -0.27894 -0.21667 -0.27523 -0.21823 -0.27315 C -0.21927 -0.27176 -0.22031 -0.27083 -0.22135 -0.26898 C -0.22474 -0.26296 -0.22252 -0.26482 -0.22526 -0.25926 C -0.22617 -0.25741 -0.22734 -0.25579 -0.22838 -0.2537 C -0.23177 -0.24653 -0.22773 -0.25232 -0.23229 -0.24676 C -0.23255 -0.24537 -0.23268 -0.24398 -0.23307 -0.24259 C -0.23346 -0.2412 -0.23659 -0.23357 -0.23698 -0.23287 C -0.23815 -0.23079 -0.23958 -0.22963 -0.24088 -0.22732 C -0.2418 -0.2257 -0.24245 -0.22384 -0.24323 -0.22176 C -0.24375 -0.2206 -0.24401 -0.21875 -0.24479 -0.21759 C -0.24531 -0.2169 -0.24635 -0.21667 -0.24713 -0.2162 C -0.24818 -0.21343 -0.24935 -0.21088 -0.25026 -0.20787 C -0.25078 -0.20602 -0.25117 -0.20417 -0.25182 -0.20232 C -0.25755 -0.18704 -0.25273 -0.20301 -0.25651 -0.18982 C -0.25677 -0.18704 -0.25677 -0.18426 -0.25729 -0.18148 C -0.25755 -0.18009 -0.25833 -0.17894 -0.25885 -0.17732 C -0.25937 -0.17523 -0.25989 -0.17292 -0.26042 -0.17037 C -0.26133 -0.16505 -0.2612 -0.16273 -0.26198 -0.15648 C -0.26211 -0.15509 -0.2625 -0.1537 -0.26276 -0.15232 C -0.26445 -0.12986 -0.26198 -0.15116 -0.2651 -0.13843 C -0.26562 -0.13634 -0.26627 -0.12778 -0.26667 -0.12593 C -0.26888 -0.11157 -0.26719 -0.12338 -0.26979 -0.11204 C -0.27031 -0.10949 -0.2707 -0.10648 -0.27135 -0.1037 C -0.27187 -0.10139 -0.27239 -0.09931 -0.27292 -0.09676 C -0.27318 -0.09514 -0.27305 -0.09282 -0.2737 -0.0912 C -0.27422 -0.08982 -0.27526 -0.08935 -0.27604 -0.08843 C -0.27669 -0.08495 -0.27708 -0.08264 -0.2776 -0.0787 C -0.27838 -0.07014 -0.27799 -0.06991 -0.27917 -0.06204 C -0.2793 -0.06065 -0.27969 -0.05926 -0.27995 -0.05787 C -0.28021 -0.05046 -0.28021 -0.04306 -0.28073 -0.03565 C -0.28073 -0.0338 -0.28138 -0.03218 -0.28151 -0.03009 C -0.28294 0.00301 -0.28047 -0.01181 -0.28307 0.00185 C -0.28333 0.00787 -0.28333 0.01389 -0.28385 0.01991 C -0.28385 0.0213 -0.28437 0.02245 -0.28463 0.02407 C -0.28711 0.04514 -0.28502 0.0331 -0.28685 0.04352 C -0.28672 0.05787 -0.28659 0.07222 -0.2862 0.08657 C -0.28607 0.08796 -0.28555 0.08912 -0.28542 0.09074 C -0.28502 0.09421 -0.28489 0.09815 -0.28463 0.10185 C -0.28281 0.10139 -0.2806 0.10208 -0.27917 0.10046 C -0.27825 0.0993 -0.27864 0.09653 -0.27838 0.09491 C -0.27409 0.07199 -0.2793 0.10162 -0.27526 0.08241 C -0.27487 0.08055 -0.27474 0.0787 -0.27448 0.07685 C -0.27422 0.07268 -0.27396 0.06829 -0.2737 0.06435 C -0.27318 0.05949 -0.27239 0.05509 -0.27213 0.05046 C -0.27005 0.02569 -0.27239 0.05139 -0.27057 0.03518 C -0.27018 0.03241 -0.27005 0.0294 -0.26979 0.02685 C -0.26849 0.01759 -0.2681 0.01968 -0.26667 0.01157 C -0.26627 0.00972 -0.26614 0.00787 -0.26588 0.00602 C -0.26536 -0.00278 -0.26445 -0.01157 -0.26432 -0.02037 C -0.26367 -0.04861 -0.26432 -0.07708 -0.26354 -0.10509 C -0.26328 -0.10949 -0.26198 -0.11343 -0.2612 -0.11759 L -0.26042 -0.12176 C -0.26015 -0.12315 -0.25989 -0.12477 -0.25963 -0.12593 C -0.25911 -0.12778 -0.25846 -0.12963 -0.25807 -0.13148 C -0.25755 -0.1338 -0.25716 -0.13889 -0.25651 -0.1412 C -0.25547 -0.14421 -0.2539 -0.14653 -0.25338 -0.14954 C -0.25312 -0.15093 -0.25299 -0.15255 -0.2526 -0.1537 C -0.25117 -0.1581 -0.24792 -0.1662 -0.24792 -0.1662 C -0.24765 -0.16806 -0.24765 -0.17014 -0.24713 -0.17176 C -0.24609 -0.17477 -0.24388 -0.17708 -0.24245 -0.1787 C -0.24101 -0.18657 -0.24245 -0.17963 -0.2401 -0.18704 C -0.23945 -0.18889 -0.23919 -0.19097 -0.23854 -0.19259 C -0.23685 -0.19699 -0.23463 -0.20093 -0.23307 -0.20509 C -0.22917 -0.21528 -0.23385 -0.20255 -0.22995 -0.21482 C -0.22943 -0.21644 -0.22877 -0.21759 -0.22838 -0.21898 C -0.22773 -0.22083 -0.22747 -0.22315 -0.22682 -0.22454 C -0.22539 -0.22755 -0.22292 -0.22917 -0.22135 -0.23148 C -0.21823 -0.23611 -0.21953 -0.23611 -0.21588 -0.23982 C -0.2151 -0.24074 -0.21432 -0.24074 -0.21354 -0.2412 C -0.2125 -0.24259 -0.21146 -0.24445 -0.21042 -0.24537 C -0.20937 -0.2463 -0.2082 -0.2463 -0.20729 -0.24676 C -0.19557 -0.25463 -0.21224 -0.24537 -0.20104 -0.25093 C -0.19805 -0.25255 -0.19531 -0.25509 -0.19245 -0.25648 C -0.19062 -0.25741 -0.1888 -0.25741 -0.18698 -0.25787 C -0.1862 -0.25833 -0.18542 -0.25903 -0.18463 -0.25926 C -0.18359 -0.25995 -0.18242 -0.26019 -0.18151 -0.26065 C -0.1737 -0.26597 -0.18398 -0.26134 -0.1737 -0.2662 C -0.17239 -0.2669 -0.17096 -0.26713 -0.16979 -0.26759 C -0.16419 -0.26991 -0.16888 -0.26806 -0.16432 -0.27037 C -0.16328 -0.27107 -0.16224 -0.2713 -0.1612 -0.27176 C -0.16042 -0.27269 -0.15963 -0.27384 -0.15885 -0.27454 C -0.15755 -0.2757 -0.15443 -0.27685 -0.15338 -0.27732 C -0.14765 -0.28032 -0.15495 -0.27732 -0.14713 -0.28009 C -0.13672 -0.27917 -0.12617 -0.27894 -0.11588 -0.27732 C -0.11367 -0.27708 -0.11159 -0.27593 -0.10963 -0.27454 C -0.10885 -0.27407 -0.10794 -0.27384 -0.10729 -0.27315 C -0.1056 -0.27176 -0.10312 -0.26782 -0.10182 -0.2662 C -0.09765 -0.26181 -0.09909 -0.26482 -0.09401 -0.26065 C -0.09258 -0.25972 -0.0914 -0.25787 -0.0901 -0.25648 C -0.08646 -0.25301 -0.08711 -0.25486 -0.08385 -0.24954 C -0.08268 -0.24792 -0.08177 -0.24583 -0.08073 -0.24398 C -0.07734 -0.23889 -0.07474 -0.23796 -0.07213 -0.23009 C -0.07135 -0.22778 -0.0707 -0.22523 -0.06979 -0.22315 C -0.05846 -0.2007 -0.07135 -0.23032 -0.06354 -0.21343 C -0.06028 -0.20671 -0.06328 -0.21019 -0.05963 -0.19954 C -0.05872 -0.19745 -0.05742 -0.19607 -0.05651 -0.19398 C -0.0556 -0.19236 -0.05482 -0.19051 -0.05417 -0.18843 C -0.05273 -0.18449 -0.05273 -0.18241 -0.05104 -0.1787 C -0.04922 -0.17546 -0.04557 -0.16898 -0.04557 -0.16898 C -0.04388 -0.16065 -0.04583 -0.16898 -0.04245 -0.16065 C -0.03789 -0.15023 -0.04219 -0.15741 -0.03776 -0.14815 C -0.03672 -0.1463 -0.03555 -0.14468 -0.03463 -0.14259 C -0.03346 -0.14005 -0.03255 -0.13704 -0.03151 -0.13426 C -0.03099 -0.13287 -0.03021 -0.13171 -0.02995 -0.13009 C -0.02969 -0.1287 -0.02956 -0.12732 -0.02917 -0.12593 C -0.02851 -0.12431 -0.02747 -0.12338 -0.02682 -0.12176 C -0.02487 -0.11782 -0.02448 -0.11412 -0.02292 -0.10926 C -0.02109 -0.10417 -0.01745 -0.09398 -0.01745 -0.09398 C -0.01706 -0.09074 -0.01667 -0.08634 -0.01588 -0.08287 C -0.01458 -0.07824 -0.01263 -0.07407 -0.01198 -0.06898 C -0.01172 -0.06713 -0.01146 -0.06528 -0.0112 -0.06343 C -0.01002 -0.05857 -0.00911 -0.05671 -0.00729 -0.05232 C -0.00703 -0.05046 -0.00677 -0.04861 -0.00651 -0.04676 C -0.00599 -0.04398 -0.00534 -0.04144 -0.00495 -0.03843 C -0.0043 -0.03426 -0.00443 -0.03009 -0.00338 -0.02593 C -0.00286 -0.02454 -0.00234 -0.02315 -0.00182 -0.02176 C -0.00156 -0.01991 -0.00117 -0.01829 -0.00104 -0.0162 C -0.00065 -0.01412 -0.00065 -0.01157 -0.00026 -0.00926 C 0.00013 -0.00741 0.00091 -0.00579 0.0013 -0.0037 C 0.00169 -0.00208 0.00182 7.40741E-7 0.00208 0.00185 C 0.00261 0.0037 0.00326 0.00532 0.00365 0.00741 C 0.00404 0.00903 0.00417 0.01111 0.00443 0.01296 C 0.00495 0.01528 0.00547 0.01759 0.00599 0.01991 C 0.00664 0.02731 0.00677 0.03218 0.00833 0.03935 C 0.00873 0.04074 0.00938 0.04213 0.0099 0.04352 C 0.01016 0.04537 0.01042 0.04722 0.01068 0.04907 C 0.01094 0.05046 0.01133 0.05162 0.01146 0.05324 C 0.01185 0.05625 0.01185 0.05972 0.01224 0.06296 C 0.01263 0.06481 0.01341 0.06643 0.0138 0.06852 C 0.01472 0.07245 0.01537 0.07685 0.01615 0.08102 C 0.01641 0.08241 0.01667 0.0838 0.01693 0.08518 C 0.02214 0.10347 0.01589 0.08055 0.01927 0.09491 C 0.02097 0.10185 0.02083 0.09815 0.02083 0.10185 L 0.01771 0.08935 " pathEditMode="relative" ptsTypes="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1" grpId="0" animBg="1"/>
      <p:bldP spid="27" grpId="0" animBg="1"/>
      <p:bldP spid="28" grpId="0" animBg="1"/>
      <p:bldP spid="22" grpId="0" animBg="1"/>
      <p:bldP spid="25" grpId="0" animBg="1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12">
            <a:extLst>
              <a:ext uri="{FF2B5EF4-FFF2-40B4-BE49-F238E27FC236}">
                <a16:creationId xmlns:a16="http://schemas.microsoft.com/office/drawing/2014/main" id="{9B915812-E549-494D-BE83-5791859D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94" y="1135101"/>
            <a:ext cx="11157210" cy="1467766"/>
          </a:xfrm>
        </p:spPr>
        <p:txBody>
          <a:bodyPr>
            <a:normAutofit/>
          </a:bodyPr>
          <a:lstStyle/>
          <a:p>
            <a:pPr marL="263525" indent="-263525" algn="l">
              <a:buBlip>
                <a:blip r:embed="rId3"/>
              </a:buBlip>
            </a:pPr>
            <a:r>
              <a:rPr lang="es-AR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¿Cómo definir una variable? ¿Cómo le asigno un valor a una variable?</a:t>
            </a:r>
          </a:p>
        </p:txBody>
      </p:sp>
      <p:pic>
        <p:nvPicPr>
          <p:cNvPr id="4100" name="Picture 4" descr="https://lh3.googleusercontent.com/ysu2er2Uc39OgdJMWvMwpxBox-iQAKfmXjnpMsHrVtdnwLioDN-GTO6-POdqFQK-0JlXfhTKHD7dFmmTLfbVrfFwM6lkB1DRZc1MCRVQqyJBEEhmIBfrPza9gOEgALIfm6Fuyl38">
            <a:extLst>
              <a:ext uri="{FF2B5EF4-FFF2-40B4-BE49-F238E27FC236}">
                <a16:creationId xmlns:a16="http://schemas.microsoft.com/office/drawing/2014/main" id="{96A623F5-4B2F-470F-9238-B56CFA9CA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"/>
          <a:stretch/>
        </p:blipFill>
        <p:spPr bwMode="auto">
          <a:xfrm>
            <a:off x="7794185" y="2325212"/>
            <a:ext cx="4397815" cy="364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F5A11CC-39AC-474B-B3A7-5C95F616060E}"/>
              </a:ext>
            </a:extLst>
          </p:cNvPr>
          <p:cNvSpPr/>
          <p:nvPr/>
        </p:nvSpPr>
        <p:spPr>
          <a:xfrm>
            <a:off x="5811316" y="5673018"/>
            <a:ext cx="2313058" cy="237072"/>
          </a:xfrm>
          <a:prstGeom prst="rightArrow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B447765-9F99-4B14-BDBD-FC4EEB8A22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44" t="22957" r="36142" b="22787"/>
          <a:stretch/>
        </p:blipFill>
        <p:spPr>
          <a:xfrm>
            <a:off x="261481" y="2756967"/>
            <a:ext cx="1476153" cy="2357559"/>
          </a:xfrm>
          <a:prstGeom prst="rect">
            <a:avLst/>
          </a:prstGeom>
        </p:spPr>
      </p:pic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4" y="441469"/>
            <a:ext cx="10617192" cy="646895"/>
          </a:xfrm>
        </p:spPr>
        <p:txBody>
          <a:bodyPr/>
          <a:lstStyle/>
          <a:p>
            <a:pPr algn="l"/>
            <a:r>
              <a:rPr lang="es-AR" sz="4800" b="1" dirty="0">
                <a:solidFill>
                  <a:srgbClr val="FF0000"/>
                </a:solidFill>
              </a:rPr>
              <a:t>Variables definición e inicialización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2445" y="-43361"/>
            <a:ext cx="1500188" cy="1500188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F444749-4F0A-4BBB-9F35-5DA22D7747CC}"/>
              </a:ext>
            </a:extLst>
          </p:cNvPr>
          <p:cNvSpPr/>
          <p:nvPr/>
        </p:nvSpPr>
        <p:spPr>
          <a:xfrm>
            <a:off x="3767579" y="2768017"/>
            <a:ext cx="1791394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nombreVar</a:t>
            </a:r>
            <a:r>
              <a:rPr lang="es-AR" b="1" dirty="0">
                <a:solidFill>
                  <a:schemeClr val="bg1"/>
                </a:solidFill>
              </a:rPr>
              <a:t> ;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958C734-1AEF-4F6C-9BCF-97ECE1F9D245}"/>
              </a:ext>
            </a:extLst>
          </p:cNvPr>
          <p:cNvSpPr/>
          <p:nvPr/>
        </p:nvSpPr>
        <p:spPr>
          <a:xfrm>
            <a:off x="2012235" y="2744370"/>
            <a:ext cx="1645470" cy="510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Tipo de Dato</a:t>
            </a:r>
          </a:p>
        </p:txBody>
      </p:sp>
      <p:sp>
        <p:nvSpPr>
          <p:cNvPr id="20" name="Cubo 19">
            <a:extLst>
              <a:ext uri="{FF2B5EF4-FFF2-40B4-BE49-F238E27FC236}">
                <a16:creationId xmlns:a16="http://schemas.microsoft.com/office/drawing/2014/main" id="{63BB3015-D1F6-41F5-A716-3030CFFE76DD}"/>
              </a:ext>
            </a:extLst>
          </p:cNvPr>
          <p:cNvSpPr/>
          <p:nvPr/>
        </p:nvSpPr>
        <p:spPr>
          <a:xfrm>
            <a:off x="5692820" y="2763789"/>
            <a:ext cx="537668" cy="502403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FC04859-1334-4979-8FCA-6FFF19EA72C2}"/>
              </a:ext>
            </a:extLst>
          </p:cNvPr>
          <p:cNvSpPr/>
          <p:nvPr/>
        </p:nvSpPr>
        <p:spPr>
          <a:xfrm>
            <a:off x="1873345" y="3492013"/>
            <a:ext cx="145904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nombreVar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2712BC3-B1FB-47D9-B34A-4DAC44B122E8}"/>
              </a:ext>
            </a:extLst>
          </p:cNvPr>
          <p:cNvSpPr/>
          <p:nvPr/>
        </p:nvSpPr>
        <p:spPr>
          <a:xfrm>
            <a:off x="3412781" y="3480492"/>
            <a:ext cx="371701" cy="510853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E377C1C9-12DD-424A-94CA-1123A426CA46}"/>
              </a:ext>
            </a:extLst>
          </p:cNvPr>
          <p:cNvSpPr/>
          <p:nvPr/>
        </p:nvSpPr>
        <p:spPr>
          <a:xfrm>
            <a:off x="3905350" y="3508255"/>
            <a:ext cx="1526206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Valor;</a:t>
            </a:r>
          </a:p>
        </p:txBody>
      </p:sp>
      <p:sp>
        <p:nvSpPr>
          <p:cNvPr id="24" name="Cubo 23">
            <a:extLst>
              <a:ext uri="{FF2B5EF4-FFF2-40B4-BE49-F238E27FC236}">
                <a16:creationId xmlns:a16="http://schemas.microsoft.com/office/drawing/2014/main" id="{6C6DCE5C-AA2B-406D-90E8-93428A9DD5DC}"/>
              </a:ext>
            </a:extLst>
          </p:cNvPr>
          <p:cNvSpPr/>
          <p:nvPr/>
        </p:nvSpPr>
        <p:spPr>
          <a:xfrm>
            <a:off x="5611460" y="3451931"/>
            <a:ext cx="671946" cy="567177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valor</a:t>
            </a:r>
            <a:endParaRPr lang="es-AR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C9793FB-7AFF-4F2A-9A41-63A0C0F4E259}"/>
              </a:ext>
            </a:extLst>
          </p:cNvPr>
          <p:cNvSpPr/>
          <p:nvPr/>
        </p:nvSpPr>
        <p:spPr>
          <a:xfrm>
            <a:off x="667406" y="5378269"/>
            <a:ext cx="1645470" cy="510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Tipo de Dato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A493783-79C3-4C90-B204-F06FC1EF3017}"/>
              </a:ext>
            </a:extLst>
          </p:cNvPr>
          <p:cNvSpPr/>
          <p:nvPr/>
        </p:nvSpPr>
        <p:spPr>
          <a:xfrm>
            <a:off x="2449129" y="5361972"/>
            <a:ext cx="145904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nombreVar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BFC2C48-EF73-4591-9A74-477FEC2A753C}"/>
              </a:ext>
            </a:extLst>
          </p:cNvPr>
          <p:cNvSpPr/>
          <p:nvPr/>
        </p:nvSpPr>
        <p:spPr>
          <a:xfrm>
            <a:off x="3971881" y="5378269"/>
            <a:ext cx="371701" cy="510853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9F61195-9904-42ED-A414-52AC6753A0CD}"/>
              </a:ext>
            </a:extLst>
          </p:cNvPr>
          <p:cNvSpPr/>
          <p:nvPr/>
        </p:nvSpPr>
        <p:spPr>
          <a:xfrm>
            <a:off x="4421215" y="5354334"/>
            <a:ext cx="1190245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Valor;</a:t>
            </a:r>
          </a:p>
        </p:txBody>
      </p:sp>
      <p:sp>
        <p:nvSpPr>
          <p:cNvPr id="29" name="Cubo 28">
            <a:extLst>
              <a:ext uri="{FF2B5EF4-FFF2-40B4-BE49-F238E27FC236}">
                <a16:creationId xmlns:a16="http://schemas.microsoft.com/office/drawing/2014/main" id="{E0B13BF1-04BC-4D87-88DF-2E58C6F0DA5D}"/>
              </a:ext>
            </a:extLst>
          </p:cNvPr>
          <p:cNvSpPr/>
          <p:nvPr/>
        </p:nvSpPr>
        <p:spPr>
          <a:xfrm>
            <a:off x="3176934" y="4636913"/>
            <a:ext cx="671946" cy="567177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valor</a:t>
            </a:r>
            <a:endParaRPr lang="es-AR" dirty="0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79FA8F76-74D0-4083-BFFD-878A4DDD2B8E}"/>
              </a:ext>
            </a:extLst>
          </p:cNvPr>
          <p:cNvSpPr/>
          <p:nvPr/>
        </p:nvSpPr>
        <p:spPr>
          <a:xfrm>
            <a:off x="8000885" y="3021220"/>
            <a:ext cx="396343" cy="2340752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9C7795A-9D41-48CA-B0F7-84EE6DB86644}"/>
              </a:ext>
            </a:extLst>
          </p:cNvPr>
          <p:cNvSpPr/>
          <p:nvPr/>
        </p:nvSpPr>
        <p:spPr>
          <a:xfrm>
            <a:off x="6477157" y="3804463"/>
            <a:ext cx="1423800" cy="480199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454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12">
            <a:extLst>
              <a:ext uri="{FF2B5EF4-FFF2-40B4-BE49-F238E27FC236}">
                <a16:creationId xmlns:a16="http://schemas.microsoft.com/office/drawing/2014/main" id="{9B915812-E549-494D-BE83-5791859D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875" y="913647"/>
            <a:ext cx="10674939" cy="857551"/>
          </a:xfrm>
        </p:spPr>
        <p:txBody>
          <a:bodyPr>
            <a:normAutofit fontScale="85000" lnSpcReduction="20000"/>
          </a:bodyPr>
          <a:lstStyle/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Tienen un significado especial para Java y por lo tanto no se pueden utilizar como nombres de variables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881" y="56833"/>
            <a:ext cx="1500188" cy="1500188"/>
          </a:xfrm>
          <a:prstGeom prst="rect">
            <a:avLst/>
          </a:prstGeom>
        </p:spPr>
      </p:pic>
      <p:pic>
        <p:nvPicPr>
          <p:cNvPr id="3074" name="Picture 2" descr="https://lh6.googleusercontent.com/fEABm81PXFBFX5-5By4XIzRaqTkO4gNYlvSt-4oZGAnM7nozsZxcqh1QfjNMZct6X1VqrxBkgsslcSS5sSywSz-DAjvoBZoNu9hfCS97rldCEZkmmKpKc88vLUYuy9UVwn1O0NGG">
            <a:extLst>
              <a:ext uri="{FF2B5EF4-FFF2-40B4-BE49-F238E27FC236}">
                <a16:creationId xmlns:a16="http://schemas.microsoft.com/office/drawing/2014/main" id="{5393CE8C-FF97-431C-B92C-1F84C69F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39" y="2140646"/>
            <a:ext cx="6046258" cy="1842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E1BCEEC-2F16-41FE-BC33-5FD1125B7243}"/>
              </a:ext>
            </a:extLst>
          </p:cNvPr>
          <p:cNvSpPr txBox="1">
            <a:spLocks/>
          </p:cNvSpPr>
          <p:nvPr/>
        </p:nvSpPr>
        <p:spPr>
          <a:xfrm>
            <a:off x="1901116" y="4085154"/>
            <a:ext cx="8445039" cy="646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4800" b="1" dirty="0">
                <a:solidFill>
                  <a:srgbClr val="FF0000"/>
                </a:solidFill>
              </a:rPr>
              <a:t>Tipos de comentarios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BF557ADF-904C-41B2-922F-06F326412F46}"/>
              </a:ext>
            </a:extLst>
          </p:cNvPr>
          <p:cNvSpPr/>
          <p:nvPr/>
        </p:nvSpPr>
        <p:spPr>
          <a:xfrm>
            <a:off x="5029200" y="4904509"/>
            <a:ext cx="748145" cy="729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FC3DE0BA-E883-4DA9-9211-E7AF2EB82DBD}"/>
              </a:ext>
            </a:extLst>
          </p:cNvPr>
          <p:cNvSpPr/>
          <p:nvPr/>
        </p:nvSpPr>
        <p:spPr>
          <a:xfrm>
            <a:off x="2332080" y="4956279"/>
            <a:ext cx="1048429" cy="645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EE66431C-9B84-49C7-AAD6-E8267C8DDE6D}"/>
              </a:ext>
            </a:extLst>
          </p:cNvPr>
          <p:cNvSpPr/>
          <p:nvPr/>
        </p:nvSpPr>
        <p:spPr>
          <a:xfrm>
            <a:off x="7734280" y="4956279"/>
            <a:ext cx="1063356" cy="645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38940A-228A-46A2-8301-0F1343A9FA15}"/>
              </a:ext>
            </a:extLst>
          </p:cNvPr>
          <p:cNvSpPr/>
          <p:nvPr/>
        </p:nvSpPr>
        <p:spPr>
          <a:xfrm>
            <a:off x="1742899" y="5660770"/>
            <a:ext cx="1967176" cy="514241"/>
          </a:xfrm>
          <a:prstGeom prst="roundRect">
            <a:avLst/>
          </a:prstGeom>
          <a:solidFill>
            <a:srgbClr val="F772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//comentario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3A33398-38C9-4102-8ED9-5B33612F83A5}"/>
              </a:ext>
            </a:extLst>
          </p:cNvPr>
          <p:cNvSpPr/>
          <p:nvPr/>
        </p:nvSpPr>
        <p:spPr>
          <a:xfrm>
            <a:off x="4995247" y="5624291"/>
            <a:ext cx="2124831" cy="514241"/>
          </a:xfrm>
          <a:prstGeom prst="roundRect">
            <a:avLst/>
          </a:prstGeom>
          <a:solidFill>
            <a:srgbClr val="F772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/*  comentario */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5382621-B234-494F-9E14-FAF128D797EC}"/>
              </a:ext>
            </a:extLst>
          </p:cNvPr>
          <p:cNvSpPr/>
          <p:nvPr/>
        </p:nvSpPr>
        <p:spPr>
          <a:xfrm>
            <a:off x="7352041" y="5646943"/>
            <a:ext cx="2287314" cy="514241"/>
          </a:xfrm>
          <a:prstGeom prst="roundRect">
            <a:avLst/>
          </a:prstGeom>
          <a:solidFill>
            <a:srgbClr val="F772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/** comentario */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ABD43EF-B01B-4B31-BA90-DB689B4817AF}"/>
              </a:ext>
            </a:extLst>
          </p:cNvPr>
          <p:cNvSpPr/>
          <p:nvPr/>
        </p:nvSpPr>
        <p:spPr>
          <a:xfrm>
            <a:off x="7650452" y="6065236"/>
            <a:ext cx="1675916" cy="3091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javadoc.exe</a:t>
            </a:r>
            <a:endParaRPr lang="es-AR" dirty="0"/>
          </a:p>
        </p:txBody>
      </p:sp>
      <p:pic>
        <p:nvPicPr>
          <p:cNvPr id="24" name="Picture 2" descr="Resultado de imagen para x roja">
            <a:extLst>
              <a:ext uri="{FF2B5EF4-FFF2-40B4-BE49-F238E27FC236}">
                <a16:creationId xmlns:a16="http://schemas.microsoft.com/office/drawing/2014/main" id="{C1222969-F8FB-43D8-A754-BB6186FC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16" y="2421295"/>
            <a:ext cx="917659" cy="10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858" y="427682"/>
            <a:ext cx="8445039" cy="646895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Palabras reservadas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DE61672-5754-4615-A52C-CE3F89102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827" y="2188903"/>
            <a:ext cx="1070835" cy="16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61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5" grpId="0" animBg="1"/>
      <p:bldP spid="7" grpId="0" animBg="1"/>
      <p:bldP spid="11" grpId="0" animBg="1"/>
      <p:bldP spid="12" grpId="0" animBg="1"/>
      <p:bldP spid="20" grpId="0" animBg="1"/>
      <p:bldP spid="2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7259" y="2230385"/>
            <a:ext cx="8677563" cy="1708055"/>
          </a:xfrm>
        </p:spPr>
        <p:txBody>
          <a:bodyPr/>
          <a:lstStyle/>
          <a:p>
            <a:pPr algn="ctr"/>
            <a:r>
              <a:rPr lang="es-AR" sz="11500" b="1">
                <a:solidFill>
                  <a:srgbClr val="FF0000"/>
                </a:solidFill>
              </a:rPr>
              <a:t>Gracias</a:t>
            </a:r>
            <a:br>
              <a:rPr lang="es-AR" sz="11500" b="1">
                <a:solidFill>
                  <a:srgbClr val="FF0000"/>
                </a:solidFill>
              </a:rPr>
            </a:br>
            <a:r>
              <a:rPr lang="es-AR" sz="11500" b="1">
                <a:solidFill>
                  <a:srgbClr val="FF0000"/>
                </a:solidFill>
              </a:rPr>
              <a:t>¿</a:t>
            </a:r>
            <a:r>
              <a:rPr lang="es-AR" sz="11500" b="1" dirty="0">
                <a:solidFill>
                  <a:srgbClr val="FF0000"/>
                </a:solidFill>
              </a:rPr>
              <a:t>Preguntas?</a:t>
            </a:r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466" y="74233"/>
            <a:ext cx="1500188" cy="150018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4BB0448-3FCE-44E0-98BD-BFCFE95B0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44" t="22957" r="36142" b="22787"/>
          <a:stretch/>
        </p:blipFill>
        <p:spPr>
          <a:xfrm>
            <a:off x="807178" y="938793"/>
            <a:ext cx="2584520" cy="41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989" y="162902"/>
            <a:ext cx="8382522" cy="1176456"/>
          </a:xfrm>
        </p:spPr>
        <p:txBody>
          <a:bodyPr/>
          <a:lstStyle/>
          <a:p>
            <a:pPr algn="ctr"/>
            <a:r>
              <a:rPr lang="es-AR" b="1" dirty="0">
                <a:solidFill>
                  <a:srgbClr val="FF0000"/>
                </a:solidFill>
                <a:latin typeface="Bauhaus 93" panose="04030905020B02020C02" pitchFamily="82" charset="0"/>
              </a:rPr>
              <a:t>CONTENIDO</a:t>
            </a:r>
            <a:endParaRPr lang="es-AR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013" y="156769"/>
            <a:ext cx="1500188" cy="1500188"/>
          </a:xfrm>
          <a:prstGeom prst="rect">
            <a:avLst/>
          </a:prstGeom>
        </p:spPr>
      </p:pic>
      <p:sp>
        <p:nvSpPr>
          <p:cNvPr id="14" name="Subtítulo 12">
            <a:extLst>
              <a:ext uri="{FF2B5EF4-FFF2-40B4-BE49-F238E27FC236}">
                <a16:creationId xmlns:a16="http://schemas.microsoft.com/office/drawing/2014/main" id="{A2673229-A60A-4668-8F39-218B95CC9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086" y="1502259"/>
            <a:ext cx="9979251" cy="4282537"/>
          </a:xfrm>
        </p:spPr>
        <p:txBody>
          <a:bodyPr>
            <a:noAutofit/>
          </a:bodyPr>
          <a:lstStyle/>
          <a:p>
            <a:pPr marL="263525" indent="-263525" algn="l">
              <a:buBlip>
                <a:blip r:embed="rId4"/>
              </a:buBlip>
            </a:pPr>
            <a:r>
              <a:rPr lang="es-A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Uso de la Clase </a:t>
            </a:r>
            <a:r>
              <a:rPr lang="es-AR" sz="2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</a:t>
            </a:r>
            <a:endParaRPr lang="es-AR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63525" indent="-263525" algn="l">
              <a:buBlip>
                <a:blip r:embed="rId4"/>
              </a:buBlip>
            </a:pPr>
            <a:r>
              <a:rPr lang="es-A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Tipos de Datos </a:t>
            </a:r>
          </a:p>
          <a:p>
            <a:pPr marL="263525" indent="-263525" algn="l">
              <a:buBlip>
                <a:blip r:embed="rId4"/>
              </a:buBlip>
            </a:pPr>
            <a:r>
              <a:rPr lang="es-A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constantes</a:t>
            </a:r>
          </a:p>
          <a:p>
            <a:pPr marL="263525" indent="-263525" algn="l">
              <a:buBlip>
                <a:blip r:embed="rId4"/>
              </a:buBlip>
            </a:pPr>
            <a:r>
              <a:rPr lang="es-A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Variables</a:t>
            </a:r>
          </a:p>
          <a:p>
            <a:pPr marL="263525" indent="-263525" algn="l">
              <a:buBlip>
                <a:blip r:embed="rId4"/>
              </a:buBlip>
            </a:pPr>
            <a:r>
              <a:rPr lang="es-A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Variables declarar e Inicialización</a:t>
            </a:r>
          </a:p>
          <a:p>
            <a:pPr marL="263525" indent="-263525" algn="l">
              <a:buBlip>
                <a:blip r:embed="rId4"/>
              </a:buBlip>
            </a:pPr>
            <a:r>
              <a:rPr lang="es-A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Palabras Reservadas y comentarios</a:t>
            </a:r>
          </a:p>
        </p:txBody>
      </p:sp>
    </p:spTree>
    <p:extLst>
      <p:ext uri="{BB962C8B-B14F-4D97-AF65-F5344CB8AC3E}">
        <p14:creationId xmlns:p14="http://schemas.microsoft.com/office/powerpoint/2010/main" val="17922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82" y="761669"/>
            <a:ext cx="9358340" cy="670761"/>
          </a:xfrm>
        </p:spPr>
        <p:txBody>
          <a:bodyPr/>
          <a:lstStyle/>
          <a:p>
            <a:pPr algn="ctr"/>
            <a:r>
              <a:rPr lang="es-AR" b="1" dirty="0">
                <a:solidFill>
                  <a:srgbClr val="FF0000"/>
                </a:solidFill>
              </a:rPr>
              <a:t>Uso de la Clase </a:t>
            </a:r>
            <a:r>
              <a:rPr lang="es-AR" b="1" dirty="0" err="1">
                <a:solidFill>
                  <a:srgbClr val="FF0000"/>
                </a:solidFill>
              </a:rPr>
              <a:t>Main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66" y="74233"/>
            <a:ext cx="1500188" cy="1500188"/>
          </a:xfrm>
          <a:prstGeom prst="rect">
            <a:avLst/>
          </a:prstGeom>
        </p:spPr>
      </p:pic>
      <p:sp>
        <p:nvSpPr>
          <p:cNvPr id="28" name="Subtítulo 12">
            <a:extLst>
              <a:ext uri="{FF2B5EF4-FFF2-40B4-BE49-F238E27FC236}">
                <a16:creationId xmlns:a16="http://schemas.microsoft.com/office/drawing/2014/main" id="{2DEC8BDF-8EAD-4303-B929-CF689EDAC020}"/>
              </a:ext>
            </a:extLst>
          </p:cNvPr>
          <p:cNvSpPr txBox="1">
            <a:spLocks/>
          </p:cNvSpPr>
          <p:nvPr/>
        </p:nvSpPr>
        <p:spPr>
          <a:xfrm>
            <a:off x="717341" y="1357187"/>
            <a:ext cx="5918986" cy="3630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algn="l">
              <a:buFont typeface="Wingdings 3" charset="2"/>
              <a:buBlip>
                <a:blip r:embed="rId4"/>
              </a:buBlip>
            </a:pPr>
            <a:r>
              <a:rPr lang="es-AR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usado por la JVM, y la que se ejecuta.</a:t>
            </a:r>
          </a:p>
          <a:p>
            <a:pPr marL="263525" indent="-263525" algn="l">
              <a:buBlip>
                <a:blip r:embed="rId4"/>
              </a:buBlip>
            </a:pPr>
            <a:r>
              <a:rPr lang="es-AR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la llama clase principal</a:t>
            </a:r>
          </a:p>
          <a:p>
            <a:pPr algn="l"/>
            <a:endParaRPr lang="es-AR" sz="5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63525" indent="-263525" algn="l">
              <a:buBlip>
                <a:blip r:embed="rId4"/>
              </a:buBlip>
            </a:pPr>
            <a:r>
              <a:rPr lang="es-AR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bloque se define por {}</a:t>
            </a:r>
          </a:p>
          <a:p>
            <a:pPr marL="263525" indent="-263525" algn="l">
              <a:buFont typeface="Wingdings 3" charset="2"/>
              <a:buBlip>
                <a:blip r:embed="rId4"/>
              </a:buBlip>
            </a:pPr>
            <a:endParaRPr lang="es-AR" sz="5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s://lh3.googleusercontent.com/jmwoiX959nZnur1ycHh9GEf6bJrf7E-diFyjv6r-K2hlfUqSEDGJvby6bXPT6CM6KOSZRbHVYGyKuJqBkpLSwlvMF6Ok-9u1NuLQ5Vz9VnKlEPyrU9pemowD-cknm8mI03GoleWI">
            <a:extLst>
              <a:ext uri="{FF2B5EF4-FFF2-40B4-BE49-F238E27FC236}">
                <a16:creationId xmlns:a16="http://schemas.microsoft.com/office/drawing/2014/main" id="{02B097BF-B30F-40D8-9513-A9330F54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75" y="4040585"/>
            <a:ext cx="6245830" cy="21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27D9FDD-178E-489C-BD76-77FEC279E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198" y="1476212"/>
            <a:ext cx="1442966" cy="1509157"/>
          </a:xfrm>
          <a:prstGeom prst="rect">
            <a:avLst/>
          </a:prstGeom>
        </p:spPr>
      </p:pic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E7DCF84D-42FF-4A28-9F5B-7970444E7E5B}"/>
              </a:ext>
            </a:extLst>
          </p:cNvPr>
          <p:cNvSpPr/>
          <p:nvPr/>
        </p:nvSpPr>
        <p:spPr>
          <a:xfrm>
            <a:off x="7804892" y="3029151"/>
            <a:ext cx="1041386" cy="80899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48" name="Flecha: a la derecha 2047">
            <a:extLst>
              <a:ext uri="{FF2B5EF4-FFF2-40B4-BE49-F238E27FC236}">
                <a16:creationId xmlns:a16="http://schemas.microsoft.com/office/drawing/2014/main" id="{70F28134-3EE3-4540-BEBD-BBDAD94C3033}"/>
              </a:ext>
            </a:extLst>
          </p:cNvPr>
          <p:cNvSpPr/>
          <p:nvPr/>
        </p:nvSpPr>
        <p:spPr>
          <a:xfrm rot="10800000">
            <a:off x="10719247" y="4623359"/>
            <a:ext cx="755412" cy="58464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49" name="Flecha: a la derecha 2048">
            <a:extLst>
              <a:ext uri="{FF2B5EF4-FFF2-40B4-BE49-F238E27FC236}">
                <a16:creationId xmlns:a16="http://schemas.microsoft.com/office/drawing/2014/main" id="{A824FAA0-71EB-44E5-A035-03488542C0FE}"/>
              </a:ext>
            </a:extLst>
          </p:cNvPr>
          <p:cNvSpPr/>
          <p:nvPr/>
        </p:nvSpPr>
        <p:spPr>
          <a:xfrm>
            <a:off x="4333277" y="5220986"/>
            <a:ext cx="1732640" cy="38274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D97800-9EF8-4B14-8FB1-60FD2F10A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141" y="3824852"/>
            <a:ext cx="1689141" cy="26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29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48" grpId="0" animBg="1"/>
      <p:bldP spid="2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024" y="92610"/>
            <a:ext cx="1500188" cy="150018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A30B778-7E93-427C-AEF6-41931B938BD1}"/>
              </a:ext>
            </a:extLst>
          </p:cNvPr>
          <p:cNvSpPr/>
          <p:nvPr/>
        </p:nvSpPr>
        <p:spPr>
          <a:xfrm>
            <a:off x="5640709" y="2848928"/>
            <a:ext cx="3232399" cy="68261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Verdadero  o Falso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F5DE4DB-E847-47F1-8E5B-92048E876C7B}"/>
              </a:ext>
            </a:extLst>
          </p:cNvPr>
          <p:cNvSpPr/>
          <p:nvPr/>
        </p:nvSpPr>
        <p:spPr>
          <a:xfrm>
            <a:off x="5448760" y="3745459"/>
            <a:ext cx="4029376" cy="72937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‘c’     ‘r’    ‘i’     ‘s’    ‘@’   ‘#’   ‘1’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6EC0935-4700-4661-8324-D2F2414B700B}"/>
              </a:ext>
            </a:extLst>
          </p:cNvPr>
          <p:cNvSpPr/>
          <p:nvPr/>
        </p:nvSpPr>
        <p:spPr>
          <a:xfrm>
            <a:off x="5686126" y="1324372"/>
            <a:ext cx="2557949" cy="510216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-5 , 1, 100 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3969E80-6612-441D-A293-AE2EAD8882D4}"/>
              </a:ext>
            </a:extLst>
          </p:cNvPr>
          <p:cNvSpPr/>
          <p:nvPr/>
        </p:nvSpPr>
        <p:spPr>
          <a:xfrm>
            <a:off x="5674378" y="2011312"/>
            <a:ext cx="2988239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1.25    3.48   5  44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9BCF337-06B0-4B23-98CC-C4128A6B643E}"/>
              </a:ext>
            </a:extLst>
          </p:cNvPr>
          <p:cNvSpPr/>
          <p:nvPr/>
        </p:nvSpPr>
        <p:spPr>
          <a:xfrm>
            <a:off x="969468" y="1346830"/>
            <a:ext cx="1860331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ENTERO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D6A7C3A1-4A27-439C-B7EE-447FF79E723C}"/>
              </a:ext>
            </a:extLst>
          </p:cNvPr>
          <p:cNvSpPr/>
          <p:nvPr/>
        </p:nvSpPr>
        <p:spPr>
          <a:xfrm>
            <a:off x="5505969" y="4829859"/>
            <a:ext cx="4146031" cy="6320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“Hola Mundo”  “el resultado es: ” </a:t>
            </a:r>
          </a:p>
          <a:p>
            <a:pPr algn="ctr"/>
            <a:r>
              <a:rPr lang="es-AR" dirty="0">
                <a:solidFill>
                  <a:schemeClr val="bg1"/>
                </a:solidFill>
              </a:rPr>
              <a:t>“ cristian Ballesteros 123”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1BC489-07F9-4870-8184-C562D7B5F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65" t="4706" r="22150" b="13527"/>
          <a:stretch/>
        </p:blipFill>
        <p:spPr>
          <a:xfrm>
            <a:off x="9590794" y="1667048"/>
            <a:ext cx="2051224" cy="25563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83748" y="-272374"/>
            <a:ext cx="11546365" cy="1510547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Tipos De Datos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2C789FBA-7B70-424E-BB47-0222A3B4C396}"/>
              </a:ext>
            </a:extLst>
          </p:cNvPr>
          <p:cNvSpPr/>
          <p:nvPr/>
        </p:nvSpPr>
        <p:spPr>
          <a:xfrm>
            <a:off x="969469" y="2035710"/>
            <a:ext cx="186033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REAL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6CEFE54A-FFA4-4D37-9E88-5D09E1E85A5F}"/>
              </a:ext>
            </a:extLst>
          </p:cNvPr>
          <p:cNvSpPr/>
          <p:nvPr/>
        </p:nvSpPr>
        <p:spPr>
          <a:xfrm>
            <a:off x="950646" y="2836998"/>
            <a:ext cx="1860331" cy="510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LOGICO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69749E38-4FE9-4A25-8B47-0DD1DE31FCB6}"/>
              </a:ext>
            </a:extLst>
          </p:cNvPr>
          <p:cNvSpPr/>
          <p:nvPr/>
        </p:nvSpPr>
        <p:spPr>
          <a:xfrm>
            <a:off x="918402" y="3803687"/>
            <a:ext cx="1860331" cy="510853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CARACTER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537E7062-8357-4DB7-A2ED-C6471569235E}"/>
              </a:ext>
            </a:extLst>
          </p:cNvPr>
          <p:cNvSpPr/>
          <p:nvPr/>
        </p:nvSpPr>
        <p:spPr>
          <a:xfrm>
            <a:off x="900731" y="4796255"/>
            <a:ext cx="1860331" cy="51085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CADENA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A21C95C-7EFC-4843-9F0D-9AA6FB250AFE}"/>
              </a:ext>
            </a:extLst>
          </p:cNvPr>
          <p:cNvSpPr/>
          <p:nvPr/>
        </p:nvSpPr>
        <p:spPr>
          <a:xfrm>
            <a:off x="3253904" y="1273710"/>
            <a:ext cx="2133844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1A449F1C-95DD-4615-8A8F-390DDB896A21}"/>
              </a:ext>
            </a:extLst>
          </p:cNvPr>
          <p:cNvSpPr/>
          <p:nvPr/>
        </p:nvSpPr>
        <p:spPr>
          <a:xfrm>
            <a:off x="3185167" y="1998340"/>
            <a:ext cx="2133844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CB6C4925-21B8-47F7-A899-233D8002D5C5}"/>
              </a:ext>
            </a:extLst>
          </p:cNvPr>
          <p:cNvSpPr/>
          <p:nvPr/>
        </p:nvSpPr>
        <p:spPr>
          <a:xfrm>
            <a:off x="3222792" y="2763164"/>
            <a:ext cx="2133844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D0604A0D-A1D8-4275-B00A-2A6F177A2034}"/>
              </a:ext>
            </a:extLst>
          </p:cNvPr>
          <p:cNvSpPr/>
          <p:nvPr/>
        </p:nvSpPr>
        <p:spPr>
          <a:xfrm>
            <a:off x="3202258" y="3840769"/>
            <a:ext cx="2133844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84981314-2B8B-4564-8EE3-35D80D9D82A4}"/>
              </a:ext>
            </a:extLst>
          </p:cNvPr>
          <p:cNvSpPr/>
          <p:nvPr/>
        </p:nvSpPr>
        <p:spPr>
          <a:xfrm>
            <a:off x="3156672" y="4705954"/>
            <a:ext cx="2133844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3B9ACE68-2280-4C6F-B20B-45D3B78AF39D}"/>
              </a:ext>
            </a:extLst>
          </p:cNvPr>
          <p:cNvSpPr/>
          <p:nvPr/>
        </p:nvSpPr>
        <p:spPr>
          <a:xfrm rot="16200000" flipH="1" flipV="1">
            <a:off x="8595224" y="1589128"/>
            <a:ext cx="891174" cy="729983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7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  <p:bldP spid="36" grpId="0" animBg="1"/>
      <p:bldP spid="38" grpId="0" animBg="1"/>
      <p:bldP spid="39" grpId="0" animBg="1"/>
      <p:bldP spid="4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970" y="-114372"/>
            <a:ext cx="1500188" cy="150018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A30B778-7E93-427C-AEF6-41931B938BD1}"/>
              </a:ext>
            </a:extLst>
          </p:cNvPr>
          <p:cNvSpPr/>
          <p:nvPr/>
        </p:nvSpPr>
        <p:spPr>
          <a:xfrm>
            <a:off x="3963082" y="2762729"/>
            <a:ext cx="3232399" cy="68261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Verdadero  o Falso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F5DE4DB-E847-47F1-8E5B-92048E876C7B}"/>
              </a:ext>
            </a:extLst>
          </p:cNvPr>
          <p:cNvSpPr/>
          <p:nvPr/>
        </p:nvSpPr>
        <p:spPr>
          <a:xfrm>
            <a:off x="3771133" y="3659260"/>
            <a:ext cx="4029376" cy="72937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‘c’     ‘r’    ‘i’     ‘s’    ‘@’   ‘#’   ‘1’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6EC0935-4700-4661-8324-D2F2414B700B}"/>
              </a:ext>
            </a:extLst>
          </p:cNvPr>
          <p:cNvSpPr/>
          <p:nvPr/>
        </p:nvSpPr>
        <p:spPr>
          <a:xfrm>
            <a:off x="4008499" y="1238173"/>
            <a:ext cx="2557949" cy="510216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-5 , 1, 100 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3969E80-6612-441D-A293-AE2EAD8882D4}"/>
              </a:ext>
            </a:extLst>
          </p:cNvPr>
          <p:cNvSpPr/>
          <p:nvPr/>
        </p:nvSpPr>
        <p:spPr>
          <a:xfrm>
            <a:off x="3996751" y="1925113"/>
            <a:ext cx="3311073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1.25    3.48   5  44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9BCF337-06B0-4B23-98CC-C4128A6B643E}"/>
              </a:ext>
            </a:extLst>
          </p:cNvPr>
          <p:cNvSpPr/>
          <p:nvPr/>
        </p:nvSpPr>
        <p:spPr>
          <a:xfrm>
            <a:off x="969468" y="1346830"/>
            <a:ext cx="1860331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ENTERO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D6A7C3A1-4A27-439C-B7EE-447FF79E723C}"/>
              </a:ext>
            </a:extLst>
          </p:cNvPr>
          <p:cNvSpPr/>
          <p:nvPr/>
        </p:nvSpPr>
        <p:spPr>
          <a:xfrm>
            <a:off x="3828342" y="4743660"/>
            <a:ext cx="4146031" cy="6320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“Hola Mundo”  “el resultado es: ” </a:t>
            </a:r>
          </a:p>
          <a:p>
            <a:pPr algn="ctr"/>
            <a:r>
              <a:rPr lang="es-AR" dirty="0">
                <a:solidFill>
                  <a:schemeClr val="bg1"/>
                </a:solidFill>
              </a:rPr>
              <a:t>“ cristian Ballesteros 123”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83748" y="-272374"/>
            <a:ext cx="11546365" cy="1510547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Tipos De Datos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2C789FBA-7B70-424E-BB47-0222A3B4C396}"/>
              </a:ext>
            </a:extLst>
          </p:cNvPr>
          <p:cNvSpPr/>
          <p:nvPr/>
        </p:nvSpPr>
        <p:spPr>
          <a:xfrm>
            <a:off x="969469" y="2035710"/>
            <a:ext cx="186033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REAL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6CEFE54A-FFA4-4D37-9E88-5D09E1E85A5F}"/>
              </a:ext>
            </a:extLst>
          </p:cNvPr>
          <p:cNvSpPr/>
          <p:nvPr/>
        </p:nvSpPr>
        <p:spPr>
          <a:xfrm>
            <a:off x="950646" y="2836998"/>
            <a:ext cx="1860331" cy="510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LOGICO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69749E38-4FE9-4A25-8B47-0DD1DE31FCB6}"/>
              </a:ext>
            </a:extLst>
          </p:cNvPr>
          <p:cNvSpPr/>
          <p:nvPr/>
        </p:nvSpPr>
        <p:spPr>
          <a:xfrm>
            <a:off x="918402" y="3803687"/>
            <a:ext cx="1860331" cy="510853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CARACTER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537E7062-8357-4DB7-A2ED-C6471569235E}"/>
              </a:ext>
            </a:extLst>
          </p:cNvPr>
          <p:cNvSpPr/>
          <p:nvPr/>
        </p:nvSpPr>
        <p:spPr>
          <a:xfrm>
            <a:off x="900731" y="4796255"/>
            <a:ext cx="1860331" cy="51085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CADENA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A21C95C-7EFC-4843-9F0D-9AA6FB250AFE}"/>
              </a:ext>
            </a:extLst>
          </p:cNvPr>
          <p:cNvSpPr/>
          <p:nvPr/>
        </p:nvSpPr>
        <p:spPr>
          <a:xfrm>
            <a:off x="2911760" y="1283168"/>
            <a:ext cx="704402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1A449F1C-95DD-4615-8A8F-390DDB896A21}"/>
              </a:ext>
            </a:extLst>
          </p:cNvPr>
          <p:cNvSpPr/>
          <p:nvPr/>
        </p:nvSpPr>
        <p:spPr>
          <a:xfrm>
            <a:off x="2901313" y="1972048"/>
            <a:ext cx="727117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CB6C4925-21B8-47F7-A899-233D8002D5C5}"/>
              </a:ext>
            </a:extLst>
          </p:cNvPr>
          <p:cNvSpPr/>
          <p:nvPr/>
        </p:nvSpPr>
        <p:spPr>
          <a:xfrm>
            <a:off x="2895235" y="2764747"/>
            <a:ext cx="733195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D0604A0D-A1D8-4275-B00A-2A6F177A2034}"/>
              </a:ext>
            </a:extLst>
          </p:cNvPr>
          <p:cNvSpPr/>
          <p:nvPr/>
        </p:nvSpPr>
        <p:spPr>
          <a:xfrm>
            <a:off x="2908279" y="3688833"/>
            <a:ext cx="727117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84981314-2B8B-4564-8EE3-35D80D9D82A4}"/>
              </a:ext>
            </a:extLst>
          </p:cNvPr>
          <p:cNvSpPr/>
          <p:nvPr/>
        </p:nvSpPr>
        <p:spPr>
          <a:xfrm>
            <a:off x="2889434" y="4717500"/>
            <a:ext cx="793873" cy="6381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4EC7C803-5CD4-40D9-8B5D-7A5EBFF08614}"/>
              </a:ext>
            </a:extLst>
          </p:cNvPr>
          <p:cNvSpPr/>
          <p:nvPr/>
        </p:nvSpPr>
        <p:spPr>
          <a:xfrm>
            <a:off x="8993074" y="1205324"/>
            <a:ext cx="2229458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Int</a:t>
            </a:r>
            <a:r>
              <a:rPr lang="es-AR" b="1" dirty="0">
                <a:solidFill>
                  <a:schemeClr val="bg1"/>
                </a:solidFill>
              </a:rPr>
              <a:t> , short, </a:t>
            </a:r>
            <a:r>
              <a:rPr lang="es-AR" b="1" dirty="0" err="1">
                <a:solidFill>
                  <a:schemeClr val="bg1"/>
                </a:solidFill>
              </a:rPr>
              <a:t>long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D0F9EF1E-48C9-4A44-8E3E-172B5212D313}"/>
              </a:ext>
            </a:extLst>
          </p:cNvPr>
          <p:cNvSpPr/>
          <p:nvPr/>
        </p:nvSpPr>
        <p:spPr>
          <a:xfrm>
            <a:off x="8993074" y="1889286"/>
            <a:ext cx="186033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double</a:t>
            </a:r>
            <a:r>
              <a:rPr lang="es-AR" b="1" dirty="0">
                <a:solidFill>
                  <a:schemeClr val="bg1"/>
                </a:solidFill>
              </a:rPr>
              <a:t>, </a:t>
            </a:r>
            <a:r>
              <a:rPr lang="es-AR" b="1" dirty="0" err="1">
                <a:solidFill>
                  <a:schemeClr val="bg1"/>
                </a:solidFill>
              </a:rPr>
              <a:t>float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3ADC0D0E-D2F7-4F4C-BB53-0F33093EAD64}"/>
              </a:ext>
            </a:extLst>
          </p:cNvPr>
          <p:cNvSpPr/>
          <p:nvPr/>
        </p:nvSpPr>
        <p:spPr>
          <a:xfrm>
            <a:off x="9178702" y="2668819"/>
            <a:ext cx="1860331" cy="510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boolean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D5550CE-8490-4AA4-8FC0-FC6B07D97F64}"/>
              </a:ext>
            </a:extLst>
          </p:cNvPr>
          <p:cNvSpPr/>
          <p:nvPr/>
        </p:nvSpPr>
        <p:spPr>
          <a:xfrm>
            <a:off x="9146458" y="3635508"/>
            <a:ext cx="1860331" cy="510853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char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EDA583AB-62A6-4272-AA86-2416B6AC6CF5}"/>
              </a:ext>
            </a:extLst>
          </p:cNvPr>
          <p:cNvSpPr/>
          <p:nvPr/>
        </p:nvSpPr>
        <p:spPr>
          <a:xfrm>
            <a:off x="9128787" y="4628076"/>
            <a:ext cx="1860331" cy="51085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String</a:t>
            </a:r>
          </a:p>
        </p:txBody>
      </p: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99004EA8-6DF1-407F-AD94-784EED272ECB}"/>
              </a:ext>
            </a:extLst>
          </p:cNvPr>
          <p:cNvSpPr/>
          <p:nvPr/>
        </p:nvSpPr>
        <p:spPr>
          <a:xfrm rot="10800000">
            <a:off x="6847367" y="1329832"/>
            <a:ext cx="1966630" cy="37271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9C56D70F-2CC1-4D30-8E2D-6CCC394A0CCC}"/>
              </a:ext>
            </a:extLst>
          </p:cNvPr>
          <p:cNvSpPr/>
          <p:nvPr/>
        </p:nvSpPr>
        <p:spPr>
          <a:xfrm rot="10800000">
            <a:off x="7422210" y="2000375"/>
            <a:ext cx="1428697" cy="3849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39A40280-2E10-4349-9250-CEA99F11D0B8}"/>
              </a:ext>
            </a:extLst>
          </p:cNvPr>
          <p:cNvSpPr/>
          <p:nvPr/>
        </p:nvSpPr>
        <p:spPr>
          <a:xfrm rot="10800000">
            <a:off x="7395463" y="2877972"/>
            <a:ext cx="1494893" cy="3433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Flecha: a la derecha 47">
            <a:extLst>
              <a:ext uri="{FF2B5EF4-FFF2-40B4-BE49-F238E27FC236}">
                <a16:creationId xmlns:a16="http://schemas.microsoft.com/office/drawing/2014/main" id="{AF711BA6-F7B2-4A4D-AE2D-5D6117C7594E}"/>
              </a:ext>
            </a:extLst>
          </p:cNvPr>
          <p:cNvSpPr/>
          <p:nvPr/>
        </p:nvSpPr>
        <p:spPr>
          <a:xfrm rot="10800000">
            <a:off x="7914576" y="3803687"/>
            <a:ext cx="1078497" cy="37590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id="{0D8DA402-0180-4FBC-ADF2-9989C3C8A906}"/>
              </a:ext>
            </a:extLst>
          </p:cNvPr>
          <p:cNvSpPr/>
          <p:nvPr/>
        </p:nvSpPr>
        <p:spPr>
          <a:xfrm rot="10800000">
            <a:off x="8026207" y="4816155"/>
            <a:ext cx="864149" cy="3104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6BF0D307-D3FA-45E2-8B1A-9EEA945D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509" y="2506912"/>
            <a:ext cx="871217" cy="871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6102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12">
            <a:extLst>
              <a:ext uri="{FF2B5EF4-FFF2-40B4-BE49-F238E27FC236}">
                <a16:creationId xmlns:a16="http://schemas.microsoft.com/office/drawing/2014/main" id="{9B915812-E549-494D-BE83-5791859D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38" y="1128537"/>
            <a:ext cx="10279915" cy="4600926"/>
          </a:xfrm>
        </p:spPr>
        <p:txBody>
          <a:bodyPr>
            <a:normAutofit/>
          </a:bodyPr>
          <a:lstStyle/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un contenedor que contiene un valor que puede cambiar a lo largo del programa.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466" y="74233"/>
            <a:ext cx="1500188" cy="1500188"/>
          </a:xfrm>
          <a:prstGeom prst="rect">
            <a:avLst/>
          </a:prstGeom>
        </p:spPr>
      </p:pic>
      <p:pic>
        <p:nvPicPr>
          <p:cNvPr id="12" name="Picture 2" descr="Imagen relacionada">
            <a:extLst>
              <a:ext uri="{FF2B5EF4-FFF2-40B4-BE49-F238E27FC236}">
                <a16:creationId xmlns:a16="http://schemas.microsoft.com/office/drawing/2014/main" id="{EDE2B35D-55A5-49EC-8797-3019B7EF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02" y="2738254"/>
            <a:ext cx="3261789" cy="266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9E32DC-E9F0-40BE-BD1B-36021D09E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536" y="2420930"/>
            <a:ext cx="2916496" cy="330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4" y="459458"/>
            <a:ext cx="10617192" cy="646895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22742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4223EF-3CED-40A7-8FBF-C9530CD30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" b="2665"/>
          <a:stretch/>
        </p:blipFill>
        <p:spPr>
          <a:xfrm>
            <a:off x="872970" y="2988260"/>
            <a:ext cx="7222837" cy="25121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4" y="639587"/>
            <a:ext cx="10617192" cy="646895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Constantes</a:t>
            </a:r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12">
            <a:extLst>
              <a:ext uri="{FF2B5EF4-FFF2-40B4-BE49-F238E27FC236}">
                <a16:creationId xmlns:a16="http://schemas.microsoft.com/office/drawing/2014/main" id="{9B915812-E549-494D-BE83-5791859D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008" y="1357556"/>
            <a:ext cx="10279915" cy="4600926"/>
          </a:xfrm>
        </p:spPr>
        <p:txBody>
          <a:bodyPr>
            <a:normAutofit/>
          </a:bodyPr>
          <a:lstStyle/>
          <a:p>
            <a:pPr marL="263525" indent="-263525" algn="l">
              <a:buBlip>
                <a:blip r:embed="rId4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un nombre que contiene un valor que </a:t>
            </a:r>
            <a:r>
              <a:rPr lang="es-AR" sz="3600" b="1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PUEDE CAMBIAR a lo largo del programa.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466" y="74233"/>
            <a:ext cx="1500188" cy="15001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9E32DC-E9F0-40BE-BD1B-36021D09E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807" y="2335042"/>
            <a:ext cx="2916496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03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12">
            <a:extLst>
              <a:ext uri="{FF2B5EF4-FFF2-40B4-BE49-F238E27FC236}">
                <a16:creationId xmlns:a16="http://schemas.microsoft.com/office/drawing/2014/main" id="{9B915812-E549-494D-BE83-5791859D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38" y="1128537"/>
            <a:ext cx="10279915" cy="4600926"/>
          </a:xfrm>
        </p:spPr>
        <p:txBody>
          <a:bodyPr>
            <a:normAutofit/>
          </a:bodyPr>
          <a:lstStyle/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 de Dato</a:t>
            </a:r>
          </a:p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</a:p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Valor</a:t>
            </a:r>
          </a:p>
          <a:p>
            <a:pPr marL="263525" indent="-263525" algn="l">
              <a:buBlip>
                <a:blip r:embed="rId3"/>
              </a:buBlip>
            </a:pPr>
            <a:endParaRPr lang="es-AR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466" y="74233"/>
            <a:ext cx="1500188" cy="15001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4" y="459458"/>
            <a:ext cx="10617192" cy="646895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Variables</a:t>
            </a:r>
          </a:p>
        </p:txBody>
      </p:sp>
      <p:sp>
        <p:nvSpPr>
          <p:cNvPr id="3" name="Cubo 2">
            <a:extLst>
              <a:ext uri="{FF2B5EF4-FFF2-40B4-BE49-F238E27FC236}">
                <a16:creationId xmlns:a16="http://schemas.microsoft.com/office/drawing/2014/main" id="{B87912D7-179F-45C9-8649-77F23339D638}"/>
              </a:ext>
            </a:extLst>
          </p:cNvPr>
          <p:cNvSpPr/>
          <p:nvPr/>
        </p:nvSpPr>
        <p:spPr>
          <a:xfrm>
            <a:off x="4384602" y="2486891"/>
            <a:ext cx="2373745" cy="1884218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6" name="Picture 4" descr="Imagen relacionada">
            <a:extLst>
              <a:ext uri="{FF2B5EF4-FFF2-40B4-BE49-F238E27FC236}">
                <a16:creationId xmlns:a16="http://schemas.microsoft.com/office/drawing/2014/main" id="{48E9B645-CF7F-43E5-8802-B83D693C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3724" y="1448362"/>
            <a:ext cx="1978893" cy="3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DB9F0C7-C537-4E7A-B1D0-A07A5B25391F}"/>
              </a:ext>
            </a:extLst>
          </p:cNvPr>
          <p:cNvSpPr/>
          <p:nvPr/>
        </p:nvSpPr>
        <p:spPr>
          <a:xfrm>
            <a:off x="4914835" y="4549480"/>
            <a:ext cx="131328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nombre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1514228-A7D1-4BCA-BA5F-C2E32633093C}"/>
              </a:ext>
            </a:extLst>
          </p:cNvPr>
          <p:cNvSpPr/>
          <p:nvPr/>
        </p:nvSpPr>
        <p:spPr>
          <a:xfrm>
            <a:off x="2352169" y="4533031"/>
            <a:ext cx="1645470" cy="510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Tipo de Dato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28295D7-AE56-45D0-B213-7E8783EE7853}"/>
              </a:ext>
            </a:extLst>
          </p:cNvPr>
          <p:cNvSpPr/>
          <p:nvPr/>
        </p:nvSpPr>
        <p:spPr>
          <a:xfrm>
            <a:off x="7162604" y="3467715"/>
            <a:ext cx="1893507" cy="5846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int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2065583-8B01-4648-9AA8-C8F657BEAA81}"/>
              </a:ext>
            </a:extLst>
          </p:cNvPr>
          <p:cNvSpPr/>
          <p:nvPr/>
        </p:nvSpPr>
        <p:spPr>
          <a:xfrm>
            <a:off x="7485649" y="4390215"/>
            <a:ext cx="1753822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>
                <a:solidFill>
                  <a:schemeClr val="bg1"/>
                </a:solidFill>
              </a:rPr>
              <a:t>a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6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5 L -0.00013 -0.00232 C 0.00013 -0.00671 0.00092 -0.01088 0.00092 -0.01505 C 0.00092 -0.0338 -0.00013 -0.03148 -0.00104 -0.0463 C -0.00208 -0.06273 -0.00169 -0.06412 -0.00286 -0.07917 C -0.00312 -0.08171 -0.00338 -0.08449 -0.0039 -0.08704 C -0.00403 -0.08866 -0.00442 -0.08959 -0.00442 -0.09097 C -0.00494 -0.09306 -0.00507 -0.09491 -0.00533 -0.09653 C -0.00599 -0.09931 -0.00703 -0.10185 -0.00729 -0.10486 C -0.00755 -0.10764 -0.00755 -0.11042 -0.0082 -0.1132 C -0.00846 -0.11435 -0.00937 -0.11551 -0.00963 -0.1169 C -0.0108 -0.11968 -0.01145 -0.12246 -0.0125 -0.12523 C -0.01289 -0.12662 -0.01367 -0.12801 -0.01406 -0.12917 C -0.01484 -0.13125 -0.0151 -0.13403 -0.01588 -0.13611 C -0.01666 -0.13843 -0.0177 -0.14051 -0.01849 -0.14306 C -0.01927 -0.14468 -0.01966 -0.1463 -0.02018 -0.14838 C -0.02148 -0.15139 -0.02369 -0.15533 -0.02539 -0.15787 C -0.0302 -0.16412 -0.02604 -0.15602 -0.03242 -0.16597 C -0.04531 -0.18565 -0.02799 -0.16296 -0.04205 -0.18079 C -0.04283 -0.1838 -0.04349 -0.18634 -0.04479 -0.18912 C -0.04544 -0.19074 -0.04635 -0.1919 -0.04713 -0.19306 C -0.04934 -0.19699 -0.05156 -0.20232 -0.05416 -0.20533 C -0.05494 -0.20648 -0.05612 -0.20718 -0.05677 -0.2081 C -0.06341 -0.21829 -0.05599 -0.20972 -0.06184 -0.21644 C -0.06393 -0.22014 -0.06562 -0.22431 -0.06809 -0.22732 C -0.06914 -0.22847 -0.07057 -0.22894 -0.07148 -0.23009 C -0.07252 -0.23102 -0.07304 -0.23287 -0.07434 -0.2338 C -0.07708 -0.23634 -0.08059 -0.23773 -0.08385 -0.23935 C -0.08502 -0.24051 -0.08619 -0.24213 -0.08724 -0.24352 C -0.08867 -0.24491 -0.09036 -0.24607 -0.09166 -0.24769 C -0.09791 -0.25509 -0.09218 -0.25162 -0.09765 -0.2544 C -0.10234 -0.26181 -0.0983 -0.25579 -0.10559 -0.26389 C -0.10989 -0.26852 -0.1125 -0.27246 -0.11692 -0.27616 C -0.11757 -0.27685 -0.11862 -0.27709 -0.1194 -0.27755 C -0.12096 -0.27847 -0.12239 -0.2794 -0.12369 -0.28033 C -0.12434 -0.28125 -0.12851 -0.28982 -0.12981 -0.29097 C -0.13164 -0.29236 -0.13333 -0.29259 -0.13515 -0.29375 C -0.13697 -0.29491 -0.13854 -0.29653 -0.14036 -0.29769 C -0.14127 -0.29838 -0.14218 -0.29861 -0.14296 -0.29908 C -0.14492 -0.3 -0.14713 -0.30093 -0.14895 -0.30209 C -0.15898 -0.30764 -0.14622 -0.30232 -0.15599 -0.30602 C -0.16458 -0.31273 -0.15377 -0.3044 -0.1638 -0.31181 C -0.16497 -0.31227 -0.16601 -0.31343 -0.16731 -0.31412 C -0.1707 -0.31644 -0.17656 -0.31667 -0.17955 -0.31713 C -0.1944 -0.32153 -0.18828 -0.32014 -0.21783 -0.31713 C -0.21901 -0.3169 -0.22005 -0.31459 -0.22122 -0.31412 C -0.22487 -0.3132 -0.22838 -0.3132 -0.23177 -0.31273 C -0.23424 -0.31181 -0.23697 -0.30996 -0.23958 -0.3088 C -0.24114 -0.3081 -0.24244 -0.30834 -0.24388 -0.30741 C -0.24583 -0.30602 -0.24713 -0.30301 -0.24908 -0.30209 C -0.25247 -0.3 -0.25625 -0.30046 -0.25963 -0.29908 C -0.26145 -0.29861 -0.26679 -0.29607 -0.26822 -0.29514 C -0.26953 -0.29421 -0.2707 -0.29329 -0.27174 -0.29236 C -0.27265 -0.29167 -0.2733 -0.29028 -0.27434 -0.28982 C -0.2763 -0.28843 -0.27838 -0.2882 -0.28059 -0.28727 C -0.2819 -0.28588 -0.28333 -0.28449 -0.28489 -0.28287 C -0.28606 -0.28171 -0.28697 -0.27986 -0.28828 -0.27894 C -0.28932 -0.27801 -0.29062 -0.27801 -0.29179 -0.27755 C -0.3026 -0.26621 -0.29218 -0.27847 -0.30039 -0.26505 C -0.30117 -0.26412 -0.30234 -0.26366 -0.30312 -0.2625 C -0.31106 -0.25139 -0.30612 -0.25463 -0.31184 -0.25185 C -0.31276 -0.25023 -0.31328 -0.24884 -0.31445 -0.24769 C -0.31627 -0.24491 -0.31836 -0.24283 -0.32044 -0.24051 C -0.32096 -0.23889 -0.32135 -0.23681 -0.32239 -0.23519 C -0.32291 -0.2338 -0.32395 -0.23357 -0.32474 -0.23241 C -0.32591 -0.23171 -0.32682 -0.23009 -0.32747 -0.22871 C -0.33151 -0.22084 -0.32682 -0.22847 -0.33086 -0.21898 C -0.33164 -0.21736 -0.33268 -0.21667 -0.33359 -0.21505 C -0.33893 -0.20394 -0.3345 -0.20926 -0.33945 -0.20394 C -0.34049 -0.20116 -0.3414 -0.19884 -0.34231 -0.19584 C -0.34531 -0.18519 -0.33984 -0.20046 -0.34479 -0.18496 C -0.34531 -0.18357 -0.34596 -0.18241 -0.34661 -0.18079 C -0.34687 -0.17894 -0.34687 -0.17709 -0.34752 -0.17546 C -0.34817 -0.17384 -0.34921 -0.17315 -0.35 -0.1713 C -0.35078 -0.17014 -0.35117 -0.16898 -0.35195 -0.16759 C -0.35247 -0.16551 -0.35299 -0.16366 -0.35351 -0.16204 C -0.35416 -0.15996 -0.35546 -0.15857 -0.35625 -0.15625 C -0.35729 -0.15324 -0.35781 -0.15 -0.35872 -0.14699 C -0.35898 -0.14468 -0.35898 -0.14236 -0.35963 -0.14028 C -0.36054 -0.1375 -0.36197 -0.13565 -0.36315 -0.13357 C -0.36497 -0.1294 -0.3651 -0.12847 -0.36679 -0.12384 C -0.36836 -0.11019 -0.3664 -0.12269 -0.36836 -0.1132 C -0.36862 -0.11134 -0.36875 -0.10926 -0.36927 -0.10764 C -0.36953 -0.10602 -0.37057 -0.10509 -0.37096 -0.10371 C -0.372 -0.09954 -0.37265 -0.09537 -0.37356 -0.09097 C -0.37382 -0.08959 -0.37395 -0.08843 -0.37461 -0.08704 C -0.37565 -0.0831 -0.37669 -0.07917 -0.37799 -0.07477 C -0.37851 -0.07315 -0.37929 -0.0713 -0.37981 -0.06945 C -0.38385 -0.05139 -0.37929 -0.06667 -0.3832 -0.05463 C -0.38346 -0.05209 -0.38372 -0.05 -0.38398 -0.04769 C -0.38424 -0.0463 -0.38476 -0.04514 -0.38489 -0.04375 C -0.38645 -0.03033 -0.38502 -0.02709 -0.38828 -0.01759 C -0.3888 -0.01644 -0.38971 -0.01505 -0.39023 -0.01389 C -0.39075 -0.01042 -0.39088 -0.00695 -0.39179 -0.00417 C -0.39231 -0.00232 -0.39401 -0.00162 -0.39453 1.85185E-6 C -0.39531 0.00254 -0.39505 0.00532 -0.39531 0.00787 C -0.39609 0.01504 -0.3957 0.01342 -0.397 0.01898 C -0.39791 0.04282 -0.39856 0.05764 -0.39882 0.08287 C -0.39895 0.09768 -0.39882 0.11273 -0.39882 0.12754 L -0.40026 0.15 L -0.397 0.14838 " pathEditMode="relative" rAng="0" ptsTypes="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46 L 2.70833E-6 -0.02523 C -0.00039 -0.03819 -0.00078 -0.0574 -0.00157 -0.07106 C -0.00196 -0.07847 -0.00261 -0.08541 -0.003 -0.09259 C -0.00326 -0.09699 -0.00352 -0.10115 -0.00378 -0.10555 C -0.0043 -0.11481 -0.00378 -0.1243 -0.00521 -0.13356 C -0.00651 -0.14236 -0.0086 -0.15509 -0.00951 -0.16388 C -0.01016 -0.1706 -0.0099 -0.17754 -0.01094 -0.18425 C -0.01289 -0.19606 -0.01615 -0.20694 -0.01823 -0.21851 C -0.02058 -0.23217 -0.0237 -0.25231 -0.02683 -0.26319 C -0.02826 -0.26805 -0.02982 -0.27314 -0.03125 -0.27847 C -0.03373 -0.28842 -0.03568 -0.29884 -0.03841 -0.30902 C -0.04102 -0.31851 -0.04375 -0.32847 -0.04636 -0.33796 C -0.04753 -0.34282 -0.04831 -0.34791 -0.04987 -0.35208 C -0.05274 -0.35972 -0.05599 -0.36712 -0.0586 -0.375 C -0.05977 -0.37893 -0.06081 -0.38263 -0.06224 -0.38657 C -0.06524 -0.39537 -0.07084 -0.40763 -0.07448 -0.41319 C -0.07956 -0.42083 -0.07956 -0.42129 -0.08529 -0.42847 C -0.09102 -0.43541 -0.08841 -0.43171 -0.09453 -0.43842 C -0.0961 -0.44004 -0.0974 -0.44212 -0.09896 -0.44351 C -0.1017 -0.44606 -0.10404 -0.44629 -0.1069 -0.44745 C -0.11302 -0.44976 -0.10612 -0.44768 -0.11485 -0.44976 C -0.11758 -0.4493 -0.12071 -0.44907 -0.12344 -0.44745 C -0.12539 -0.44629 -0.12696 -0.44421 -0.12852 -0.44236 C -0.13542 -0.43449 -0.13203 -0.4375 -0.13854 -0.42847 C -0.14115 -0.42476 -0.14649 -0.41828 -0.14649 -0.41805 C -0.15443 -0.42523 -0.15443 -0.42615 -0.16966 -0.42199 C -0.17058 -0.42175 -0.1737 -0.41319 -0.17474 -0.41064 C -0.17643 -0.39861 -0.17383 -0.41296 -0.17826 -0.40046 C -0.18008 -0.39537 -0.18112 -0.39027 -0.18268 -0.38518 L -0.18412 -0.37986 C -0.18451 -0.37847 -0.18516 -0.37662 -0.18555 -0.375 C -0.18737 -0.36504 -0.18633 -0.3699 -0.18828 -0.36087 C -0.18854 -0.3581 -0.18854 -0.35509 -0.18907 -0.35208 C -0.18959 -0.3493 -0.19063 -0.34699 -0.19128 -0.34467 C -0.1918 -0.34236 -0.19219 -0.34027 -0.19271 -0.33796 C -0.19701 -0.32175 -0.1944 -0.33425 -0.19701 -0.32037 C -0.19727 -0.31736 -0.19753 -0.31435 -0.19779 -0.31134 C -0.19818 -0.30601 -0.19857 -0.29907 -0.19922 -0.29375 C -0.19961 -0.29027 -0.20013 -0.2868 -0.20065 -0.28333 C -0.20091 -0.27962 -0.20117 -0.27569 -0.2013 -0.27199 C -0.20157 -0.26851 -0.20196 -0.26527 -0.20209 -0.2618 C -0.20235 -0.25578 -0.20248 -0.25 -0.20287 -0.24398 C -0.20326 -0.23819 -0.20417 -0.22615 -0.20417 -0.22592 C -0.20391 -0.19861 -0.20391 -0.17106 -0.20365 -0.14351 C -0.20352 -0.13564 -0.20326 -0.13518 -0.20209 -0.12962 C -0.20235 -0.11481 -0.20196 -0.09976 -0.20287 -0.08495 C -0.20313 -0.08009 -0.20573 -0.07847 -0.20716 -0.075 C -0.20782 -0.07337 -0.20808 -0.07152 -0.2086 -0.0699 C -0.20938 -0.06736 -0.21133 -0.06319 -0.21211 -0.06087 C -0.21263 -0.05833 -0.21328 -0.05601 -0.21367 -0.05324 C -0.2142 -0.04976 -0.21367 -0.0456 -0.21511 -0.04305 L -0.21719 -0.03935 C -0.21745 -0.03796 -0.21758 -0.0368 -0.21797 -0.03564 C -0.21836 -0.03402 -0.21914 -0.03333 -0.2194 -0.03171 C -0.21979 -0.02986 -0.21979 -0.02754 -0.22005 -0.02546 C -0.22032 -0.02361 -0.22058 -0.02199 -0.22084 -0.02037 C -0.22136 -0.01782 -0.22188 -0.01504 -0.22227 -0.01273 L -0.22305 -0.00879 C -0.22331 -0.00601 -0.22344 -0.00277 -0.2237 -4.81481E-6 C -0.22409 0.0044 -0.22422 0.00764 -0.22513 0.01158 C -0.22552 0.0132 -0.22617 0.01482 -0.2267 0.01667 C -0.22696 0.01783 -0.22722 0.02061 -0.22722 0.02084 L -0.22722 0.02061 " pathEditMode="relative" rAng="0" ptsTypes="AAAAAAAAAAAAAAA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12">
            <a:extLst>
              <a:ext uri="{FF2B5EF4-FFF2-40B4-BE49-F238E27FC236}">
                <a16:creationId xmlns:a16="http://schemas.microsoft.com/office/drawing/2014/main" id="{9B915812-E549-494D-BE83-5791859D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38" y="1128537"/>
            <a:ext cx="10279915" cy="4600926"/>
          </a:xfrm>
        </p:spPr>
        <p:txBody>
          <a:bodyPr>
            <a:normAutofit/>
          </a:bodyPr>
          <a:lstStyle/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 de Dato</a:t>
            </a:r>
          </a:p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</a:p>
          <a:p>
            <a:pPr marL="263525" indent="-263525" algn="l">
              <a:buBlip>
                <a:blip r:embed="rId3"/>
              </a:buBlip>
            </a:pPr>
            <a:r>
              <a:rPr lang="es-A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Valor</a:t>
            </a:r>
          </a:p>
          <a:p>
            <a:pPr marL="263525" indent="-263525" algn="l">
              <a:buBlip>
                <a:blip r:embed="rId3"/>
              </a:buBlip>
            </a:pPr>
            <a:endParaRPr lang="es-AR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07FF43-F666-4C08-B50A-5029DD06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466" y="74233"/>
            <a:ext cx="1500188" cy="15001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4" y="459458"/>
            <a:ext cx="10617192" cy="646895"/>
          </a:xfrm>
        </p:spPr>
        <p:txBody>
          <a:bodyPr/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Variables</a:t>
            </a:r>
          </a:p>
        </p:txBody>
      </p:sp>
      <p:sp>
        <p:nvSpPr>
          <p:cNvPr id="3" name="Cubo 2">
            <a:extLst>
              <a:ext uri="{FF2B5EF4-FFF2-40B4-BE49-F238E27FC236}">
                <a16:creationId xmlns:a16="http://schemas.microsoft.com/office/drawing/2014/main" id="{B87912D7-179F-45C9-8649-77F23339D638}"/>
              </a:ext>
            </a:extLst>
          </p:cNvPr>
          <p:cNvSpPr/>
          <p:nvPr/>
        </p:nvSpPr>
        <p:spPr>
          <a:xfrm>
            <a:off x="3722254" y="2955013"/>
            <a:ext cx="2373745" cy="1884218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6" name="Picture 4" descr="Imagen relacionada">
            <a:extLst>
              <a:ext uri="{FF2B5EF4-FFF2-40B4-BE49-F238E27FC236}">
                <a16:creationId xmlns:a16="http://schemas.microsoft.com/office/drawing/2014/main" id="{48E9B645-CF7F-43E5-8802-B83D693C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3724" y="1448362"/>
            <a:ext cx="1978893" cy="3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DB9F0C7-C537-4E7A-B1D0-A07A5B25391F}"/>
              </a:ext>
            </a:extLst>
          </p:cNvPr>
          <p:cNvSpPr/>
          <p:nvPr/>
        </p:nvSpPr>
        <p:spPr>
          <a:xfrm>
            <a:off x="3871388" y="4973669"/>
            <a:ext cx="131328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nombre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1514228-A7D1-4BCA-BA5F-C2E32633093C}"/>
              </a:ext>
            </a:extLst>
          </p:cNvPr>
          <p:cNvSpPr/>
          <p:nvPr/>
        </p:nvSpPr>
        <p:spPr>
          <a:xfrm>
            <a:off x="1893730" y="4939134"/>
            <a:ext cx="1645470" cy="510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Tipo de Dato</a:t>
            </a:r>
          </a:p>
        </p:txBody>
      </p:sp>
      <p:sp>
        <p:nvSpPr>
          <p:cNvPr id="20" name="Flecha: curvada hacia abajo 19">
            <a:extLst>
              <a:ext uri="{FF2B5EF4-FFF2-40B4-BE49-F238E27FC236}">
                <a16:creationId xmlns:a16="http://schemas.microsoft.com/office/drawing/2014/main" id="{4AF3F20F-12E9-4194-9009-ADF3D9D13E60}"/>
              </a:ext>
            </a:extLst>
          </p:cNvPr>
          <p:cNvSpPr/>
          <p:nvPr/>
        </p:nvSpPr>
        <p:spPr>
          <a:xfrm rot="20981848" flipH="1">
            <a:off x="4327358" y="1166453"/>
            <a:ext cx="3981798" cy="1729109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7E77236-4112-466A-9ECF-53B14BE725D3}"/>
              </a:ext>
            </a:extLst>
          </p:cNvPr>
          <p:cNvSpPr/>
          <p:nvPr/>
        </p:nvSpPr>
        <p:spPr>
          <a:xfrm>
            <a:off x="7527445" y="2669559"/>
            <a:ext cx="1427866" cy="1302951"/>
          </a:xfrm>
          <a:prstGeom prst="ellipse">
            <a:avLst/>
          </a:prstGeom>
          <a:solidFill>
            <a:srgbClr val="F7720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400" b="1" dirty="0"/>
              <a:t>4</a:t>
            </a:r>
            <a:endParaRPr lang="es-AR" b="1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5FB15A4-4D7D-4FBA-BA23-E3D77AC8C028}"/>
              </a:ext>
            </a:extLst>
          </p:cNvPr>
          <p:cNvSpPr/>
          <p:nvPr/>
        </p:nvSpPr>
        <p:spPr>
          <a:xfrm>
            <a:off x="7007333" y="4973668"/>
            <a:ext cx="1313281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valor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A6B215B-58BA-4763-85B9-39449EEE8518}"/>
              </a:ext>
            </a:extLst>
          </p:cNvPr>
          <p:cNvSpPr/>
          <p:nvPr/>
        </p:nvSpPr>
        <p:spPr>
          <a:xfrm>
            <a:off x="5576828" y="4973668"/>
            <a:ext cx="1116420" cy="510853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46A86E0-B76F-4F99-8B9A-02DF3082196B}"/>
              </a:ext>
            </a:extLst>
          </p:cNvPr>
          <p:cNvSpPr/>
          <p:nvPr/>
        </p:nvSpPr>
        <p:spPr>
          <a:xfrm>
            <a:off x="3875147" y="5637897"/>
            <a:ext cx="1313281" cy="510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BD24C3A-17A5-4436-9614-156B43143788}"/>
              </a:ext>
            </a:extLst>
          </p:cNvPr>
          <p:cNvSpPr/>
          <p:nvPr/>
        </p:nvSpPr>
        <p:spPr>
          <a:xfrm>
            <a:off x="1897489" y="5603362"/>
            <a:ext cx="1645470" cy="510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int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31A63C4-80FB-470F-9AF4-D20C617F5482}"/>
              </a:ext>
            </a:extLst>
          </p:cNvPr>
          <p:cNvSpPr/>
          <p:nvPr/>
        </p:nvSpPr>
        <p:spPr>
          <a:xfrm>
            <a:off x="7011092" y="5637896"/>
            <a:ext cx="1313281" cy="51085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B3E6A9A-0923-4BCC-91E8-7D44FBB95DAC}"/>
              </a:ext>
            </a:extLst>
          </p:cNvPr>
          <p:cNvSpPr/>
          <p:nvPr/>
        </p:nvSpPr>
        <p:spPr>
          <a:xfrm>
            <a:off x="5580587" y="5637896"/>
            <a:ext cx="1116420" cy="510853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63689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4792 L 0.00443 -0.04792 C 0.00313 -0.05301 0.00143 -0.05764 0.00052 -0.06273 C -0.00013 -0.06713 0.00013 -0.07176 -0.00013 -0.07616 C -0.00039 -0.07847 -0.00065 -0.08079 -0.00091 -0.0831 C -0.00117 -0.08565 -0.00143 -0.08843 -0.00169 -0.09097 C -0.00221 -0.09815 -0.00195 -0.10579 -0.00325 -0.11273 C -0.00495 -0.12199 -0.00612 -0.12824 -0.00781 -0.13958 C -0.00807 -0.14144 -0.0082 -0.14306 -0.00846 -0.14491 C -0.00911 -0.14861 -0.01002 -0.15208 -0.01081 -0.15579 C -0.01146 -0.16204 -0.01146 -0.1632 -0.01302 -0.16921 C -0.01341 -0.1706 -0.01419 -0.17176 -0.01458 -0.17315 C -0.0151 -0.175 -0.01549 -0.17685 -0.01614 -0.1787 C -0.0168 -0.18079 -0.01771 -0.1831 -0.01836 -0.18542 C -0.02057 -0.19306 -0.01706 -0.18565 -0.02135 -0.19352 C -0.02318 -0.20579 -0.0207 -0.19213 -0.02448 -0.20278 C -0.02513 -0.20486 -0.02526 -0.20741 -0.02591 -0.20949 C -0.02656 -0.21157 -0.02747 -0.2132 -0.02825 -0.21505 C -0.02956 -0.22477 -0.02799 -0.2162 -0.03203 -0.22708 C -0.03385 -0.23218 -0.03281 -0.23287 -0.03581 -0.23657 C -0.03724 -0.2382 -0.03893 -0.23889 -0.04036 -0.24051 C -0.04219 -0.24282 -0.04427 -0.24907 -0.0457 -0.25139 C -0.04883 -0.25718 -0.04935 -0.25671 -0.05325 -0.25949 C -0.05482 -0.26181 -0.05781 -0.26667 -0.06002 -0.26875 C -0.0625 -0.2713 -0.06536 -0.27245 -0.06758 -0.27546 C -0.06875 -0.27708 -0.07148 -0.28079 -0.07292 -0.28241 C -0.07448 -0.2838 -0.07591 -0.28542 -0.07747 -0.28634 C -0.07917 -0.28727 -0.08099 -0.28727 -0.08281 -0.28773 C -0.08411 -0.28796 -0.08528 -0.28866 -0.08659 -0.28912 C -0.08789 -0.28982 -0.08906 -0.2912 -0.09036 -0.29167 C -0.0918 -0.29236 -0.09362 -0.29167 -0.09492 -0.29306 C -0.09557 -0.29375 -0.09518 -0.29607 -0.0957 -0.29722 C -0.09739 -0.30116 -0.10091 -0.30046 -0.10325 -0.30116 C -0.11133 -0.30695 -0.10208 -0.30093 -0.1138 -0.30509 C -0.11536 -0.30579 -0.1168 -0.30741 -0.11836 -0.30787 C -0.11992 -0.30833 -0.12148 -0.30857 -0.12292 -0.30926 C -0.1237 -0.30949 -0.12448 -0.31019 -0.12526 -0.31065 C -0.12721 -0.31157 -0.1293 -0.3125 -0.13125 -0.3132 C -0.13737 -0.31551 -0.13555 -0.31366 -0.14114 -0.31597 C -0.14193 -0.3162 -0.14271 -0.3169 -0.14336 -0.31736 C -0.14896 -0.32384 -0.14336 -0.31806 -0.15625 -0.32269 C -0.15755 -0.32315 -0.15885 -0.32361 -0.16002 -0.32407 C -0.17956 -0.32894 -0.15716 -0.32245 -0.17148 -0.32662 C -0.18177 -0.32593 -0.19219 -0.3257 -0.20247 -0.32407 C -0.20833 -0.32315 -0.20547 -0.32153 -0.20937 -0.31875 C -0.21028 -0.31782 -0.21133 -0.31782 -0.21237 -0.31736 C -0.21445 -0.31181 -0.21562 -0.3081 -0.21914 -0.30394 C -0.22239 -0.3 -0.22083 -0.30232 -0.2237 -0.29722 C -0.22422 -0.29445 -0.22435 -0.29144 -0.22526 -0.28912 C -0.22956 -0.27755 -0.22435 -0.29213 -0.22747 -0.28102 C -0.22786 -0.2794 -0.22864 -0.27847 -0.22903 -0.27685 C -0.22943 -0.2757 -0.22943 -0.27407 -0.22982 -0.27292 C -0.23021 -0.27107 -0.23073 -0.26921 -0.23125 -0.26759 C -0.23229 -0.26482 -0.23437 -0.25949 -0.23437 -0.25949 C -0.23463 -0.2581 -0.23476 -0.25671 -0.23515 -0.25532 C -0.23555 -0.25347 -0.2362 -0.25185 -0.23659 -0.25 C -0.23724 -0.24699 -0.23789 -0.23843 -0.23893 -0.23657 L -0.24114 -0.23241 C -0.24245 -0.22546 -0.24153 -0.22963 -0.24492 -0.22037 L -0.24648 -0.2162 C -0.24674 -0.21458 -0.24687 -0.21273 -0.24726 -0.21088 C -0.24752 -0.20949 -0.24844 -0.20833 -0.2487 -0.20695 C -0.24922 -0.20463 -0.24909 -0.20232 -0.24948 -0.20023 C -0.25026 -0.1963 -0.25156 -0.19306 -0.25247 -0.18935 L -0.25403 -0.18403 C -0.25456 -0.18218 -0.25534 -0.18056 -0.2556 -0.1787 C -0.25586 -0.17685 -0.25599 -0.175 -0.25638 -0.17315 C -0.25651 -0.17176 -0.2569 -0.1706 -0.25703 -0.16921 C -0.25911 -0.15301 -0.25703 -0.15995 -0.26015 -0.15162 C -0.26146 -0.13565 -0.26015 -0.14769 -0.26159 -0.1382 C -0.26185 -0.13634 -0.26198 -0.13449 -0.26237 -0.13287 C -0.26536 -0.11875 -0.26276 -0.13588 -0.26471 -0.12199 C -0.26484 -0.11759 -0.26497 -0.11296 -0.26536 -0.10857 C -0.26549 -0.10718 -0.26601 -0.10602 -0.26614 -0.10463 C -0.26653 -0.10232 -0.26667 -0.1 -0.26693 -0.09792 C -0.26719 -0.0919 -0.26745 -0.08611 -0.26771 -0.08032 C -0.26927 -0.02523 -0.26758 -0.06551 -0.26914 -0.03056 C -0.2694 -0.01157 -0.26953 0.00718 -0.26992 0.02616 C -0.27005 0.03287 -0.27096 0.03843 -0.27148 0.04491 C -0.27161 0.04745 -0.27239 0.06134 -0.27305 0.06505 C -0.27331 0.06713 -0.27409 0.06875 -0.27448 0.0706 C -0.27578 0.07616 -0.27487 0.0743 -0.27604 0.08125 C -0.27643 0.08356 -0.27708 0.08588 -0.27747 0.08796 C -0.27773 0.08981 -0.27838 0.09884 -0.27903 0.10139 C -0.27943 0.10301 -0.28021 0.10417 -0.2806 0.10555 C -0.28099 0.10671 -0.28099 0.10833 -0.28138 0.10949 C -0.28177 0.11111 -0.28242 0.11227 -0.28281 0.11366 C -0.28346 0.11528 -0.28385 0.11736 -0.28437 0.11898 C -0.28476 0.12037 -0.28581 0.12315 -0.28581 0.12315 L -0.28281 0.12176 " pathEditMode="relative" ptsTypes="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1" grpId="0" animBg="1"/>
      <p:bldP spid="27" grpId="0" animBg="1"/>
      <p:bldP spid="28" grpId="0" animBg="1"/>
      <p:bldP spid="22" grpId="0" animBg="1"/>
      <p:bldP spid="25" grpId="0" animBg="1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2094</TotalTime>
  <Words>339</Words>
  <Application>Microsoft Office PowerPoint</Application>
  <PresentationFormat>Panorámica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Bauhaus 93</vt:lpstr>
      <vt:lpstr>Calibri</vt:lpstr>
      <vt:lpstr>Trebuchet MS</vt:lpstr>
      <vt:lpstr>Wingdings 3</vt:lpstr>
      <vt:lpstr>Faceta</vt:lpstr>
      <vt:lpstr>Programación desde cero</vt:lpstr>
      <vt:lpstr>CONTENIDO</vt:lpstr>
      <vt:lpstr>Uso de la Clase Main</vt:lpstr>
      <vt:lpstr>Tipos De Datos</vt:lpstr>
      <vt:lpstr>Tipos De Datos</vt:lpstr>
      <vt:lpstr>Variables</vt:lpstr>
      <vt:lpstr>Constantes</vt:lpstr>
      <vt:lpstr>Variables</vt:lpstr>
      <vt:lpstr>Variables</vt:lpstr>
      <vt:lpstr>Variables</vt:lpstr>
      <vt:lpstr>Variables definición e inicialización</vt:lpstr>
      <vt:lpstr>Palabras reservadas</vt:lpstr>
      <vt:lpstr>Gracias 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Nivel Inicial</dc:title>
  <dc:creator>musimundo</dc:creator>
  <cp:lastModifiedBy>cristian ballesteros</cp:lastModifiedBy>
  <cp:revision>280</cp:revision>
  <dcterms:created xsi:type="dcterms:W3CDTF">2017-09-29T18:02:04Z</dcterms:created>
  <dcterms:modified xsi:type="dcterms:W3CDTF">2020-05-08T15:17:46Z</dcterms:modified>
</cp:coreProperties>
</file>