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2.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heme/themeOverride3.xml" ContentType="application/vnd.openxmlformats-officedocument.themeOverr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345" r:id="rId3"/>
    <p:sldId id="346" r:id="rId4"/>
    <p:sldId id="347" r:id="rId5"/>
    <p:sldId id="348" r:id="rId6"/>
    <p:sldId id="349" r:id="rId7"/>
    <p:sldId id="350" r:id="rId8"/>
    <p:sldId id="352" r:id="rId9"/>
    <p:sldId id="361" r:id="rId10"/>
    <p:sldId id="362" r:id="rId11"/>
    <p:sldId id="363" r:id="rId12"/>
    <p:sldId id="364" r:id="rId13"/>
    <p:sldId id="365" r:id="rId14"/>
    <p:sldId id="366" r:id="rId15"/>
    <p:sldId id="353" r:id="rId16"/>
    <p:sldId id="354" r:id="rId17"/>
    <p:sldId id="355" r:id="rId18"/>
    <p:sldId id="356" r:id="rId19"/>
    <p:sldId id="357" r:id="rId20"/>
    <p:sldId id="367" r:id="rId21"/>
    <p:sldId id="368" r:id="rId22"/>
    <p:sldId id="369" r:id="rId23"/>
    <p:sldId id="358" r:id="rId24"/>
    <p:sldId id="359" r:id="rId25"/>
    <p:sldId id="360" r:id="rId26"/>
    <p:sldId id="344" r:id="rId27"/>
  </p:sldIdLst>
  <p:sldSz cx="9144000" cy="6858000" type="screen4x3"/>
  <p:notesSz cx="7099300" cy="10234613"/>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390" y="-3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4021138" y="0"/>
            <a:ext cx="3076575" cy="511175"/>
          </a:xfrm>
          <a:prstGeom prst="rect">
            <a:avLst/>
          </a:prstGeom>
        </p:spPr>
        <p:txBody>
          <a:bodyPr vert="horz" lIns="91440" tIns="45720" rIns="91440" bIns="45720" rtlCol="0"/>
          <a:lstStyle>
            <a:lvl1pPr algn="r">
              <a:defRPr sz="1200"/>
            </a:lvl1pPr>
          </a:lstStyle>
          <a:p>
            <a:fld id="{EADDF816-57B7-4E10-8D18-617957F975A8}" type="datetimeFigureOut">
              <a:rPr lang="es-AR" smtClean="0"/>
              <a:pPr/>
              <a:t>18/5/2026</a:t>
            </a:fld>
            <a:endParaRPr lang="es-AR"/>
          </a:p>
        </p:txBody>
      </p:sp>
      <p:sp>
        <p:nvSpPr>
          <p:cNvPr id="4" name="3 Marcador de imagen de diapositiva"/>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709613" y="4860925"/>
            <a:ext cx="5680075" cy="4605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a:defRPr sz="1200"/>
            </a:lvl1pPr>
          </a:lstStyle>
          <a:p>
            <a:fld id="{A7517495-9B6D-4D2D-BDD5-135DB309C2E6}" type="slidenum">
              <a:rPr lang="es-AR" smtClean="0"/>
              <a:pPr/>
              <a:t>‹Nº›</a:t>
            </a:fld>
            <a:endParaRPr lang="es-AR"/>
          </a:p>
        </p:txBody>
      </p:sp>
    </p:spTree>
    <p:extLst>
      <p:ext uri="{BB962C8B-B14F-4D97-AF65-F5344CB8AC3E}">
        <p14:creationId xmlns:p14="http://schemas.microsoft.com/office/powerpoint/2010/main" val="3608186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Marcador de imagen de diapositiva 1"/>
          <p:cNvSpPr>
            <a:spLocks noGrp="1" noRot="1" noChangeAspect="1"/>
          </p:cNvSpPr>
          <p:nvPr>
            <p:ph type="sldImg"/>
          </p:nvPr>
        </p:nvSpPr>
        <p:spPr bwMode="auto">
          <a:noFill/>
          <a:ln>
            <a:solidFill>
              <a:srgbClr val="000000"/>
            </a:solidFill>
            <a:miter lim="800000"/>
            <a:headEnd/>
            <a:tailEnd/>
          </a:ln>
        </p:spPr>
      </p:sp>
      <p:sp>
        <p:nvSpPr>
          <p:cNvPr id="28674"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MX" b="1" smtClean="0"/>
              <a:t>Seguridad y confidencialidad</a:t>
            </a:r>
            <a:endParaRPr lang="es-AR" b="1" i="1" smtClean="0"/>
          </a:p>
          <a:p>
            <a:pPr>
              <a:spcBef>
                <a:spcPct val="0"/>
              </a:spcBef>
            </a:pPr>
            <a:r>
              <a:rPr lang="es-ES" smtClean="0"/>
              <a:t>Durante las primeras décadas de su existencia, las redes de computadoras fueron usadas principalmente por investigadores universitarios para el envío de correo electrónico, y por empleados corporativos para compartir impresoras.</a:t>
            </a:r>
            <a:endParaRPr lang="es-AR" smtClean="0"/>
          </a:p>
          <a:p>
            <a:pPr>
              <a:spcBef>
                <a:spcPct val="0"/>
              </a:spcBef>
            </a:pPr>
            <a:r>
              <a:rPr lang="es-ES" smtClean="0"/>
              <a:t>Con el advenimiento de las redes, la situación cambió radicalmente. Nadie puede supervisar manualmente los millones de bits de datos que diariamente se mueven entre los ordenadores en una red. Además, las organizaciones no tienen ninguna manera de asegurar que sus datos no se puedan copiar secretamente, mediante la intercepción de líneas telefónicas o algún otro medio, en el camino que siguen hasta llegar a su destino . Por esto surge la necesidad de algún tipo de puesta en clave (cifrado), con objeto de hacer que los datos sean ininteligibles para todo el mundo, exceptuando aquéllos a los cuales se desea hacer llegar dichos datos.</a:t>
            </a:r>
            <a:endParaRPr lang="es-AR" smtClean="0"/>
          </a:p>
          <a:p>
            <a:pPr>
              <a:spcBef>
                <a:spcPct val="0"/>
              </a:spcBef>
            </a:pPr>
            <a:r>
              <a:rPr lang="es-ES" smtClean="0"/>
              <a:t>Existen, por lo menos, cuatro servicios de seguridad relacionados con la seguridad en la conexión entre redes:</a:t>
            </a:r>
            <a:endParaRPr lang="es-AR" smtClean="0"/>
          </a:p>
          <a:p>
            <a:pPr>
              <a:spcBef>
                <a:spcPct val="0"/>
              </a:spcBef>
            </a:pPr>
            <a:r>
              <a:rPr lang="es-ES" smtClean="0"/>
              <a:t>Proteger los datos para que no puedan ser leídos por personas que no tienen autorización para hacerlo.</a:t>
            </a:r>
            <a:endParaRPr lang="es-AR" smtClean="0"/>
          </a:p>
          <a:p>
            <a:pPr>
              <a:spcBef>
                <a:spcPct val="0"/>
              </a:spcBef>
            </a:pPr>
            <a:r>
              <a:rPr lang="es-ES" smtClean="0"/>
              <a:t>Impedir que las personas sin autorización inserten o borren mensajes.</a:t>
            </a:r>
            <a:endParaRPr lang="es-AR" smtClean="0"/>
          </a:p>
          <a:p>
            <a:pPr>
              <a:spcBef>
                <a:spcPct val="0"/>
              </a:spcBef>
            </a:pPr>
            <a:r>
              <a:rPr lang="es-ES" smtClean="0"/>
              <a:t>Verificar el emisor de cada uno de los mensajes.</a:t>
            </a:r>
            <a:endParaRPr lang="es-AR" smtClean="0"/>
          </a:p>
          <a:p>
            <a:pPr>
              <a:spcBef>
                <a:spcPct val="0"/>
              </a:spcBef>
            </a:pPr>
            <a:r>
              <a:rPr lang="es-ES" smtClean="0"/>
              <a:t>Hacer posible que los usuarios transmitan electrónicamente documentos firmados.</a:t>
            </a:r>
            <a:endParaRPr lang="es-AR" smtClean="0"/>
          </a:p>
          <a:p>
            <a:pPr>
              <a:spcBef>
                <a:spcPct val="0"/>
              </a:spcBef>
            </a:pPr>
            <a:r>
              <a:rPr lang="es-ES" smtClean="0"/>
              <a:t>La puesta en clave, puede utilizarse efectivamente para todos estos objetivos. Si bien el cifrado puede realzarse en cualquier capa del modelo OSI, el planteamiento más sofisticado consiste en colocarla en la capa de presentación, para que sólo aquellas estructuras o campos que necesiten cifrarse sufran la sobrecarga correspondiente.</a:t>
            </a:r>
            <a:endParaRPr lang="es-AR" smtClean="0"/>
          </a:p>
          <a:p>
            <a:pPr>
              <a:spcBef>
                <a:spcPct val="0"/>
              </a:spcBef>
            </a:pPr>
            <a:endParaRPr lang="es-AR" smtClean="0"/>
          </a:p>
        </p:txBody>
      </p:sp>
      <p:sp>
        <p:nvSpPr>
          <p:cNvPr id="28675"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extLst>
      <p:ext uri="{BB962C8B-B14F-4D97-AF65-F5344CB8AC3E}">
        <p14:creationId xmlns:p14="http://schemas.microsoft.com/office/powerpoint/2010/main" val="32043094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Marcador de imagen de diapositiva 1"/>
          <p:cNvSpPr>
            <a:spLocks noGrp="1" noRot="1" noChangeAspect="1"/>
          </p:cNvSpPr>
          <p:nvPr>
            <p:ph type="sldImg"/>
          </p:nvPr>
        </p:nvSpPr>
        <p:spPr bwMode="auto">
          <a:noFill/>
          <a:ln>
            <a:solidFill>
              <a:srgbClr val="000000"/>
            </a:solidFill>
            <a:miter lim="800000"/>
            <a:headEnd/>
            <a:tailEnd/>
          </a:ln>
        </p:spPr>
      </p:sp>
      <p:sp>
        <p:nvSpPr>
          <p:cNvPr id="49154"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_tradnl" smtClean="0"/>
          </a:p>
        </p:txBody>
      </p:sp>
      <p:sp>
        <p:nvSpPr>
          <p:cNvPr id="49155"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extLst>
      <p:ext uri="{BB962C8B-B14F-4D97-AF65-F5344CB8AC3E}">
        <p14:creationId xmlns:p14="http://schemas.microsoft.com/office/powerpoint/2010/main" val="42576810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Marcador de imagen de diapositiva 1"/>
          <p:cNvSpPr>
            <a:spLocks noGrp="1" noRot="1" noChangeAspect="1"/>
          </p:cNvSpPr>
          <p:nvPr>
            <p:ph type="sldImg"/>
          </p:nvPr>
        </p:nvSpPr>
        <p:spPr bwMode="auto">
          <a:noFill/>
          <a:ln>
            <a:solidFill>
              <a:srgbClr val="000000"/>
            </a:solidFill>
            <a:miter lim="800000"/>
            <a:headEnd/>
            <a:tailEnd/>
          </a:ln>
        </p:spPr>
      </p:sp>
      <p:sp>
        <p:nvSpPr>
          <p:cNvPr id="51202"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_tradnl" smtClean="0"/>
          </a:p>
        </p:txBody>
      </p:sp>
      <p:sp>
        <p:nvSpPr>
          <p:cNvPr id="51203"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extLst>
      <p:ext uri="{BB962C8B-B14F-4D97-AF65-F5344CB8AC3E}">
        <p14:creationId xmlns:p14="http://schemas.microsoft.com/office/powerpoint/2010/main" val="24761863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Marcador de imagen de diapositiva 1"/>
          <p:cNvSpPr>
            <a:spLocks noGrp="1" noRot="1" noChangeAspect="1"/>
          </p:cNvSpPr>
          <p:nvPr>
            <p:ph type="sldImg"/>
          </p:nvPr>
        </p:nvSpPr>
        <p:spPr bwMode="auto">
          <a:noFill/>
          <a:ln>
            <a:solidFill>
              <a:srgbClr val="000000"/>
            </a:solidFill>
            <a:miter lim="800000"/>
            <a:headEnd/>
            <a:tailEnd/>
          </a:ln>
        </p:spPr>
      </p:sp>
      <p:sp>
        <p:nvSpPr>
          <p:cNvPr id="53250"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_tradnl" smtClean="0"/>
          </a:p>
        </p:txBody>
      </p:sp>
      <p:sp>
        <p:nvSpPr>
          <p:cNvPr id="53251"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extLst>
      <p:ext uri="{BB962C8B-B14F-4D97-AF65-F5344CB8AC3E}">
        <p14:creationId xmlns:p14="http://schemas.microsoft.com/office/powerpoint/2010/main" val="980017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Marcador de imagen de diapositiva 1"/>
          <p:cNvSpPr>
            <a:spLocks noGrp="1" noRot="1" noChangeAspect="1"/>
          </p:cNvSpPr>
          <p:nvPr>
            <p:ph type="sldImg"/>
          </p:nvPr>
        </p:nvSpPr>
        <p:spPr bwMode="auto">
          <a:noFill/>
          <a:ln>
            <a:solidFill>
              <a:srgbClr val="000000"/>
            </a:solidFill>
            <a:miter lim="800000"/>
            <a:headEnd/>
            <a:tailEnd/>
          </a:ln>
        </p:spPr>
      </p:sp>
      <p:sp>
        <p:nvSpPr>
          <p:cNvPr id="32770" name="Marcador de notas 2"/>
          <p:cNvSpPr>
            <a:spLocks noGrp="1"/>
          </p:cNvSpPr>
          <p:nvPr>
            <p:ph type="body" idx="1"/>
          </p:nvPr>
        </p:nvSpPr>
        <p:spPr bwMode="auto">
          <a:noFill/>
        </p:spPr>
        <p:txBody>
          <a:bodyPr wrap="square" numCol="1" anchor="t" anchorCtr="0" compatLnSpc="1">
            <a:prstTxWarp prst="textNoShape">
              <a:avLst/>
            </a:prstTxWarp>
            <a:normAutofit fontScale="85000" lnSpcReduction="20000"/>
          </a:bodyPr>
          <a:lstStyle/>
          <a:p>
            <a:pPr>
              <a:spcBef>
                <a:spcPct val="0"/>
              </a:spcBef>
            </a:pPr>
            <a:r>
              <a:rPr lang="es-MX" b="1" smtClean="0"/>
              <a:t>Criptografía tradicional</a:t>
            </a:r>
            <a:endParaRPr lang="es-AR" b="1" i="1" smtClean="0"/>
          </a:p>
          <a:p>
            <a:pPr>
              <a:spcBef>
                <a:spcPct val="0"/>
              </a:spcBef>
            </a:pPr>
            <a:r>
              <a:rPr lang="es-ES" smtClean="0"/>
              <a:t>Hasta la llegada de las computadoras, una de las restricciones principales de la criptografía había sido la falta de los codificadores para efectuar las transformaciones necesarias, con frecuencia en campo de batalla y contando con poco equipo. Una restricción adicional, ha sido la dificultad para conmutar rápidamente de un método criptográfico a otro, dado que esto obligaría a reentrenar un gran número de personas. Sin embargo, el peligro de que un empleado fuera capturado por el enemigo ha hecho indispensable la capacidad de cambiar el método de cifrado al instante, de ser necesario. De estos requisitos en conflicto se deriva el siguiente modelo.</a:t>
            </a:r>
            <a:endParaRPr lang="es-AR" smtClean="0"/>
          </a:p>
          <a:p>
            <a:pPr>
              <a:spcBef>
                <a:spcPct val="0"/>
              </a:spcBef>
            </a:pPr>
            <a:r>
              <a:rPr lang="es-AR" smtClean="0"/>
              <a:t/>
            </a:r>
            <a:br>
              <a:rPr lang="es-AR" smtClean="0"/>
            </a:br>
            <a:r>
              <a:rPr lang="es-ES" smtClean="0"/>
              <a:t>Los mensajes que se tienen que poner en clave, conocidos como </a:t>
            </a:r>
            <a:r>
              <a:rPr lang="es-ES" b="1" smtClean="0"/>
              <a:t>texto normal</a:t>
            </a:r>
            <a:r>
              <a:rPr lang="es-ES" smtClean="0"/>
              <a:t>, se transforman mediante una función parametrizada por una </a:t>
            </a:r>
            <a:r>
              <a:rPr lang="es-ES" b="1" smtClean="0"/>
              <a:t>clave</a:t>
            </a:r>
            <a:r>
              <a:rPr lang="es-ES" smtClean="0"/>
              <a:t>. La salida del proceso de cifrado, conocida como </a:t>
            </a:r>
            <a:r>
              <a:rPr lang="es-ES" b="1" smtClean="0"/>
              <a:t>texto cifrado</a:t>
            </a:r>
            <a:r>
              <a:rPr lang="es-ES" smtClean="0"/>
              <a:t>, se transmite después, muchas veces mediante mensajero o radio. Suponemos que el </a:t>
            </a:r>
            <a:r>
              <a:rPr lang="es-ES" b="1" smtClean="0"/>
              <a:t>intruso</a:t>
            </a:r>
            <a:r>
              <a:rPr lang="es-ES" smtClean="0"/>
              <a:t> escucha y copia con exactitud el texto cifrado completo. Sin embargo, a diferencia del destinatario original, el intruso no conoce la clave de cifrado y no puede descifrar fácilmente el texto cifrado. A veces el intruso no sólo puede escuchar el canal de comunicación (intruso pasivo) sino que también puede registrar mensajes y reproducirlos después, inyectar sus propios mensajes y modificar los mensajes legítimos antes de que lleguen al destinatario (intruso activo). El arte de descifrar se llama </a:t>
            </a:r>
            <a:r>
              <a:rPr lang="es-ES" b="1" smtClean="0"/>
              <a:t>criptoanálisis</a:t>
            </a:r>
            <a:r>
              <a:rPr lang="es-ES" smtClean="0"/>
              <a:t>. Y el arte de diseñar cifradores (criptografía) y de descifrarlos (criptoanálisis) se conocen colectivamente como </a:t>
            </a:r>
            <a:r>
              <a:rPr lang="es-ES" b="1" smtClean="0"/>
              <a:t>criptología</a:t>
            </a:r>
            <a:r>
              <a:rPr lang="es-ES" smtClean="0"/>
              <a:t>.</a:t>
            </a:r>
            <a:endParaRPr lang="es-AR" smtClean="0"/>
          </a:p>
          <a:p>
            <a:pPr>
              <a:spcBef>
                <a:spcPct val="0"/>
              </a:spcBef>
            </a:pPr>
            <a:r>
              <a:rPr lang="es-ES" smtClean="0"/>
              <a:t>Utilizaremos como notación: C = E</a:t>
            </a:r>
            <a:r>
              <a:rPr lang="es-ES" baseline="-25000" smtClean="0"/>
              <a:t>k</a:t>
            </a:r>
            <a:r>
              <a:rPr lang="es-ES" smtClean="0"/>
              <a:t>(P) para indicar que el cifrado del texto normal P usando la clave k da el texto cifrado C. Del mismo modo, P = D</a:t>
            </a:r>
            <a:r>
              <a:rPr lang="es-ES" baseline="-25000" smtClean="0"/>
              <a:t>k</a:t>
            </a:r>
            <a:r>
              <a:rPr lang="es-ES" smtClean="0"/>
              <a:t>(C) representa el descifrado de C para obtener el texto normal nuevamente. Por tanto:</a:t>
            </a:r>
            <a:endParaRPr lang="es-AR" smtClean="0"/>
          </a:p>
          <a:p>
            <a:pPr>
              <a:spcBef>
                <a:spcPct val="0"/>
              </a:spcBef>
            </a:pPr>
            <a:r>
              <a:rPr lang="es-ES" smtClean="0"/>
              <a:t>D</a:t>
            </a:r>
            <a:r>
              <a:rPr lang="es-ES" baseline="-25000" smtClean="0"/>
              <a:t>k</a:t>
            </a:r>
            <a:r>
              <a:rPr lang="es-ES" smtClean="0"/>
              <a:t> (E</a:t>
            </a:r>
            <a:r>
              <a:rPr lang="es-ES" baseline="-25000" smtClean="0"/>
              <a:t>k</a:t>
            </a:r>
            <a:r>
              <a:rPr lang="es-ES" smtClean="0"/>
              <a:t> (P)) = P</a:t>
            </a:r>
            <a:endParaRPr lang="es-AR" smtClean="0"/>
          </a:p>
          <a:p>
            <a:pPr>
              <a:spcBef>
                <a:spcPct val="0"/>
              </a:spcBef>
            </a:pPr>
            <a:r>
              <a:rPr lang="es-ES" smtClean="0"/>
              <a:t>Esta notación sugiere que E y D son sólo funciones matemáticas, lo cual es cierto. El único truco es que ambas son funciones de dos parámetros, y hemos escrito uno de los parámetros (la clave) como subíndice, en lugar de cómo argumento, para distinguirlo del mensaje.</a:t>
            </a:r>
            <a:endParaRPr lang="es-AR" smtClean="0"/>
          </a:p>
          <a:p>
            <a:pPr>
              <a:spcBef>
                <a:spcPct val="0"/>
              </a:spcBef>
            </a:pPr>
            <a:r>
              <a:rPr lang="es-ES" smtClean="0"/>
              <a:t>La clave consiste en una cadena corta (relativamente) que selecciona uno de muchos cifrados potenciales y puede cambiarse con la frecuencia requerida.. Por tanto, el modelo básico es un método general estable y conocido públicamente pero parametrizado por una clave secreta y fácilmente cambiable.</a:t>
            </a:r>
            <a:endParaRPr lang="es-AR" smtClean="0"/>
          </a:p>
          <a:p>
            <a:pPr>
              <a:spcBef>
                <a:spcPct val="0"/>
              </a:spcBef>
            </a:pPr>
            <a:r>
              <a:rPr lang="es-ES" smtClean="0"/>
              <a:t>Cuanto más grande es la clave, mayor será el </a:t>
            </a:r>
            <a:r>
              <a:rPr lang="es-ES" b="1" smtClean="0"/>
              <a:t>factor de trabajo </a:t>
            </a:r>
            <a:r>
              <a:rPr lang="es-ES" smtClean="0"/>
              <a:t>que tendrá que enfrentar el criptoanalista. Este factor crece exponencialmente con la longitud de la clave. El secreto radica en tener un algoritmo robusto (pero público) y una clave larga.</a:t>
            </a:r>
            <a:endParaRPr lang="es-AR" smtClean="0"/>
          </a:p>
          <a:p>
            <a:pPr>
              <a:spcBef>
                <a:spcPct val="0"/>
              </a:spcBef>
            </a:pPr>
            <a:r>
              <a:rPr lang="es-ES" smtClean="0"/>
              <a:t>Los modelos de cifrado históricamente se dividen en dos categorías: cifrados por sustitución y cifrados por transposición.</a:t>
            </a:r>
            <a:endParaRPr lang="es-AR" smtClean="0"/>
          </a:p>
          <a:p>
            <a:pPr>
              <a:spcBef>
                <a:spcPct val="0"/>
              </a:spcBef>
            </a:pPr>
            <a:endParaRPr lang="es-ES_tradnl" smtClean="0"/>
          </a:p>
        </p:txBody>
      </p:sp>
      <p:sp>
        <p:nvSpPr>
          <p:cNvPr id="32771"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extLst>
      <p:ext uri="{BB962C8B-B14F-4D97-AF65-F5344CB8AC3E}">
        <p14:creationId xmlns:p14="http://schemas.microsoft.com/office/powerpoint/2010/main" val="225443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Marcador de imagen de diapositiva 1"/>
          <p:cNvSpPr>
            <a:spLocks noGrp="1" noRot="1" noChangeAspect="1"/>
          </p:cNvSpPr>
          <p:nvPr>
            <p:ph type="sldImg"/>
          </p:nvPr>
        </p:nvSpPr>
        <p:spPr bwMode="auto">
          <a:noFill/>
          <a:ln>
            <a:solidFill>
              <a:srgbClr val="000000"/>
            </a:solidFill>
            <a:miter lim="800000"/>
            <a:headEnd/>
            <a:tailEnd/>
          </a:ln>
        </p:spPr>
      </p:sp>
      <p:sp>
        <p:nvSpPr>
          <p:cNvPr id="34818"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AR" smtClean="0"/>
              <a:t>En criptografía, el </a:t>
            </a:r>
            <a:r>
              <a:rPr lang="es-AR" b="1" smtClean="0"/>
              <a:t>cifrado por sustitución</a:t>
            </a:r>
            <a:r>
              <a:rPr lang="es-AR" smtClean="0"/>
              <a:t> es un método de cifrado por el que unidades de texto plano son sustituidas con texto cifrado siguiendo un sistema regular; las "unidades" pueden ser una sola letra (el caso más común), pares de letras, tríos de letras, mezclas de lo anterior, entre otros. El receptor descifra el texto realizando la sustitución inversa.</a:t>
            </a:r>
          </a:p>
          <a:p>
            <a:pPr>
              <a:spcBef>
                <a:spcPct val="0"/>
              </a:spcBef>
            </a:pPr>
            <a:r>
              <a:rPr lang="es-AR" smtClean="0"/>
              <a:t>Los cifrados por sustitución son comparables a los cifrados por transposición. En un cifrado por transposición, las unidades del texto plano son cambiadas usando una ordenación diferente y normalmente bastante compleja, pero las unidades en sí mismas no son modificadas. Por el contrario, en un cifrado por sustitución, las unidades del texto plano mantienen el mismo orden, lo que se cambia son las propias unidades del texto plano.</a:t>
            </a:r>
          </a:p>
          <a:p>
            <a:pPr>
              <a:spcBef>
                <a:spcPct val="0"/>
              </a:spcBef>
            </a:pPr>
            <a:r>
              <a:rPr lang="es-AR" smtClean="0"/>
              <a:t>Existen diversos tipos de cifrados por sustitución. Si el cifrado opera sobre letras simples, se denomina </a:t>
            </a:r>
            <a:r>
              <a:rPr lang="es-AR" b="1" smtClean="0"/>
              <a:t>cifrado por sustitución simple</a:t>
            </a:r>
            <a:r>
              <a:rPr lang="es-AR" smtClean="0"/>
              <a:t>; un cifrado que opera sobre grupos de letras se denomina, </a:t>
            </a:r>
            <a:r>
              <a:rPr lang="es-AR" b="1" smtClean="0"/>
              <a:t>poligráfico</a:t>
            </a:r>
            <a:r>
              <a:rPr lang="es-AR" smtClean="0"/>
              <a:t>. Un </a:t>
            </a:r>
            <a:r>
              <a:rPr lang="es-AR" b="1" smtClean="0"/>
              <a:t>cifrado monoalfabético</a:t>
            </a:r>
            <a:r>
              <a:rPr lang="es-AR" smtClean="0"/>
              <a:t> usa una sustitución fija para todo el mensaje, mientras que un </a:t>
            </a:r>
            <a:r>
              <a:rPr lang="es-AR" b="1" smtClean="0"/>
              <a:t>cifrado polialfabético</a:t>
            </a:r>
            <a:r>
              <a:rPr lang="es-AR" smtClean="0"/>
              <a:t> usa diferentes sustituciones en diferentes momentos del mensaje-por ejemplo los </a:t>
            </a:r>
            <a:r>
              <a:rPr lang="es-AR" b="1" smtClean="0"/>
              <a:t>homófonos</a:t>
            </a:r>
            <a:r>
              <a:rPr lang="es-AR" smtClean="0"/>
              <a:t>, en los que una unidad del texto plano es sustituida por una de entre varias posibilidades existentes para el texto cifrado.</a:t>
            </a:r>
          </a:p>
          <a:p>
            <a:pPr>
              <a:spcBef>
                <a:spcPct val="0"/>
              </a:spcBef>
            </a:pPr>
            <a:endParaRPr lang="es-ES_tradnl" smtClean="0"/>
          </a:p>
        </p:txBody>
      </p:sp>
      <p:sp>
        <p:nvSpPr>
          <p:cNvPr id="34819"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extLst>
      <p:ext uri="{BB962C8B-B14F-4D97-AF65-F5344CB8AC3E}">
        <p14:creationId xmlns:p14="http://schemas.microsoft.com/office/powerpoint/2010/main" val="2408530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Marcador de imagen de diapositiva 1"/>
          <p:cNvSpPr>
            <a:spLocks noGrp="1" noRot="1" noChangeAspect="1"/>
          </p:cNvSpPr>
          <p:nvPr>
            <p:ph type="sldImg"/>
          </p:nvPr>
        </p:nvSpPr>
        <p:spPr bwMode="auto">
          <a:noFill/>
          <a:ln>
            <a:solidFill>
              <a:srgbClr val="000000"/>
            </a:solidFill>
            <a:miter lim="800000"/>
            <a:headEnd/>
            <a:tailEnd/>
          </a:ln>
        </p:spPr>
      </p:sp>
      <p:sp>
        <p:nvSpPr>
          <p:cNvPr id="3" name="Marcador de notas 2"/>
          <p:cNvSpPr>
            <a:spLocks noGrp="1"/>
          </p:cNvSpPr>
          <p:nvPr>
            <p:ph type="body" idx="1"/>
          </p:nvPr>
        </p:nvSpPr>
        <p:spPr/>
        <p:txBody>
          <a:bodyPr/>
          <a:lstStyle/>
          <a:p>
            <a:pPr>
              <a:defRPr/>
            </a:pPr>
            <a:r>
              <a:rPr lang="es-ES" dirty="0" smtClean="0"/>
              <a:t>Este sistema general se llama </a:t>
            </a:r>
            <a:r>
              <a:rPr lang="es-ES" b="1" dirty="0" smtClean="0"/>
              <a:t>sustitución </a:t>
            </a:r>
            <a:r>
              <a:rPr lang="es-ES" b="1" dirty="0" err="1" smtClean="0"/>
              <a:t>monoalfabética</a:t>
            </a:r>
            <a:r>
              <a:rPr lang="es-ES" dirty="0" smtClean="0"/>
              <a:t>, siendo la clave la cadena de 26 letras correspondientes al alfabeto completo. Para la clave anterior, el texto normal </a:t>
            </a:r>
            <a:r>
              <a:rPr lang="es-ES" i="1" dirty="0" smtClean="0"/>
              <a:t>ataque</a:t>
            </a:r>
            <a:r>
              <a:rPr lang="es-ES" dirty="0" smtClean="0"/>
              <a:t> se transformaría en el texto cifrado </a:t>
            </a:r>
            <a:r>
              <a:rPr lang="es-ES" i="1" cap="all" dirty="0" err="1" smtClean="0"/>
              <a:t>qzqjxt</a:t>
            </a:r>
            <a:r>
              <a:rPr lang="es-ES" dirty="0" smtClean="0"/>
              <a:t>.</a:t>
            </a:r>
            <a:endParaRPr lang="es-AR" dirty="0" smtClean="0"/>
          </a:p>
          <a:p>
            <a:pPr>
              <a:defRPr/>
            </a:pPr>
            <a:r>
              <a:rPr lang="es-ES" dirty="0" smtClean="0"/>
              <a:t>A primera vista, esto podría parecer seguro, ya que aunque el </a:t>
            </a:r>
            <a:r>
              <a:rPr lang="es-ES" dirty="0" err="1" smtClean="0"/>
              <a:t>criptoanalista</a:t>
            </a:r>
            <a:r>
              <a:rPr lang="es-ES" dirty="0" smtClean="0"/>
              <a:t> conoce el sistema general, no sabe cuál de las 26! = 4 x 10</a:t>
            </a:r>
            <a:r>
              <a:rPr lang="es-ES" baseline="30000" dirty="0" smtClean="0"/>
              <a:t>26</a:t>
            </a:r>
            <a:r>
              <a:rPr lang="es-ES" dirty="0" smtClean="0"/>
              <a:t> claves posibles se está usando. No obstante, si se cuenta con una cantidad pequeña de texto cifrado, puede descifrarse fácilmente. La forma más común es aprovechar las propiedades estadísticas de los lenguajes naturales. Otro enfoque es tratar de adivinar una palabra o frase probable, dependiente del contexto.</a:t>
            </a:r>
            <a:endParaRPr lang="es-AR" dirty="0" smtClean="0"/>
          </a:p>
          <a:p>
            <a:pPr>
              <a:defRPr/>
            </a:pPr>
            <a:endParaRPr lang="es-ES_tradnl" dirty="0"/>
          </a:p>
        </p:txBody>
      </p:sp>
      <p:sp>
        <p:nvSpPr>
          <p:cNvPr id="36867"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extLst>
      <p:ext uri="{BB962C8B-B14F-4D97-AF65-F5344CB8AC3E}">
        <p14:creationId xmlns:p14="http://schemas.microsoft.com/office/powerpoint/2010/main" val="1513743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Marcador de imagen de diapositiva 1"/>
          <p:cNvSpPr>
            <a:spLocks noGrp="1" noRot="1" noChangeAspect="1"/>
          </p:cNvSpPr>
          <p:nvPr>
            <p:ph type="sldImg"/>
          </p:nvPr>
        </p:nvSpPr>
        <p:spPr bwMode="auto">
          <a:noFill/>
          <a:ln>
            <a:solidFill>
              <a:srgbClr val="000000"/>
            </a:solidFill>
            <a:miter lim="800000"/>
            <a:headEnd/>
            <a:tailEnd/>
          </a:ln>
        </p:spPr>
      </p:sp>
      <p:sp>
        <p:nvSpPr>
          <p:cNvPr id="38914"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ES" smtClean="0"/>
              <a:t>La clave del cifrado es una palabra o frase que no contiene letras repetidas. El propósito de la clave es numerar las columnas, estando la columna 1 bajo la letra clave más cercana al inicio del alfabeto, y así sucesivamente. El texto normal se escribe horizontalmente, en filas. El texto cifrado se lee por columnas, comenzando por la columna cuya letra clave es la más baja.</a:t>
            </a:r>
            <a:endParaRPr lang="es-AR" smtClean="0"/>
          </a:p>
          <a:p>
            <a:pPr>
              <a:spcBef>
                <a:spcPct val="0"/>
              </a:spcBef>
            </a:pPr>
            <a:endParaRPr lang="es-ES_tradnl" smtClean="0"/>
          </a:p>
        </p:txBody>
      </p:sp>
      <p:sp>
        <p:nvSpPr>
          <p:cNvPr id="38915"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extLst>
      <p:ext uri="{BB962C8B-B14F-4D97-AF65-F5344CB8AC3E}">
        <p14:creationId xmlns:p14="http://schemas.microsoft.com/office/powerpoint/2010/main" val="4098863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Marcador de imagen de diapositiva 1"/>
          <p:cNvSpPr>
            <a:spLocks noGrp="1" noRot="1" noChangeAspect="1"/>
          </p:cNvSpPr>
          <p:nvPr>
            <p:ph type="sldImg"/>
          </p:nvPr>
        </p:nvSpPr>
        <p:spPr bwMode="auto">
          <a:noFill/>
          <a:ln>
            <a:solidFill>
              <a:srgbClr val="000000"/>
            </a:solidFill>
            <a:miter lim="800000"/>
            <a:headEnd/>
            <a:tailEnd/>
          </a:ln>
        </p:spPr>
      </p:sp>
      <p:sp>
        <p:nvSpPr>
          <p:cNvPr id="40962"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MX" b="1" dirty="0" smtClean="0"/>
              <a:t>Autentificación y firmas digitales</a:t>
            </a:r>
            <a:endParaRPr lang="es-AR" b="1" i="1" dirty="0" smtClean="0"/>
          </a:p>
          <a:p>
            <a:pPr>
              <a:spcBef>
                <a:spcPct val="0"/>
              </a:spcBef>
            </a:pPr>
            <a:r>
              <a:rPr lang="es-ES" dirty="0" smtClean="0"/>
              <a:t>La autenticidad de numerosos documentos legales, financieros y de </a:t>
            </a:r>
            <a:r>
              <a:rPr lang="es-ES" dirty="0" err="1" smtClean="0"/>
              <a:t>oto</a:t>
            </a:r>
            <a:r>
              <a:rPr lang="es-ES" dirty="0" smtClean="0"/>
              <a:t> tipo se determina por la presencia o ausencia de una firma manuscrita autorizada. Las fotocopias no cuentan. Para que los sistemas computarizados de mensajes reemplacen el transporte físico de papel y tinta, debe encontrarse una solución a estos problemas.</a:t>
            </a:r>
            <a:endParaRPr lang="es-AR" dirty="0" smtClean="0"/>
          </a:p>
          <a:p>
            <a:pPr>
              <a:spcBef>
                <a:spcPct val="0"/>
              </a:spcBef>
            </a:pPr>
            <a:r>
              <a:rPr lang="es-ES" dirty="0" smtClean="0"/>
              <a:t>Por ejemplo, en una operación de compra de lingotes de ORO, para proteger al cliente en el caso de que el precio del oro suba mucho</a:t>
            </a:r>
            <a:endParaRPr lang="es-AR" dirty="0" smtClean="0"/>
          </a:p>
          <a:p>
            <a:pPr>
              <a:spcBef>
                <a:spcPct val="0"/>
              </a:spcBef>
            </a:pPr>
            <a:r>
              <a:rPr lang="es-ES" dirty="0" smtClean="0"/>
              <a:t>El receptor pueda verificar la identidad proclamada del transmisor. Ej. en los sistemas financieros.</a:t>
            </a:r>
            <a:endParaRPr lang="es-AR" dirty="0" smtClean="0"/>
          </a:p>
          <a:p>
            <a:pPr>
              <a:spcBef>
                <a:spcPct val="0"/>
              </a:spcBef>
            </a:pPr>
            <a:r>
              <a:rPr lang="es-ES" dirty="0" smtClean="0"/>
              <a:t>El transmisor no pueda repudiar después en contenido del mensaje. Ej. para proteger al banco contra fraudes</a:t>
            </a:r>
            <a:endParaRPr lang="es-AR" dirty="0" smtClean="0"/>
          </a:p>
          <a:p>
            <a:pPr>
              <a:spcBef>
                <a:spcPct val="0"/>
              </a:spcBef>
            </a:pPr>
            <a:r>
              <a:rPr lang="es-ES" dirty="0" smtClean="0"/>
              <a:t>El receptor no haya podido confeccionar el mensaje él mismo. Ej. para proteger al cliente en el caso de que el precio del oro suba mucho y que el banco trate de falsificar un mensaje firmado en el que el cliente solicitó un lingote de oro en lugar de una tonelada.</a:t>
            </a:r>
            <a:endParaRPr lang="es-AR" dirty="0" smtClean="0"/>
          </a:p>
          <a:p>
            <a:pPr>
              <a:spcBef>
                <a:spcPct val="0"/>
              </a:spcBef>
            </a:pPr>
            <a:r>
              <a:rPr lang="es-ES" u="sng" dirty="0" smtClean="0"/>
              <a:t>Autentificación</a:t>
            </a:r>
            <a:endParaRPr lang="es-AR" dirty="0" smtClean="0"/>
          </a:p>
          <a:p>
            <a:pPr>
              <a:spcBef>
                <a:spcPct val="0"/>
              </a:spcBef>
            </a:pPr>
            <a:r>
              <a:rPr lang="es-ES" dirty="0" smtClean="0"/>
              <a:t>En sistemas orientados a conexión, la autentificación puede realizarse en el momento en que se establece una sesión. El planteamiento tradicional consiste en hacer que el usuario compruebe su identidad, mediante la presentación de una contraseña. Este método no solamente expone al usuario a una intercepción pasiva, sino que también puede exigirle a la computadora que autentifica (por ejemplo, el banco) mantener una lista interna de contraseñas, lo cual, en sí mismo, viene a ser un problema potencial de seguridad. Este problema puede solucionarse mediante el empleo de las firmas digitales de clave secreta o pública.</a:t>
            </a:r>
            <a:endParaRPr lang="es-AR" dirty="0" smtClean="0"/>
          </a:p>
          <a:p>
            <a:pPr>
              <a:spcBef>
                <a:spcPct val="0"/>
              </a:spcBef>
            </a:pPr>
            <a:endParaRPr lang="es-ES_tradnl" dirty="0" smtClean="0"/>
          </a:p>
        </p:txBody>
      </p:sp>
      <p:sp>
        <p:nvSpPr>
          <p:cNvPr id="40963"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extLst>
      <p:ext uri="{BB962C8B-B14F-4D97-AF65-F5344CB8AC3E}">
        <p14:creationId xmlns:p14="http://schemas.microsoft.com/office/powerpoint/2010/main" val="29835018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Marcador de imagen de diapositiva 1"/>
          <p:cNvSpPr>
            <a:spLocks noGrp="1" noRot="1" noChangeAspect="1"/>
          </p:cNvSpPr>
          <p:nvPr>
            <p:ph type="sldImg"/>
          </p:nvPr>
        </p:nvSpPr>
        <p:spPr bwMode="auto">
          <a:noFill/>
          <a:ln>
            <a:solidFill>
              <a:srgbClr val="000000"/>
            </a:solidFill>
            <a:miter lim="800000"/>
            <a:headEnd/>
            <a:tailEnd/>
          </a:ln>
        </p:spPr>
      </p:sp>
      <p:sp>
        <p:nvSpPr>
          <p:cNvPr id="43010"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ES" u="sng" smtClean="0"/>
              <a:t>Firma digital de clave secreta</a:t>
            </a:r>
            <a:endParaRPr lang="es-AR" smtClean="0"/>
          </a:p>
          <a:p>
            <a:pPr>
              <a:spcBef>
                <a:spcPct val="0"/>
              </a:spcBef>
            </a:pPr>
            <a:r>
              <a:rPr lang="es-ES" smtClean="0"/>
              <a:t>Un enfoque de las firmas digitales sería tener una autoridad central que sepa todo y en quien todos confíen, por ejemplo el </a:t>
            </a:r>
            <a:r>
              <a:rPr lang="es-ES" i="1" smtClean="0"/>
              <a:t>Big Brother</a:t>
            </a:r>
            <a:r>
              <a:rPr lang="es-ES" smtClean="0"/>
              <a:t> (BB). Cada usuario escoge una clave secreta y la lleva personalmente a las oficinas de BB. Por tanto sólo el usuario y BB conocen la clave secreta. </a:t>
            </a:r>
            <a:endParaRPr lang="es-AR" smtClean="0"/>
          </a:p>
          <a:p>
            <a:pPr>
              <a:spcBef>
                <a:spcPct val="0"/>
              </a:spcBef>
            </a:pPr>
            <a:r>
              <a:rPr lang="es-ES" smtClean="0"/>
              <a:t>Un problema potencial de este protocolo es que todos tienen que confiar en BB. Es más, el BB lee todos los mensajes firmados. Por ello es más confiable utilizar la criptografía de clave pública.</a:t>
            </a:r>
            <a:endParaRPr lang="es-AR" smtClean="0"/>
          </a:p>
          <a:p>
            <a:pPr>
              <a:spcBef>
                <a:spcPct val="0"/>
              </a:spcBef>
            </a:pPr>
            <a:endParaRPr lang="es-ES_tradnl" smtClean="0"/>
          </a:p>
        </p:txBody>
      </p:sp>
      <p:sp>
        <p:nvSpPr>
          <p:cNvPr id="43011"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extLst>
      <p:ext uri="{BB962C8B-B14F-4D97-AF65-F5344CB8AC3E}">
        <p14:creationId xmlns:p14="http://schemas.microsoft.com/office/powerpoint/2010/main" val="25265585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Marcador de imagen de diapositiva 1"/>
          <p:cNvSpPr>
            <a:spLocks noGrp="1" noRot="1" noChangeAspect="1"/>
          </p:cNvSpPr>
          <p:nvPr>
            <p:ph type="sldImg"/>
          </p:nvPr>
        </p:nvSpPr>
        <p:spPr bwMode="auto">
          <a:noFill/>
          <a:ln>
            <a:solidFill>
              <a:srgbClr val="000000"/>
            </a:solidFill>
            <a:miter lim="800000"/>
            <a:headEnd/>
            <a:tailEnd/>
          </a:ln>
        </p:spPr>
      </p:sp>
      <p:sp>
        <p:nvSpPr>
          <p:cNvPr id="45058"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ES" u="sng" smtClean="0"/>
              <a:t>Firma digital de clave pública</a:t>
            </a:r>
            <a:endParaRPr lang="es-AR" smtClean="0"/>
          </a:p>
          <a:p>
            <a:pPr>
              <a:spcBef>
                <a:spcPct val="0"/>
              </a:spcBef>
            </a:pPr>
            <a:r>
              <a:rPr lang="es-ES" smtClean="0"/>
              <a:t>Esta propuesta utiliza un algoritmo de cifrado (con clave), E, y el algoritmo de descifrado (con clave), D. E y D deben cumplir los siguientes requisitos:</a:t>
            </a:r>
            <a:endParaRPr lang="es-AR" smtClean="0"/>
          </a:p>
          <a:p>
            <a:pPr>
              <a:spcBef>
                <a:spcPct val="0"/>
              </a:spcBef>
            </a:pPr>
            <a:r>
              <a:rPr lang="es-ES" smtClean="0"/>
              <a:t>D(E(P)) = P</a:t>
            </a:r>
            <a:endParaRPr lang="es-AR" smtClean="0"/>
          </a:p>
          <a:p>
            <a:pPr>
              <a:spcBef>
                <a:spcPct val="0"/>
              </a:spcBef>
            </a:pPr>
            <a:r>
              <a:rPr lang="es-ES" smtClean="0"/>
              <a:t>Es excesivamente difícil deducir D de E.</a:t>
            </a:r>
            <a:endParaRPr lang="es-AR" smtClean="0"/>
          </a:p>
          <a:p>
            <a:pPr>
              <a:spcBef>
                <a:spcPct val="0"/>
              </a:spcBef>
            </a:pPr>
            <a:r>
              <a:rPr lang="es-ES" smtClean="0"/>
              <a:t>E no puede descifrarse mediante un ataque de texto normal seleccionado.</a:t>
            </a:r>
            <a:endParaRPr lang="es-AR" smtClean="0"/>
          </a:p>
          <a:p>
            <a:pPr>
              <a:spcBef>
                <a:spcPct val="0"/>
              </a:spcBef>
            </a:pPr>
            <a:r>
              <a:rPr lang="es-ES" smtClean="0"/>
              <a:t>El primer requisito dice que, si aplicamos D a un mensaje cifrado, E(P), obtenemos nuevamente el mensaje de texto original P. El tercero es necesario porque los intrusos pueden experimentar a placer con el algoritmo.</a:t>
            </a:r>
            <a:endParaRPr lang="es-AR" smtClean="0"/>
          </a:p>
          <a:p>
            <a:pPr>
              <a:spcBef>
                <a:spcPct val="0"/>
              </a:spcBef>
            </a:pPr>
            <a:r>
              <a:rPr lang="es-ES" smtClean="0"/>
              <a:t>El método funciona de la siguiente manera. Una persona, diseña dos algoritmos, E y D, que cumplan los requisitos anteriores. El algoritmo de cifrado y la clave , E, se hacen públicos, de ahí el nombre de </a:t>
            </a:r>
            <a:r>
              <a:rPr lang="es-ES" b="1" smtClean="0"/>
              <a:t>criptografía de clave pública</a:t>
            </a:r>
            <a:r>
              <a:rPr lang="es-ES" smtClean="0"/>
              <a:t>., pero se mantiene secreta la clave de descifrado. Este método requiere siempre que cada usuario tenga dos claves: una pública, usada por todo el mundo para cifrar mensajes a enviar a ese usuario, y una privada, que el usuario necesita para descifrar los mensajes.</a:t>
            </a:r>
            <a:endParaRPr lang="es-AR" smtClean="0"/>
          </a:p>
          <a:p>
            <a:pPr>
              <a:spcBef>
                <a:spcPct val="0"/>
              </a:spcBef>
            </a:pPr>
            <a:endParaRPr lang="es-ES_tradnl" smtClean="0"/>
          </a:p>
        </p:txBody>
      </p:sp>
      <p:sp>
        <p:nvSpPr>
          <p:cNvPr id="45059"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extLst>
      <p:ext uri="{BB962C8B-B14F-4D97-AF65-F5344CB8AC3E}">
        <p14:creationId xmlns:p14="http://schemas.microsoft.com/office/powerpoint/2010/main" val="13041207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Marcador de imagen de diapositiva 1"/>
          <p:cNvSpPr>
            <a:spLocks noGrp="1" noRot="1" noChangeAspect="1"/>
          </p:cNvSpPr>
          <p:nvPr>
            <p:ph type="sldImg"/>
          </p:nvPr>
        </p:nvSpPr>
        <p:spPr bwMode="auto">
          <a:noFill/>
          <a:ln>
            <a:solidFill>
              <a:srgbClr val="000000"/>
            </a:solidFill>
            <a:miter lim="800000"/>
            <a:headEnd/>
            <a:tailEnd/>
          </a:ln>
        </p:spPr>
      </p:sp>
      <p:sp>
        <p:nvSpPr>
          <p:cNvPr id="47106"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ES" u="sng" smtClean="0"/>
              <a:t>Firma digital de clave pública</a:t>
            </a:r>
            <a:endParaRPr lang="es-AR" smtClean="0"/>
          </a:p>
          <a:p>
            <a:pPr>
              <a:spcBef>
                <a:spcPct val="0"/>
              </a:spcBef>
            </a:pPr>
            <a:r>
              <a:rPr lang="es-ES" smtClean="0"/>
              <a:t>Esta propuesta utiliza un algoritmo de cifrado (con clave), E, y el algoritmo de descifrado (con clave), D. E y D deben cumplir los siguientes requisitos:</a:t>
            </a:r>
            <a:endParaRPr lang="es-AR" smtClean="0"/>
          </a:p>
          <a:p>
            <a:pPr>
              <a:spcBef>
                <a:spcPct val="0"/>
              </a:spcBef>
            </a:pPr>
            <a:r>
              <a:rPr lang="es-ES" smtClean="0"/>
              <a:t>D(E(P)) = P</a:t>
            </a:r>
            <a:endParaRPr lang="es-AR" smtClean="0"/>
          </a:p>
          <a:p>
            <a:pPr>
              <a:spcBef>
                <a:spcPct val="0"/>
              </a:spcBef>
            </a:pPr>
            <a:r>
              <a:rPr lang="es-ES" smtClean="0"/>
              <a:t>Es excesivamente difícil deducir D de E.</a:t>
            </a:r>
            <a:endParaRPr lang="es-AR" smtClean="0"/>
          </a:p>
          <a:p>
            <a:pPr>
              <a:spcBef>
                <a:spcPct val="0"/>
              </a:spcBef>
            </a:pPr>
            <a:r>
              <a:rPr lang="es-ES" smtClean="0"/>
              <a:t>E no puede descifrarse mediante un ataque de texto normal seleccionado.</a:t>
            </a:r>
            <a:endParaRPr lang="es-AR" smtClean="0"/>
          </a:p>
          <a:p>
            <a:pPr>
              <a:spcBef>
                <a:spcPct val="0"/>
              </a:spcBef>
            </a:pPr>
            <a:r>
              <a:rPr lang="es-ES" smtClean="0"/>
              <a:t>El primer requisito dice que, si aplicamos D a un mensaje cifrado, E(P), obtenemos nuevamente el mensaje de texto original P. El tercero es necesario porque los intrusos pueden experimentar a placer con el algoritmo.</a:t>
            </a:r>
            <a:endParaRPr lang="es-AR" smtClean="0"/>
          </a:p>
          <a:p>
            <a:pPr>
              <a:spcBef>
                <a:spcPct val="0"/>
              </a:spcBef>
            </a:pPr>
            <a:r>
              <a:rPr lang="es-ES" smtClean="0"/>
              <a:t>El método funciona de la siguiente manera. Una persona, diseña dos algoritmos, E y D, que cumplan los requisitos anteriores. El algoritmo de cifrado y la clave , E, se hacen públicos, de ahí el nombre de </a:t>
            </a:r>
            <a:r>
              <a:rPr lang="es-ES" b="1" smtClean="0"/>
              <a:t>criptografía de clave pública</a:t>
            </a:r>
            <a:r>
              <a:rPr lang="es-ES" smtClean="0"/>
              <a:t>., pero se mantiene secreta la clave de descifrado. Este método requiere siempre que cada usuario tenga dos claves: una pública, usada por todo el mundo para cifrar mensajes a enviar a ese usuario, y una privada, que el usuario necesita para descifrar los mensajes.</a:t>
            </a:r>
            <a:endParaRPr lang="es-AR" smtClean="0"/>
          </a:p>
          <a:p>
            <a:pPr>
              <a:spcBef>
                <a:spcPct val="0"/>
              </a:spcBef>
            </a:pPr>
            <a:endParaRPr lang="es-ES_tradnl" smtClean="0"/>
          </a:p>
        </p:txBody>
      </p:sp>
      <p:sp>
        <p:nvSpPr>
          <p:cNvPr id="47107"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extLst>
      <p:ext uri="{BB962C8B-B14F-4D97-AF65-F5344CB8AC3E}">
        <p14:creationId xmlns:p14="http://schemas.microsoft.com/office/powerpoint/2010/main" val="42695618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83FDD5DC-8AE9-4E79-85AD-B5E47A3FFC35}" type="datetimeFigureOut">
              <a:rPr lang="es-AR" smtClean="0"/>
              <a:pPr/>
              <a:t>18/5/2026</a:t>
            </a:fld>
            <a:endParaRPr lang="es-AR"/>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AR"/>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1BD92D93-2DFB-403E-8AC6-810DCC03AF8E}"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18/5/2026</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18/5/2026</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18/5/2026</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18/5/2026</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3FDD5DC-8AE9-4E79-85AD-B5E47A3FFC35}" type="datetimeFigureOut">
              <a:rPr lang="es-AR" smtClean="0"/>
              <a:pPr/>
              <a:t>18/5/2026</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83FDD5DC-8AE9-4E79-85AD-B5E47A3FFC35}" type="datetimeFigureOut">
              <a:rPr lang="es-AR" smtClean="0"/>
              <a:pPr/>
              <a:t>18/5/2026</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83FDD5DC-8AE9-4E79-85AD-B5E47A3FFC35}" type="datetimeFigureOut">
              <a:rPr lang="es-AR" smtClean="0"/>
              <a:pPr/>
              <a:t>18/5/2026</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83FDD5DC-8AE9-4E79-85AD-B5E47A3FFC35}" type="datetimeFigureOut">
              <a:rPr lang="es-AR" smtClean="0"/>
              <a:pPr/>
              <a:t>18/5/2026</a:t>
            </a:fld>
            <a:endParaRPr lang="es-AR"/>
          </a:p>
        </p:txBody>
      </p:sp>
      <p:sp>
        <p:nvSpPr>
          <p:cNvPr id="3" name="2 Marcador de pie de página"/>
          <p:cNvSpPr>
            <a:spLocks noGrp="1"/>
          </p:cNvSpPr>
          <p:nvPr>
            <p:ph type="ftr" sz="quarter" idx="11"/>
          </p:nvPr>
        </p:nvSpPr>
        <p:spPr/>
        <p:txBody>
          <a:bodyPr/>
          <a:lstStyle>
            <a:extLst/>
          </a:lstStyle>
          <a:p>
            <a:endParaRPr lang="es-AR"/>
          </a:p>
        </p:txBody>
      </p:sp>
      <p:sp>
        <p:nvSpPr>
          <p:cNvPr id="4" name="3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83FDD5DC-8AE9-4E79-85AD-B5E47A3FFC35}" type="datetimeFigureOut">
              <a:rPr lang="es-AR" smtClean="0"/>
              <a:pPr/>
              <a:t>18/5/2026</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83FDD5DC-8AE9-4E79-85AD-B5E47A3FFC35}" type="datetimeFigureOut">
              <a:rPr lang="es-AR" smtClean="0"/>
              <a:pPr/>
              <a:t>18/5/2026</a:t>
            </a:fld>
            <a:endParaRPr lang="es-AR"/>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AR"/>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1BD92D93-2DFB-403E-8AC6-810DCC03AF8E}" type="slidenum">
              <a:rPr lang="es-AR" smtClean="0"/>
              <a:pPr/>
              <a:t>‹Nº›</a:t>
            </a:fld>
            <a:endParaRPr lang="es-AR"/>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3FDD5DC-8AE9-4E79-85AD-B5E47A3FFC35}" type="datetimeFigureOut">
              <a:rPr lang="es-AR" smtClean="0"/>
              <a:pPr/>
              <a:t>18/5/2026</a:t>
            </a:fld>
            <a:endParaRPr lang="es-AR"/>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AR"/>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BD92D93-2DFB-403E-8AC6-810DCC03AF8E}"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themeOverride" Target="../theme/themeOverride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http://airsnort.sourceforge.net/" TargetMode="External"/><Relationship Id="rId2" Type="http://schemas.openxmlformats.org/officeDocument/2006/relationships/hyperlink" Target="http://www.wi-fiplanet.com/reviews/ST/article.php/1268971" TargetMode="External"/><Relationship Id="rId1" Type="http://schemas.openxmlformats.org/officeDocument/2006/relationships/slideLayout" Target="../slideLayouts/slideLayout4.xml"/><Relationship Id="rId4" Type="http://schemas.openxmlformats.org/officeDocument/2006/relationships/hyperlink" Target="http://www.airmagnet.com/products/index.htm"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smtClean="0"/>
              <a:t>Redes I</a:t>
            </a:r>
            <a:endParaRPr lang="es-AR" dirty="0"/>
          </a:p>
        </p:txBody>
      </p:sp>
      <p:sp>
        <p:nvSpPr>
          <p:cNvPr id="3" name="2 Subtítulo"/>
          <p:cNvSpPr>
            <a:spLocks noGrp="1"/>
          </p:cNvSpPr>
          <p:nvPr>
            <p:ph type="subTitle" idx="1"/>
          </p:nvPr>
        </p:nvSpPr>
        <p:spPr/>
        <p:txBody>
          <a:bodyPr/>
          <a:lstStyle/>
          <a:p>
            <a:r>
              <a:rPr lang="es-AR" dirty="0" smtClean="0"/>
              <a:t>Unidad 7</a:t>
            </a:r>
            <a:endParaRPr lang="es-A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Marcador de contenido 1"/>
          <p:cNvSpPr>
            <a:spLocks noGrp="1"/>
          </p:cNvSpPr>
          <p:nvPr>
            <p:ph sz="half" idx="1"/>
          </p:nvPr>
        </p:nvSpPr>
        <p:spPr>
          <a:xfrm>
            <a:off x="457200" y="1481328"/>
            <a:ext cx="7931224" cy="4525963"/>
          </a:xfrm>
        </p:spPr>
        <p:txBody>
          <a:bodyPr/>
          <a:lstStyle/>
          <a:p>
            <a:pPr marL="109728" indent="0">
              <a:buNone/>
            </a:pPr>
            <a:r>
              <a:rPr lang="es-AR" dirty="0">
                <a:solidFill>
                  <a:schemeClr val="bg1"/>
                </a:solidFill>
              </a:rPr>
              <a:t>EMISOR</a:t>
            </a:r>
            <a:br>
              <a:rPr lang="es-AR" dirty="0">
                <a:solidFill>
                  <a:schemeClr val="bg1"/>
                </a:solidFill>
              </a:rPr>
            </a:br>
            <a:r>
              <a:rPr lang="es-AR" dirty="0">
                <a:solidFill>
                  <a:schemeClr val="bg1"/>
                </a:solidFill>
              </a:rPr>
              <a:t>Mensaje → HASH → cifrado con clave privada → Firma Digital</a:t>
            </a:r>
            <a:br>
              <a:rPr lang="es-AR" dirty="0">
                <a:solidFill>
                  <a:schemeClr val="bg1"/>
                </a:solidFill>
              </a:rPr>
            </a:br>
            <a:r>
              <a:rPr lang="es-AR" dirty="0">
                <a:solidFill>
                  <a:schemeClr val="bg1"/>
                </a:solidFill>
              </a:rPr>
              <a:t/>
            </a:r>
            <a:br>
              <a:rPr lang="es-AR" dirty="0">
                <a:solidFill>
                  <a:schemeClr val="bg1"/>
                </a:solidFill>
              </a:rPr>
            </a:br>
            <a:r>
              <a:rPr lang="es-AR" dirty="0">
                <a:solidFill>
                  <a:schemeClr val="bg1"/>
                </a:solidFill>
              </a:rPr>
              <a:t>RECEPTOR</a:t>
            </a:r>
            <a:br>
              <a:rPr lang="es-AR" dirty="0">
                <a:solidFill>
                  <a:schemeClr val="bg1"/>
                </a:solidFill>
              </a:rPr>
            </a:br>
            <a:r>
              <a:rPr lang="es-AR" dirty="0">
                <a:solidFill>
                  <a:schemeClr val="bg1"/>
                </a:solidFill>
              </a:rPr>
              <a:t>Firma → descifrado con clave pública → HASH original</a:t>
            </a:r>
            <a:br>
              <a:rPr lang="es-AR" dirty="0">
                <a:solidFill>
                  <a:schemeClr val="bg1"/>
                </a:solidFill>
              </a:rPr>
            </a:br>
            <a:r>
              <a:rPr lang="es-AR" dirty="0">
                <a:solidFill>
                  <a:schemeClr val="bg1"/>
                </a:solidFill>
              </a:rPr>
              <a:t>Mensaje → HASH nuevo</a:t>
            </a:r>
            <a:br>
              <a:rPr lang="es-AR" dirty="0">
                <a:solidFill>
                  <a:schemeClr val="bg1"/>
                </a:solidFill>
              </a:rPr>
            </a:br>
            <a:r>
              <a:rPr lang="es-AR" dirty="0"/>
              <a:t/>
            </a:r>
            <a:br>
              <a:rPr lang="es-AR" dirty="0"/>
            </a:br>
            <a:r>
              <a:rPr lang="es-AR" dirty="0"/>
              <a:t>Si ambos HASH son iguales → firma válida</a:t>
            </a:r>
          </a:p>
        </p:txBody>
      </p:sp>
      <p:sp>
        <p:nvSpPr>
          <p:cNvPr id="4" name="Título 3"/>
          <p:cNvSpPr>
            <a:spLocks noGrp="1"/>
          </p:cNvSpPr>
          <p:nvPr>
            <p:ph type="title"/>
          </p:nvPr>
        </p:nvSpPr>
        <p:spPr/>
        <p:txBody>
          <a:bodyPr>
            <a:normAutofit/>
          </a:bodyPr>
          <a:lstStyle/>
          <a:p>
            <a:r>
              <a:rPr lang="es-AR" dirty="0">
                <a:solidFill>
                  <a:schemeClr val="bg1"/>
                </a:solidFill>
              </a:rPr>
              <a:t>Esquema básico</a:t>
            </a:r>
            <a:endParaRPr lang="es-AR" dirty="0">
              <a:solidFill>
                <a:schemeClr val="bg1"/>
              </a:solidFill>
            </a:endParaRPr>
          </a:p>
        </p:txBody>
      </p:sp>
    </p:spTree>
    <p:extLst>
      <p:ext uri="{BB962C8B-B14F-4D97-AF65-F5344CB8AC3E}">
        <p14:creationId xmlns:p14="http://schemas.microsoft.com/office/powerpoint/2010/main" val="4256092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AR" dirty="0" smtClean="0">
                <a:solidFill>
                  <a:schemeClr val="bg1"/>
                </a:solidFill>
              </a:rPr>
              <a:t>Ejemplo práctico</a:t>
            </a:r>
            <a:endParaRPr lang="es-AR" dirty="0">
              <a:solidFill>
                <a:schemeClr val="bg1"/>
              </a:solidFill>
            </a:endParaRPr>
          </a:p>
        </p:txBody>
      </p:sp>
      <p:sp>
        <p:nvSpPr>
          <p:cNvPr id="5" name="Rectangle 1"/>
          <p:cNvSpPr>
            <a:spLocks noGrp="1" noChangeArrowheads="1"/>
          </p:cNvSpPr>
          <p:nvPr>
            <p:ph sz="half" idx="1"/>
          </p:nvPr>
        </p:nvSpPr>
        <p:spPr bwMode="auto">
          <a:xfrm>
            <a:off x="202746" y="1335058"/>
            <a:ext cx="8451994" cy="50885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09728" indent="0" fontAlgn="base">
              <a:buNone/>
            </a:pPr>
            <a:r>
              <a:rPr lang="es-AR" altLang="es-AR" sz="2400" dirty="0">
                <a:solidFill>
                  <a:schemeClr val="bg1"/>
                </a:solidFill>
                <a:latin typeface="+mj-lt"/>
              </a:rPr>
              <a:t>Supongamos:</a:t>
            </a:r>
          </a:p>
          <a:p>
            <a:pPr marR="0" lvl="0" defTabSz="914400" fontAlgn="base">
              <a:lnSpc>
                <a:spcPct val="100000"/>
              </a:lnSpc>
              <a:tabLst/>
            </a:pPr>
            <a:r>
              <a:rPr lang="es-AR" altLang="es-AR" sz="2400" dirty="0">
                <a:solidFill>
                  <a:schemeClr val="bg1"/>
                </a:solidFill>
                <a:latin typeface="+mj-lt"/>
              </a:rPr>
              <a:t>Usuario: Ana</a:t>
            </a:r>
          </a:p>
          <a:p>
            <a:pPr marR="0" lvl="0" defTabSz="914400" fontAlgn="base">
              <a:lnSpc>
                <a:spcPct val="100000"/>
              </a:lnSpc>
              <a:tabLst/>
            </a:pPr>
            <a:r>
              <a:rPr lang="es-AR" altLang="es-AR" sz="2400" dirty="0">
                <a:solidFill>
                  <a:schemeClr val="bg1"/>
                </a:solidFill>
                <a:latin typeface="+mj-lt"/>
              </a:rPr>
              <a:t>Clave privada de Ana: secreta</a:t>
            </a:r>
          </a:p>
          <a:p>
            <a:pPr marR="0" lvl="0" defTabSz="914400" fontAlgn="base">
              <a:lnSpc>
                <a:spcPct val="100000"/>
              </a:lnSpc>
              <a:tabLst/>
            </a:pPr>
            <a:r>
              <a:rPr lang="es-AR" altLang="es-AR" sz="2400" dirty="0">
                <a:solidFill>
                  <a:schemeClr val="bg1"/>
                </a:solidFill>
                <a:latin typeface="+mj-lt"/>
              </a:rPr>
              <a:t>Clave pública de Ana: conocida por todos</a:t>
            </a:r>
          </a:p>
          <a:p>
            <a:pPr marR="0" lvl="0" defTabSz="914400" fontAlgn="base">
              <a:lnSpc>
                <a:spcPct val="100000"/>
              </a:lnSpc>
              <a:tabLst/>
            </a:pPr>
            <a:r>
              <a:rPr lang="es-AR" altLang="es-AR" sz="2400" dirty="0">
                <a:solidFill>
                  <a:schemeClr val="bg1"/>
                </a:solidFill>
                <a:latin typeface="+mj-lt"/>
              </a:rPr>
              <a:t>Ana envía</a:t>
            </a:r>
            <a:r>
              <a:rPr lang="es-AR" altLang="es-AR" sz="2400" dirty="0" smtClean="0">
                <a:solidFill>
                  <a:schemeClr val="bg1"/>
                </a:solidFill>
                <a:latin typeface="+mj-lt"/>
              </a:rPr>
              <a:t>: "</a:t>
            </a:r>
            <a:r>
              <a:rPr lang="es-AR" altLang="es-AR" sz="2400" dirty="0">
                <a:solidFill>
                  <a:schemeClr val="bg1"/>
                </a:solidFill>
                <a:latin typeface="+mj-lt"/>
              </a:rPr>
              <a:t>Transferir $1000" </a:t>
            </a:r>
            <a:endParaRPr lang="es-AR" altLang="es-AR" sz="2400" dirty="0" smtClean="0">
              <a:solidFill>
                <a:schemeClr val="bg1"/>
              </a:solidFill>
              <a:latin typeface="+mj-lt"/>
            </a:endParaRPr>
          </a:p>
          <a:p>
            <a:pPr marL="109728" marR="0" lvl="0" indent="0" defTabSz="914400" fontAlgn="base">
              <a:lnSpc>
                <a:spcPct val="100000"/>
              </a:lnSpc>
              <a:buNone/>
              <a:tabLst/>
            </a:pPr>
            <a:r>
              <a:rPr lang="es-AR" altLang="es-AR" sz="2400" dirty="0" smtClean="0">
                <a:solidFill>
                  <a:schemeClr val="bg1"/>
                </a:solidFill>
                <a:latin typeface="+mj-lt"/>
              </a:rPr>
              <a:t>El </a:t>
            </a:r>
            <a:r>
              <a:rPr lang="es-AR" altLang="es-AR" sz="2400" dirty="0">
                <a:solidFill>
                  <a:schemeClr val="bg1"/>
                </a:solidFill>
                <a:latin typeface="+mj-lt"/>
              </a:rPr>
              <a:t>sistema:</a:t>
            </a:r>
          </a:p>
          <a:p>
            <a:pPr marL="566928" marR="0" lvl="0" indent="-457200" defTabSz="914400" fontAlgn="base">
              <a:lnSpc>
                <a:spcPct val="100000"/>
              </a:lnSpc>
              <a:buFont typeface="+mj-lt"/>
              <a:buAutoNum type="arabicPeriod"/>
              <a:tabLst/>
            </a:pPr>
            <a:r>
              <a:rPr lang="es-AR" altLang="es-AR" sz="2400" dirty="0">
                <a:solidFill>
                  <a:schemeClr val="bg1"/>
                </a:solidFill>
                <a:latin typeface="+mj-lt"/>
              </a:rPr>
              <a:t>Calcula el </a:t>
            </a:r>
            <a:r>
              <a:rPr lang="es-AR" altLang="es-AR" sz="2400" dirty="0" smtClean="0">
                <a:solidFill>
                  <a:schemeClr val="bg1"/>
                </a:solidFill>
                <a:latin typeface="+mj-lt"/>
              </a:rPr>
              <a:t>hash: A45F89</a:t>
            </a:r>
            <a:r>
              <a:rPr lang="es-AR" altLang="es-AR" sz="2400" dirty="0">
                <a:solidFill>
                  <a:schemeClr val="bg1"/>
                </a:solidFill>
                <a:latin typeface="+mj-lt"/>
              </a:rPr>
              <a:t>... </a:t>
            </a:r>
            <a:endParaRPr lang="es-AR" altLang="es-AR" sz="2400" dirty="0" smtClean="0">
              <a:solidFill>
                <a:schemeClr val="bg1"/>
              </a:solidFill>
              <a:latin typeface="+mj-lt"/>
            </a:endParaRPr>
          </a:p>
          <a:p>
            <a:pPr marL="566928" marR="0" lvl="0" indent="-457200" defTabSz="914400" fontAlgn="base">
              <a:lnSpc>
                <a:spcPct val="100000"/>
              </a:lnSpc>
              <a:buFont typeface="+mj-lt"/>
              <a:buAutoNum type="arabicPeriod"/>
              <a:tabLst/>
            </a:pPr>
            <a:r>
              <a:rPr lang="es-AR" altLang="es-AR" sz="2400" dirty="0" smtClean="0">
                <a:solidFill>
                  <a:schemeClr val="bg1"/>
                </a:solidFill>
                <a:latin typeface="+mj-lt"/>
              </a:rPr>
              <a:t>Cifra </a:t>
            </a:r>
            <a:r>
              <a:rPr lang="es-AR" altLang="es-AR" sz="2400" dirty="0">
                <a:solidFill>
                  <a:schemeClr val="bg1"/>
                </a:solidFill>
                <a:latin typeface="+mj-lt"/>
              </a:rPr>
              <a:t>ese hash con la clave privada de </a:t>
            </a:r>
            <a:r>
              <a:rPr lang="es-AR" altLang="es-AR" sz="2400" dirty="0" smtClean="0">
                <a:solidFill>
                  <a:schemeClr val="bg1"/>
                </a:solidFill>
                <a:latin typeface="+mj-lt"/>
              </a:rPr>
              <a:t>Ana.</a:t>
            </a:r>
          </a:p>
          <a:p>
            <a:pPr marL="566928" marR="0" lvl="0" indent="-457200" defTabSz="914400" fontAlgn="base">
              <a:lnSpc>
                <a:spcPct val="100000"/>
              </a:lnSpc>
              <a:buFont typeface="+mj-lt"/>
              <a:buAutoNum type="arabicPeriod"/>
              <a:tabLst/>
            </a:pPr>
            <a:r>
              <a:rPr lang="es-AR" altLang="es-AR" sz="2400" dirty="0" smtClean="0">
                <a:solidFill>
                  <a:schemeClr val="bg1"/>
                </a:solidFill>
                <a:latin typeface="+mj-lt"/>
              </a:rPr>
              <a:t>Envía</a:t>
            </a:r>
            <a:r>
              <a:rPr lang="es-AR" altLang="es-AR" sz="2400" dirty="0">
                <a:solidFill>
                  <a:schemeClr val="bg1"/>
                </a:solidFill>
                <a:latin typeface="+mj-lt"/>
              </a:rPr>
              <a:t>:</a:t>
            </a:r>
          </a:p>
          <a:p>
            <a:pPr lvl="1" fontAlgn="base"/>
            <a:r>
              <a:rPr lang="es-AR" altLang="es-AR" sz="2000" dirty="0">
                <a:solidFill>
                  <a:schemeClr val="bg1"/>
                </a:solidFill>
                <a:latin typeface="+mj-lt"/>
              </a:rPr>
              <a:t>mensaje</a:t>
            </a:r>
          </a:p>
          <a:p>
            <a:pPr lvl="1" fontAlgn="base"/>
            <a:r>
              <a:rPr lang="es-AR" altLang="es-AR" sz="2000" dirty="0">
                <a:solidFill>
                  <a:schemeClr val="bg1"/>
                </a:solidFill>
                <a:latin typeface="+mj-lt"/>
              </a:rPr>
              <a:t>firma digital</a:t>
            </a:r>
          </a:p>
          <a:p>
            <a:pPr marL="109728" marR="0" lvl="0" indent="0" defTabSz="914400" fontAlgn="base">
              <a:lnSpc>
                <a:spcPct val="100000"/>
              </a:lnSpc>
              <a:buNone/>
              <a:tabLst/>
            </a:pPr>
            <a:r>
              <a:rPr lang="es-AR" altLang="es-AR" sz="2400" dirty="0">
                <a:solidFill>
                  <a:schemeClr val="bg1"/>
                </a:solidFill>
                <a:latin typeface="+mj-lt"/>
              </a:rPr>
              <a:t>El receptor usa la clave pública de An</a:t>
            </a:r>
            <a:r>
              <a:rPr kumimoji="0" lang="es-AR" altLang="es-AR" sz="2400" b="0" i="0" u="none" strike="noStrike" cap="none" normalizeH="0" baseline="0" dirty="0" smtClean="0">
                <a:ln>
                  <a:noFill/>
                </a:ln>
                <a:solidFill>
                  <a:schemeClr val="bg1"/>
                </a:solidFill>
                <a:effectLst/>
                <a:latin typeface="+mj-lt"/>
              </a:rPr>
              <a:t>a para verificar.</a:t>
            </a:r>
          </a:p>
        </p:txBody>
      </p:sp>
    </p:spTree>
    <p:extLst>
      <p:ext uri="{BB962C8B-B14F-4D97-AF65-F5344CB8AC3E}">
        <p14:creationId xmlns:p14="http://schemas.microsoft.com/office/powerpoint/2010/main" val="346077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Marcador de contenido 1"/>
          <p:cNvSpPr>
            <a:spLocks noGrp="1"/>
          </p:cNvSpPr>
          <p:nvPr>
            <p:ph sz="half" idx="1"/>
          </p:nvPr>
        </p:nvSpPr>
        <p:spPr>
          <a:xfrm>
            <a:off x="457200" y="1481328"/>
            <a:ext cx="6203032" cy="4525963"/>
          </a:xfrm>
        </p:spPr>
        <p:txBody>
          <a:bodyPr>
            <a:normAutofit/>
          </a:bodyPr>
          <a:lstStyle/>
          <a:p>
            <a:r>
              <a:rPr lang="es-AR" dirty="0">
                <a:solidFill>
                  <a:schemeClr val="bg1"/>
                </a:solidFill>
              </a:rPr>
              <a:t>Técnicamente, esto NO existe como mecanismo válido de firma digital.</a:t>
            </a:r>
          </a:p>
          <a:p>
            <a:r>
              <a:rPr lang="es-AR" dirty="0">
                <a:solidFill>
                  <a:schemeClr val="bg1"/>
                </a:solidFill>
              </a:rPr>
              <a:t>La clave pública NO se usa para firmar.</a:t>
            </a:r>
          </a:p>
          <a:p>
            <a:pPr marL="109728" indent="0">
              <a:buNone/>
            </a:pPr>
            <a:r>
              <a:rPr lang="es-AR" dirty="0">
                <a:solidFill>
                  <a:schemeClr val="bg1"/>
                </a:solidFill>
              </a:rPr>
              <a:t>La clave pública se usa para:</a:t>
            </a:r>
          </a:p>
          <a:p>
            <a:r>
              <a:rPr lang="es-AR" dirty="0">
                <a:solidFill>
                  <a:schemeClr val="bg1"/>
                </a:solidFill>
              </a:rPr>
              <a:t>verificar firmas, </a:t>
            </a:r>
          </a:p>
          <a:p>
            <a:r>
              <a:rPr lang="es-AR" dirty="0">
                <a:solidFill>
                  <a:schemeClr val="bg1"/>
                </a:solidFill>
              </a:rPr>
              <a:t>cifrar información, </a:t>
            </a:r>
          </a:p>
          <a:p>
            <a:r>
              <a:rPr lang="es-AR" dirty="0">
                <a:solidFill>
                  <a:schemeClr val="bg1"/>
                </a:solidFill>
              </a:rPr>
              <a:t>distribuir confianza.</a:t>
            </a:r>
          </a:p>
          <a:p>
            <a:endParaRPr lang="es-AR" dirty="0"/>
          </a:p>
        </p:txBody>
      </p:sp>
      <p:sp>
        <p:nvSpPr>
          <p:cNvPr id="4" name="Título 3"/>
          <p:cNvSpPr>
            <a:spLocks noGrp="1"/>
          </p:cNvSpPr>
          <p:nvPr>
            <p:ph type="title"/>
          </p:nvPr>
        </p:nvSpPr>
        <p:spPr/>
        <p:txBody>
          <a:bodyPr/>
          <a:lstStyle/>
          <a:p>
            <a:r>
              <a:rPr lang="es-AR" dirty="0">
                <a:solidFill>
                  <a:schemeClr val="bg1"/>
                </a:solidFill>
              </a:rPr>
              <a:t>Firma digital con clave pública</a:t>
            </a:r>
          </a:p>
        </p:txBody>
      </p:sp>
    </p:spTree>
    <p:extLst>
      <p:ext uri="{BB962C8B-B14F-4D97-AF65-F5344CB8AC3E}">
        <p14:creationId xmlns:p14="http://schemas.microsoft.com/office/powerpoint/2010/main" val="1590645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Marcador de contenido 1"/>
          <p:cNvSpPr>
            <a:spLocks noGrp="1"/>
          </p:cNvSpPr>
          <p:nvPr>
            <p:ph sz="half" idx="1"/>
          </p:nvPr>
        </p:nvSpPr>
        <p:spPr>
          <a:xfrm>
            <a:off x="457200" y="1700808"/>
            <a:ext cx="7931224" cy="4525963"/>
          </a:xfrm>
        </p:spPr>
        <p:txBody>
          <a:bodyPr>
            <a:normAutofit/>
          </a:bodyPr>
          <a:lstStyle/>
          <a:p>
            <a:pPr marL="109728" indent="0">
              <a:buNone/>
            </a:pPr>
            <a:r>
              <a:rPr lang="es-AR" dirty="0">
                <a:solidFill>
                  <a:schemeClr val="bg1"/>
                </a:solidFill>
              </a:rPr>
              <a:t>Porque la clave pública es conocida por cualquiera.</a:t>
            </a:r>
          </a:p>
          <a:p>
            <a:pPr marL="109728" indent="0">
              <a:buNone/>
            </a:pPr>
            <a:r>
              <a:rPr lang="es-AR" dirty="0">
                <a:solidFill>
                  <a:schemeClr val="bg1"/>
                </a:solidFill>
              </a:rPr>
              <a:t>Si alguien pudiera firmar con clave pública:</a:t>
            </a:r>
          </a:p>
          <a:p>
            <a:pPr lvl="1"/>
            <a:r>
              <a:rPr lang="es-AR" dirty="0">
                <a:solidFill>
                  <a:schemeClr val="bg1"/>
                </a:solidFill>
              </a:rPr>
              <a:t>cualquier persona podría generar firmas, </a:t>
            </a:r>
          </a:p>
          <a:p>
            <a:pPr lvl="1"/>
            <a:r>
              <a:rPr lang="es-AR" dirty="0">
                <a:solidFill>
                  <a:schemeClr val="bg1"/>
                </a:solidFill>
              </a:rPr>
              <a:t>no existiría autenticidad, </a:t>
            </a:r>
          </a:p>
          <a:p>
            <a:pPr lvl="1"/>
            <a:r>
              <a:rPr lang="es-AR" dirty="0">
                <a:solidFill>
                  <a:schemeClr val="bg1"/>
                </a:solidFill>
              </a:rPr>
              <a:t>el sistema perdería seguridad.</a:t>
            </a:r>
          </a:p>
        </p:txBody>
      </p:sp>
      <p:sp>
        <p:nvSpPr>
          <p:cNvPr id="4" name="Título 3"/>
          <p:cNvSpPr>
            <a:spLocks noGrp="1"/>
          </p:cNvSpPr>
          <p:nvPr>
            <p:ph type="title"/>
          </p:nvPr>
        </p:nvSpPr>
        <p:spPr/>
        <p:txBody>
          <a:bodyPr>
            <a:normAutofit fontScale="90000"/>
          </a:bodyPr>
          <a:lstStyle/>
          <a:p>
            <a:r>
              <a:rPr lang="es-AR" dirty="0">
                <a:solidFill>
                  <a:schemeClr val="bg1"/>
                </a:solidFill>
              </a:rPr>
              <a:t>¿Por qué no se firma con clave pública?</a:t>
            </a:r>
          </a:p>
        </p:txBody>
      </p:sp>
    </p:spTree>
    <p:extLst>
      <p:ext uri="{BB962C8B-B14F-4D97-AF65-F5344CB8AC3E}">
        <p14:creationId xmlns:p14="http://schemas.microsoft.com/office/powerpoint/2010/main" val="3720165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AR" dirty="0">
                <a:solidFill>
                  <a:schemeClr val="bg1"/>
                </a:solidFill>
              </a:rPr>
              <a:t>Uso correcto de la clave pública</a:t>
            </a:r>
          </a:p>
        </p:txBody>
      </p:sp>
      <p:sp>
        <p:nvSpPr>
          <p:cNvPr id="5" name="Rectangle 1"/>
          <p:cNvSpPr>
            <a:spLocks noGrp="1" noChangeArrowheads="1"/>
          </p:cNvSpPr>
          <p:nvPr>
            <p:ph sz="half" idx="1"/>
          </p:nvPr>
        </p:nvSpPr>
        <p:spPr bwMode="auto">
          <a:xfrm>
            <a:off x="899592" y="1628800"/>
            <a:ext cx="6607899"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2400" b="0" i="0" u="none" strike="noStrike" cap="none" normalizeH="0" baseline="0" dirty="0" smtClean="0">
                <a:ln>
                  <a:noFill/>
                </a:ln>
                <a:solidFill>
                  <a:schemeClr val="bg1"/>
                </a:solidFill>
                <a:effectLst/>
              </a:rPr>
              <a:t>La clave pública sirve para:</a:t>
            </a:r>
            <a:endParaRPr kumimoji="0" lang="es-AR" altLang="es-AR" sz="2400" b="1"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2400" b="1" i="0" u="none" strike="noStrike" cap="none" normalizeH="0" baseline="0" dirty="0" smtClean="0">
                <a:ln>
                  <a:noFill/>
                </a:ln>
                <a:solidFill>
                  <a:schemeClr val="bg1"/>
                </a:solidFill>
                <a:effectLst/>
              </a:rPr>
              <a:t>a) Verificar firmas</a:t>
            </a:r>
          </a:p>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2400" b="0" i="0" u="none" strike="noStrike" cap="none" normalizeH="0" baseline="0" dirty="0" smtClean="0">
                <a:ln>
                  <a:noFill/>
                </a:ln>
                <a:solidFill>
                  <a:schemeClr val="bg1"/>
                </a:solidFill>
                <a:effectLst/>
              </a:rPr>
              <a:t>Firma hecha con clave privada</a:t>
            </a:r>
            <a:br>
              <a:rPr kumimoji="0" lang="es-AR" altLang="es-AR" sz="2400" b="0" i="0" u="none" strike="noStrike" cap="none" normalizeH="0" baseline="0" dirty="0" smtClean="0">
                <a:ln>
                  <a:noFill/>
                </a:ln>
                <a:solidFill>
                  <a:schemeClr val="bg1"/>
                </a:solidFill>
                <a:effectLst/>
              </a:rPr>
            </a:br>
            <a:r>
              <a:rPr kumimoji="0" lang="es-AR" altLang="es-AR" sz="2400" b="0" i="0" u="none" strike="noStrike" cap="none" normalizeH="0" baseline="0" dirty="0" smtClean="0">
                <a:ln>
                  <a:noFill/>
                </a:ln>
                <a:solidFill>
                  <a:schemeClr val="bg1"/>
                </a:solidFill>
                <a:effectLst/>
              </a:rPr>
              <a:t>↓</a:t>
            </a:r>
            <a:br>
              <a:rPr kumimoji="0" lang="es-AR" altLang="es-AR" sz="2400" b="0" i="0" u="none" strike="noStrike" cap="none" normalizeH="0" baseline="0" dirty="0" smtClean="0">
                <a:ln>
                  <a:noFill/>
                </a:ln>
                <a:solidFill>
                  <a:schemeClr val="bg1"/>
                </a:solidFill>
                <a:effectLst/>
              </a:rPr>
            </a:br>
            <a:r>
              <a:rPr kumimoji="0" lang="es-AR" altLang="es-AR" sz="2400" b="0" i="0" u="none" strike="noStrike" cap="none" normalizeH="0" baseline="0" dirty="0" smtClean="0">
                <a:ln>
                  <a:noFill/>
                </a:ln>
                <a:solidFill>
                  <a:schemeClr val="bg1"/>
                </a:solidFill>
                <a:effectLst/>
              </a:rPr>
              <a:t>Verificación con clave pública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AR" altLang="es-AR" sz="2400" b="1"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2400" b="1" i="0" u="none" strike="noStrike" cap="none" normalizeH="0" baseline="0" dirty="0" smtClean="0">
                <a:ln>
                  <a:noFill/>
                </a:ln>
                <a:solidFill>
                  <a:schemeClr val="bg1"/>
                </a:solidFill>
                <a:effectLst/>
              </a:rPr>
              <a:t>b) Cifrar información</a:t>
            </a:r>
          </a:p>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2400" b="0" i="0" u="none" strike="noStrike" cap="none" normalizeH="0" baseline="0" dirty="0" smtClean="0">
                <a:ln>
                  <a:noFill/>
                </a:ln>
                <a:solidFill>
                  <a:schemeClr val="bg1"/>
                </a:solidFill>
                <a:effectLst/>
              </a:rPr>
              <a:t>Mensaje cifrado con clave pública</a:t>
            </a:r>
            <a:br>
              <a:rPr kumimoji="0" lang="es-AR" altLang="es-AR" sz="2400" b="0" i="0" u="none" strike="noStrike" cap="none" normalizeH="0" baseline="0" dirty="0" smtClean="0">
                <a:ln>
                  <a:noFill/>
                </a:ln>
                <a:solidFill>
                  <a:schemeClr val="bg1"/>
                </a:solidFill>
                <a:effectLst/>
              </a:rPr>
            </a:br>
            <a:r>
              <a:rPr kumimoji="0" lang="es-AR" altLang="es-AR" sz="2400" b="0" i="0" u="none" strike="noStrike" cap="none" normalizeH="0" baseline="0" dirty="0" smtClean="0">
                <a:ln>
                  <a:noFill/>
                </a:ln>
                <a:solidFill>
                  <a:schemeClr val="bg1"/>
                </a:solidFill>
                <a:effectLst/>
              </a:rPr>
              <a:t>↓</a:t>
            </a:r>
            <a:br>
              <a:rPr kumimoji="0" lang="es-AR" altLang="es-AR" sz="2400" b="0" i="0" u="none" strike="noStrike" cap="none" normalizeH="0" baseline="0" dirty="0" smtClean="0">
                <a:ln>
                  <a:noFill/>
                </a:ln>
                <a:solidFill>
                  <a:schemeClr val="bg1"/>
                </a:solidFill>
                <a:effectLst/>
              </a:rPr>
            </a:br>
            <a:r>
              <a:rPr kumimoji="0" lang="es-AR" altLang="es-AR" sz="2400" b="0" i="0" u="none" strike="noStrike" cap="none" normalizeH="0" baseline="0" dirty="0" smtClean="0">
                <a:ln>
                  <a:noFill/>
                </a:ln>
                <a:solidFill>
                  <a:schemeClr val="bg1"/>
                </a:solidFill>
                <a:effectLst/>
              </a:rPr>
              <a:t>Solo puede descifrarse con la clave privada</a:t>
            </a:r>
          </a:p>
        </p:txBody>
      </p:sp>
    </p:spTree>
    <p:extLst>
      <p:ext uri="{BB962C8B-B14F-4D97-AF65-F5344CB8AC3E}">
        <p14:creationId xmlns:p14="http://schemas.microsoft.com/office/powerpoint/2010/main" val="27940999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lstStyle/>
          <a:p>
            <a:pPr>
              <a:spcAft>
                <a:spcPts val="600"/>
              </a:spcAft>
              <a:buFont typeface="Wingdings" pitchFamily="2" charset="2"/>
              <a:buNone/>
            </a:pPr>
            <a:r>
              <a:rPr lang="es-AR" sz="3200" dirty="0" smtClean="0">
                <a:solidFill>
                  <a:schemeClr val="bg1"/>
                </a:solidFill>
              </a:rPr>
              <a:t>Firma digital de Clave Pública</a:t>
            </a:r>
          </a:p>
          <a:p>
            <a:pPr lvl="1">
              <a:spcAft>
                <a:spcPts val="600"/>
              </a:spcAft>
              <a:buClrTx/>
              <a:buFont typeface="Wingdings" pitchFamily="2" charset="2"/>
              <a:buNone/>
            </a:pPr>
            <a:endParaRPr lang="es-AR" dirty="0" smtClean="0">
              <a:solidFill>
                <a:schemeClr val="bg1"/>
              </a:solidFill>
            </a:endParaRPr>
          </a:p>
          <a:p>
            <a:pPr>
              <a:spcAft>
                <a:spcPts val="600"/>
              </a:spcAft>
              <a:buFont typeface="Wingdings" pitchFamily="2" charset="2"/>
              <a:buNone/>
            </a:pPr>
            <a:endParaRPr lang="es-AR" sz="3200" dirty="0" smtClean="0"/>
          </a:p>
          <a:p>
            <a:pPr>
              <a:spcAft>
                <a:spcPts val="3000"/>
              </a:spcAft>
              <a:buFont typeface="Wingdings" pitchFamily="2" charset="2"/>
              <a:buNone/>
            </a:pPr>
            <a:endParaRPr lang="es-AR" sz="3200" dirty="0" smtClean="0"/>
          </a:p>
          <a:p>
            <a:pPr>
              <a:buFont typeface="Wingdings" pitchFamily="2" charset="2"/>
              <a:buNone/>
            </a:pPr>
            <a:endParaRPr lang="es-AR" sz="3200" dirty="0" smtClean="0"/>
          </a:p>
          <a:p>
            <a:pPr>
              <a:buFont typeface="Wingdings" pitchFamily="2" charset="2"/>
              <a:buNone/>
            </a:pPr>
            <a:endParaRPr lang="es-AR" sz="3200" dirty="0" smtClean="0"/>
          </a:p>
        </p:txBody>
      </p:sp>
      <p:sp>
        <p:nvSpPr>
          <p:cNvPr id="37" name="7 Marcador de contenido"/>
          <p:cNvSpPr>
            <a:spLocks noGrp="1"/>
          </p:cNvSpPr>
          <p:nvPr>
            <p:ph sz="half" idx="1"/>
          </p:nvPr>
        </p:nvSpPr>
        <p:spPr>
          <a:xfrm>
            <a:off x="142875" y="857250"/>
            <a:ext cx="8786813" cy="5357813"/>
          </a:xfrm>
        </p:spPr>
        <p:txBody>
          <a:bodyPr>
            <a:normAutofit lnSpcReduction="10000"/>
          </a:bodyPr>
          <a:lstStyle/>
          <a:p>
            <a:pPr marL="411480" fontAlgn="auto">
              <a:spcAft>
                <a:spcPts val="600"/>
              </a:spcAft>
              <a:buClr>
                <a:srgbClr val="FFFF00"/>
              </a:buClr>
              <a:buFont typeface="Wingdings"/>
              <a:buChar char=""/>
              <a:defRPr/>
            </a:pPr>
            <a:r>
              <a:rPr lang="es-AR" dirty="0" smtClean="0">
                <a:solidFill>
                  <a:schemeClr val="bg1"/>
                </a:solidFill>
              </a:rPr>
              <a:t>Se basa en la existencia de un par de algoritmos (E y D) que cumplan las siguientes premisas:</a:t>
            </a:r>
          </a:p>
          <a:p>
            <a:pPr marL="912114" lvl="1" indent="-457200" fontAlgn="auto">
              <a:spcAft>
                <a:spcPts val="0"/>
              </a:spcAft>
              <a:buClr>
                <a:srgbClr val="FFFF00"/>
              </a:buClr>
              <a:buFont typeface="+mj-lt"/>
              <a:buAutoNum type="arabicPeriod"/>
              <a:defRPr/>
            </a:pPr>
            <a:r>
              <a:rPr lang="es-ES" dirty="0" smtClean="0">
                <a:solidFill>
                  <a:schemeClr val="bg1"/>
                </a:solidFill>
              </a:rPr>
              <a:t>D(E(P)) = P</a:t>
            </a:r>
            <a:endParaRPr lang="es-AR" sz="3200" dirty="0" smtClean="0">
              <a:solidFill>
                <a:schemeClr val="bg1"/>
              </a:solidFill>
            </a:endParaRPr>
          </a:p>
          <a:p>
            <a:pPr marL="912114" lvl="1" indent="-457200" fontAlgn="auto">
              <a:spcAft>
                <a:spcPts val="0"/>
              </a:spcAft>
              <a:buClr>
                <a:srgbClr val="FFFF00"/>
              </a:buClr>
              <a:buFont typeface="+mj-lt"/>
              <a:buAutoNum type="arabicPeriod"/>
              <a:defRPr/>
            </a:pPr>
            <a:r>
              <a:rPr lang="es-ES" dirty="0" smtClean="0">
                <a:solidFill>
                  <a:schemeClr val="bg1"/>
                </a:solidFill>
              </a:rPr>
              <a:t>Es excesivamente difícil deducir D de E.</a:t>
            </a:r>
            <a:endParaRPr lang="es-AR" sz="3200" dirty="0" smtClean="0">
              <a:solidFill>
                <a:schemeClr val="bg1"/>
              </a:solidFill>
            </a:endParaRPr>
          </a:p>
          <a:p>
            <a:pPr marL="912114" lvl="1" indent="-457200" fontAlgn="auto">
              <a:spcAft>
                <a:spcPts val="0"/>
              </a:spcAft>
              <a:buClr>
                <a:srgbClr val="FFFF00"/>
              </a:buClr>
              <a:buFont typeface="+mj-lt"/>
              <a:buAutoNum type="arabicPeriod"/>
              <a:defRPr/>
            </a:pPr>
            <a:r>
              <a:rPr lang="es-ES" dirty="0" smtClean="0">
                <a:solidFill>
                  <a:schemeClr val="bg1"/>
                </a:solidFill>
              </a:rPr>
              <a:t>E no puede descifrarse mediante un ataque de texto normal seleccionado.</a:t>
            </a:r>
          </a:p>
          <a:p>
            <a:pPr marL="582930" indent="-457200" fontAlgn="auto">
              <a:spcAft>
                <a:spcPts val="0"/>
              </a:spcAft>
              <a:buClr>
                <a:srgbClr val="FFFF00"/>
              </a:buClr>
              <a:buFont typeface="Wingdings"/>
              <a:buNone/>
              <a:defRPr/>
            </a:pPr>
            <a:r>
              <a:rPr lang="es-ES" dirty="0" smtClean="0">
                <a:solidFill>
                  <a:schemeClr val="bg1"/>
                </a:solidFill>
              </a:rPr>
              <a:t>El primer requisito dice que, si aplicamos D a un mensaje cifrado, E(P), obtenemos nuevamente el mensaje de texto original P.</a:t>
            </a:r>
          </a:p>
          <a:p>
            <a:pPr marL="582930" indent="-457200" fontAlgn="auto">
              <a:spcAft>
                <a:spcPts val="0"/>
              </a:spcAft>
              <a:buClr>
                <a:srgbClr val="FFFF00"/>
              </a:buClr>
              <a:buFont typeface="Wingdings"/>
              <a:buNone/>
              <a:defRPr/>
            </a:pPr>
            <a:r>
              <a:rPr lang="es-ES" dirty="0" smtClean="0">
                <a:solidFill>
                  <a:schemeClr val="bg1"/>
                </a:solidFill>
              </a:rPr>
              <a:t>El tercero es necesario porque los intrusos pueden experimentar a placer con el algoritmo.</a:t>
            </a:r>
            <a:endParaRPr lang="es-AR" dirty="0"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lstStyle/>
          <a:p>
            <a:pPr>
              <a:spcAft>
                <a:spcPts val="600"/>
              </a:spcAft>
              <a:buFont typeface="Wingdings" pitchFamily="2" charset="2"/>
              <a:buNone/>
            </a:pPr>
            <a:r>
              <a:rPr lang="es-AR" sz="3200" dirty="0" smtClean="0">
                <a:solidFill>
                  <a:schemeClr val="bg1"/>
                </a:solidFill>
              </a:rPr>
              <a:t>Firma digital de Clave Pública</a:t>
            </a:r>
          </a:p>
          <a:p>
            <a:pPr lvl="1">
              <a:spcAft>
                <a:spcPts val="600"/>
              </a:spcAft>
              <a:buClrTx/>
              <a:buFont typeface="Wingdings" pitchFamily="2" charset="2"/>
              <a:buNone/>
            </a:pPr>
            <a:endParaRPr lang="es-AR" dirty="0" smtClean="0">
              <a:solidFill>
                <a:schemeClr val="bg1"/>
              </a:solidFill>
            </a:endParaRPr>
          </a:p>
          <a:p>
            <a:pPr>
              <a:spcAft>
                <a:spcPts val="600"/>
              </a:spcAft>
              <a:buFont typeface="Wingdings" pitchFamily="2" charset="2"/>
              <a:buNone/>
            </a:pPr>
            <a:endParaRPr lang="es-AR" sz="3200" dirty="0" smtClean="0"/>
          </a:p>
          <a:p>
            <a:pPr>
              <a:spcAft>
                <a:spcPts val="3000"/>
              </a:spcAft>
              <a:buFont typeface="Wingdings" pitchFamily="2" charset="2"/>
              <a:buNone/>
            </a:pPr>
            <a:endParaRPr lang="es-AR" sz="3200" dirty="0" smtClean="0"/>
          </a:p>
          <a:p>
            <a:pPr>
              <a:buFont typeface="Wingdings" pitchFamily="2" charset="2"/>
              <a:buNone/>
            </a:pPr>
            <a:endParaRPr lang="es-AR" sz="3200" dirty="0" smtClean="0"/>
          </a:p>
          <a:p>
            <a:pPr>
              <a:buFont typeface="Wingdings" pitchFamily="2" charset="2"/>
              <a:buNone/>
            </a:pPr>
            <a:endParaRPr lang="es-AR" sz="3200" dirty="0" smtClean="0"/>
          </a:p>
        </p:txBody>
      </p:sp>
      <p:sp>
        <p:nvSpPr>
          <p:cNvPr id="37" name="7 Marcador de contenido"/>
          <p:cNvSpPr>
            <a:spLocks noGrp="1"/>
          </p:cNvSpPr>
          <p:nvPr>
            <p:ph sz="half" idx="1"/>
          </p:nvPr>
        </p:nvSpPr>
        <p:spPr>
          <a:xfrm>
            <a:off x="214313" y="1285875"/>
            <a:ext cx="8786812" cy="4143375"/>
          </a:xfrm>
        </p:spPr>
        <p:txBody>
          <a:bodyPr>
            <a:normAutofit lnSpcReduction="10000"/>
          </a:bodyPr>
          <a:lstStyle/>
          <a:p>
            <a:pPr>
              <a:spcAft>
                <a:spcPts val="600"/>
              </a:spcAft>
              <a:buClr>
                <a:schemeClr val="tx2">
                  <a:lumMod val="50000"/>
                </a:schemeClr>
              </a:buClr>
            </a:pPr>
            <a:r>
              <a:rPr lang="es-AR" dirty="0" smtClean="0">
                <a:solidFill>
                  <a:schemeClr val="bg1"/>
                </a:solidFill>
              </a:rPr>
              <a:t>El método funciona de la siguiente manera:</a:t>
            </a:r>
          </a:p>
          <a:p>
            <a:pPr lvl="1">
              <a:spcAft>
                <a:spcPts val="600"/>
              </a:spcAft>
              <a:buClr>
                <a:schemeClr val="tx2">
                  <a:lumMod val="50000"/>
                </a:schemeClr>
              </a:buClr>
            </a:pPr>
            <a:r>
              <a:rPr lang="es-AR" dirty="0" smtClean="0">
                <a:solidFill>
                  <a:schemeClr val="bg1"/>
                </a:solidFill>
              </a:rPr>
              <a:t>El algoritmo de CIFRADO y la clave se hacen públicos.</a:t>
            </a:r>
          </a:p>
          <a:p>
            <a:pPr lvl="1">
              <a:spcAft>
                <a:spcPts val="600"/>
              </a:spcAft>
              <a:buClr>
                <a:schemeClr val="tx2">
                  <a:lumMod val="50000"/>
                </a:schemeClr>
              </a:buClr>
            </a:pPr>
            <a:r>
              <a:rPr lang="es-AR" dirty="0" smtClean="0">
                <a:solidFill>
                  <a:schemeClr val="bg1"/>
                </a:solidFill>
              </a:rPr>
              <a:t>Se mantiene la clave secreta para el descifrado.</a:t>
            </a:r>
          </a:p>
          <a:p>
            <a:pPr lvl="1">
              <a:spcAft>
                <a:spcPts val="600"/>
              </a:spcAft>
              <a:buClr>
                <a:schemeClr val="tx2">
                  <a:lumMod val="50000"/>
                </a:schemeClr>
              </a:buClr>
            </a:pPr>
            <a:r>
              <a:rPr lang="es-AR" dirty="0" smtClean="0">
                <a:solidFill>
                  <a:schemeClr val="bg1"/>
                </a:solidFill>
              </a:rPr>
              <a:t>Cada usuario tiene su clave privada y la clave pública de los usuarios con los que quiere intercambiar documentos:</a:t>
            </a:r>
          </a:p>
          <a:p>
            <a:pPr lvl="2">
              <a:spcAft>
                <a:spcPts val="600"/>
              </a:spcAft>
              <a:buClr>
                <a:schemeClr val="tx2">
                  <a:lumMod val="50000"/>
                </a:schemeClr>
              </a:buClr>
            </a:pPr>
            <a:r>
              <a:rPr lang="es-AR" dirty="0" smtClean="0">
                <a:solidFill>
                  <a:schemeClr val="bg1"/>
                </a:solidFill>
              </a:rPr>
              <a:t>Utiliza la clave pública de otro usuario para encriptar los documentos que le quiera enviar.</a:t>
            </a:r>
          </a:p>
          <a:p>
            <a:pPr lvl="2">
              <a:spcAft>
                <a:spcPts val="600"/>
              </a:spcAft>
              <a:buClr>
                <a:schemeClr val="tx2">
                  <a:lumMod val="50000"/>
                </a:schemeClr>
              </a:buClr>
            </a:pPr>
            <a:r>
              <a:rPr lang="es-AR" dirty="0" smtClean="0">
                <a:solidFill>
                  <a:schemeClr val="bg1"/>
                </a:solidFill>
              </a:rPr>
              <a:t>El usuario al recibir los documentos encriptados los puede leer con su clave privada.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lstStyle/>
          <a:p>
            <a:pPr>
              <a:spcAft>
                <a:spcPts val="600"/>
              </a:spcAft>
              <a:buFont typeface="Wingdings" pitchFamily="2" charset="2"/>
              <a:buNone/>
            </a:pPr>
            <a:r>
              <a:rPr lang="es-AR" sz="3200" dirty="0" smtClean="0">
                <a:solidFill>
                  <a:schemeClr val="bg1"/>
                </a:solidFill>
              </a:rPr>
              <a:t>Firma digital y Correos Electrónicos</a:t>
            </a:r>
          </a:p>
          <a:p>
            <a:pPr lvl="1">
              <a:spcAft>
                <a:spcPts val="600"/>
              </a:spcAft>
              <a:buClrTx/>
              <a:buFont typeface="Wingdings" pitchFamily="2" charset="2"/>
              <a:buNone/>
            </a:pPr>
            <a:endParaRPr lang="es-AR" dirty="0" smtClean="0"/>
          </a:p>
          <a:p>
            <a:pPr>
              <a:spcAft>
                <a:spcPts val="600"/>
              </a:spcAft>
              <a:buFont typeface="Wingdings" pitchFamily="2" charset="2"/>
              <a:buNone/>
            </a:pPr>
            <a:endParaRPr lang="es-AR" sz="3200" dirty="0" smtClean="0"/>
          </a:p>
          <a:p>
            <a:pPr>
              <a:spcAft>
                <a:spcPts val="3000"/>
              </a:spcAft>
              <a:buFont typeface="Wingdings" pitchFamily="2" charset="2"/>
              <a:buNone/>
            </a:pPr>
            <a:endParaRPr lang="es-AR" sz="3200" dirty="0" smtClean="0"/>
          </a:p>
          <a:p>
            <a:pPr>
              <a:buFont typeface="Wingdings" pitchFamily="2" charset="2"/>
              <a:buNone/>
            </a:pPr>
            <a:endParaRPr lang="es-AR" sz="3200" dirty="0" smtClean="0"/>
          </a:p>
          <a:p>
            <a:pPr>
              <a:buFont typeface="Wingdings" pitchFamily="2" charset="2"/>
              <a:buNone/>
            </a:pPr>
            <a:endParaRPr lang="es-AR" sz="3200" dirty="0" smtClean="0"/>
          </a:p>
        </p:txBody>
      </p:sp>
      <p:pic>
        <p:nvPicPr>
          <p:cNvPr id="3074" name="Picture 2"/>
          <p:cNvPicPr>
            <a:picLocks noGrp="1" noChangeAspect="1" noChangeArrowheads="1"/>
          </p:cNvPicPr>
          <p:nvPr>
            <p:ph sz="half" idx="1"/>
          </p:nvPr>
        </p:nvPicPr>
        <p:blipFill>
          <a:blip r:embed="rId3" cstate="print"/>
          <a:srcRect/>
          <a:stretch>
            <a:fillRect/>
          </a:stretch>
        </p:blipFill>
        <p:spPr>
          <a:xfrm>
            <a:off x="214313" y="1357313"/>
            <a:ext cx="4425950" cy="4143375"/>
          </a:xfrm>
        </p:spPr>
      </p:pic>
      <p:pic>
        <p:nvPicPr>
          <p:cNvPr id="3075" name="Picture 3"/>
          <p:cNvPicPr>
            <a:picLocks noGrp="1" noChangeAspect="1" noChangeArrowheads="1"/>
          </p:cNvPicPr>
          <p:nvPr>
            <p:ph sz="half" idx="1"/>
          </p:nvPr>
        </p:nvPicPr>
        <p:blipFill>
          <a:blip r:embed="rId4" cstate="print"/>
          <a:srcRect/>
          <a:stretch>
            <a:fillRect/>
          </a:stretch>
        </p:blipFill>
        <p:spPr>
          <a:xfrm>
            <a:off x="5072063" y="1357313"/>
            <a:ext cx="3771900" cy="4143375"/>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074"/>
                                        </p:tgtEl>
                                        <p:attrNameLst>
                                          <p:attrName>style.visibility</p:attrName>
                                        </p:attrNameLst>
                                      </p:cBhvr>
                                      <p:to>
                                        <p:strVal val="visible"/>
                                      </p:to>
                                    </p:set>
                                    <p:anim calcmode="lin" valueType="num">
                                      <p:cBhvr additive="base">
                                        <p:cTn id="11" dur="500" fill="hold"/>
                                        <p:tgtEl>
                                          <p:spTgt spid="3074"/>
                                        </p:tgtEl>
                                        <p:attrNameLst>
                                          <p:attrName>ppt_x</p:attrName>
                                        </p:attrNameLst>
                                      </p:cBhvr>
                                      <p:tavLst>
                                        <p:tav tm="0">
                                          <p:val>
                                            <p:strVal val="#ppt_x"/>
                                          </p:val>
                                        </p:tav>
                                        <p:tav tm="100000">
                                          <p:val>
                                            <p:strVal val="#ppt_x"/>
                                          </p:val>
                                        </p:tav>
                                      </p:tavLst>
                                    </p:anim>
                                    <p:anim calcmode="lin" valueType="num">
                                      <p:cBhvr additive="base">
                                        <p:cTn id="12" dur="500" fill="hold"/>
                                        <p:tgtEl>
                                          <p:spTgt spid="3074"/>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075"/>
                                        </p:tgtEl>
                                        <p:attrNameLst>
                                          <p:attrName>style.visibility</p:attrName>
                                        </p:attrNameLst>
                                      </p:cBhvr>
                                      <p:to>
                                        <p:strVal val="visible"/>
                                      </p:to>
                                    </p:set>
                                    <p:anim calcmode="lin" valueType="num">
                                      <p:cBhvr additive="base">
                                        <p:cTn id="15" dur="500" fill="hold"/>
                                        <p:tgtEl>
                                          <p:spTgt spid="3075"/>
                                        </p:tgtEl>
                                        <p:attrNameLst>
                                          <p:attrName>ppt_x</p:attrName>
                                        </p:attrNameLst>
                                      </p:cBhvr>
                                      <p:tavLst>
                                        <p:tav tm="0">
                                          <p:val>
                                            <p:strVal val="#ppt_x"/>
                                          </p:val>
                                        </p:tav>
                                        <p:tav tm="100000">
                                          <p:val>
                                            <p:strVal val="#ppt_x"/>
                                          </p:val>
                                        </p:tav>
                                      </p:tavLst>
                                    </p:anim>
                                    <p:anim calcmode="lin" valueType="num">
                                      <p:cBhvr additive="base">
                                        <p:cTn id="16" dur="500" fill="hold"/>
                                        <p:tgtEl>
                                          <p:spTgt spid="30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285750" y="214313"/>
            <a:ext cx="8643938" cy="685800"/>
          </a:xfrm>
        </p:spPr>
        <p:txBody>
          <a:bodyPr>
            <a:normAutofit fontScale="85000" lnSpcReduction="10000"/>
          </a:bodyPr>
          <a:lstStyle/>
          <a:p>
            <a:pPr>
              <a:spcAft>
                <a:spcPts val="600"/>
              </a:spcAft>
              <a:buFont typeface="Wingdings" pitchFamily="2" charset="2"/>
              <a:buNone/>
            </a:pPr>
            <a:r>
              <a:rPr lang="es-AR" sz="3200" dirty="0" smtClean="0">
                <a:solidFill>
                  <a:schemeClr val="bg1"/>
                </a:solidFill>
              </a:rPr>
              <a:t>Procedimiento para intercambiar claves públicas</a:t>
            </a:r>
          </a:p>
          <a:p>
            <a:pPr lvl="1">
              <a:spcAft>
                <a:spcPts val="600"/>
              </a:spcAft>
              <a:buClrTx/>
              <a:buFont typeface="Wingdings" pitchFamily="2" charset="2"/>
              <a:buNone/>
            </a:pPr>
            <a:endParaRPr lang="es-AR" dirty="0" smtClean="0">
              <a:solidFill>
                <a:schemeClr val="bg1"/>
              </a:solidFill>
            </a:endParaRPr>
          </a:p>
          <a:p>
            <a:pPr>
              <a:spcAft>
                <a:spcPts val="600"/>
              </a:spcAft>
              <a:buFont typeface="Wingdings" pitchFamily="2" charset="2"/>
              <a:buNone/>
            </a:pPr>
            <a:endParaRPr lang="es-AR" sz="3200" dirty="0" smtClean="0"/>
          </a:p>
          <a:p>
            <a:pPr>
              <a:spcAft>
                <a:spcPts val="3000"/>
              </a:spcAft>
              <a:buFont typeface="Wingdings" pitchFamily="2" charset="2"/>
              <a:buNone/>
            </a:pPr>
            <a:endParaRPr lang="es-AR" sz="3200" dirty="0" smtClean="0"/>
          </a:p>
          <a:p>
            <a:pPr>
              <a:buFont typeface="Wingdings" pitchFamily="2" charset="2"/>
              <a:buNone/>
            </a:pPr>
            <a:endParaRPr lang="es-AR" sz="3200" dirty="0" smtClean="0"/>
          </a:p>
          <a:p>
            <a:pPr>
              <a:buFont typeface="Wingdings" pitchFamily="2" charset="2"/>
              <a:buNone/>
            </a:pPr>
            <a:endParaRPr lang="es-AR" sz="3200" dirty="0" smtClean="0"/>
          </a:p>
        </p:txBody>
      </p:sp>
      <p:sp>
        <p:nvSpPr>
          <p:cNvPr id="7" name="6 Marcador de contenido"/>
          <p:cNvSpPr>
            <a:spLocks noGrp="1"/>
          </p:cNvSpPr>
          <p:nvPr>
            <p:ph sz="half" idx="1"/>
          </p:nvPr>
        </p:nvSpPr>
        <p:spPr>
          <a:xfrm>
            <a:off x="428625" y="928688"/>
            <a:ext cx="8215313" cy="5357812"/>
          </a:xfrm>
        </p:spPr>
        <p:txBody>
          <a:bodyPr>
            <a:normAutofit lnSpcReduction="10000"/>
          </a:bodyPr>
          <a:lstStyle/>
          <a:p>
            <a:pPr marL="582613" indent="-514350">
              <a:buFont typeface="Consolas" pitchFamily="49" charset="0"/>
              <a:buAutoNum type="arabicPeriod"/>
            </a:pPr>
            <a:r>
              <a:rPr lang="es-AR" dirty="0" smtClean="0">
                <a:solidFill>
                  <a:schemeClr val="bg1"/>
                </a:solidFill>
              </a:rPr>
              <a:t>Al firmar un mensaje de correo, el usuario A, envía su clave pública adjunta al mensaje al usuario B y encripta el mensaje con su clave privada.</a:t>
            </a:r>
          </a:p>
          <a:p>
            <a:pPr marL="582613" indent="-514350">
              <a:buFont typeface="Consolas" pitchFamily="49" charset="0"/>
              <a:buAutoNum type="arabicPeriod"/>
            </a:pPr>
            <a:r>
              <a:rPr lang="es-AR" dirty="0" smtClean="0">
                <a:solidFill>
                  <a:schemeClr val="bg1"/>
                </a:solidFill>
              </a:rPr>
              <a:t>Al recibir el correo, el usuario B guarda la clave pública de A en su sistema y </a:t>
            </a:r>
            <a:r>
              <a:rPr lang="es-AR" dirty="0" err="1" smtClean="0">
                <a:solidFill>
                  <a:schemeClr val="bg1"/>
                </a:solidFill>
              </a:rPr>
              <a:t>desencripta</a:t>
            </a:r>
            <a:r>
              <a:rPr lang="es-AR" dirty="0" smtClean="0">
                <a:solidFill>
                  <a:schemeClr val="bg1"/>
                </a:solidFill>
              </a:rPr>
              <a:t> el mensaje enviado.</a:t>
            </a:r>
          </a:p>
          <a:p>
            <a:pPr marL="582613" indent="-514350">
              <a:buFont typeface="Consolas" pitchFamily="49" charset="0"/>
              <a:buAutoNum type="arabicPeriod"/>
            </a:pPr>
            <a:r>
              <a:rPr lang="es-AR" dirty="0" smtClean="0">
                <a:solidFill>
                  <a:schemeClr val="bg1"/>
                </a:solidFill>
              </a:rPr>
              <a:t>Igualmente, respondiendo a este correo y firmando el mismo, el usuario B, comparte su clave pública con A.</a:t>
            </a:r>
          </a:p>
          <a:p>
            <a:pPr marL="582613" indent="-514350">
              <a:buFont typeface="Consolas" pitchFamily="49" charset="0"/>
              <a:buAutoNum type="arabicPeriod"/>
            </a:pPr>
            <a:r>
              <a:rPr lang="es-AR" dirty="0" smtClean="0">
                <a:solidFill>
                  <a:schemeClr val="bg1"/>
                </a:solidFill>
              </a:rPr>
              <a:t>Ahora, ambos usuarios poseen su propia clave privada y la clave pública de su interlocutor.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285750" y="214313"/>
            <a:ext cx="8643938" cy="685800"/>
          </a:xfrm>
        </p:spPr>
        <p:txBody>
          <a:bodyPr>
            <a:normAutofit fontScale="85000" lnSpcReduction="10000"/>
          </a:bodyPr>
          <a:lstStyle/>
          <a:p>
            <a:pPr>
              <a:spcAft>
                <a:spcPts val="600"/>
              </a:spcAft>
              <a:buFont typeface="Wingdings" pitchFamily="2" charset="2"/>
              <a:buNone/>
            </a:pPr>
            <a:r>
              <a:rPr lang="es-AR" sz="3200" dirty="0" smtClean="0">
                <a:solidFill>
                  <a:schemeClr val="bg1"/>
                </a:solidFill>
              </a:rPr>
              <a:t>Procedimiento para enviar documentos firmados</a:t>
            </a:r>
          </a:p>
          <a:p>
            <a:pPr lvl="1">
              <a:spcAft>
                <a:spcPts val="600"/>
              </a:spcAft>
              <a:buClrTx/>
              <a:buFont typeface="Wingdings" pitchFamily="2" charset="2"/>
              <a:buNone/>
            </a:pPr>
            <a:endParaRPr lang="es-AR" dirty="0" smtClean="0">
              <a:solidFill>
                <a:schemeClr val="bg1"/>
              </a:solidFill>
            </a:endParaRPr>
          </a:p>
          <a:p>
            <a:pPr>
              <a:spcAft>
                <a:spcPts val="600"/>
              </a:spcAft>
              <a:buFont typeface="Wingdings" pitchFamily="2" charset="2"/>
              <a:buNone/>
            </a:pPr>
            <a:endParaRPr lang="es-AR" sz="3200" dirty="0" smtClean="0"/>
          </a:p>
          <a:p>
            <a:pPr>
              <a:spcAft>
                <a:spcPts val="3000"/>
              </a:spcAft>
              <a:buFont typeface="Wingdings" pitchFamily="2" charset="2"/>
              <a:buNone/>
            </a:pPr>
            <a:endParaRPr lang="es-AR" sz="3200" dirty="0" smtClean="0"/>
          </a:p>
          <a:p>
            <a:pPr>
              <a:buFont typeface="Wingdings" pitchFamily="2" charset="2"/>
              <a:buNone/>
            </a:pPr>
            <a:endParaRPr lang="es-AR" sz="3200" dirty="0" smtClean="0"/>
          </a:p>
          <a:p>
            <a:pPr>
              <a:buFont typeface="Wingdings" pitchFamily="2" charset="2"/>
              <a:buNone/>
            </a:pPr>
            <a:endParaRPr lang="es-AR" sz="3200" dirty="0" smtClean="0"/>
          </a:p>
        </p:txBody>
      </p:sp>
      <p:sp>
        <p:nvSpPr>
          <p:cNvPr id="7" name="6 Marcador de contenido"/>
          <p:cNvSpPr>
            <a:spLocks noGrp="1"/>
          </p:cNvSpPr>
          <p:nvPr>
            <p:ph sz="half" idx="2"/>
          </p:nvPr>
        </p:nvSpPr>
        <p:spPr>
          <a:xfrm>
            <a:off x="214313" y="928688"/>
            <a:ext cx="8643937" cy="5357812"/>
          </a:xfrm>
        </p:spPr>
        <p:txBody>
          <a:bodyPr>
            <a:normAutofit lnSpcReduction="10000"/>
          </a:bodyPr>
          <a:lstStyle/>
          <a:p>
            <a:pPr marL="582613" indent="-514350">
              <a:buClr>
                <a:schemeClr val="tx2">
                  <a:lumMod val="50000"/>
                </a:schemeClr>
              </a:buClr>
              <a:buFont typeface="Consolas" pitchFamily="49" charset="0"/>
              <a:buAutoNum type="arabicPeriod"/>
            </a:pPr>
            <a:r>
              <a:rPr lang="es-AR" dirty="0" smtClean="0">
                <a:solidFill>
                  <a:schemeClr val="bg1"/>
                </a:solidFill>
              </a:rPr>
              <a:t>El usuario A desea enviar un documento firmado al usuario B.</a:t>
            </a:r>
          </a:p>
          <a:p>
            <a:pPr marL="582613" indent="-514350">
              <a:buClr>
                <a:schemeClr val="tx2">
                  <a:lumMod val="50000"/>
                </a:schemeClr>
              </a:buClr>
              <a:buFont typeface="Consolas" pitchFamily="49" charset="0"/>
              <a:buAutoNum type="arabicPeriod"/>
            </a:pPr>
            <a:r>
              <a:rPr lang="es-AR" dirty="0" smtClean="0">
                <a:solidFill>
                  <a:schemeClr val="bg1"/>
                </a:solidFill>
              </a:rPr>
              <a:t>El usuario B deberá estar seguro que el documento viene de A y que nadie lo ha modificado en el camino.</a:t>
            </a:r>
          </a:p>
          <a:p>
            <a:pPr marL="582613" indent="-514350">
              <a:buClr>
                <a:schemeClr val="tx2">
                  <a:lumMod val="50000"/>
                </a:schemeClr>
              </a:buClr>
              <a:buFont typeface="Consolas" pitchFamily="49" charset="0"/>
              <a:buAutoNum type="arabicPeriod"/>
            </a:pPr>
            <a:r>
              <a:rPr lang="es-AR" dirty="0" smtClean="0">
                <a:solidFill>
                  <a:schemeClr val="bg1"/>
                </a:solidFill>
              </a:rPr>
              <a:t>El usuario A no podrá repudiar que firmó dicho documento.</a:t>
            </a:r>
          </a:p>
          <a:p>
            <a:pPr marL="911225" lvl="1" indent="-514350">
              <a:buClr>
                <a:schemeClr val="tx2">
                  <a:lumMod val="50000"/>
                </a:schemeClr>
              </a:buClr>
              <a:buFont typeface="Consolas" pitchFamily="49" charset="0"/>
              <a:buAutoNum type="alphaLcParenR"/>
            </a:pPr>
            <a:r>
              <a:rPr lang="es-AR" dirty="0" smtClean="0">
                <a:solidFill>
                  <a:schemeClr val="bg1"/>
                </a:solidFill>
              </a:rPr>
              <a:t>El usuario A encripta el documento con su clave privada y adjunta una copia encriptada con la clave pública de B.</a:t>
            </a:r>
          </a:p>
          <a:p>
            <a:pPr marL="911225" lvl="1" indent="-514350">
              <a:buClr>
                <a:schemeClr val="tx2">
                  <a:lumMod val="50000"/>
                </a:schemeClr>
              </a:buClr>
              <a:buFont typeface="Consolas" pitchFamily="49" charset="0"/>
              <a:buAutoNum type="alphaLcParenR"/>
            </a:pPr>
            <a:r>
              <a:rPr lang="es-AR" dirty="0" smtClean="0">
                <a:solidFill>
                  <a:schemeClr val="bg1"/>
                </a:solidFill>
              </a:rPr>
              <a:t>El usuario B </a:t>
            </a:r>
            <a:r>
              <a:rPr lang="es-AR" dirty="0" err="1" smtClean="0">
                <a:solidFill>
                  <a:schemeClr val="bg1"/>
                </a:solidFill>
              </a:rPr>
              <a:t>desencripta</a:t>
            </a:r>
            <a:r>
              <a:rPr lang="es-AR" dirty="0" smtClean="0">
                <a:solidFill>
                  <a:schemeClr val="bg1"/>
                </a:solidFill>
              </a:rPr>
              <a:t> ambas copias pues posee su propia clave privada y la clave pública de A.</a:t>
            </a:r>
          </a:p>
          <a:p>
            <a:pPr marL="911225" lvl="1" indent="-514350">
              <a:buClr>
                <a:schemeClr val="tx2">
                  <a:lumMod val="50000"/>
                </a:schemeClr>
              </a:buClr>
              <a:buFont typeface="Consolas" pitchFamily="49" charset="0"/>
              <a:buAutoNum type="alphaLcParenR"/>
            </a:pPr>
            <a:r>
              <a:rPr lang="es-AR" dirty="0" smtClean="0">
                <a:solidFill>
                  <a:schemeClr val="bg1"/>
                </a:solidFill>
              </a:rPr>
              <a:t>Si ambas copias  son iguales, B puede afirmar que el documento cumple con 2 y 3.</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7650" name="7 Marcador de contenido"/>
          <p:cNvSpPr>
            <a:spLocks noGrp="1"/>
          </p:cNvSpPr>
          <p:nvPr>
            <p:ph sz="half" idx="1"/>
          </p:nvPr>
        </p:nvSpPr>
        <p:spPr>
          <a:xfrm>
            <a:off x="428625" y="0"/>
            <a:ext cx="8305800" cy="685800"/>
          </a:xfrm>
        </p:spPr>
        <p:txBody>
          <a:bodyPr/>
          <a:lstStyle/>
          <a:p>
            <a:pPr>
              <a:spcAft>
                <a:spcPts val="600"/>
              </a:spcAft>
              <a:buFont typeface="Wingdings" pitchFamily="2" charset="2"/>
              <a:buNone/>
            </a:pPr>
            <a:r>
              <a:rPr lang="es-AR" sz="3200" dirty="0" smtClean="0">
                <a:solidFill>
                  <a:schemeClr val="bg1"/>
                </a:solidFill>
              </a:rPr>
              <a:t>Seguridad y Confidencialidad</a:t>
            </a:r>
          </a:p>
          <a:p>
            <a:pPr>
              <a:spcAft>
                <a:spcPts val="600"/>
              </a:spcAft>
              <a:buFont typeface="Wingdings" pitchFamily="2" charset="2"/>
              <a:buNone/>
            </a:pPr>
            <a:endParaRPr lang="es-AR" sz="3200" dirty="0" smtClean="0">
              <a:solidFill>
                <a:schemeClr val="bg1"/>
              </a:solidFill>
            </a:endParaRPr>
          </a:p>
          <a:p>
            <a:pPr lvl="1">
              <a:spcAft>
                <a:spcPts val="600"/>
              </a:spcAft>
              <a:buClrTx/>
              <a:buFont typeface="Wingdings" pitchFamily="2" charset="2"/>
              <a:buNone/>
            </a:pPr>
            <a:endParaRPr lang="es-AR" dirty="0" smtClean="0">
              <a:solidFill>
                <a:schemeClr val="bg1"/>
              </a:solidFill>
            </a:endParaRPr>
          </a:p>
          <a:p>
            <a:pPr>
              <a:spcAft>
                <a:spcPts val="600"/>
              </a:spcAft>
              <a:buFont typeface="Wingdings" pitchFamily="2" charset="2"/>
              <a:buNone/>
            </a:pPr>
            <a:endParaRPr lang="es-AR" sz="3200" dirty="0" smtClean="0">
              <a:solidFill>
                <a:schemeClr val="bg1"/>
              </a:solidFill>
            </a:endParaRPr>
          </a:p>
          <a:p>
            <a:pPr>
              <a:spcAft>
                <a:spcPts val="3000"/>
              </a:spcAft>
              <a:buFont typeface="Wingdings" pitchFamily="2" charset="2"/>
              <a:buNone/>
            </a:pPr>
            <a:endParaRPr lang="es-AR" sz="3200" dirty="0" smtClean="0">
              <a:solidFill>
                <a:schemeClr val="bg1"/>
              </a:solidFill>
            </a:endParaRPr>
          </a:p>
          <a:p>
            <a:pPr>
              <a:buFont typeface="Wingdings" pitchFamily="2" charset="2"/>
              <a:buNone/>
            </a:pPr>
            <a:endParaRPr lang="es-AR" sz="3200" dirty="0" smtClean="0">
              <a:solidFill>
                <a:schemeClr val="bg1"/>
              </a:solidFill>
            </a:endParaRPr>
          </a:p>
          <a:p>
            <a:pPr>
              <a:buFont typeface="Wingdings" pitchFamily="2" charset="2"/>
              <a:buNone/>
            </a:pPr>
            <a:endParaRPr lang="es-AR" sz="3200" dirty="0" smtClean="0">
              <a:solidFill>
                <a:schemeClr val="bg1"/>
              </a:solidFill>
            </a:endParaRPr>
          </a:p>
        </p:txBody>
      </p:sp>
      <p:sp>
        <p:nvSpPr>
          <p:cNvPr id="37" name="7 Marcador de contenido"/>
          <p:cNvSpPr>
            <a:spLocks noGrp="1"/>
          </p:cNvSpPr>
          <p:nvPr>
            <p:ph sz="half" idx="1"/>
          </p:nvPr>
        </p:nvSpPr>
        <p:spPr>
          <a:xfrm>
            <a:off x="0" y="642938"/>
            <a:ext cx="9144000" cy="5643562"/>
          </a:xfrm>
        </p:spPr>
        <p:txBody>
          <a:bodyPr>
            <a:normAutofit fontScale="92500"/>
          </a:bodyPr>
          <a:lstStyle/>
          <a:p>
            <a:pPr marL="612648" indent="-457200">
              <a:buClr>
                <a:schemeClr val="tx2">
                  <a:lumMod val="50000"/>
                </a:schemeClr>
              </a:buClr>
              <a:defRPr/>
            </a:pPr>
            <a:r>
              <a:rPr lang="es-ES" dirty="0" smtClean="0">
                <a:solidFill>
                  <a:schemeClr val="bg1"/>
                </a:solidFill>
              </a:rPr>
              <a:t>Hay cuatro </a:t>
            </a:r>
            <a:r>
              <a:rPr lang="es-ES" dirty="0" smtClean="0">
                <a:solidFill>
                  <a:schemeClr val="bg1"/>
                </a:solidFill>
              </a:rPr>
              <a:t>servicios </a:t>
            </a:r>
            <a:r>
              <a:rPr lang="es-ES" dirty="0" smtClean="0">
                <a:solidFill>
                  <a:schemeClr val="bg1"/>
                </a:solidFill>
              </a:rPr>
              <a:t>que reconocemos relacionados con la seguridad en redes de datos:</a:t>
            </a:r>
          </a:p>
          <a:p>
            <a:pPr marL="797814" lvl="1" indent="-342900">
              <a:buClr>
                <a:schemeClr val="tx2">
                  <a:lumMod val="50000"/>
                </a:schemeClr>
              </a:buClr>
              <a:defRPr/>
            </a:pPr>
            <a:r>
              <a:rPr lang="es-ES" dirty="0" smtClean="0">
                <a:solidFill>
                  <a:schemeClr val="bg1"/>
                </a:solidFill>
              </a:rPr>
              <a:t>Proteger los datos para que no puedan ser leídos por personas que no tienen autorización para hacerlo.</a:t>
            </a:r>
          </a:p>
          <a:p>
            <a:pPr marL="797814" lvl="1" indent="-342900">
              <a:buClr>
                <a:schemeClr val="tx2">
                  <a:lumMod val="50000"/>
                </a:schemeClr>
              </a:buClr>
              <a:defRPr/>
            </a:pPr>
            <a:r>
              <a:rPr lang="es-ES" dirty="0" smtClean="0">
                <a:solidFill>
                  <a:schemeClr val="bg1"/>
                </a:solidFill>
              </a:rPr>
              <a:t>Impedir que las personas sin autorización inserten o borren mensajes.</a:t>
            </a:r>
          </a:p>
          <a:p>
            <a:pPr marL="797814" lvl="1" indent="-342900">
              <a:buClr>
                <a:schemeClr val="tx2">
                  <a:lumMod val="50000"/>
                </a:schemeClr>
              </a:buClr>
              <a:defRPr/>
            </a:pPr>
            <a:r>
              <a:rPr lang="es-ES" dirty="0" smtClean="0">
                <a:solidFill>
                  <a:schemeClr val="bg1"/>
                </a:solidFill>
              </a:rPr>
              <a:t>Verificar el emisor de cada uno de los mensajes.</a:t>
            </a:r>
          </a:p>
          <a:p>
            <a:pPr marL="797814" lvl="1" indent="-342900">
              <a:buClr>
                <a:schemeClr val="tx2">
                  <a:lumMod val="50000"/>
                </a:schemeClr>
              </a:buClr>
              <a:defRPr/>
            </a:pPr>
            <a:r>
              <a:rPr lang="es-ES" dirty="0" smtClean="0">
                <a:solidFill>
                  <a:schemeClr val="bg1"/>
                </a:solidFill>
              </a:rPr>
              <a:t>Hacer posible que los usuarios transmitan electrónicamente documentos firmados.</a:t>
            </a:r>
          </a:p>
          <a:p>
            <a:pPr marL="740664" lvl="1" fontAlgn="auto">
              <a:spcAft>
                <a:spcPts val="0"/>
              </a:spcAft>
              <a:buClr>
                <a:schemeClr val="tx2">
                  <a:lumMod val="50000"/>
                </a:schemeClr>
              </a:buClr>
              <a:buFont typeface="Wingdings"/>
              <a:buNone/>
              <a:defRPr/>
            </a:pPr>
            <a:endParaRPr lang="es-ES" dirty="0" smtClean="0">
              <a:solidFill>
                <a:schemeClr val="bg1"/>
              </a:solidFill>
            </a:endParaRPr>
          </a:p>
          <a:p>
            <a:pPr marL="411480" fontAlgn="auto">
              <a:spcAft>
                <a:spcPts val="0"/>
              </a:spcAft>
              <a:buClr>
                <a:schemeClr val="tx2">
                  <a:lumMod val="50000"/>
                </a:schemeClr>
              </a:buClr>
              <a:buFont typeface="Wingdings"/>
              <a:buChar char=""/>
              <a:defRPr/>
            </a:pPr>
            <a:r>
              <a:rPr lang="es-ES" dirty="0" smtClean="0">
                <a:solidFill>
                  <a:schemeClr val="bg1"/>
                </a:solidFill>
              </a:rPr>
              <a:t>Si bien el cifrado puede darse en cualquier capa del modelo OSI, colocarlo en la capa de presentación ocasiona la menor sobrecarga posible.</a:t>
            </a:r>
            <a:endParaRPr lang="es-AR" dirty="0"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Marcador de contenido 1"/>
          <p:cNvSpPr>
            <a:spLocks noGrp="1"/>
          </p:cNvSpPr>
          <p:nvPr>
            <p:ph sz="half" idx="1"/>
          </p:nvPr>
        </p:nvSpPr>
        <p:spPr>
          <a:xfrm>
            <a:off x="470683" y="1700808"/>
            <a:ext cx="8003232" cy="4525963"/>
          </a:xfrm>
        </p:spPr>
        <p:txBody>
          <a:bodyPr>
            <a:normAutofit/>
          </a:bodyPr>
          <a:lstStyle/>
          <a:p>
            <a:pPr marL="109728" indent="0">
              <a:buNone/>
            </a:pPr>
            <a:r>
              <a:rPr lang="es-AR" dirty="0">
                <a:solidFill>
                  <a:schemeClr val="bg1"/>
                </a:solidFill>
              </a:rPr>
              <a:t>Aquí aparece el verdadero poder de la criptografía asimétrica.</a:t>
            </a:r>
          </a:p>
          <a:p>
            <a:pPr marL="109728" indent="0">
              <a:buNone/>
            </a:pPr>
            <a:r>
              <a:rPr lang="es-AR" b="1" dirty="0">
                <a:solidFill>
                  <a:schemeClr val="bg1"/>
                </a:solidFill>
              </a:rPr>
              <a:t>Funcionamiento combinado</a:t>
            </a:r>
          </a:p>
          <a:p>
            <a:pPr marL="109728" indent="0">
              <a:buNone/>
            </a:pPr>
            <a:r>
              <a:rPr lang="es-AR" dirty="0">
                <a:solidFill>
                  <a:schemeClr val="bg1"/>
                </a:solidFill>
              </a:rPr>
              <a:t>La combinación permite simultáneamente:</a:t>
            </a:r>
          </a:p>
          <a:p>
            <a:r>
              <a:rPr lang="es-AR" dirty="0">
                <a:solidFill>
                  <a:schemeClr val="bg1"/>
                </a:solidFill>
              </a:rPr>
              <a:t>confidencialidad, </a:t>
            </a:r>
          </a:p>
          <a:p>
            <a:r>
              <a:rPr lang="es-AR" dirty="0">
                <a:solidFill>
                  <a:schemeClr val="bg1"/>
                </a:solidFill>
              </a:rPr>
              <a:t>autenticidad, </a:t>
            </a:r>
          </a:p>
          <a:p>
            <a:r>
              <a:rPr lang="es-AR" dirty="0">
                <a:solidFill>
                  <a:schemeClr val="bg1"/>
                </a:solidFill>
              </a:rPr>
              <a:t>integridad</a:t>
            </a:r>
            <a:r>
              <a:rPr lang="es-AR" dirty="0"/>
              <a:t>.</a:t>
            </a:r>
          </a:p>
          <a:p>
            <a:endParaRPr lang="es-AR" dirty="0"/>
          </a:p>
        </p:txBody>
      </p:sp>
      <p:sp>
        <p:nvSpPr>
          <p:cNvPr id="4" name="Título 3"/>
          <p:cNvSpPr>
            <a:spLocks noGrp="1"/>
          </p:cNvSpPr>
          <p:nvPr>
            <p:ph type="title"/>
          </p:nvPr>
        </p:nvSpPr>
        <p:spPr/>
        <p:txBody>
          <a:bodyPr>
            <a:normAutofit fontScale="90000"/>
          </a:bodyPr>
          <a:lstStyle/>
          <a:p>
            <a:r>
              <a:rPr lang="es-AR" dirty="0">
                <a:solidFill>
                  <a:schemeClr val="bg1"/>
                </a:solidFill>
              </a:rPr>
              <a:t>Combinación de clave pública y clave privada</a:t>
            </a:r>
          </a:p>
        </p:txBody>
      </p:sp>
    </p:spTree>
    <p:extLst>
      <p:ext uri="{BB962C8B-B14F-4D97-AF65-F5344CB8AC3E}">
        <p14:creationId xmlns:p14="http://schemas.microsoft.com/office/powerpoint/2010/main" val="1457098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Marcador de contenido 1"/>
          <p:cNvSpPr>
            <a:spLocks noGrp="1"/>
          </p:cNvSpPr>
          <p:nvPr>
            <p:ph sz="half" idx="1"/>
          </p:nvPr>
        </p:nvSpPr>
        <p:spPr/>
        <p:txBody>
          <a:bodyPr>
            <a:normAutofit lnSpcReduction="10000"/>
          </a:bodyPr>
          <a:lstStyle/>
          <a:p>
            <a:pPr marL="109728" indent="0">
              <a:buNone/>
            </a:pPr>
            <a:r>
              <a:rPr lang="es-AR" b="1" dirty="0">
                <a:solidFill>
                  <a:schemeClr val="bg1"/>
                </a:solidFill>
              </a:rPr>
              <a:t>Paso 1 — Firma digital</a:t>
            </a:r>
          </a:p>
          <a:p>
            <a:pPr marL="109728" indent="0">
              <a:buNone/>
            </a:pPr>
            <a:r>
              <a:rPr lang="es-AR" dirty="0">
                <a:solidFill>
                  <a:schemeClr val="bg1"/>
                </a:solidFill>
              </a:rPr>
              <a:t>El emisor:</a:t>
            </a:r>
          </a:p>
          <a:p>
            <a:r>
              <a:rPr lang="es-AR" dirty="0">
                <a:solidFill>
                  <a:schemeClr val="bg1"/>
                </a:solidFill>
              </a:rPr>
              <a:t>genera hash, </a:t>
            </a:r>
          </a:p>
          <a:p>
            <a:r>
              <a:rPr lang="es-AR" dirty="0">
                <a:solidFill>
                  <a:schemeClr val="bg1"/>
                </a:solidFill>
              </a:rPr>
              <a:t>firma con su clave privada. </a:t>
            </a:r>
          </a:p>
          <a:p>
            <a:pPr marL="109728" indent="0">
              <a:buNone/>
            </a:pPr>
            <a:r>
              <a:rPr lang="es-AR" dirty="0">
                <a:solidFill>
                  <a:schemeClr val="bg1"/>
                </a:solidFill>
              </a:rPr>
              <a:t>Esto garantiza:</a:t>
            </a:r>
          </a:p>
          <a:p>
            <a:r>
              <a:rPr lang="es-AR" dirty="0">
                <a:solidFill>
                  <a:schemeClr val="bg1"/>
                </a:solidFill>
              </a:rPr>
              <a:t>autenticidad, </a:t>
            </a:r>
          </a:p>
          <a:p>
            <a:r>
              <a:rPr lang="es-AR" dirty="0">
                <a:solidFill>
                  <a:schemeClr val="bg1"/>
                </a:solidFill>
              </a:rPr>
              <a:t>integridad, </a:t>
            </a:r>
          </a:p>
          <a:p>
            <a:r>
              <a:rPr lang="es-AR" dirty="0">
                <a:solidFill>
                  <a:schemeClr val="bg1"/>
                </a:solidFill>
              </a:rPr>
              <a:t>no repudio.</a:t>
            </a:r>
          </a:p>
          <a:p>
            <a:endParaRPr lang="es-AR" dirty="0"/>
          </a:p>
        </p:txBody>
      </p:sp>
      <p:sp>
        <p:nvSpPr>
          <p:cNvPr id="3" name="Marcador de contenido 2"/>
          <p:cNvSpPr>
            <a:spLocks noGrp="1"/>
          </p:cNvSpPr>
          <p:nvPr>
            <p:ph sz="half" idx="2"/>
          </p:nvPr>
        </p:nvSpPr>
        <p:spPr/>
        <p:txBody>
          <a:bodyPr>
            <a:normAutofit lnSpcReduction="10000"/>
          </a:bodyPr>
          <a:lstStyle/>
          <a:p>
            <a:pPr marL="109728" indent="0">
              <a:buNone/>
            </a:pPr>
            <a:r>
              <a:rPr lang="es-AR" b="1" dirty="0">
                <a:solidFill>
                  <a:schemeClr val="bg1"/>
                </a:solidFill>
              </a:rPr>
              <a:t>Paso 2 — Cifrado</a:t>
            </a:r>
          </a:p>
          <a:p>
            <a:pPr marL="109728" indent="0">
              <a:buNone/>
            </a:pPr>
            <a:r>
              <a:rPr lang="es-AR" dirty="0">
                <a:solidFill>
                  <a:schemeClr val="bg1"/>
                </a:solidFill>
              </a:rPr>
              <a:t>Luego el mensaje firmado:</a:t>
            </a:r>
          </a:p>
          <a:p>
            <a:r>
              <a:rPr lang="es-AR" dirty="0">
                <a:solidFill>
                  <a:schemeClr val="bg1"/>
                </a:solidFill>
              </a:rPr>
              <a:t>se cifra con la clave pública del receptor. </a:t>
            </a:r>
          </a:p>
          <a:p>
            <a:pPr marL="109728" indent="0">
              <a:buNone/>
            </a:pPr>
            <a:r>
              <a:rPr lang="es-AR" dirty="0">
                <a:solidFill>
                  <a:schemeClr val="bg1"/>
                </a:solidFill>
              </a:rPr>
              <a:t>Esto garantiza:</a:t>
            </a:r>
          </a:p>
          <a:p>
            <a:r>
              <a:rPr lang="es-AR" dirty="0">
                <a:solidFill>
                  <a:schemeClr val="bg1"/>
                </a:solidFill>
              </a:rPr>
              <a:t>confidencialidad.</a:t>
            </a:r>
          </a:p>
        </p:txBody>
      </p:sp>
      <p:sp>
        <p:nvSpPr>
          <p:cNvPr id="4" name="Título 3"/>
          <p:cNvSpPr>
            <a:spLocks noGrp="1"/>
          </p:cNvSpPr>
          <p:nvPr>
            <p:ph type="title"/>
          </p:nvPr>
        </p:nvSpPr>
        <p:spPr/>
        <p:txBody>
          <a:bodyPr/>
          <a:lstStyle/>
          <a:p>
            <a:r>
              <a:rPr lang="es-AR" dirty="0">
                <a:solidFill>
                  <a:schemeClr val="bg1"/>
                </a:solidFill>
              </a:rPr>
              <a:t>Escenario completo</a:t>
            </a:r>
          </a:p>
        </p:txBody>
      </p:sp>
    </p:spTree>
    <p:extLst>
      <p:ext uri="{BB962C8B-B14F-4D97-AF65-F5344CB8AC3E}">
        <p14:creationId xmlns:p14="http://schemas.microsoft.com/office/powerpoint/2010/main" val="3249578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Marcador de contenido 1"/>
          <p:cNvSpPr>
            <a:spLocks noGrp="1"/>
          </p:cNvSpPr>
          <p:nvPr>
            <p:ph sz="half" idx="1"/>
          </p:nvPr>
        </p:nvSpPr>
        <p:spPr/>
        <p:txBody>
          <a:bodyPr>
            <a:normAutofit fontScale="85000" lnSpcReduction="20000"/>
          </a:bodyPr>
          <a:lstStyle/>
          <a:p>
            <a:pPr marL="109728" indent="0">
              <a:buNone/>
            </a:pPr>
            <a:r>
              <a:rPr lang="es-AR" dirty="0">
                <a:solidFill>
                  <a:schemeClr val="bg1"/>
                </a:solidFill>
              </a:rPr>
              <a:t>EMISOR</a:t>
            </a:r>
            <a:br>
              <a:rPr lang="es-AR" dirty="0">
                <a:solidFill>
                  <a:schemeClr val="bg1"/>
                </a:solidFill>
              </a:rPr>
            </a:br>
            <a:r>
              <a:rPr lang="es-AR" dirty="0">
                <a:solidFill>
                  <a:schemeClr val="bg1"/>
                </a:solidFill>
              </a:rPr>
              <a:t/>
            </a:r>
            <a:br>
              <a:rPr lang="es-AR" dirty="0">
                <a:solidFill>
                  <a:schemeClr val="bg1"/>
                </a:solidFill>
              </a:rPr>
            </a:br>
            <a:r>
              <a:rPr lang="es-AR" dirty="0">
                <a:solidFill>
                  <a:schemeClr val="bg1"/>
                </a:solidFill>
              </a:rPr>
              <a:t>Mensaje</a:t>
            </a:r>
            <a:br>
              <a:rPr lang="es-AR" dirty="0">
                <a:solidFill>
                  <a:schemeClr val="bg1"/>
                </a:solidFill>
              </a:rPr>
            </a:br>
            <a:r>
              <a:rPr lang="es-AR" dirty="0">
                <a:solidFill>
                  <a:schemeClr val="bg1"/>
                </a:solidFill>
              </a:rPr>
              <a:t>↓</a:t>
            </a:r>
            <a:br>
              <a:rPr lang="es-AR" dirty="0">
                <a:solidFill>
                  <a:schemeClr val="bg1"/>
                </a:solidFill>
              </a:rPr>
            </a:br>
            <a:r>
              <a:rPr lang="es-AR" dirty="0">
                <a:solidFill>
                  <a:schemeClr val="bg1"/>
                </a:solidFill>
              </a:rPr>
              <a:t>HASH</a:t>
            </a:r>
            <a:br>
              <a:rPr lang="es-AR" dirty="0">
                <a:solidFill>
                  <a:schemeClr val="bg1"/>
                </a:solidFill>
              </a:rPr>
            </a:br>
            <a:r>
              <a:rPr lang="es-AR" dirty="0">
                <a:solidFill>
                  <a:schemeClr val="bg1"/>
                </a:solidFill>
              </a:rPr>
              <a:t>↓</a:t>
            </a:r>
            <a:br>
              <a:rPr lang="es-AR" dirty="0">
                <a:solidFill>
                  <a:schemeClr val="bg1"/>
                </a:solidFill>
              </a:rPr>
            </a:br>
            <a:r>
              <a:rPr lang="es-AR" dirty="0">
                <a:solidFill>
                  <a:schemeClr val="bg1"/>
                </a:solidFill>
              </a:rPr>
              <a:t>Firma con clave privada del emisor</a:t>
            </a:r>
            <a:br>
              <a:rPr lang="es-AR" dirty="0">
                <a:solidFill>
                  <a:schemeClr val="bg1"/>
                </a:solidFill>
              </a:rPr>
            </a:br>
            <a:r>
              <a:rPr lang="es-AR" dirty="0">
                <a:solidFill>
                  <a:schemeClr val="bg1"/>
                </a:solidFill>
              </a:rPr>
              <a:t>↓</a:t>
            </a:r>
            <a:br>
              <a:rPr lang="es-AR" dirty="0">
                <a:solidFill>
                  <a:schemeClr val="bg1"/>
                </a:solidFill>
              </a:rPr>
            </a:br>
            <a:r>
              <a:rPr lang="es-AR" dirty="0">
                <a:solidFill>
                  <a:schemeClr val="bg1"/>
                </a:solidFill>
              </a:rPr>
              <a:t>Mensaje + Firma</a:t>
            </a:r>
            <a:br>
              <a:rPr lang="es-AR" dirty="0">
                <a:solidFill>
                  <a:schemeClr val="bg1"/>
                </a:solidFill>
              </a:rPr>
            </a:br>
            <a:r>
              <a:rPr lang="es-AR" dirty="0">
                <a:solidFill>
                  <a:schemeClr val="bg1"/>
                </a:solidFill>
              </a:rPr>
              <a:t>↓</a:t>
            </a:r>
            <a:br>
              <a:rPr lang="es-AR" dirty="0">
                <a:solidFill>
                  <a:schemeClr val="bg1"/>
                </a:solidFill>
              </a:rPr>
            </a:br>
            <a:r>
              <a:rPr lang="es-AR" dirty="0">
                <a:solidFill>
                  <a:schemeClr val="bg1"/>
                </a:solidFill>
              </a:rPr>
              <a:t>Cifrado con clave pública del receptor</a:t>
            </a:r>
            <a:br>
              <a:rPr lang="es-AR" dirty="0">
                <a:solidFill>
                  <a:schemeClr val="bg1"/>
                </a:solidFill>
              </a:rPr>
            </a:br>
            <a:r>
              <a:rPr lang="es-AR" dirty="0">
                <a:solidFill>
                  <a:schemeClr val="bg1"/>
                </a:solidFill>
              </a:rPr>
              <a:t>↓</a:t>
            </a:r>
            <a:br>
              <a:rPr lang="es-AR" dirty="0">
                <a:solidFill>
                  <a:schemeClr val="bg1"/>
                </a:solidFill>
              </a:rPr>
            </a:br>
            <a:r>
              <a:rPr lang="es-AR" dirty="0">
                <a:solidFill>
                  <a:schemeClr val="bg1"/>
                </a:solidFill>
              </a:rPr>
              <a:t>Envío</a:t>
            </a:r>
          </a:p>
        </p:txBody>
      </p:sp>
      <p:sp>
        <p:nvSpPr>
          <p:cNvPr id="3" name="Marcador de contenido 2"/>
          <p:cNvSpPr>
            <a:spLocks noGrp="1"/>
          </p:cNvSpPr>
          <p:nvPr>
            <p:ph sz="half" idx="2"/>
          </p:nvPr>
        </p:nvSpPr>
        <p:spPr/>
        <p:txBody>
          <a:bodyPr>
            <a:normAutofit fontScale="85000" lnSpcReduction="20000"/>
          </a:bodyPr>
          <a:lstStyle/>
          <a:p>
            <a:pPr marL="109728" indent="0">
              <a:buNone/>
            </a:pPr>
            <a:r>
              <a:rPr lang="es-AR" dirty="0">
                <a:solidFill>
                  <a:schemeClr val="bg1"/>
                </a:solidFill>
              </a:rPr>
              <a:t>RECEPTOR</a:t>
            </a:r>
            <a:br>
              <a:rPr lang="es-AR" dirty="0">
                <a:solidFill>
                  <a:schemeClr val="bg1"/>
                </a:solidFill>
              </a:rPr>
            </a:br>
            <a:r>
              <a:rPr lang="es-AR" dirty="0">
                <a:solidFill>
                  <a:schemeClr val="bg1"/>
                </a:solidFill>
              </a:rPr>
              <a:t/>
            </a:r>
            <a:br>
              <a:rPr lang="es-AR" dirty="0">
                <a:solidFill>
                  <a:schemeClr val="bg1"/>
                </a:solidFill>
              </a:rPr>
            </a:br>
            <a:r>
              <a:rPr lang="es-AR" dirty="0">
                <a:solidFill>
                  <a:schemeClr val="bg1"/>
                </a:solidFill>
              </a:rPr>
              <a:t>Descifrado con clave privada propia</a:t>
            </a:r>
            <a:br>
              <a:rPr lang="es-AR" dirty="0">
                <a:solidFill>
                  <a:schemeClr val="bg1"/>
                </a:solidFill>
              </a:rPr>
            </a:br>
            <a:r>
              <a:rPr lang="es-AR" dirty="0">
                <a:solidFill>
                  <a:schemeClr val="bg1"/>
                </a:solidFill>
              </a:rPr>
              <a:t>↓</a:t>
            </a:r>
            <a:br>
              <a:rPr lang="es-AR" dirty="0">
                <a:solidFill>
                  <a:schemeClr val="bg1"/>
                </a:solidFill>
              </a:rPr>
            </a:br>
            <a:r>
              <a:rPr lang="es-AR" dirty="0">
                <a:solidFill>
                  <a:schemeClr val="bg1"/>
                </a:solidFill>
              </a:rPr>
              <a:t>Obtiene mensaje + firma</a:t>
            </a:r>
            <a:br>
              <a:rPr lang="es-AR" dirty="0">
                <a:solidFill>
                  <a:schemeClr val="bg1"/>
                </a:solidFill>
              </a:rPr>
            </a:br>
            <a:r>
              <a:rPr lang="es-AR" dirty="0">
                <a:solidFill>
                  <a:schemeClr val="bg1"/>
                </a:solidFill>
              </a:rPr>
              <a:t>↓</a:t>
            </a:r>
            <a:br>
              <a:rPr lang="es-AR" dirty="0">
                <a:solidFill>
                  <a:schemeClr val="bg1"/>
                </a:solidFill>
              </a:rPr>
            </a:br>
            <a:r>
              <a:rPr lang="es-AR" dirty="0">
                <a:solidFill>
                  <a:schemeClr val="bg1"/>
                </a:solidFill>
              </a:rPr>
              <a:t>Verifica firma con clave pública del emisor</a:t>
            </a:r>
            <a:br>
              <a:rPr lang="es-AR" dirty="0">
                <a:solidFill>
                  <a:schemeClr val="bg1"/>
                </a:solidFill>
              </a:rPr>
            </a:br>
            <a:r>
              <a:rPr lang="es-AR" dirty="0">
                <a:solidFill>
                  <a:schemeClr val="bg1"/>
                </a:solidFill>
              </a:rPr>
              <a:t>↓</a:t>
            </a:r>
            <a:br>
              <a:rPr lang="es-AR" dirty="0">
                <a:solidFill>
                  <a:schemeClr val="bg1"/>
                </a:solidFill>
              </a:rPr>
            </a:br>
            <a:r>
              <a:rPr lang="es-AR" dirty="0">
                <a:solidFill>
                  <a:schemeClr val="bg1"/>
                </a:solidFill>
              </a:rPr>
              <a:t>Comprueba integridad y autenticidad</a:t>
            </a:r>
          </a:p>
        </p:txBody>
      </p:sp>
      <p:sp>
        <p:nvSpPr>
          <p:cNvPr id="4" name="Título 3"/>
          <p:cNvSpPr>
            <a:spLocks noGrp="1"/>
          </p:cNvSpPr>
          <p:nvPr>
            <p:ph type="title"/>
          </p:nvPr>
        </p:nvSpPr>
        <p:spPr/>
        <p:txBody>
          <a:bodyPr/>
          <a:lstStyle/>
          <a:p>
            <a:r>
              <a:rPr lang="es-AR" dirty="0">
                <a:solidFill>
                  <a:schemeClr val="bg1"/>
                </a:solidFill>
              </a:rPr>
              <a:t>Flujo completo</a:t>
            </a:r>
          </a:p>
        </p:txBody>
      </p:sp>
    </p:spTree>
    <p:extLst>
      <p:ext uri="{BB962C8B-B14F-4D97-AF65-F5344CB8AC3E}">
        <p14:creationId xmlns:p14="http://schemas.microsoft.com/office/powerpoint/2010/main" val="7021933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Marcador de contenido"/>
          <p:cNvSpPr>
            <a:spLocks noGrp="1"/>
          </p:cNvSpPr>
          <p:nvPr>
            <p:ph sz="half" idx="1"/>
          </p:nvPr>
        </p:nvSpPr>
        <p:spPr>
          <a:xfrm>
            <a:off x="457200" y="1481328"/>
            <a:ext cx="8186766" cy="4525963"/>
          </a:xfrm>
        </p:spPr>
        <p:txBody>
          <a:bodyPr/>
          <a:lstStyle/>
          <a:p>
            <a:r>
              <a:rPr lang="es-ES" dirty="0" smtClean="0">
                <a:solidFill>
                  <a:schemeClr val="bg1"/>
                </a:solidFill>
              </a:rPr>
              <a:t>El protocolo 802.11 implementa </a:t>
            </a:r>
            <a:r>
              <a:rPr lang="es-ES" b="1" dirty="0" smtClean="0">
                <a:solidFill>
                  <a:schemeClr val="bg1"/>
                </a:solidFill>
              </a:rPr>
              <a:t>encriptación WEP</a:t>
            </a:r>
            <a:r>
              <a:rPr lang="es-ES" dirty="0" smtClean="0">
                <a:solidFill>
                  <a:schemeClr val="bg1"/>
                </a:solidFill>
              </a:rPr>
              <a:t>, pero no podemos mantener WEP como única estrategia de seguridad ya que no es del todo seguro</a:t>
            </a:r>
          </a:p>
          <a:p>
            <a:r>
              <a:rPr lang="es-ES" dirty="0" smtClean="0">
                <a:solidFill>
                  <a:schemeClr val="bg1"/>
                </a:solidFill>
              </a:rPr>
              <a:t>Existen aplicaciones para Linux y Windows (como </a:t>
            </a:r>
            <a:r>
              <a:rPr lang="es-ES" dirty="0" err="1" smtClean="0">
                <a:solidFill>
                  <a:schemeClr val="bg1"/>
                </a:solidFill>
                <a:hlinkClick r:id="rId2"/>
              </a:rPr>
              <a:t>AiroPeek</a:t>
            </a:r>
            <a:r>
              <a:rPr lang="es-ES" dirty="0" smtClean="0">
                <a:solidFill>
                  <a:schemeClr val="bg1"/>
                </a:solidFill>
              </a:rPr>
              <a:t>, </a:t>
            </a:r>
            <a:r>
              <a:rPr lang="es-ES" dirty="0" err="1" smtClean="0">
                <a:solidFill>
                  <a:schemeClr val="bg1"/>
                </a:solidFill>
                <a:hlinkClick r:id="rId3"/>
              </a:rPr>
              <a:t>AirSnort</a:t>
            </a:r>
            <a:r>
              <a:rPr lang="es-ES" dirty="0" smtClean="0">
                <a:solidFill>
                  <a:schemeClr val="bg1"/>
                </a:solidFill>
              </a:rPr>
              <a:t>, </a:t>
            </a:r>
            <a:r>
              <a:rPr lang="es-ES" dirty="0" err="1" smtClean="0">
                <a:solidFill>
                  <a:schemeClr val="bg1"/>
                </a:solidFill>
                <a:hlinkClick r:id="rId4"/>
              </a:rPr>
              <a:t>AirMagnet</a:t>
            </a:r>
            <a:r>
              <a:rPr lang="es-ES" dirty="0" smtClean="0">
                <a:solidFill>
                  <a:schemeClr val="bg1"/>
                </a:solidFill>
              </a:rPr>
              <a:t> o </a:t>
            </a:r>
            <a:r>
              <a:rPr lang="es-ES" dirty="0" err="1" smtClean="0">
                <a:solidFill>
                  <a:schemeClr val="bg1"/>
                </a:solidFill>
              </a:rPr>
              <a:t>WEPCrack</a:t>
            </a:r>
            <a:r>
              <a:rPr lang="es-ES" dirty="0" smtClean="0">
                <a:solidFill>
                  <a:schemeClr val="bg1"/>
                </a:solidFill>
              </a:rPr>
              <a:t>) </a:t>
            </a:r>
          </a:p>
          <a:p>
            <a:r>
              <a:rPr lang="es-ES" dirty="0" smtClean="0">
                <a:solidFill>
                  <a:schemeClr val="bg1"/>
                </a:solidFill>
              </a:rPr>
              <a:t>Son capaces de obtener las claves WEP utilizadas y permitir el acceso de </a:t>
            </a:r>
            <a:r>
              <a:rPr lang="es-ES" i="1" dirty="0" smtClean="0">
                <a:solidFill>
                  <a:schemeClr val="bg1"/>
                </a:solidFill>
              </a:rPr>
              <a:t>intrusos</a:t>
            </a:r>
            <a:r>
              <a:rPr lang="es-ES" dirty="0" smtClean="0">
                <a:solidFill>
                  <a:schemeClr val="bg1"/>
                </a:solidFill>
              </a:rPr>
              <a:t> a nuestra red</a:t>
            </a:r>
            <a:endParaRPr lang="es-AR" dirty="0">
              <a:solidFill>
                <a:schemeClr val="bg1"/>
              </a:solidFill>
            </a:endParaRPr>
          </a:p>
        </p:txBody>
      </p:sp>
      <p:sp>
        <p:nvSpPr>
          <p:cNvPr id="4" name="3 Título"/>
          <p:cNvSpPr>
            <a:spLocks noGrp="1"/>
          </p:cNvSpPr>
          <p:nvPr>
            <p:ph type="title"/>
          </p:nvPr>
        </p:nvSpPr>
        <p:spPr/>
        <p:txBody>
          <a:bodyPr/>
          <a:lstStyle/>
          <a:p>
            <a:r>
              <a:rPr lang="es-AR" dirty="0" smtClean="0">
                <a:solidFill>
                  <a:schemeClr val="bg1"/>
                </a:solidFill>
              </a:rPr>
              <a:t>Seguridad en </a:t>
            </a:r>
            <a:r>
              <a:rPr lang="es-AR" dirty="0" err="1" smtClean="0">
                <a:solidFill>
                  <a:schemeClr val="bg1"/>
                </a:solidFill>
              </a:rPr>
              <a:t>Wireless</a:t>
            </a:r>
            <a:endParaRPr lang="es-AR" dirty="0">
              <a:solidFill>
                <a:schemeClr val="bg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Marcador de contenido"/>
          <p:cNvSpPr>
            <a:spLocks noGrp="1"/>
          </p:cNvSpPr>
          <p:nvPr>
            <p:ph sz="half" idx="1"/>
          </p:nvPr>
        </p:nvSpPr>
        <p:spPr>
          <a:xfrm>
            <a:off x="457200" y="1481328"/>
            <a:ext cx="8401080" cy="4525963"/>
          </a:xfrm>
        </p:spPr>
        <p:txBody>
          <a:bodyPr/>
          <a:lstStyle/>
          <a:p>
            <a:r>
              <a:rPr lang="es-ES" b="1" dirty="0" smtClean="0">
                <a:solidFill>
                  <a:schemeClr val="bg1"/>
                </a:solidFill>
              </a:rPr>
              <a:t>Cambia la contraseña por defecto.</a:t>
            </a:r>
          </a:p>
          <a:p>
            <a:r>
              <a:rPr lang="es-ES" b="1" dirty="0" smtClean="0">
                <a:solidFill>
                  <a:schemeClr val="bg1"/>
                </a:solidFill>
              </a:rPr>
              <a:t>Aumentar la seguridad de los datos transmitidos:</a:t>
            </a:r>
            <a:endParaRPr lang="es-AR" dirty="0" smtClean="0">
              <a:solidFill>
                <a:schemeClr val="bg1"/>
              </a:solidFill>
            </a:endParaRPr>
          </a:p>
          <a:p>
            <a:pPr lvl="1"/>
            <a:r>
              <a:rPr lang="es-ES" b="1" dirty="0" smtClean="0">
                <a:solidFill>
                  <a:schemeClr val="bg1"/>
                </a:solidFill>
              </a:rPr>
              <a:t>Usa encriptación WEP/WPA: </a:t>
            </a:r>
            <a:r>
              <a:rPr lang="es-ES" dirty="0" smtClean="0">
                <a:solidFill>
                  <a:schemeClr val="bg1"/>
                </a:solidFill>
              </a:rPr>
              <a:t>Mejor de 128 bits que de 64 bits… cuanto mayor sea el número de bits mejor</a:t>
            </a:r>
          </a:p>
          <a:p>
            <a:pPr lvl="1"/>
            <a:r>
              <a:rPr lang="es-ES" b="1" dirty="0" smtClean="0">
                <a:solidFill>
                  <a:schemeClr val="bg1"/>
                </a:solidFill>
              </a:rPr>
              <a:t>Cambia el SSID por defecto.</a:t>
            </a:r>
            <a:endParaRPr lang="es-AR" dirty="0" smtClean="0">
              <a:solidFill>
                <a:schemeClr val="bg1"/>
              </a:solidFill>
            </a:endParaRPr>
          </a:p>
          <a:p>
            <a:pPr lvl="1"/>
            <a:r>
              <a:rPr lang="es-ES" b="1" dirty="0" smtClean="0">
                <a:solidFill>
                  <a:schemeClr val="bg1"/>
                </a:solidFill>
              </a:rPr>
              <a:t>Desactiva el </a:t>
            </a:r>
            <a:r>
              <a:rPr lang="es-ES" b="1" dirty="0" err="1" smtClean="0">
                <a:solidFill>
                  <a:schemeClr val="bg1"/>
                </a:solidFill>
              </a:rPr>
              <a:t>broadcasting</a:t>
            </a:r>
            <a:r>
              <a:rPr lang="es-ES" b="1" dirty="0" smtClean="0">
                <a:solidFill>
                  <a:schemeClr val="bg1"/>
                </a:solidFill>
              </a:rPr>
              <a:t> SSID</a:t>
            </a:r>
            <a:endParaRPr lang="es-AR" dirty="0">
              <a:solidFill>
                <a:schemeClr val="bg1"/>
              </a:solidFill>
            </a:endParaRPr>
          </a:p>
        </p:txBody>
      </p:sp>
      <p:sp>
        <p:nvSpPr>
          <p:cNvPr id="4" name="3 Título"/>
          <p:cNvSpPr>
            <a:spLocks noGrp="1"/>
          </p:cNvSpPr>
          <p:nvPr>
            <p:ph type="title"/>
          </p:nvPr>
        </p:nvSpPr>
        <p:spPr/>
        <p:txBody>
          <a:bodyPr/>
          <a:lstStyle/>
          <a:p>
            <a:r>
              <a:rPr lang="es-AR" dirty="0" smtClean="0">
                <a:solidFill>
                  <a:schemeClr val="bg1"/>
                </a:solidFill>
              </a:rPr>
              <a:t>Asegurar el punto de acceso</a:t>
            </a:r>
            <a:endParaRPr lang="es-AR" dirty="0">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Marcador de contenido"/>
          <p:cNvSpPr>
            <a:spLocks noGrp="1"/>
          </p:cNvSpPr>
          <p:nvPr>
            <p:ph sz="half" idx="1"/>
          </p:nvPr>
        </p:nvSpPr>
        <p:spPr>
          <a:xfrm>
            <a:off x="457200" y="1481328"/>
            <a:ext cx="8186766" cy="4525963"/>
          </a:xfrm>
        </p:spPr>
        <p:txBody>
          <a:bodyPr/>
          <a:lstStyle/>
          <a:p>
            <a:r>
              <a:rPr lang="es-ES" b="1" dirty="0" smtClean="0">
                <a:solidFill>
                  <a:schemeClr val="bg1"/>
                </a:solidFill>
              </a:rPr>
              <a:t>Activar el filtrado de direcciones MAC</a:t>
            </a:r>
          </a:p>
          <a:p>
            <a:r>
              <a:rPr lang="es-ES" b="1" dirty="0" smtClean="0">
                <a:solidFill>
                  <a:schemeClr val="bg1"/>
                </a:solidFill>
              </a:rPr>
              <a:t>Establecer el número máximo de dispositivos que pueden conectarse.</a:t>
            </a:r>
          </a:p>
          <a:p>
            <a:r>
              <a:rPr lang="es-ES" b="1" dirty="0" smtClean="0">
                <a:solidFill>
                  <a:schemeClr val="bg1"/>
                </a:solidFill>
              </a:rPr>
              <a:t>Desactivar DHCP</a:t>
            </a:r>
          </a:p>
          <a:p>
            <a:r>
              <a:rPr lang="es-ES" b="1" dirty="0" smtClean="0">
                <a:solidFill>
                  <a:schemeClr val="bg1"/>
                </a:solidFill>
              </a:rPr>
              <a:t>Desconectar el AP cuando no lo use</a:t>
            </a:r>
          </a:p>
          <a:p>
            <a:r>
              <a:rPr lang="es-ES" b="1" dirty="0" smtClean="0">
                <a:solidFill>
                  <a:schemeClr val="bg1"/>
                </a:solidFill>
              </a:rPr>
              <a:t>Cambiar las claves WEP regularmente.</a:t>
            </a:r>
          </a:p>
          <a:p>
            <a:endParaRPr lang="es-AR" dirty="0"/>
          </a:p>
        </p:txBody>
      </p:sp>
      <p:sp>
        <p:nvSpPr>
          <p:cNvPr id="4" name="3 Título"/>
          <p:cNvSpPr>
            <a:spLocks noGrp="1"/>
          </p:cNvSpPr>
          <p:nvPr>
            <p:ph type="title"/>
          </p:nvPr>
        </p:nvSpPr>
        <p:spPr/>
        <p:txBody>
          <a:bodyPr/>
          <a:lstStyle/>
          <a:p>
            <a:r>
              <a:rPr lang="es-AR" dirty="0" smtClean="0">
                <a:solidFill>
                  <a:schemeClr val="bg1"/>
                </a:solidFill>
              </a:rPr>
              <a:t>Evitar que se conecten</a:t>
            </a:r>
            <a:endParaRPr lang="es-AR" dirty="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marL="109728" indent="0" algn="ctr">
              <a:buNone/>
            </a:pPr>
            <a:endParaRPr lang="es-AR" sz="6000" dirty="0" smtClean="0"/>
          </a:p>
          <a:p>
            <a:pPr marL="109728" indent="0" algn="ctr">
              <a:buNone/>
            </a:pPr>
            <a:endParaRPr lang="es-AR" sz="6000" dirty="0"/>
          </a:p>
          <a:p>
            <a:pPr marL="109728" indent="0" algn="ctr">
              <a:buNone/>
            </a:pPr>
            <a:r>
              <a:rPr lang="es-AR" sz="6000" dirty="0" smtClean="0"/>
              <a:t>¿Preguntas?</a:t>
            </a:r>
            <a:endParaRPr lang="es-AR" sz="6000" dirty="0"/>
          </a:p>
        </p:txBody>
      </p:sp>
      <p:sp>
        <p:nvSpPr>
          <p:cNvPr id="3" name="2 Título"/>
          <p:cNvSpPr>
            <a:spLocks noGrp="1"/>
          </p:cNvSpPr>
          <p:nvPr>
            <p:ph type="title"/>
          </p:nvPr>
        </p:nvSpPr>
        <p:spPr/>
        <p:txBody>
          <a:bodyPr/>
          <a:lstStyle/>
          <a:p>
            <a:endParaRPr lang="es-A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428625" y="428625"/>
            <a:ext cx="8305800" cy="685800"/>
          </a:xfrm>
        </p:spPr>
        <p:txBody>
          <a:bodyPr/>
          <a:lstStyle/>
          <a:p>
            <a:pPr>
              <a:spcAft>
                <a:spcPts val="600"/>
              </a:spcAft>
              <a:buFont typeface="Wingdings" pitchFamily="2" charset="2"/>
              <a:buNone/>
            </a:pPr>
            <a:r>
              <a:rPr lang="es-AR" sz="3200" dirty="0" smtClean="0">
                <a:solidFill>
                  <a:schemeClr val="bg1"/>
                </a:solidFill>
              </a:rPr>
              <a:t>Criptografía Tradicional </a:t>
            </a:r>
          </a:p>
          <a:p>
            <a:pPr lvl="1">
              <a:spcAft>
                <a:spcPts val="600"/>
              </a:spcAft>
              <a:buClrTx/>
              <a:buFont typeface="Wingdings" pitchFamily="2" charset="2"/>
              <a:buNone/>
            </a:pPr>
            <a:endParaRPr lang="es-AR" dirty="0" smtClean="0"/>
          </a:p>
          <a:p>
            <a:pPr>
              <a:spcAft>
                <a:spcPts val="600"/>
              </a:spcAft>
              <a:buFont typeface="Wingdings" pitchFamily="2" charset="2"/>
              <a:buNone/>
            </a:pPr>
            <a:endParaRPr lang="es-AR" sz="3200" dirty="0" smtClean="0"/>
          </a:p>
          <a:p>
            <a:pPr>
              <a:spcAft>
                <a:spcPts val="3000"/>
              </a:spcAft>
              <a:buFont typeface="Wingdings" pitchFamily="2" charset="2"/>
              <a:buNone/>
            </a:pPr>
            <a:endParaRPr lang="es-AR" sz="3200" dirty="0" smtClean="0"/>
          </a:p>
          <a:p>
            <a:pPr>
              <a:buFont typeface="Wingdings" pitchFamily="2" charset="2"/>
              <a:buNone/>
            </a:pPr>
            <a:endParaRPr lang="es-AR" sz="3200" dirty="0" smtClean="0"/>
          </a:p>
          <a:p>
            <a:pPr>
              <a:buFont typeface="Wingdings" pitchFamily="2" charset="2"/>
              <a:buNone/>
            </a:pPr>
            <a:endParaRPr lang="es-AR" sz="3200" dirty="0" smtClean="0"/>
          </a:p>
        </p:txBody>
      </p:sp>
      <p:sp>
        <p:nvSpPr>
          <p:cNvPr id="37" name="7 Marcador de contenido"/>
          <p:cNvSpPr>
            <a:spLocks noGrp="1"/>
          </p:cNvSpPr>
          <p:nvPr>
            <p:ph sz="half" idx="2"/>
          </p:nvPr>
        </p:nvSpPr>
        <p:spPr>
          <a:xfrm>
            <a:off x="285750" y="1143000"/>
            <a:ext cx="8520113" cy="1071563"/>
          </a:xfrm>
        </p:spPr>
        <p:txBody>
          <a:bodyPr/>
          <a:lstStyle/>
          <a:p>
            <a:pPr>
              <a:buFont typeface="Wingdings" pitchFamily="2" charset="2"/>
              <a:buNone/>
            </a:pPr>
            <a:r>
              <a:rPr lang="es-AR" sz="3200" dirty="0" smtClean="0">
                <a:solidFill>
                  <a:schemeClr val="bg1"/>
                </a:solidFill>
              </a:rPr>
              <a:t>En un sistema criptográfico intervienen los siguientes actores:</a:t>
            </a:r>
          </a:p>
        </p:txBody>
      </p:sp>
      <p:sp>
        <p:nvSpPr>
          <p:cNvPr id="6" name="7 Marcador de contenido"/>
          <p:cNvSpPr>
            <a:spLocks noGrp="1"/>
          </p:cNvSpPr>
          <p:nvPr>
            <p:ph sz="half" idx="4294967295"/>
          </p:nvPr>
        </p:nvSpPr>
        <p:spPr>
          <a:xfrm>
            <a:off x="623888" y="5214938"/>
            <a:ext cx="8520112" cy="1357312"/>
          </a:xfrm>
        </p:spPr>
        <p:txBody>
          <a:bodyPr>
            <a:normAutofit fontScale="70000" lnSpcReduction="20000"/>
          </a:bodyPr>
          <a:lstStyle/>
          <a:p>
            <a:pPr marL="411480" fontAlgn="auto">
              <a:spcAft>
                <a:spcPts val="0"/>
              </a:spcAft>
              <a:buFont typeface="Wingdings"/>
              <a:buNone/>
              <a:defRPr/>
            </a:pPr>
            <a:r>
              <a:rPr lang="es-AR" sz="3200" u="sng" dirty="0" smtClean="0">
                <a:solidFill>
                  <a:schemeClr val="bg1"/>
                </a:solidFill>
              </a:rPr>
              <a:t>Conceptos</a:t>
            </a:r>
            <a:r>
              <a:rPr lang="es-AR" sz="3200" dirty="0" smtClean="0">
                <a:solidFill>
                  <a:schemeClr val="bg1"/>
                </a:solidFill>
              </a:rPr>
              <a:t>:</a:t>
            </a:r>
          </a:p>
          <a:p>
            <a:pPr marL="411480" fontAlgn="auto">
              <a:spcAft>
                <a:spcPts val="0"/>
              </a:spcAft>
              <a:buFont typeface="Wingdings"/>
              <a:buNone/>
              <a:defRPr/>
            </a:pPr>
            <a:r>
              <a:rPr lang="es-AR" sz="3200" dirty="0" smtClean="0">
                <a:solidFill>
                  <a:schemeClr val="bg1"/>
                </a:solidFill>
              </a:rPr>
              <a:t>Cifrado: Poner en clave un texto claro</a:t>
            </a:r>
          </a:p>
          <a:p>
            <a:pPr marL="411480" fontAlgn="auto">
              <a:spcAft>
                <a:spcPts val="0"/>
              </a:spcAft>
              <a:buFont typeface="Wingdings"/>
              <a:buNone/>
              <a:defRPr/>
            </a:pPr>
            <a:r>
              <a:rPr lang="es-AR" sz="3200" dirty="0" smtClean="0">
                <a:solidFill>
                  <a:schemeClr val="bg1"/>
                </a:solidFill>
              </a:rPr>
              <a:t>Criptoanálisis: El arte de descifrar textos puestos en clave.</a:t>
            </a:r>
          </a:p>
          <a:p>
            <a:pPr marL="411480" fontAlgn="auto">
              <a:spcAft>
                <a:spcPts val="0"/>
              </a:spcAft>
              <a:buFont typeface="Wingdings"/>
              <a:buNone/>
              <a:defRPr/>
            </a:pPr>
            <a:r>
              <a:rPr lang="es-AR" sz="3200" dirty="0" smtClean="0">
                <a:solidFill>
                  <a:schemeClr val="bg1"/>
                </a:solidFill>
              </a:rPr>
              <a:t>Criptografía: El arte de diseñar </a:t>
            </a:r>
            <a:r>
              <a:rPr lang="es-AR" sz="3200" dirty="0" err="1" smtClean="0">
                <a:solidFill>
                  <a:schemeClr val="bg1"/>
                </a:solidFill>
              </a:rPr>
              <a:t>Cifradores</a:t>
            </a:r>
            <a:endParaRPr lang="es-AR" sz="3200" dirty="0" smtClean="0">
              <a:solidFill>
                <a:schemeClr val="bg1"/>
              </a:solidFill>
            </a:endParaRPr>
          </a:p>
        </p:txBody>
      </p:sp>
      <p:pic>
        <p:nvPicPr>
          <p:cNvPr id="5" name="Picture 33"/>
          <p:cNvPicPr>
            <a:picLocks noChangeAspect="1" noChangeArrowheads="1"/>
          </p:cNvPicPr>
          <p:nvPr/>
        </p:nvPicPr>
        <p:blipFill>
          <a:blip r:embed="rId4" cstate="print"/>
          <a:srcRect/>
          <a:stretch>
            <a:fillRect/>
          </a:stretch>
        </p:blipFill>
        <p:spPr bwMode="auto">
          <a:xfrm>
            <a:off x="500063" y="2214563"/>
            <a:ext cx="8286750" cy="2890837"/>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428625" y="428625"/>
            <a:ext cx="8305800" cy="685800"/>
          </a:xfrm>
        </p:spPr>
        <p:txBody>
          <a:bodyPr/>
          <a:lstStyle/>
          <a:p>
            <a:pPr>
              <a:spcAft>
                <a:spcPts val="600"/>
              </a:spcAft>
              <a:buFont typeface="Wingdings" pitchFamily="2" charset="2"/>
              <a:buNone/>
            </a:pPr>
            <a:r>
              <a:rPr lang="es-AR" sz="3200" dirty="0" smtClean="0">
                <a:solidFill>
                  <a:schemeClr val="bg1"/>
                </a:solidFill>
              </a:rPr>
              <a:t>Modelos de Cifrado</a:t>
            </a:r>
          </a:p>
          <a:p>
            <a:pPr lvl="1">
              <a:spcAft>
                <a:spcPts val="600"/>
              </a:spcAft>
              <a:buClrTx/>
              <a:buFont typeface="Wingdings" pitchFamily="2" charset="2"/>
              <a:buNone/>
            </a:pPr>
            <a:endParaRPr lang="es-AR" dirty="0" smtClean="0">
              <a:solidFill>
                <a:schemeClr val="bg1"/>
              </a:solidFill>
            </a:endParaRPr>
          </a:p>
          <a:p>
            <a:pPr>
              <a:spcAft>
                <a:spcPts val="600"/>
              </a:spcAft>
              <a:buFont typeface="Wingdings" pitchFamily="2" charset="2"/>
              <a:buNone/>
            </a:pPr>
            <a:endParaRPr lang="es-AR" sz="3200" dirty="0" smtClean="0"/>
          </a:p>
          <a:p>
            <a:pPr>
              <a:spcAft>
                <a:spcPts val="3000"/>
              </a:spcAft>
              <a:buFont typeface="Wingdings" pitchFamily="2" charset="2"/>
              <a:buNone/>
            </a:pPr>
            <a:endParaRPr lang="es-AR" sz="3200" dirty="0" smtClean="0"/>
          </a:p>
          <a:p>
            <a:pPr>
              <a:buFont typeface="Wingdings" pitchFamily="2" charset="2"/>
              <a:buNone/>
            </a:pPr>
            <a:endParaRPr lang="es-AR" sz="3200" dirty="0" smtClean="0"/>
          </a:p>
          <a:p>
            <a:pPr>
              <a:buFont typeface="Wingdings" pitchFamily="2" charset="2"/>
              <a:buNone/>
            </a:pPr>
            <a:endParaRPr lang="es-AR" sz="3200" dirty="0" smtClean="0"/>
          </a:p>
        </p:txBody>
      </p:sp>
      <p:sp>
        <p:nvSpPr>
          <p:cNvPr id="37" name="7 Marcador de contenido"/>
          <p:cNvSpPr>
            <a:spLocks noGrp="1"/>
          </p:cNvSpPr>
          <p:nvPr>
            <p:ph sz="half" idx="1"/>
          </p:nvPr>
        </p:nvSpPr>
        <p:spPr>
          <a:xfrm>
            <a:off x="142875" y="1000125"/>
            <a:ext cx="8786813" cy="5429250"/>
          </a:xfrm>
        </p:spPr>
        <p:txBody>
          <a:bodyPr/>
          <a:lstStyle/>
          <a:p>
            <a:pPr>
              <a:buClr>
                <a:srgbClr val="FFFF00"/>
              </a:buClr>
            </a:pPr>
            <a:r>
              <a:rPr lang="es-AR" sz="3200" dirty="0" smtClean="0">
                <a:solidFill>
                  <a:schemeClr val="bg1"/>
                </a:solidFill>
              </a:rPr>
              <a:t>Cifrados por sustitución</a:t>
            </a:r>
          </a:p>
          <a:p>
            <a:pPr lvl="1">
              <a:buClr>
                <a:srgbClr val="FFFF00"/>
              </a:buClr>
              <a:buFont typeface="Wingdings" pitchFamily="2" charset="2"/>
              <a:buChar char="§"/>
            </a:pPr>
            <a:r>
              <a:rPr lang="es-AR" dirty="0" smtClean="0">
                <a:solidFill>
                  <a:schemeClr val="bg1"/>
                </a:solidFill>
              </a:rPr>
              <a:t>Cada unidad (generalmente letras) es reemplazada por otra letra del mismo alfabeto u otro alfabeto diferente.</a:t>
            </a:r>
          </a:p>
          <a:p>
            <a:pPr lvl="1">
              <a:buClr>
                <a:srgbClr val="FFFF00"/>
              </a:buClr>
              <a:buFont typeface="Wingdings" pitchFamily="2" charset="2"/>
              <a:buChar char="§"/>
            </a:pPr>
            <a:r>
              <a:rPr lang="es-AR" dirty="0" smtClean="0">
                <a:solidFill>
                  <a:schemeClr val="bg1"/>
                </a:solidFill>
              </a:rPr>
              <a:t>Las unidades de texto cambian pero mantienen el mismo orden. Lo que cambia son las unidades.</a:t>
            </a:r>
          </a:p>
          <a:p>
            <a:pPr lvl="1">
              <a:buClr>
                <a:srgbClr val="FFFF00"/>
              </a:buClr>
              <a:buFont typeface="Wingdings" pitchFamily="2" charset="2"/>
              <a:buChar char="§"/>
            </a:pPr>
            <a:r>
              <a:rPr lang="es-AR" dirty="0" smtClean="0">
                <a:solidFill>
                  <a:schemeClr val="bg1"/>
                </a:solidFill>
              </a:rPr>
              <a:t>El mas usado es el cifrado </a:t>
            </a:r>
            <a:r>
              <a:rPr lang="es-AR" dirty="0" err="1" smtClean="0">
                <a:solidFill>
                  <a:schemeClr val="bg1"/>
                </a:solidFill>
              </a:rPr>
              <a:t>monoalfabético</a:t>
            </a:r>
            <a:r>
              <a:rPr lang="es-AR" dirty="0" smtClean="0">
                <a:solidFill>
                  <a:schemeClr val="bg1"/>
                </a:solidFill>
              </a:rPr>
              <a:t>.</a:t>
            </a:r>
          </a:p>
          <a:p>
            <a:pPr>
              <a:buClr>
                <a:srgbClr val="FFFF00"/>
              </a:buClr>
            </a:pPr>
            <a:r>
              <a:rPr lang="es-AR" sz="3200" dirty="0" smtClean="0">
                <a:solidFill>
                  <a:schemeClr val="bg1"/>
                </a:solidFill>
              </a:rPr>
              <a:t>Cifrados por transposición</a:t>
            </a:r>
          </a:p>
          <a:p>
            <a:pPr lvl="1">
              <a:buClr>
                <a:srgbClr val="FFFF00"/>
              </a:buClr>
              <a:buFont typeface="Wingdings" pitchFamily="2" charset="2"/>
              <a:buChar char="§"/>
            </a:pPr>
            <a:r>
              <a:rPr lang="es-AR" dirty="0" smtClean="0">
                <a:solidFill>
                  <a:schemeClr val="bg1"/>
                </a:solidFill>
              </a:rPr>
              <a:t>Consiste en reordenar las letras de acuerdo a un patrón definido.</a:t>
            </a:r>
          </a:p>
          <a:p>
            <a:pPr lvl="1">
              <a:buClr>
                <a:srgbClr val="FFFF00"/>
              </a:buClr>
              <a:buFont typeface="Wingdings" pitchFamily="2" charset="2"/>
              <a:buChar char="§"/>
            </a:pPr>
            <a:r>
              <a:rPr lang="es-AR" dirty="0" smtClean="0">
                <a:solidFill>
                  <a:schemeClr val="bg1"/>
                </a:solidFill>
              </a:rPr>
              <a:t>Este patrón cambia de acuerdo a una clave.</a:t>
            </a:r>
          </a:p>
          <a:p>
            <a:pPr lvl="1">
              <a:buClr>
                <a:srgbClr val="FFFF00"/>
              </a:buClr>
              <a:buFont typeface="Wingdings" pitchFamily="2" charset="2"/>
              <a:buChar char="§"/>
            </a:pPr>
            <a:r>
              <a:rPr lang="es-AR" dirty="0" smtClean="0">
                <a:solidFill>
                  <a:schemeClr val="bg1"/>
                </a:solidFill>
              </a:rPr>
              <a:t>Las unidades en si no son modificadas.</a:t>
            </a:r>
          </a:p>
          <a:p>
            <a:pPr lvl="1">
              <a:buClr>
                <a:srgbClr val="FFFF00"/>
              </a:buClr>
              <a:buFont typeface="Wingdings" pitchFamily="2" charset="2"/>
              <a:buChar char="§"/>
            </a:pPr>
            <a:r>
              <a:rPr lang="es-AR" dirty="0" smtClean="0">
                <a:solidFill>
                  <a:schemeClr val="bg1"/>
                </a:solidFill>
              </a:rPr>
              <a:t>El mas usado es el cifrado </a:t>
            </a:r>
            <a:r>
              <a:rPr lang="es-AR" dirty="0" err="1" smtClean="0">
                <a:solidFill>
                  <a:schemeClr val="bg1"/>
                </a:solidFill>
              </a:rPr>
              <a:t>columnar</a:t>
            </a:r>
            <a:r>
              <a:rPr lang="es-AR" dirty="0" smtClean="0">
                <a:solidFill>
                  <a:schemeClr val="bg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428625" y="428625"/>
            <a:ext cx="8305800" cy="685800"/>
          </a:xfrm>
        </p:spPr>
        <p:txBody>
          <a:bodyPr/>
          <a:lstStyle/>
          <a:p>
            <a:pPr>
              <a:spcAft>
                <a:spcPts val="600"/>
              </a:spcAft>
              <a:buFont typeface="Wingdings" pitchFamily="2" charset="2"/>
              <a:buNone/>
            </a:pPr>
            <a:r>
              <a:rPr lang="es-AR" sz="3200" dirty="0" smtClean="0">
                <a:solidFill>
                  <a:schemeClr val="bg1"/>
                </a:solidFill>
              </a:rPr>
              <a:t>Cifrado </a:t>
            </a:r>
            <a:r>
              <a:rPr lang="es-AR" sz="3200" dirty="0" err="1" smtClean="0">
                <a:solidFill>
                  <a:schemeClr val="bg1"/>
                </a:solidFill>
              </a:rPr>
              <a:t>monoalfabético</a:t>
            </a:r>
            <a:endParaRPr lang="es-AR" sz="3200" dirty="0" smtClean="0">
              <a:solidFill>
                <a:schemeClr val="bg1"/>
              </a:solidFill>
            </a:endParaRPr>
          </a:p>
          <a:p>
            <a:pPr lvl="1">
              <a:spcAft>
                <a:spcPts val="600"/>
              </a:spcAft>
              <a:buClrTx/>
              <a:buFont typeface="Wingdings" pitchFamily="2" charset="2"/>
              <a:buNone/>
            </a:pPr>
            <a:endParaRPr lang="es-AR" dirty="0" smtClean="0"/>
          </a:p>
          <a:p>
            <a:pPr>
              <a:spcAft>
                <a:spcPts val="600"/>
              </a:spcAft>
              <a:buFont typeface="Wingdings" pitchFamily="2" charset="2"/>
              <a:buNone/>
            </a:pPr>
            <a:endParaRPr lang="es-AR" sz="3200" dirty="0" smtClean="0"/>
          </a:p>
          <a:p>
            <a:pPr>
              <a:spcAft>
                <a:spcPts val="3000"/>
              </a:spcAft>
              <a:buFont typeface="Wingdings" pitchFamily="2" charset="2"/>
              <a:buNone/>
            </a:pPr>
            <a:endParaRPr lang="es-AR" sz="3200" dirty="0" smtClean="0"/>
          </a:p>
          <a:p>
            <a:pPr>
              <a:buFont typeface="Wingdings" pitchFamily="2" charset="2"/>
              <a:buNone/>
            </a:pPr>
            <a:endParaRPr lang="es-AR" sz="3200" dirty="0" smtClean="0"/>
          </a:p>
          <a:p>
            <a:pPr>
              <a:buFont typeface="Wingdings" pitchFamily="2" charset="2"/>
              <a:buNone/>
            </a:pPr>
            <a:endParaRPr lang="es-AR" sz="3200" dirty="0" smtClean="0"/>
          </a:p>
        </p:txBody>
      </p:sp>
      <p:sp>
        <p:nvSpPr>
          <p:cNvPr id="37" name="7 Marcador de contenido"/>
          <p:cNvSpPr>
            <a:spLocks noGrp="1"/>
          </p:cNvSpPr>
          <p:nvPr>
            <p:ph sz="half" idx="1"/>
          </p:nvPr>
        </p:nvSpPr>
        <p:spPr>
          <a:xfrm>
            <a:off x="142875" y="1071563"/>
            <a:ext cx="8786813" cy="1214437"/>
          </a:xfrm>
        </p:spPr>
        <p:txBody>
          <a:bodyPr/>
          <a:lstStyle/>
          <a:p>
            <a:pPr>
              <a:buFont typeface="Wingdings" pitchFamily="2" charset="2"/>
              <a:buNone/>
            </a:pPr>
            <a:r>
              <a:rPr lang="es-ES" sz="2400" dirty="0" smtClean="0">
                <a:solidFill>
                  <a:schemeClr val="bg1"/>
                </a:solidFill>
              </a:rPr>
              <a:t>Cada uno de los símbolos del texto normal, por ejemplo las 26 letras del abecedario (sin la ñ) inglés, tienen una correspondencia con alguna otra letra.</a:t>
            </a:r>
            <a:endParaRPr lang="es-AR" sz="2400" dirty="0" smtClean="0">
              <a:solidFill>
                <a:schemeClr val="bg1"/>
              </a:solidFill>
            </a:endParaRPr>
          </a:p>
        </p:txBody>
      </p:sp>
      <p:pic>
        <p:nvPicPr>
          <p:cNvPr id="1027" name="Picture 3"/>
          <p:cNvPicPr>
            <a:picLocks noChangeAspect="1" noChangeArrowheads="1"/>
          </p:cNvPicPr>
          <p:nvPr/>
        </p:nvPicPr>
        <p:blipFill>
          <a:blip r:embed="rId3" cstate="print"/>
          <a:srcRect/>
          <a:stretch>
            <a:fillRect/>
          </a:stretch>
        </p:blipFill>
        <p:spPr bwMode="auto">
          <a:xfrm>
            <a:off x="285750" y="2357438"/>
            <a:ext cx="8634413" cy="657225"/>
          </a:xfrm>
          <a:prstGeom prst="rect">
            <a:avLst/>
          </a:prstGeom>
          <a:noFill/>
          <a:ln w="9525">
            <a:noFill/>
            <a:miter lim="800000"/>
            <a:headEnd/>
            <a:tailEnd/>
          </a:ln>
        </p:spPr>
      </p:pic>
      <p:sp>
        <p:nvSpPr>
          <p:cNvPr id="7" name="7 Marcador de contenido"/>
          <p:cNvSpPr>
            <a:spLocks noGrp="1"/>
          </p:cNvSpPr>
          <p:nvPr>
            <p:ph sz="half" idx="1"/>
          </p:nvPr>
        </p:nvSpPr>
        <p:spPr>
          <a:xfrm>
            <a:off x="142876" y="2999354"/>
            <a:ext cx="8786812" cy="2714625"/>
          </a:xfrm>
        </p:spPr>
        <p:txBody>
          <a:bodyPr/>
          <a:lstStyle/>
          <a:p>
            <a:pPr>
              <a:buClr>
                <a:schemeClr val="tx2">
                  <a:lumMod val="50000"/>
                </a:schemeClr>
              </a:buClr>
            </a:pPr>
            <a:r>
              <a:rPr lang="es-ES" sz="2400" dirty="0" smtClean="0">
                <a:solidFill>
                  <a:schemeClr val="bg1"/>
                </a:solidFill>
              </a:rPr>
              <a:t>En este caso, la clave tiene 26 letras y corresponde a la cadena de sustitución inferior.</a:t>
            </a:r>
          </a:p>
          <a:p>
            <a:pPr>
              <a:buClr>
                <a:schemeClr val="tx2">
                  <a:lumMod val="50000"/>
                </a:schemeClr>
              </a:buClr>
            </a:pPr>
            <a:r>
              <a:rPr lang="es-ES" sz="2400" dirty="0" smtClean="0">
                <a:solidFill>
                  <a:schemeClr val="bg1"/>
                </a:solidFill>
              </a:rPr>
              <a:t>También puede definirse un determinado corrimiento k para las letras del alfabeto.</a:t>
            </a:r>
          </a:p>
          <a:p>
            <a:pPr>
              <a:buClr>
                <a:schemeClr val="tx2">
                  <a:lumMod val="50000"/>
                </a:schemeClr>
              </a:buClr>
            </a:pPr>
            <a:r>
              <a:rPr lang="es-ES" sz="2400" dirty="0" smtClean="0">
                <a:solidFill>
                  <a:schemeClr val="bg1"/>
                </a:solidFill>
              </a:rPr>
              <a:t>Este último se denomina Cifrado del Cesar ya que era utilizado por los Romanos en sus mensajes en clave.</a:t>
            </a:r>
            <a:endParaRPr lang="es-AR" sz="2400" dirty="0"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anim calcmode="lin" valueType="num">
                                      <p:cBhvr additive="base">
                                        <p:cTn id="15" dur="500" fill="hold"/>
                                        <p:tgtEl>
                                          <p:spTgt spid="1027"/>
                                        </p:tgtEl>
                                        <p:attrNameLst>
                                          <p:attrName>ppt_x</p:attrName>
                                        </p:attrNameLst>
                                      </p:cBhvr>
                                      <p:tavLst>
                                        <p:tav tm="0">
                                          <p:val>
                                            <p:strVal val="#ppt_x"/>
                                          </p:val>
                                        </p:tav>
                                        <p:tav tm="100000">
                                          <p:val>
                                            <p:strVal val="#ppt_x"/>
                                          </p:val>
                                        </p:tav>
                                      </p:tavLst>
                                    </p:anim>
                                    <p:anim calcmode="lin" valueType="num">
                                      <p:cBhvr additive="base">
                                        <p:cTn id="16"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lstStyle/>
          <a:p>
            <a:pPr>
              <a:spcAft>
                <a:spcPts val="600"/>
              </a:spcAft>
              <a:buFont typeface="Wingdings" pitchFamily="2" charset="2"/>
              <a:buNone/>
            </a:pPr>
            <a:r>
              <a:rPr lang="es-AR" sz="3200" dirty="0" smtClean="0">
                <a:solidFill>
                  <a:schemeClr val="bg1"/>
                </a:solidFill>
              </a:rPr>
              <a:t>Cifrado por Transposición</a:t>
            </a:r>
          </a:p>
          <a:p>
            <a:pPr lvl="1">
              <a:spcAft>
                <a:spcPts val="600"/>
              </a:spcAft>
              <a:buClrTx/>
              <a:buFont typeface="Wingdings" pitchFamily="2" charset="2"/>
              <a:buNone/>
            </a:pPr>
            <a:endParaRPr lang="es-AR" dirty="0" smtClean="0"/>
          </a:p>
          <a:p>
            <a:pPr>
              <a:spcAft>
                <a:spcPts val="600"/>
              </a:spcAft>
              <a:buFont typeface="Wingdings" pitchFamily="2" charset="2"/>
              <a:buNone/>
            </a:pPr>
            <a:endParaRPr lang="es-AR" sz="3200" dirty="0" smtClean="0"/>
          </a:p>
          <a:p>
            <a:pPr>
              <a:spcAft>
                <a:spcPts val="3000"/>
              </a:spcAft>
              <a:buFont typeface="Wingdings" pitchFamily="2" charset="2"/>
              <a:buNone/>
            </a:pPr>
            <a:endParaRPr lang="es-AR" sz="3200" dirty="0" smtClean="0"/>
          </a:p>
          <a:p>
            <a:pPr>
              <a:buFont typeface="Wingdings" pitchFamily="2" charset="2"/>
              <a:buNone/>
            </a:pPr>
            <a:endParaRPr lang="es-AR" sz="3200" dirty="0" smtClean="0"/>
          </a:p>
          <a:p>
            <a:pPr>
              <a:buFont typeface="Wingdings" pitchFamily="2" charset="2"/>
              <a:buNone/>
            </a:pPr>
            <a:endParaRPr lang="es-AR" sz="3200" dirty="0" smtClean="0"/>
          </a:p>
        </p:txBody>
      </p:sp>
      <p:sp>
        <p:nvSpPr>
          <p:cNvPr id="37" name="7 Marcador de contenido"/>
          <p:cNvSpPr>
            <a:spLocks noGrp="1"/>
          </p:cNvSpPr>
          <p:nvPr>
            <p:ph sz="half" idx="1"/>
          </p:nvPr>
        </p:nvSpPr>
        <p:spPr>
          <a:xfrm>
            <a:off x="142875" y="857250"/>
            <a:ext cx="8786813" cy="714375"/>
          </a:xfrm>
        </p:spPr>
        <p:txBody>
          <a:bodyPr>
            <a:normAutofit fontScale="85000" lnSpcReduction="10000"/>
          </a:bodyPr>
          <a:lstStyle/>
          <a:p>
            <a:pPr>
              <a:spcAft>
                <a:spcPts val="600"/>
              </a:spcAft>
              <a:buClr>
                <a:srgbClr val="FFFF00"/>
              </a:buClr>
              <a:buFont typeface="Wingdings" pitchFamily="2" charset="2"/>
              <a:buNone/>
            </a:pPr>
            <a:r>
              <a:rPr lang="es-AR" dirty="0" smtClean="0">
                <a:solidFill>
                  <a:schemeClr val="bg1"/>
                </a:solidFill>
              </a:rPr>
              <a:t>Consiste en reordenar las letras del texto, por ejemplo:</a:t>
            </a:r>
          </a:p>
        </p:txBody>
      </p:sp>
      <p:pic>
        <p:nvPicPr>
          <p:cNvPr id="2050" name="Picture 2"/>
          <p:cNvPicPr>
            <a:picLocks noChangeAspect="1" noChangeArrowheads="1"/>
          </p:cNvPicPr>
          <p:nvPr/>
        </p:nvPicPr>
        <p:blipFill>
          <a:blip r:embed="rId3" cstate="print"/>
          <a:srcRect/>
          <a:stretch>
            <a:fillRect/>
          </a:stretch>
        </p:blipFill>
        <p:spPr bwMode="auto">
          <a:xfrm>
            <a:off x="642938" y="1500188"/>
            <a:ext cx="7680325" cy="3071812"/>
          </a:xfrm>
          <a:prstGeom prst="rect">
            <a:avLst/>
          </a:prstGeom>
          <a:noFill/>
          <a:ln w="9525">
            <a:noFill/>
            <a:miter lim="800000"/>
            <a:headEnd/>
            <a:tailEnd/>
          </a:ln>
        </p:spPr>
      </p:pic>
      <p:sp>
        <p:nvSpPr>
          <p:cNvPr id="6" name="7 Marcador de contenido"/>
          <p:cNvSpPr>
            <a:spLocks noGrp="1"/>
          </p:cNvSpPr>
          <p:nvPr>
            <p:ph sz="half" idx="1"/>
          </p:nvPr>
        </p:nvSpPr>
        <p:spPr>
          <a:xfrm>
            <a:off x="142875" y="4714875"/>
            <a:ext cx="8786813" cy="1071563"/>
          </a:xfrm>
        </p:spPr>
        <p:txBody>
          <a:bodyPr>
            <a:normAutofit fontScale="92500"/>
          </a:bodyPr>
          <a:lstStyle/>
          <a:p>
            <a:pPr>
              <a:spcAft>
                <a:spcPts val="600"/>
              </a:spcAft>
              <a:buClr>
                <a:srgbClr val="FFFF00"/>
              </a:buClr>
              <a:buFont typeface="Wingdings" pitchFamily="2" charset="2"/>
              <a:buNone/>
            </a:pPr>
            <a:r>
              <a:rPr lang="es-AR" dirty="0" smtClean="0">
                <a:solidFill>
                  <a:schemeClr val="bg1"/>
                </a:solidFill>
              </a:rPr>
              <a:t>Las letras MEGABUCK sirven para numerar las columnas de acuerdo a su posición en el alfabeto.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2050"/>
                                        </p:tgtEl>
                                        <p:attrNameLst>
                                          <p:attrName>style.visibility</p:attrName>
                                        </p:attrNameLst>
                                      </p:cBhvr>
                                      <p:to>
                                        <p:strVal val="visible"/>
                                      </p:to>
                                    </p:set>
                                    <p:anim calcmode="lin" valueType="num">
                                      <p:cBhvr additive="base">
                                        <p:cTn id="15" dur="500" fill="hold"/>
                                        <p:tgtEl>
                                          <p:spTgt spid="2050"/>
                                        </p:tgtEl>
                                        <p:attrNameLst>
                                          <p:attrName>ppt_x</p:attrName>
                                        </p:attrNameLst>
                                      </p:cBhvr>
                                      <p:tavLst>
                                        <p:tav tm="0">
                                          <p:val>
                                            <p:strVal val="#ppt_x"/>
                                          </p:val>
                                        </p:tav>
                                        <p:tav tm="100000">
                                          <p:val>
                                            <p:strVal val="#ppt_x"/>
                                          </p:val>
                                        </p:tav>
                                      </p:tavLst>
                                    </p:anim>
                                    <p:anim calcmode="lin" valueType="num">
                                      <p:cBhvr additive="base">
                                        <p:cTn id="16"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normAutofit fontScale="92500" lnSpcReduction="10000"/>
          </a:bodyPr>
          <a:lstStyle/>
          <a:p>
            <a:pPr>
              <a:spcAft>
                <a:spcPts val="600"/>
              </a:spcAft>
              <a:buFont typeface="Wingdings" pitchFamily="2" charset="2"/>
              <a:buNone/>
            </a:pPr>
            <a:r>
              <a:rPr lang="es-AR" sz="3200" dirty="0" smtClean="0">
                <a:solidFill>
                  <a:schemeClr val="bg1"/>
                </a:solidFill>
              </a:rPr>
              <a:t>Autentificación y Firmas digitales</a:t>
            </a:r>
          </a:p>
          <a:p>
            <a:pPr lvl="1">
              <a:spcAft>
                <a:spcPts val="600"/>
              </a:spcAft>
              <a:buClrTx/>
              <a:buFont typeface="Wingdings" pitchFamily="2" charset="2"/>
              <a:buNone/>
            </a:pPr>
            <a:endParaRPr lang="es-AR" dirty="0" smtClean="0"/>
          </a:p>
          <a:p>
            <a:pPr>
              <a:spcAft>
                <a:spcPts val="600"/>
              </a:spcAft>
              <a:buFont typeface="Wingdings" pitchFamily="2" charset="2"/>
              <a:buNone/>
            </a:pPr>
            <a:endParaRPr lang="es-AR" sz="3200" dirty="0" smtClean="0"/>
          </a:p>
          <a:p>
            <a:pPr>
              <a:spcAft>
                <a:spcPts val="3000"/>
              </a:spcAft>
              <a:buFont typeface="Wingdings" pitchFamily="2" charset="2"/>
              <a:buNone/>
            </a:pPr>
            <a:endParaRPr lang="es-AR" sz="3200" dirty="0" smtClean="0"/>
          </a:p>
          <a:p>
            <a:pPr>
              <a:buFont typeface="Wingdings" pitchFamily="2" charset="2"/>
              <a:buNone/>
            </a:pPr>
            <a:endParaRPr lang="es-AR" sz="3200" dirty="0" smtClean="0"/>
          </a:p>
          <a:p>
            <a:pPr>
              <a:buFont typeface="Wingdings" pitchFamily="2" charset="2"/>
              <a:buNone/>
            </a:pPr>
            <a:endParaRPr lang="es-AR" sz="3200" dirty="0" smtClean="0"/>
          </a:p>
        </p:txBody>
      </p:sp>
      <p:sp>
        <p:nvSpPr>
          <p:cNvPr id="37" name="7 Marcador de contenido"/>
          <p:cNvSpPr>
            <a:spLocks noGrp="1"/>
          </p:cNvSpPr>
          <p:nvPr>
            <p:ph sz="half" idx="2"/>
          </p:nvPr>
        </p:nvSpPr>
        <p:spPr>
          <a:xfrm>
            <a:off x="142875" y="857250"/>
            <a:ext cx="8786813" cy="5357813"/>
          </a:xfrm>
          <a:ln>
            <a:solidFill>
              <a:schemeClr val="accent1"/>
            </a:solidFill>
          </a:ln>
        </p:spPr>
        <p:txBody>
          <a:bodyPr>
            <a:normAutofit fontScale="92500" lnSpcReduction="10000"/>
          </a:bodyPr>
          <a:lstStyle/>
          <a:p>
            <a:pPr>
              <a:spcAft>
                <a:spcPts val="600"/>
              </a:spcAft>
              <a:buClr>
                <a:srgbClr val="FFFF00"/>
              </a:buClr>
              <a:buFont typeface="Wingdings" pitchFamily="2" charset="2"/>
              <a:buNone/>
            </a:pPr>
            <a:r>
              <a:rPr lang="es-AR" dirty="0">
                <a:solidFill>
                  <a:schemeClr val="bg1"/>
                </a:solidFill>
              </a:rPr>
              <a:t>En criptografía y seguridad informática, la </a:t>
            </a:r>
            <a:r>
              <a:rPr lang="es-AR" b="1" dirty="0">
                <a:solidFill>
                  <a:schemeClr val="bg1"/>
                </a:solidFill>
              </a:rPr>
              <a:t>firma digital</a:t>
            </a:r>
            <a:r>
              <a:rPr lang="es-AR" dirty="0">
                <a:solidFill>
                  <a:schemeClr val="bg1"/>
                </a:solidFill>
              </a:rPr>
              <a:t> es un mecanismo que permite </a:t>
            </a:r>
            <a:r>
              <a:rPr lang="es-AR" dirty="0" smtClean="0">
                <a:solidFill>
                  <a:schemeClr val="bg1"/>
                </a:solidFill>
              </a:rPr>
              <a:t>garantizar:</a:t>
            </a:r>
          </a:p>
          <a:p>
            <a:pPr>
              <a:spcAft>
                <a:spcPts val="600"/>
              </a:spcAft>
              <a:buClr>
                <a:schemeClr val="tx2">
                  <a:lumMod val="50000"/>
                </a:schemeClr>
              </a:buClr>
            </a:pPr>
            <a:r>
              <a:rPr lang="es-AR" b="1" dirty="0">
                <a:solidFill>
                  <a:schemeClr val="bg1"/>
                </a:solidFill>
              </a:rPr>
              <a:t>Autenticidad</a:t>
            </a:r>
            <a:r>
              <a:rPr lang="es-AR" dirty="0">
                <a:solidFill>
                  <a:schemeClr val="bg1"/>
                </a:solidFill>
              </a:rPr>
              <a:t> → verificar quién envió el mensaje</a:t>
            </a:r>
            <a:r>
              <a:rPr lang="es-AR" dirty="0" smtClean="0">
                <a:solidFill>
                  <a:schemeClr val="bg1"/>
                </a:solidFill>
              </a:rPr>
              <a:t>.</a:t>
            </a:r>
          </a:p>
          <a:p>
            <a:pPr>
              <a:spcAft>
                <a:spcPts val="600"/>
              </a:spcAft>
              <a:buClr>
                <a:schemeClr val="tx2">
                  <a:lumMod val="50000"/>
                </a:schemeClr>
              </a:buClr>
            </a:pPr>
            <a:r>
              <a:rPr lang="es-AR" b="1" dirty="0">
                <a:solidFill>
                  <a:schemeClr val="bg1"/>
                </a:solidFill>
              </a:rPr>
              <a:t>Integridad</a:t>
            </a:r>
            <a:r>
              <a:rPr lang="es-AR" dirty="0">
                <a:solidFill>
                  <a:schemeClr val="bg1"/>
                </a:solidFill>
              </a:rPr>
              <a:t> → asegurar que el contenido no fue modificado</a:t>
            </a:r>
            <a:r>
              <a:rPr lang="es-AR" dirty="0" smtClean="0">
                <a:solidFill>
                  <a:schemeClr val="bg1"/>
                </a:solidFill>
              </a:rPr>
              <a:t>.</a:t>
            </a:r>
          </a:p>
          <a:p>
            <a:pPr>
              <a:spcAft>
                <a:spcPts val="600"/>
              </a:spcAft>
              <a:buClr>
                <a:schemeClr val="tx2">
                  <a:lumMod val="50000"/>
                </a:schemeClr>
              </a:buClr>
            </a:pPr>
            <a:r>
              <a:rPr lang="es-AR" b="1" dirty="0">
                <a:solidFill>
                  <a:schemeClr val="bg1"/>
                </a:solidFill>
              </a:rPr>
              <a:t>No repudio</a:t>
            </a:r>
            <a:r>
              <a:rPr lang="es-AR" dirty="0">
                <a:solidFill>
                  <a:schemeClr val="bg1"/>
                </a:solidFill>
              </a:rPr>
              <a:t> → el emisor no puede negar haber enviado la información.</a:t>
            </a:r>
            <a:endParaRPr lang="es-AR" dirty="0" smtClean="0">
              <a:solidFill>
                <a:schemeClr val="bg1"/>
              </a:solidFill>
            </a:endParaRPr>
          </a:p>
          <a:p>
            <a:pPr>
              <a:spcAft>
                <a:spcPts val="600"/>
              </a:spcAft>
              <a:buClr>
                <a:schemeClr val="tx2">
                  <a:lumMod val="50000"/>
                </a:schemeClr>
              </a:buClr>
              <a:buFont typeface="Wingdings" pitchFamily="2" charset="2"/>
              <a:buNone/>
            </a:pPr>
            <a:r>
              <a:rPr lang="es-AR" dirty="0" smtClean="0">
                <a:solidFill>
                  <a:schemeClr val="bg1"/>
                </a:solidFill>
              </a:rPr>
              <a:t>Los </a:t>
            </a:r>
            <a:r>
              <a:rPr lang="es-AR" dirty="0" smtClean="0">
                <a:solidFill>
                  <a:schemeClr val="bg1"/>
                </a:solidFill>
              </a:rPr>
              <a:t>métodos mas usados son:</a:t>
            </a:r>
          </a:p>
          <a:p>
            <a:pPr>
              <a:spcAft>
                <a:spcPts val="600"/>
              </a:spcAft>
              <a:buClr>
                <a:schemeClr val="tx2">
                  <a:lumMod val="50000"/>
                </a:schemeClr>
              </a:buClr>
            </a:pPr>
            <a:r>
              <a:rPr lang="es-AR" dirty="0" smtClean="0">
                <a:solidFill>
                  <a:schemeClr val="bg1"/>
                </a:solidFill>
              </a:rPr>
              <a:t>Firma digital de clave Secreta.</a:t>
            </a:r>
          </a:p>
          <a:p>
            <a:pPr>
              <a:spcAft>
                <a:spcPts val="600"/>
              </a:spcAft>
              <a:buClr>
                <a:schemeClr val="tx2">
                  <a:lumMod val="50000"/>
                </a:schemeClr>
              </a:buClr>
            </a:pPr>
            <a:r>
              <a:rPr lang="es-AR" dirty="0" smtClean="0">
                <a:solidFill>
                  <a:schemeClr val="bg1"/>
                </a:solidFill>
              </a:rPr>
              <a:t>Firma digital de clave pública.</a:t>
            </a:r>
          </a:p>
          <a:p>
            <a:pPr>
              <a:spcAft>
                <a:spcPts val="600"/>
              </a:spcAft>
              <a:buClr>
                <a:schemeClr val="tx2">
                  <a:lumMod val="50000"/>
                </a:schemeClr>
              </a:buClr>
            </a:pPr>
            <a:r>
              <a:rPr lang="es-AR" dirty="0" smtClean="0">
                <a:solidFill>
                  <a:schemeClr val="bg1"/>
                </a:solidFill>
              </a:rPr>
              <a:t>Una combinación de ambos métodos.</a:t>
            </a:r>
          </a:p>
          <a:p>
            <a:pPr>
              <a:spcAft>
                <a:spcPts val="600"/>
              </a:spcAft>
              <a:buClr>
                <a:srgbClr val="FFFF00"/>
              </a:buClr>
              <a:buFont typeface="Wingdings" pitchFamily="2" charset="2"/>
              <a:buNone/>
            </a:pPr>
            <a:endParaRPr lang="es-AR" dirty="0" smtClean="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lstStyle/>
          <a:p>
            <a:pPr>
              <a:spcAft>
                <a:spcPts val="600"/>
              </a:spcAft>
              <a:buFont typeface="Wingdings" pitchFamily="2" charset="2"/>
              <a:buNone/>
            </a:pPr>
            <a:r>
              <a:rPr lang="es-AR" sz="3200" dirty="0" smtClean="0">
                <a:solidFill>
                  <a:schemeClr val="bg1"/>
                </a:solidFill>
              </a:rPr>
              <a:t>Firma digital de Clave Secreta</a:t>
            </a:r>
          </a:p>
          <a:p>
            <a:pPr lvl="1">
              <a:spcAft>
                <a:spcPts val="600"/>
              </a:spcAft>
              <a:buClrTx/>
              <a:buFont typeface="Wingdings" pitchFamily="2" charset="2"/>
              <a:buNone/>
            </a:pPr>
            <a:endParaRPr lang="es-AR" dirty="0" smtClean="0"/>
          </a:p>
          <a:p>
            <a:pPr>
              <a:spcAft>
                <a:spcPts val="600"/>
              </a:spcAft>
              <a:buFont typeface="Wingdings" pitchFamily="2" charset="2"/>
              <a:buNone/>
            </a:pPr>
            <a:endParaRPr lang="es-AR" sz="3200" dirty="0" smtClean="0"/>
          </a:p>
          <a:p>
            <a:pPr>
              <a:spcAft>
                <a:spcPts val="3000"/>
              </a:spcAft>
              <a:buFont typeface="Wingdings" pitchFamily="2" charset="2"/>
              <a:buNone/>
            </a:pPr>
            <a:endParaRPr lang="es-AR" sz="3200" dirty="0" smtClean="0"/>
          </a:p>
          <a:p>
            <a:pPr>
              <a:buFont typeface="Wingdings" pitchFamily="2" charset="2"/>
              <a:buNone/>
            </a:pPr>
            <a:endParaRPr lang="es-AR" sz="3200" dirty="0" smtClean="0"/>
          </a:p>
          <a:p>
            <a:pPr>
              <a:buFont typeface="Wingdings" pitchFamily="2" charset="2"/>
              <a:buNone/>
            </a:pPr>
            <a:endParaRPr lang="es-AR" sz="3200" dirty="0" smtClean="0"/>
          </a:p>
        </p:txBody>
      </p:sp>
      <p:sp>
        <p:nvSpPr>
          <p:cNvPr id="37" name="7 Marcador de contenido"/>
          <p:cNvSpPr>
            <a:spLocks noGrp="1"/>
          </p:cNvSpPr>
          <p:nvPr>
            <p:ph sz="half" idx="1"/>
          </p:nvPr>
        </p:nvSpPr>
        <p:spPr>
          <a:xfrm>
            <a:off x="142875" y="857250"/>
            <a:ext cx="8786813" cy="5357813"/>
          </a:xfrm>
        </p:spPr>
        <p:txBody>
          <a:bodyPr/>
          <a:lstStyle/>
          <a:p>
            <a:pPr>
              <a:spcAft>
                <a:spcPts val="600"/>
              </a:spcAft>
              <a:buClr>
                <a:schemeClr val="tx2">
                  <a:lumMod val="50000"/>
                </a:schemeClr>
              </a:buClr>
            </a:pPr>
            <a:r>
              <a:rPr lang="es-AR" dirty="0" smtClean="0">
                <a:solidFill>
                  <a:schemeClr val="bg1"/>
                </a:solidFill>
              </a:rPr>
              <a:t>Se basa en la existencia de una autoridad en la que todos confíen.</a:t>
            </a:r>
          </a:p>
          <a:p>
            <a:pPr>
              <a:spcAft>
                <a:spcPts val="600"/>
              </a:spcAft>
              <a:buClr>
                <a:schemeClr val="tx2">
                  <a:lumMod val="50000"/>
                </a:schemeClr>
              </a:buClr>
            </a:pPr>
            <a:r>
              <a:rPr lang="es-AR" dirty="0" smtClean="0">
                <a:solidFill>
                  <a:schemeClr val="bg1"/>
                </a:solidFill>
              </a:rPr>
              <a:t>Esta autoridad mantendrá una clave secreta para cada usuario y solo el usuario y dicha autoridad conocen la clave.</a:t>
            </a:r>
          </a:p>
          <a:p>
            <a:pPr>
              <a:spcAft>
                <a:spcPts val="600"/>
              </a:spcAft>
              <a:buClr>
                <a:schemeClr val="tx2">
                  <a:lumMod val="50000"/>
                </a:schemeClr>
              </a:buClr>
            </a:pPr>
            <a:r>
              <a:rPr lang="es-AR" dirty="0" smtClean="0">
                <a:solidFill>
                  <a:schemeClr val="bg1"/>
                </a:solidFill>
              </a:rPr>
              <a:t>Genera un problema potencial en lo que respecta al almacenamiento de dichas claves por parte de la autoridad de confianza.</a:t>
            </a:r>
          </a:p>
          <a:p>
            <a:pPr>
              <a:spcAft>
                <a:spcPts val="600"/>
              </a:spcAft>
              <a:buClr>
                <a:schemeClr val="tx2">
                  <a:lumMod val="50000"/>
                </a:schemeClr>
              </a:buClr>
            </a:pPr>
            <a:r>
              <a:rPr lang="es-AR" dirty="0" smtClean="0">
                <a:solidFill>
                  <a:schemeClr val="bg1"/>
                </a:solidFill>
              </a:rPr>
              <a:t>La autoridad de confianza puede leer todos los mensajes encriptados.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Marcador de contenido 1"/>
          <p:cNvSpPr>
            <a:spLocks noGrp="1"/>
          </p:cNvSpPr>
          <p:nvPr>
            <p:ph sz="half" idx="1"/>
          </p:nvPr>
        </p:nvSpPr>
        <p:spPr/>
        <p:txBody>
          <a:bodyPr>
            <a:normAutofit fontScale="92500" lnSpcReduction="20000"/>
          </a:bodyPr>
          <a:lstStyle/>
          <a:p>
            <a:pPr marL="109728" indent="0">
              <a:buNone/>
            </a:pPr>
            <a:r>
              <a:rPr lang="es-AR" b="1" dirty="0">
                <a:solidFill>
                  <a:schemeClr val="bg1"/>
                </a:solidFill>
              </a:rPr>
              <a:t>El emisor:</a:t>
            </a:r>
          </a:p>
          <a:p>
            <a:r>
              <a:rPr lang="es-AR" dirty="0">
                <a:solidFill>
                  <a:schemeClr val="bg1"/>
                </a:solidFill>
              </a:rPr>
              <a:t>Genera un resumen del mensaje usando una función hash (SHA-256, por ejemplo). </a:t>
            </a:r>
          </a:p>
          <a:p>
            <a:r>
              <a:rPr lang="es-AR" dirty="0">
                <a:solidFill>
                  <a:schemeClr val="bg1"/>
                </a:solidFill>
              </a:rPr>
              <a:t>Ese hash se cifra con su </a:t>
            </a:r>
            <a:r>
              <a:rPr lang="es-AR" b="1" dirty="0">
                <a:solidFill>
                  <a:schemeClr val="bg1"/>
                </a:solidFill>
              </a:rPr>
              <a:t>clave privada</a:t>
            </a:r>
            <a:r>
              <a:rPr lang="es-AR" dirty="0">
                <a:solidFill>
                  <a:schemeClr val="bg1"/>
                </a:solidFill>
              </a:rPr>
              <a:t>. </a:t>
            </a:r>
          </a:p>
          <a:p>
            <a:r>
              <a:rPr lang="es-AR" dirty="0">
                <a:solidFill>
                  <a:schemeClr val="bg1"/>
                </a:solidFill>
              </a:rPr>
              <a:t>El resultado es la </a:t>
            </a:r>
            <a:r>
              <a:rPr lang="es-AR" b="1" dirty="0">
                <a:solidFill>
                  <a:schemeClr val="bg1"/>
                </a:solidFill>
              </a:rPr>
              <a:t>firma digital</a:t>
            </a:r>
            <a:r>
              <a:rPr lang="es-AR" dirty="0">
                <a:solidFill>
                  <a:schemeClr val="bg1"/>
                </a:solidFill>
              </a:rPr>
              <a:t>. </a:t>
            </a:r>
          </a:p>
          <a:p>
            <a:r>
              <a:rPr lang="es-AR" dirty="0">
                <a:solidFill>
                  <a:schemeClr val="bg1"/>
                </a:solidFill>
              </a:rPr>
              <a:t>Envía: </a:t>
            </a:r>
          </a:p>
          <a:p>
            <a:pPr lvl="1"/>
            <a:r>
              <a:rPr lang="es-AR" dirty="0">
                <a:solidFill>
                  <a:schemeClr val="bg1"/>
                </a:solidFill>
              </a:rPr>
              <a:t>mensaje original </a:t>
            </a:r>
          </a:p>
          <a:p>
            <a:pPr lvl="1"/>
            <a:r>
              <a:rPr lang="es-AR" dirty="0">
                <a:solidFill>
                  <a:schemeClr val="bg1"/>
                </a:solidFill>
              </a:rPr>
              <a:t>firma digital</a:t>
            </a:r>
          </a:p>
        </p:txBody>
      </p:sp>
      <p:sp>
        <p:nvSpPr>
          <p:cNvPr id="3" name="Marcador de contenido 2"/>
          <p:cNvSpPr>
            <a:spLocks noGrp="1"/>
          </p:cNvSpPr>
          <p:nvPr>
            <p:ph sz="half" idx="2"/>
          </p:nvPr>
        </p:nvSpPr>
        <p:spPr/>
        <p:txBody>
          <a:bodyPr>
            <a:normAutofit fontScale="92500" lnSpcReduction="20000"/>
          </a:bodyPr>
          <a:lstStyle/>
          <a:p>
            <a:pPr marL="109728" indent="0">
              <a:buNone/>
            </a:pPr>
            <a:r>
              <a:rPr lang="es-AR" b="1" dirty="0">
                <a:solidFill>
                  <a:schemeClr val="bg1"/>
                </a:solidFill>
              </a:rPr>
              <a:t>El receptor:</a:t>
            </a:r>
          </a:p>
          <a:p>
            <a:r>
              <a:rPr lang="es-AR" dirty="0">
                <a:solidFill>
                  <a:schemeClr val="bg1"/>
                </a:solidFill>
              </a:rPr>
              <a:t>Calcula nuevamente el hash del mensaje recibido. </a:t>
            </a:r>
          </a:p>
          <a:p>
            <a:r>
              <a:rPr lang="es-AR" dirty="0">
                <a:solidFill>
                  <a:schemeClr val="bg1"/>
                </a:solidFill>
              </a:rPr>
              <a:t>Descifra la firma usando la </a:t>
            </a:r>
            <a:r>
              <a:rPr lang="es-AR" b="1" dirty="0">
                <a:solidFill>
                  <a:schemeClr val="bg1"/>
                </a:solidFill>
              </a:rPr>
              <a:t>clave pública</a:t>
            </a:r>
            <a:r>
              <a:rPr lang="es-AR" dirty="0">
                <a:solidFill>
                  <a:schemeClr val="bg1"/>
                </a:solidFill>
              </a:rPr>
              <a:t> del emisor. </a:t>
            </a:r>
          </a:p>
          <a:p>
            <a:r>
              <a:rPr lang="es-AR" dirty="0">
                <a:solidFill>
                  <a:schemeClr val="bg1"/>
                </a:solidFill>
              </a:rPr>
              <a:t>Compara ambos hashes</a:t>
            </a:r>
            <a:r>
              <a:rPr lang="es-AR" dirty="0" smtClean="0">
                <a:solidFill>
                  <a:schemeClr val="bg1"/>
                </a:solidFill>
              </a:rPr>
              <a:t>.</a:t>
            </a:r>
          </a:p>
          <a:p>
            <a:endParaRPr lang="es-AR" dirty="0">
              <a:solidFill>
                <a:schemeClr val="bg1"/>
              </a:solidFill>
            </a:endParaRPr>
          </a:p>
          <a:p>
            <a:endParaRPr lang="es-AR" dirty="0">
              <a:solidFill>
                <a:schemeClr val="bg1"/>
              </a:solidFill>
            </a:endParaRPr>
          </a:p>
        </p:txBody>
      </p:sp>
      <p:sp>
        <p:nvSpPr>
          <p:cNvPr id="4" name="Título 3"/>
          <p:cNvSpPr>
            <a:spLocks noGrp="1"/>
          </p:cNvSpPr>
          <p:nvPr>
            <p:ph type="title"/>
          </p:nvPr>
        </p:nvSpPr>
        <p:spPr/>
        <p:txBody>
          <a:bodyPr/>
          <a:lstStyle/>
          <a:p>
            <a:r>
              <a:rPr lang="es-AR" dirty="0">
                <a:solidFill>
                  <a:schemeClr val="bg1"/>
                </a:solidFill>
              </a:rPr>
              <a:t>¿Cómo funciona?</a:t>
            </a:r>
          </a:p>
        </p:txBody>
      </p:sp>
      <p:sp>
        <p:nvSpPr>
          <p:cNvPr id="6" name="7 Marcador de contenido"/>
          <p:cNvSpPr txBox="1">
            <a:spLocks/>
          </p:cNvSpPr>
          <p:nvPr/>
        </p:nvSpPr>
        <p:spPr>
          <a:xfrm>
            <a:off x="3491880" y="4797152"/>
            <a:ext cx="5544616" cy="2060848"/>
          </a:xfrm>
          <a:prstGeom prst="rect">
            <a:avLst/>
          </a:prstGeom>
        </p:spPr>
        <p:txBody>
          <a:bodyPr vert="horz">
            <a:normAutofit lnSpcReduction="10000"/>
          </a:bodyPr>
          <a:lstStyle>
            <a:lvl1pPr marL="365760" indent="-256032" algn="l" rtl="0" eaLnBrk="1" latinLnBrk="0" hangingPunct="1">
              <a:spcBef>
                <a:spcPts val="400"/>
              </a:spcBef>
              <a:spcAft>
                <a:spcPts val="0"/>
              </a:spcAft>
              <a:buClr>
                <a:schemeClr val="accent1"/>
              </a:buClr>
              <a:buSzPct val="68000"/>
              <a:buFont typeface="Wingdings 3"/>
              <a:buChar char=""/>
              <a:defRPr kumimoji="0" sz="28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4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0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buNone/>
            </a:pPr>
            <a:r>
              <a:rPr lang="es-AR" sz="2400" dirty="0">
                <a:solidFill>
                  <a:schemeClr val="bg1"/>
                </a:solidFill>
              </a:rPr>
              <a:t>Si coinciden:</a:t>
            </a:r>
          </a:p>
          <a:p>
            <a:r>
              <a:rPr lang="es-AR" sz="2400" dirty="0">
                <a:solidFill>
                  <a:schemeClr val="bg1"/>
                </a:solidFill>
              </a:rPr>
              <a:t>el mensaje es auténtico, </a:t>
            </a:r>
          </a:p>
          <a:p>
            <a:r>
              <a:rPr lang="es-AR" sz="2400" dirty="0">
                <a:solidFill>
                  <a:schemeClr val="bg1"/>
                </a:solidFill>
              </a:rPr>
              <a:t>no fue alterado, </a:t>
            </a:r>
          </a:p>
          <a:p>
            <a:r>
              <a:rPr lang="es-AR" sz="2400" dirty="0">
                <a:solidFill>
                  <a:schemeClr val="bg1"/>
                </a:solidFill>
              </a:rPr>
              <a:t>y fue firmado por el dueño de la clave </a:t>
            </a:r>
            <a:r>
              <a:rPr lang="es-AR" sz="2400" dirty="0"/>
              <a:t>privada</a:t>
            </a:r>
            <a:r>
              <a:rPr lang="es-AR" dirty="0" smtClean="0"/>
              <a:t>.</a:t>
            </a:r>
            <a:endParaRPr lang="es-AR" dirty="0"/>
          </a:p>
        </p:txBody>
      </p:sp>
    </p:spTree>
    <p:extLst>
      <p:ext uri="{BB962C8B-B14F-4D97-AF65-F5344CB8AC3E}">
        <p14:creationId xmlns:p14="http://schemas.microsoft.com/office/powerpoint/2010/main" val="3280367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11407</TotalTime>
  <Words>2802</Words>
  <Application>Microsoft Office PowerPoint</Application>
  <PresentationFormat>Presentación en pantalla (4:3)</PresentationFormat>
  <Paragraphs>267</Paragraphs>
  <Slides>26</Slides>
  <Notes>12</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26</vt:i4>
      </vt:variant>
    </vt:vector>
  </HeadingPairs>
  <TitlesOfParts>
    <vt:vector size="35" baseType="lpstr">
      <vt:lpstr>Arial</vt:lpstr>
      <vt:lpstr>Calibri</vt:lpstr>
      <vt:lpstr>Consolas</vt:lpstr>
      <vt:lpstr>Lucida Sans Unicode</vt:lpstr>
      <vt:lpstr>Verdana</vt:lpstr>
      <vt:lpstr>Wingdings</vt:lpstr>
      <vt:lpstr>Wingdings 2</vt:lpstr>
      <vt:lpstr>Wingdings 3</vt:lpstr>
      <vt:lpstr>Concurrencia</vt:lpstr>
      <vt:lpstr>Redes I</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¿Cómo funciona?</vt:lpstr>
      <vt:lpstr>Esquema básico</vt:lpstr>
      <vt:lpstr>Ejemplo práctico</vt:lpstr>
      <vt:lpstr>Firma digital con clave pública</vt:lpstr>
      <vt:lpstr>¿Por qué no se firma con clave pública?</vt:lpstr>
      <vt:lpstr>Uso correcto de la clave pública</vt:lpstr>
      <vt:lpstr>Presentación de PowerPoint</vt:lpstr>
      <vt:lpstr>Presentación de PowerPoint</vt:lpstr>
      <vt:lpstr>Presentación de PowerPoint</vt:lpstr>
      <vt:lpstr>Presentación de PowerPoint</vt:lpstr>
      <vt:lpstr>Presentación de PowerPoint</vt:lpstr>
      <vt:lpstr>Combinación de clave pública y clave privada</vt:lpstr>
      <vt:lpstr>Escenario completo</vt:lpstr>
      <vt:lpstr>Flujo completo</vt:lpstr>
      <vt:lpstr>Seguridad en Wireless</vt:lpstr>
      <vt:lpstr>Asegurar el punto de acceso</vt:lpstr>
      <vt:lpstr>Evitar que se conecten</vt:lpstr>
      <vt:lpstr>Presentación de PowerPoint</vt:lpstr>
    </vt:vector>
  </TitlesOfParts>
  <Company>RevolucionUnattended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Redes I</dc:title>
  <dc:creator>titi</dc:creator>
  <cp:lastModifiedBy>Cuenta Microsoft</cp:lastModifiedBy>
  <cp:revision>28</cp:revision>
  <dcterms:created xsi:type="dcterms:W3CDTF">2010-04-04T23:16:09Z</dcterms:created>
  <dcterms:modified xsi:type="dcterms:W3CDTF">2026-05-18T16:30:09Z</dcterms:modified>
</cp:coreProperties>
</file>