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8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1" r:id="rId10"/>
    <p:sldId id="262" r:id="rId11"/>
    <p:sldId id="263" r:id="rId12"/>
    <p:sldId id="279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822E9-3203-4A07-AC2C-358B3C31937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F8A07-8960-4345-880F-F5A8BEE50BF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50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RECORDAR:</a:t>
            </a:r>
            <a:r>
              <a:rPr lang="es-ES" baseline="0" dirty="0" smtClean="0"/>
              <a:t> corriente es una medida de velocidad de reacción!!!!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FED89-95ED-40B9-BBDF-F81D558E128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7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04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1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83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02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3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16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73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58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81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0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D33F8-B2C1-4221-BBE4-F83587DCD8B1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FD3A7-7C28-4569-85C1-7A5D753A06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5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0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png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7" Type="http://schemas.openxmlformats.org/officeDocument/2006/relationships/image" Target="../media/image28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7" y="3228847"/>
            <a:ext cx="4560915" cy="120091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28" y="4497737"/>
            <a:ext cx="4159131" cy="126255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552" y="1144711"/>
            <a:ext cx="5119643" cy="105560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00330" y="605729"/>
            <a:ext cx="50385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Cinética de transferencia electrónica</a:t>
            </a:r>
            <a:endParaRPr lang="en-GB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376466" y="1144711"/>
            <a:ext cx="19495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 &gt; 52 </a:t>
            </a:r>
            <a:r>
              <a:rPr lang="es-E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mV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605346" y="954287"/>
            <a:ext cx="849913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8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8692" y="2345630"/>
            <a:ext cx="5119643" cy="1055606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6376466" y="2534879"/>
            <a:ext cx="211147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 &lt; </a:t>
            </a:r>
            <a:r>
              <a:rPr lang="es-ES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52 </a:t>
            </a:r>
            <a:r>
              <a:rPr lang="es-E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mV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552800" y="2173241"/>
            <a:ext cx="849913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8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7991" y="5944834"/>
            <a:ext cx="2006009" cy="54113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2650" y="6401374"/>
            <a:ext cx="1709420" cy="45662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00330" y="4273498"/>
            <a:ext cx="5814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Ecuaciones de Tafel catódica y anódica</a:t>
            </a:r>
            <a:endParaRPr lang="en-GB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006009" y="0"/>
            <a:ext cx="513198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904745" y="1387161"/>
            <a:ext cx="419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Ecuación de </a:t>
            </a:r>
            <a:r>
              <a:rPr lang="es-E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Buttler</a:t>
            </a:r>
            <a:r>
              <a:rPr lang="es-E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-Volmer</a:t>
            </a:r>
            <a:endParaRPr lang="en-GB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259" y="5944834"/>
            <a:ext cx="3924000" cy="913166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65515" y="3630804"/>
            <a:ext cx="2806555" cy="88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2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7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50" y="18000"/>
            <a:ext cx="6049150" cy="6840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3692" y="97283"/>
            <a:ext cx="283464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Propiedades de los electrolitos</a:t>
            </a:r>
            <a:endParaRPr lang="en-AU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189413" y="4177677"/>
                <a:ext cx="2142308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</a:t>
                </a:r>
                <a14:m>
                  <m:oMath xmlns:m="http://schemas.openxmlformats.org/officeDocument/2006/math">
                    <m:r>
                      <a:rPr lang="en-GB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𝜅</m:t>
                    </m:r>
                    <m:r>
                      <a:rPr lang="es-E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𝑅</m:t>
                        </m:r>
                      </m:den>
                    </m:f>
                    <m:f>
                      <m:fPr>
                        <m:ctrlP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</m:num>
                      <m:den>
                        <m: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𝐴</m:t>
                        </m:r>
                      </m:den>
                    </m:f>
                  </m:oMath>
                </a14:m>
                <a:endParaRPr lang="en-GB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13" y="4177677"/>
                <a:ext cx="2142308" cy="966675"/>
              </a:xfrm>
              <a:prstGeom prst="rect">
                <a:avLst/>
              </a:prstGeom>
              <a:blipFill>
                <a:blip r:embed="rId3"/>
                <a:stretch>
                  <a:fillRect l="-9943" b="-10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85433" y="2262976"/>
            <a:ext cx="2951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Resistencia de la celda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Interacción con especies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electroactivas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094850" y="2560320"/>
            <a:ext cx="5944647" cy="42976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ángulo 7"/>
          <p:cNvSpPr/>
          <p:nvPr/>
        </p:nvSpPr>
        <p:spPr>
          <a:xfrm>
            <a:off x="3247250" y="4598125"/>
            <a:ext cx="5944647" cy="23730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3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01" y="442097"/>
            <a:ext cx="1762125" cy="11144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01" y="1555007"/>
            <a:ext cx="3082401" cy="90028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905794" y="1820481"/>
            <a:ext cx="23310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Ley de </a:t>
            </a:r>
            <a:r>
              <a:rPr lang="es-E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Kohlrausch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" y="2806198"/>
            <a:ext cx="4591050" cy="8001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554480" y="-33347"/>
            <a:ext cx="60350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5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Propiedades de los electrolitos</a:t>
            </a:r>
            <a:endParaRPr lang="en-AU" sz="35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905794" y="834764"/>
            <a:ext cx="25603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Conductividad molar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671353" y="3067748"/>
                <a:ext cx="844783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en-GB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353" y="3067748"/>
                <a:ext cx="844783" cy="338554"/>
              </a:xfrm>
              <a:prstGeom prst="rect">
                <a:avLst/>
              </a:prstGeom>
              <a:blipFill>
                <a:blip r:embed="rId5"/>
                <a:stretch>
                  <a:fillRect l="-3597" b="-16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5747658" y="2913859"/>
            <a:ext cx="3074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Coeficientes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estequiométricos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NaCl; K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MgSO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17" y="1233635"/>
            <a:ext cx="5279057" cy="88254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88275" y="-33347"/>
            <a:ext cx="73674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5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Coeficientes de actividad, importancia de la no-idealidad de las soluciones</a:t>
            </a:r>
            <a:endParaRPr lang="en-AU" sz="35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30" y="3587589"/>
            <a:ext cx="7941717" cy="279178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517" y="2116182"/>
            <a:ext cx="3930723" cy="107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0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82625" y="0"/>
            <a:ext cx="752988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u="sng" dirty="0" smtClean="0">
                <a:solidFill>
                  <a:srgbClr val="FF0000"/>
                </a:solidFill>
              </a:rPr>
              <a:t>Conceptos de ingeniería electroquímica</a:t>
            </a:r>
            <a:endParaRPr lang="en-GB" sz="3500" b="1" u="sng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4503" y="1815737"/>
            <a:ext cx="8934994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 smtClean="0"/>
              <a:t>Evaluación permanente de los aspectos económicos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sz="4500" dirty="0" smtClean="0">
                <a:solidFill>
                  <a:srgbClr val="FF0000"/>
                </a:solidFill>
              </a:rPr>
              <a:t>LA ELECTRICIDAD ES CARA </a:t>
            </a:r>
          </a:p>
          <a:p>
            <a:pPr algn="ctr"/>
            <a:r>
              <a:rPr lang="es-ES" sz="3500" dirty="0" smtClean="0">
                <a:solidFill>
                  <a:srgbClr val="FF0000"/>
                </a:solidFill>
              </a:rPr>
              <a:t>(pero su precio depende fuertemente de localización geográfica)</a:t>
            </a:r>
            <a:endParaRPr lang="en-GB" sz="3500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74320" y="5852160"/>
            <a:ext cx="86943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Considerar el proceso global, no solo la/s etapa/s electroquímicas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43485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9876" y="302359"/>
            <a:ext cx="872424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u="sng" dirty="0" smtClean="0">
                <a:solidFill>
                  <a:srgbClr val="FF0000"/>
                </a:solidFill>
              </a:rPr>
              <a:t>Diseño y caracterización de un reactor electroquímico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Distribución de corriente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Distribución de potencial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Flujo de electrolito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Termodinámica de reacciones de electrodo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Cinética de reacciones de electrodo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Transporte de masa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Transporte de calor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Costo y performance de los diversos componentes del reactor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2400" dirty="0"/>
          </a:p>
          <a:p>
            <a:endParaRPr lang="es-ES" sz="3000" b="1" u="sng" dirty="0" smtClean="0">
              <a:solidFill>
                <a:srgbClr val="FF0000"/>
              </a:solidFill>
            </a:endParaRPr>
          </a:p>
          <a:p>
            <a:r>
              <a:rPr lang="es-ES" sz="3000" b="1" u="sng" dirty="0" smtClean="0">
                <a:solidFill>
                  <a:srgbClr val="FF0000"/>
                </a:solidFill>
              </a:rPr>
              <a:t>Estudio analítico de un reactor</a:t>
            </a:r>
          </a:p>
          <a:p>
            <a:endParaRPr lang="es-E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 smtClean="0"/>
              <a:t>Balance de masa para reactivos y productos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 smtClean="0"/>
              <a:t>Balance de calor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22939" y="6384164"/>
            <a:ext cx="2925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rgbClr val="FF0000"/>
                </a:solidFill>
              </a:rPr>
              <a:t>Balance de voltajes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159582" y="5608711"/>
            <a:ext cx="2774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/>
              <a:t>(</a:t>
            </a:r>
            <a:r>
              <a:rPr lang="es-ES" sz="2400" dirty="0" smtClean="0">
                <a:solidFill>
                  <a:srgbClr val="FF0000"/>
                </a:solidFill>
              </a:rPr>
              <a:t>incluye </a:t>
            </a:r>
            <a:r>
              <a:rPr lang="es-ES" sz="2400" dirty="0">
                <a:solidFill>
                  <a:srgbClr val="FF0000"/>
                </a:solidFill>
              </a:rPr>
              <a:t>balance Q!!</a:t>
            </a:r>
            <a:r>
              <a:rPr lang="es-E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529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" y="-104510"/>
            <a:ext cx="9135685" cy="5238205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5655735" y="1575762"/>
            <a:ext cx="3412409" cy="2404534"/>
          </a:xfrm>
          <a:prstGeom prst="ellipse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uadroTexto 3"/>
          <p:cNvSpPr txBox="1"/>
          <p:nvPr/>
        </p:nvSpPr>
        <p:spPr>
          <a:xfrm>
            <a:off x="261257" y="552558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EJEMPLOS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09257" y="4970699"/>
            <a:ext cx="2961067" cy="192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Pilas (durante la descarga)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Celdas de combustible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Corrosión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Fosfatados (mayoría)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Plateado </a:t>
            </a:r>
            <a:r>
              <a:rPr lang="es-ES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electroless</a:t>
            </a:r>
            <a:endParaRPr lang="es-ES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Plateado por inmersión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Cromados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81405" y="4970698"/>
            <a:ext cx="3296287" cy="192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Cloro-soda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Electro-producción de metales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Electro-refinación de metales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Síntesis inorgánica y orgánica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Electrodiálisis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Anodizados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Pintura electroforética</a:t>
            </a:r>
          </a:p>
        </p:txBody>
      </p:sp>
    </p:spTree>
    <p:extLst>
      <p:ext uri="{BB962C8B-B14F-4D97-AF65-F5344CB8AC3E}">
        <p14:creationId xmlns:p14="http://schemas.microsoft.com/office/powerpoint/2010/main" val="164518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89725" y="640080"/>
            <a:ext cx="9323450" cy="318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Optimización de procesos: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Ganancia máxima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Mínimo costo del producto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Máximo retorno de la inversión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Incremento retorno de la inversión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Mínimo consumo energético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algn="ctr"/>
            <a:r>
              <a:rPr lang="es-ES" sz="2500" dirty="0" smtClean="0"/>
              <a:t>En procesos electroquímicos: </a:t>
            </a:r>
          </a:p>
          <a:p>
            <a:pPr algn="ctr"/>
            <a:r>
              <a:rPr lang="es-ES" sz="2500" dirty="0" smtClean="0"/>
              <a:t>minimizar el costo del producto, optimizando la densidad de corriente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7540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03" y="1323796"/>
            <a:ext cx="8022245" cy="477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924" y="435097"/>
            <a:ext cx="4424153" cy="100940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854" y="1784432"/>
            <a:ext cx="2792293" cy="918469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CuadroTexto 3"/>
          <p:cNvSpPr txBox="1"/>
          <p:nvPr/>
        </p:nvSpPr>
        <p:spPr>
          <a:xfrm>
            <a:off x="4846319" y="5695407"/>
            <a:ext cx="4185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Ejemplo: (varía mucho según localización)</a:t>
            </a:r>
          </a:p>
          <a:p>
            <a:endParaRPr lang="es-E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0.10 US$ kWatth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79400" y="3644900"/>
            <a:ext cx="736535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i="1" dirty="0" smtClean="0"/>
              <a:t>C</a:t>
            </a:r>
            <a:r>
              <a:rPr lang="es-ES" sz="2500" i="1" baseline="-25000" dirty="0" smtClean="0"/>
              <a:t>E</a:t>
            </a:r>
            <a:r>
              <a:rPr lang="es-ES" sz="2500" dirty="0" smtClean="0"/>
              <a:t> = costo eléctrico de la electrólisis solamente</a:t>
            </a:r>
          </a:p>
          <a:p>
            <a:r>
              <a:rPr lang="es-ES" sz="2500" i="1" dirty="0" smtClean="0"/>
              <a:t>C</a:t>
            </a:r>
            <a:r>
              <a:rPr lang="es-ES" sz="2500" i="1" baseline="-25000" dirty="0" smtClean="0"/>
              <a:t>I</a:t>
            </a:r>
            <a:r>
              <a:rPr lang="es-ES" sz="2500" dirty="0" smtClean="0"/>
              <a:t> = costo de inversión (reactor electroquímico)</a:t>
            </a:r>
          </a:p>
          <a:p>
            <a:r>
              <a:rPr lang="es-ES" sz="2500" i="1" dirty="0" smtClean="0"/>
              <a:t>C</a:t>
            </a:r>
            <a:r>
              <a:rPr lang="es-ES" sz="2500" i="1" baseline="-25000" dirty="0" smtClean="0"/>
              <a:t>S</a:t>
            </a:r>
            <a:r>
              <a:rPr lang="es-ES" sz="2500" dirty="0" smtClean="0"/>
              <a:t> = costo de la agitación forzada (</a:t>
            </a:r>
            <a:r>
              <a:rPr lang="es-ES" sz="2500" dirty="0" err="1" smtClean="0"/>
              <a:t>stirring</a:t>
            </a:r>
            <a:r>
              <a:rPr lang="es-ES" sz="2500" dirty="0" smtClean="0"/>
              <a:t>, si la hubiere)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0603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81" y="1489495"/>
            <a:ext cx="8413143" cy="4610531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 flipH="1" flipV="1">
            <a:off x="3174274" y="4650377"/>
            <a:ext cx="2002314" cy="76948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7006506" y="677100"/>
            <a:ext cx="194911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CINÉTICA LIMITADA POR TRANSPORTE DE MASA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 flipH="1">
            <a:off x="1071154" y="896789"/>
            <a:ext cx="5935352" cy="179303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2006009" y="0"/>
            <a:ext cx="513198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188876" y="4343408"/>
            <a:ext cx="1949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CINÉTICA LIMITADA POR TRANSFERENCIA ELECTRÓNICA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6" name="Conector recto de flecha 15"/>
          <p:cNvCxnSpPr/>
          <p:nvPr/>
        </p:nvCxnSpPr>
        <p:spPr>
          <a:xfrm flipH="1" flipV="1">
            <a:off x="5021848" y="4140926"/>
            <a:ext cx="307140" cy="143133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>
            <a:off x="6837706" y="1179717"/>
            <a:ext cx="168800" cy="12379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58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5" y="1561142"/>
            <a:ext cx="8268089" cy="467418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33241" y="898535"/>
            <a:ext cx="41487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Reacción cinéticamente lenta</a:t>
            </a:r>
            <a:endParaRPr lang="en-GB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006009" y="0"/>
            <a:ext cx="513198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513" y="1037548"/>
            <a:ext cx="7288973" cy="580181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04363" y="630942"/>
            <a:ext cx="61398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Reacción cinéticamente rápida (o reversible)</a:t>
            </a:r>
            <a:endParaRPr lang="en-GB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006009" y="0"/>
            <a:ext cx="513198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809900"/>
            <a:ext cx="90820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Adsorción</a:t>
            </a:r>
            <a:r>
              <a:rPr lang="es-A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formación de algún tipo de unión entre el </a:t>
            </a:r>
            <a:r>
              <a:rPr lang="es-A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adsorbato</a:t>
            </a:r>
            <a:r>
              <a:rPr lang="es-A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la superficie</a:t>
            </a:r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03604" y="1240787"/>
            <a:ext cx="623098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cubrimiento superficial = competencia entre solución y electrodo por la afinidad por distintas especies químicas</a:t>
            </a: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04949" y="2861512"/>
            <a:ext cx="65640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Adsorción en ausencia de transferencia de electrones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Adsorción de especies neutras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Adsorción acoplada a transferencia de electrones</a:t>
            </a:r>
            <a:endParaRPr lang="en-A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141" y="4009301"/>
            <a:ext cx="3263719" cy="140043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8911" y="5255796"/>
            <a:ext cx="9320138" cy="169127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426926" y="4572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REVERSIBLE</a:t>
            </a:r>
            <a:endParaRPr lang="en-A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069986" y="6436438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REVERSIBLE</a:t>
            </a:r>
            <a:endParaRPr lang="en-A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232496" y="139944"/>
            <a:ext cx="66790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PROCESOS DE ADSORCIÓN</a:t>
            </a:r>
            <a:endParaRPr lang="en-AU" sz="4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45892" y="22377"/>
            <a:ext cx="5052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ELECTROCATÁLISIS</a:t>
            </a:r>
            <a:endParaRPr lang="en-AU" sz="4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0317" y="648960"/>
            <a:ext cx="830336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caminos alternativos para conseguir que ciertos procesos electroquímicos se lleven a cabo a velocidades apreciables.</a:t>
            </a:r>
          </a:p>
          <a:p>
            <a:pPr algn="ctr"/>
            <a:r>
              <a:rPr lang="es-AR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Evitar los altos </a:t>
            </a:r>
            <a:r>
              <a:rPr lang="es-AR" sz="23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sobrepotenciales</a:t>
            </a:r>
            <a:r>
              <a:rPr lang="es-AR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AU" sz="2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54787" y="2223500"/>
            <a:ext cx="391389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Ejemplo: producción de H</a:t>
            </a:r>
            <a:r>
              <a:rPr lang="es-AR" sz="25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AU" sz="2500" b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87" y="2700554"/>
            <a:ext cx="3553828" cy="84571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1867" y="2705378"/>
            <a:ext cx="3735145" cy="85481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822" y="3493312"/>
            <a:ext cx="7869190" cy="33646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851" y="2033828"/>
            <a:ext cx="7311904" cy="475491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3700" y="1784932"/>
            <a:ext cx="3516609" cy="106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4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83" y="1386112"/>
            <a:ext cx="1967661" cy="115647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470" y="1386112"/>
            <a:ext cx="2898685" cy="115647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710" y="2398021"/>
            <a:ext cx="2807008" cy="83613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09008" y="134641"/>
            <a:ext cx="4279099" cy="10275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1455" y="134641"/>
            <a:ext cx="4641734" cy="1091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058" y="3363027"/>
            <a:ext cx="1898567" cy="69251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4147" y="4102002"/>
            <a:ext cx="3429487" cy="139751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03903" y="5563169"/>
            <a:ext cx="6006577" cy="1294831"/>
          </a:xfrm>
          <a:prstGeom prst="rect">
            <a:avLst/>
          </a:prstGeom>
        </p:spPr>
      </p:pic>
      <p:cxnSp>
        <p:nvCxnSpPr>
          <p:cNvPr id="19" name="Conector recto 18"/>
          <p:cNvCxnSpPr/>
          <p:nvPr/>
        </p:nvCxnSpPr>
        <p:spPr>
          <a:xfrm flipH="1">
            <a:off x="108288" y="433136"/>
            <a:ext cx="271422" cy="12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108288" y="445168"/>
            <a:ext cx="0" cy="24303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V="1">
            <a:off x="120320" y="2863515"/>
            <a:ext cx="544147" cy="1203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5143135" y="459680"/>
            <a:ext cx="0" cy="5281553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5143135" y="463116"/>
            <a:ext cx="19846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0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6015"/>
            <a:ext cx="4279099" cy="102759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165732" y="0"/>
            <a:ext cx="481253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Ejemplo: producción de H</a:t>
            </a:r>
            <a:r>
              <a:rPr lang="es-AR" sz="25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s-AR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MECANISMOS POSIBLES</a:t>
            </a:r>
            <a:endParaRPr lang="en-AU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266" y="1146015"/>
            <a:ext cx="4641734" cy="10912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57850"/>
            <a:ext cx="4714261" cy="88209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374106"/>
            <a:ext cx="5258214" cy="91846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474622"/>
            <a:ext cx="5584586" cy="91846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317" y="5429416"/>
            <a:ext cx="4895579" cy="81843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292516" y="3374106"/>
            <a:ext cx="2767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recomendado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leer las secciones 1.4 y 1.5 completas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4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4766" y="574766"/>
            <a:ext cx="752545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Buenos Catalizadores:</a:t>
            </a:r>
          </a:p>
          <a:p>
            <a:endParaRPr lang="es-A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Catalizan una única reacción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no son conductores, mezclarlos con un conductor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Físicamente estables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Resistentes a la corrosión</a:t>
            </a:r>
            <a:endParaRPr lang="en-A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74766" y="3161210"/>
            <a:ext cx="378167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Comúnmente: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Metales de transición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Orbitales d desapareados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Orbitales d libres</a:t>
            </a:r>
            <a:endParaRPr lang="en-A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74766" y="4978213"/>
            <a:ext cx="81792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Nada es mejor que los metales del grupo Pt, pero sí se encuentran otros catalizadores que son más baratos y abundantes</a:t>
            </a:r>
            <a:endParaRPr lang="en-AU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3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484</Words>
  <Application>Microsoft Office PowerPoint</Application>
  <PresentationFormat>Presentación en pantalla (4:3)</PresentationFormat>
  <Paragraphs>111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26</cp:revision>
  <dcterms:created xsi:type="dcterms:W3CDTF">2020-08-25T02:16:10Z</dcterms:created>
  <dcterms:modified xsi:type="dcterms:W3CDTF">2021-08-30T19:57:50Z</dcterms:modified>
</cp:coreProperties>
</file>