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4338-889B-470F-9869-999A25963BE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24AF-3641-4D45-AA0B-6D231B1530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58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4338-889B-470F-9869-999A25963BE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24AF-3641-4D45-AA0B-6D231B1530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189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4338-889B-470F-9869-999A25963BE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24AF-3641-4D45-AA0B-6D231B1530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419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4338-889B-470F-9869-999A25963BE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24AF-3641-4D45-AA0B-6D231B1530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632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4338-889B-470F-9869-999A25963BE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24AF-3641-4D45-AA0B-6D231B1530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084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4338-889B-470F-9869-999A25963BE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24AF-3641-4D45-AA0B-6D231B1530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693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4338-889B-470F-9869-999A25963BE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24AF-3641-4D45-AA0B-6D231B1530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666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4338-889B-470F-9869-999A25963BE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24AF-3641-4D45-AA0B-6D231B1530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213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4338-889B-470F-9869-999A25963BE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24AF-3641-4D45-AA0B-6D231B1530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793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4338-889B-470F-9869-999A25963BE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24AF-3641-4D45-AA0B-6D231B1530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956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C4338-889B-470F-9869-999A25963BE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24AF-3641-4D45-AA0B-6D231B1530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583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C4338-889B-470F-9869-999A25963BEB}" type="datetimeFigureOut">
              <a:rPr lang="es-MX" smtClean="0"/>
              <a:t>30/06/2021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124AF-3641-4D45-AA0B-6D231B1530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821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Subtotales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832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Subtotales: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El comando </a:t>
            </a:r>
            <a:r>
              <a:rPr lang="es-MX" b="1" dirty="0"/>
              <a:t>Subtotal</a:t>
            </a:r>
            <a:r>
              <a:rPr lang="es-MX" dirty="0"/>
              <a:t> te permitirá crear grupos automáticamente y usar funciones como </a:t>
            </a:r>
            <a:r>
              <a:rPr lang="es-MX" b="1" dirty="0"/>
              <a:t>Suma</a:t>
            </a:r>
            <a:r>
              <a:rPr lang="es-MX" dirty="0"/>
              <a:t> o </a:t>
            </a:r>
            <a:r>
              <a:rPr lang="es-MX" b="1" dirty="0"/>
              <a:t>Porcentaje</a:t>
            </a:r>
            <a:r>
              <a:rPr lang="es-MX" dirty="0"/>
              <a:t> para resumir datos en una hoja de cálculo. Por ejemplo, si </a:t>
            </a:r>
            <a:r>
              <a:rPr lang="es-MX" dirty="0" smtClean="0"/>
              <a:t>se tiene </a:t>
            </a:r>
            <a:r>
              <a:rPr lang="es-MX" dirty="0"/>
              <a:t>un gran inventario, pero solo </a:t>
            </a:r>
            <a:r>
              <a:rPr lang="es-MX" dirty="0" smtClean="0"/>
              <a:t>se está </a:t>
            </a:r>
            <a:r>
              <a:rPr lang="es-MX" dirty="0"/>
              <a:t>interesado en una parte de él, esta función agrupará la información para que sea más fácil encontrarla.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099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15155"/>
            <a:ext cx="10515600" cy="5661808"/>
          </a:xfrm>
        </p:spPr>
        <p:txBody>
          <a:bodyPr/>
          <a:lstStyle/>
          <a:p>
            <a:pPr fontAlgn="base"/>
            <a:r>
              <a:rPr lang="es-MX" dirty="0"/>
              <a:t>Paso 1:</a:t>
            </a:r>
          </a:p>
          <a:p>
            <a:pPr marL="457200" lvl="1" indent="0" fontAlgn="base">
              <a:buNone/>
            </a:pPr>
            <a:r>
              <a:rPr lang="es-MX" dirty="0" smtClean="0"/>
              <a:t>Organizar </a:t>
            </a:r>
            <a:r>
              <a:rPr lang="es-MX" dirty="0"/>
              <a:t>la información a partir de la cual crearás el subtotal</a:t>
            </a:r>
            <a:r>
              <a:rPr lang="es-MX" dirty="0" smtClean="0"/>
              <a:t>.</a:t>
            </a:r>
          </a:p>
          <a:p>
            <a:pPr fontAlgn="base"/>
            <a:r>
              <a:rPr lang="es-MX" dirty="0" smtClean="0"/>
              <a:t>Paso 2:</a:t>
            </a:r>
          </a:p>
          <a:p>
            <a:pPr marL="457200" lvl="1" indent="0" fontAlgn="base">
              <a:buNone/>
            </a:pPr>
            <a:r>
              <a:rPr lang="es-MX" dirty="0" smtClean="0"/>
              <a:t>Seleccionar </a:t>
            </a:r>
            <a:r>
              <a:rPr lang="es-MX" dirty="0"/>
              <a:t>las columnas o filas de las que crearás subtotales y, en la pestaña </a:t>
            </a:r>
            <a:r>
              <a:rPr lang="es-MX" b="1" dirty="0"/>
              <a:t>Datos</a:t>
            </a:r>
            <a:r>
              <a:rPr lang="es-MX" dirty="0"/>
              <a:t>, haz clic en el comando </a:t>
            </a:r>
            <a:r>
              <a:rPr lang="es-MX" b="1" dirty="0"/>
              <a:t>Subtotal</a:t>
            </a:r>
            <a:r>
              <a:rPr lang="es-MX" dirty="0"/>
              <a:t>.</a:t>
            </a:r>
          </a:p>
          <a:p>
            <a:r>
              <a:rPr lang="es-MX" dirty="0" smtClean="0"/>
              <a:t>Paso 3:</a:t>
            </a:r>
          </a:p>
          <a:p>
            <a:pPr marL="457200" lvl="1" indent="0">
              <a:buNone/>
            </a:pPr>
            <a:r>
              <a:rPr lang="es-MX" dirty="0" smtClean="0"/>
              <a:t>Se </a:t>
            </a:r>
            <a:r>
              <a:rPr lang="es-MX" dirty="0"/>
              <a:t>abrirá el cuadro de diálogo de </a:t>
            </a:r>
            <a:r>
              <a:rPr lang="es-MX" b="1" dirty="0"/>
              <a:t>Subtotal</a:t>
            </a:r>
            <a:r>
              <a:rPr lang="es-MX" dirty="0"/>
              <a:t>. </a:t>
            </a:r>
            <a:r>
              <a:rPr lang="es-MX" dirty="0" smtClean="0"/>
              <a:t>Hacer </a:t>
            </a:r>
            <a:r>
              <a:rPr lang="es-MX" dirty="0"/>
              <a:t>clic en el campo </a:t>
            </a:r>
            <a:r>
              <a:rPr lang="es-MX" b="1" dirty="0"/>
              <a:t>Para cada cambio en:</a:t>
            </a:r>
            <a:r>
              <a:rPr lang="es-MX" dirty="0"/>
              <a:t> para seleccionar la columna </a:t>
            </a:r>
            <a:r>
              <a:rPr lang="es-MX" dirty="0" smtClean="0"/>
              <a:t>donde se quiere </a:t>
            </a:r>
            <a:r>
              <a:rPr lang="es-MX" dirty="0"/>
              <a:t>que se aplique el subtotal</a:t>
            </a:r>
            <a:r>
              <a:rPr lang="es-MX" dirty="0" smtClean="0"/>
              <a:t>.</a:t>
            </a:r>
          </a:p>
          <a:p>
            <a:r>
              <a:rPr lang="es-MX" dirty="0"/>
              <a:t>Paso </a:t>
            </a:r>
            <a:r>
              <a:rPr lang="es-MX" dirty="0" smtClean="0"/>
              <a:t>4:</a:t>
            </a:r>
            <a:endParaRPr lang="es-MX" dirty="0"/>
          </a:p>
          <a:p>
            <a:pPr marL="457200" lvl="1" indent="0">
              <a:buNone/>
            </a:pPr>
            <a:r>
              <a:rPr lang="es-MX" dirty="0"/>
              <a:t>Despliega el menú de </a:t>
            </a:r>
            <a:r>
              <a:rPr lang="es-MX" b="1" dirty="0"/>
              <a:t>Usar función </a:t>
            </a:r>
            <a:r>
              <a:rPr lang="es-MX" dirty="0"/>
              <a:t>haciendo clic en la flecha que estará junto a esta función para elegir la función que deseas aplicar a los grupos que se creen en la columna seleccionada.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3594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6246" y="542085"/>
            <a:ext cx="10768614" cy="37726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17400" rIns="91440" bIns="126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Source Sans Pro"/>
              </a:rPr>
              <a:t>Paso 5:</a:t>
            </a:r>
          </a:p>
          <a:p>
            <a:pPr lvl="1" algn="just"/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Source Sans Pro"/>
              </a:rPr>
              <a:t>En el espacio de </a:t>
            </a: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Source Sans Pro"/>
              </a:rPr>
              <a:t>Agregar subtotal a, 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Source Sans Pro"/>
              </a:rPr>
              <a:t>selecciona la columna donde quieres que </a:t>
            </a:r>
          </a:p>
          <a:p>
            <a:pPr lvl="1" algn="just"/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Source Sans Pro"/>
              </a:rPr>
              <a:t>el subtotal aparezca.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Paso 6:</a:t>
            </a:r>
          </a:p>
          <a:p>
            <a:pPr lvl="1" algn="just"/>
            <a:r>
              <a:rPr lang="es-MX" dirty="0" smtClean="0"/>
              <a:t>Hacer </a:t>
            </a:r>
            <a:r>
              <a:rPr lang="es-MX" dirty="0"/>
              <a:t>clic en el botón </a:t>
            </a:r>
            <a:r>
              <a:rPr lang="es-MX" b="1" dirty="0"/>
              <a:t>Aceptar </a:t>
            </a:r>
            <a:r>
              <a:rPr lang="es-MX" dirty="0"/>
              <a:t>para guardar las modificaciones hechas. La hoja de </a:t>
            </a:r>
            <a:endParaRPr lang="es-MX" dirty="0" smtClean="0"/>
          </a:p>
          <a:p>
            <a:pPr algn="just"/>
            <a:r>
              <a:rPr lang="es-MX" dirty="0" smtClean="0"/>
              <a:t>cálculo </a:t>
            </a:r>
            <a:r>
              <a:rPr lang="es-MX" dirty="0"/>
              <a:t>será resumida en grupos y el subtotal estará debajo de cada grupo creado.</a:t>
            </a:r>
          </a:p>
          <a:p>
            <a:pPr algn="just"/>
            <a:r>
              <a:rPr lang="es-MX" dirty="0"/>
              <a:t>Al crear subtotales, la hoja de cálculo se divide en diferentes niveles. Al lado izquierdo </a:t>
            </a:r>
            <a:endParaRPr lang="es-MX" dirty="0" smtClean="0"/>
          </a:p>
          <a:p>
            <a:pPr algn="just"/>
            <a:r>
              <a:rPr lang="es-MX" dirty="0" smtClean="0"/>
              <a:t>encontrarás </a:t>
            </a:r>
            <a:r>
              <a:rPr lang="es-MX" dirty="0"/>
              <a:t>los botones de los niveles. Al hacer clic en ellos, podrás controlar cuanta </a:t>
            </a:r>
            <a:endParaRPr lang="es-MX" dirty="0" smtClean="0"/>
          </a:p>
          <a:p>
            <a:pPr algn="just"/>
            <a:r>
              <a:rPr lang="es-MX" dirty="0" smtClean="0"/>
              <a:t>información </a:t>
            </a:r>
            <a:r>
              <a:rPr lang="es-MX" dirty="0"/>
              <a:t>estará visible. Recuerda que Excel puede crear hasta ocho niveles.</a:t>
            </a:r>
          </a:p>
          <a:p>
            <a:pPr lvl="1" algn="just"/>
            <a:endParaRPr kumimoji="0" lang="es-MX" b="0" i="0" u="none" strike="noStrike" cap="none" normalizeH="0" baseline="0" dirty="0" smtClean="0">
              <a:ln>
                <a:noFill/>
              </a:ln>
              <a:solidFill>
                <a:srgbClr val="4E4E4E"/>
              </a:solidFill>
              <a:effectLst/>
              <a:latin typeface="Source Sans Pro"/>
            </a:endParaRPr>
          </a:p>
          <a:p>
            <a:pPr lvl="1" algn="just"/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4E4E4E"/>
                </a:solidFill>
                <a:effectLst/>
                <a:latin typeface="Source Sans Pro"/>
              </a:rPr>
              <a:t>  </a:t>
            </a:r>
          </a:p>
        </p:txBody>
      </p:sp>
      <p:pic>
        <p:nvPicPr>
          <p:cNvPr id="8" name="Picture 4" descr="https://aprendelibvrefiles.blob.core.windows.net/aprendelibvre-container/course/excel_2016/image/ex16_l05_p08b_img_x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4608" y="414159"/>
            <a:ext cx="2524125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n ejemplo de los niveles de grupos y subtotales en Excel 2016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089" y="3566934"/>
            <a:ext cx="6889233" cy="305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9830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Panorámica</PresentationFormat>
  <Paragraphs>23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Source Sans Pro</vt:lpstr>
      <vt:lpstr>Tema de Office</vt:lpstr>
      <vt:lpstr>Subtotales</vt:lpstr>
      <vt:lpstr>Subtotales: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Subtotales</dc:title>
  <dc:creator>acer</dc:creator>
  <cp:lastModifiedBy>acer</cp:lastModifiedBy>
  <cp:revision>1</cp:revision>
  <dcterms:created xsi:type="dcterms:W3CDTF">2021-06-30T03:21:45Z</dcterms:created>
  <dcterms:modified xsi:type="dcterms:W3CDTF">2021-06-30T03:22:22Z</dcterms:modified>
</cp:coreProperties>
</file>