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348" r:id="rId3"/>
    <p:sldId id="315" r:id="rId4"/>
    <p:sldId id="360" r:id="rId5"/>
    <p:sldId id="345" r:id="rId6"/>
    <p:sldId id="346" r:id="rId7"/>
    <p:sldId id="347" r:id="rId8"/>
    <p:sldId id="349" r:id="rId9"/>
    <p:sldId id="350" r:id="rId10"/>
    <p:sldId id="351" r:id="rId11"/>
    <p:sldId id="352" r:id="rId12"/>
    <p:sldId id="353" r:id="rId13"/>
    <p:sldId id="354" r:id="rId14"/>
    <p:sldId id="361" r:id="rId15"/>
    <p:sldId id="355" r:id="rId16"/>
    <p:sldId id="356" r:id="rId17"/>
    <p:sldId id="357" r:id="rId18"/>
    <p:sldId id="362" r:id="rId19"/>
    <p:sldId id="358" r:id="rId20"/>
    <p:sldId id="363" r:id="rId21"/>
    <p:sldId id="344" r:id="rId22"/>
  </p:sldIdLst>
  <p:sldSz cx="9144000" cy="6858000" type="screen4x3"/>
  <p:notesSz cx="7099300" cy="102346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2" autoAdjust="0"/>
    <p:restoredTop sz="9466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DF816-57B7-4E10-8D18-617957F975A8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17495-9B6D-4D2D-BDD5-135DB309C2E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7276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11/5/2026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mtClean="0">
                <a:solidFill>
                  <a:schemeClr val="bg1"/>
                </a:solidFill>
              </a:rPr>
              <a:t>Redes I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smtClean="0">
                <a:solidFill>
                  <a:schemeClr val="bg1"/>
                </a:solidFill>
              </a:rPr>
              <a:t>Unidad 6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Hubs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237" y="1481138"/>
            <a:ext cx="698552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6690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El crecimiento de las redes LAN nos lleva a considerar conectar en </a:t>
            </a:r>
            <a:r>
              <a:rPr lang="es-AR" u="sng" dirty="0" smtClean="0">
                <a:solidFill>
                  <a:schemeClr val="bg1"/>
                </a:solidFill>
              </a:rPr>
              <a:t>cascada</a:t>
            </a:r>
            <a:r>
              <a:rPr lang="es-AR" dirty="0" smtClean="0">
                <a:solidFill>
                  <a:schemeClr val="bg1"/>
                </a:solidFill>
              </a:rPr>
              <a:t> los </a:t>
            </a:r>
            <a:r>
              <a:rPr lang="es-AR" dirty="0" err="1" smtClean="0">
                <a:solidFill>
                  <a:schemeClr val="bg1"/>
                </a:solidFill>
              </a:rPr>
              <a:t>hubs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928802"/>
            <a:ext cx="7258050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Comparten el Ancho de Banda con todos los dispositivos conectados a él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No son dispositivos inteligentes operan en la capa1 y no filtran el tráfico.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La mayoría de las LAN usan “BROADCAST” para que cada dispositivo conectado a el, vea los paquetes enviados a través del medio de comunicación.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¿Cuáles son las desventajas de los </a:t>
            </a:r>
            <a:r>
              <a:rPr lang="es-AR" dirty="0" err="1" smtClean="0">
                <a:solidFill>
                  <a:schemeClr val="bg1"/>
                </a:solidFill>
              </a:rPr>
              <a:t>Hubs</a:t>
            </a:r>
            <a:r>
              <a:rPr lang="es-AR" dirty="0" smtClean="0">
                <a:solidFill>
                  <a:schemeClr val="bg1"/>
                </a:solidFill>
              </a:rPr>
              <a:t>?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Veamos cómo se realiza la comunicación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48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39" y="1988581"/>
            <a:ext cx="7002735" cy="379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2643174" y="5857892"/>
            <a:ext cx="607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Todos los equipos verán el paquete sólo el 2 responderá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Operan en la capa de enlace</a:t>
            </a:r>
          </a:p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Filtran tráfico según direcciones MAC</a:t>
            </a:r>
          </a:p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Reducen colisiones</a:t>
            </a:r>
          </a:p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Segmentan </a:t>
            </a:r>
            <a:r>
              <a:rPr lang="es-AR" dirty="0"/>
              <a:t>redes </a:t>
            </a:r>
            <a:r>
              <a:rPr lang="es-AR" dirty="0" smtClean="0"/>
              <a:t>LAN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Puentes</a:t>
            </a:r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19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Puentes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58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285860"/>
            <a:ext cx="76771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2500298" y="5786454"/>
            <a:ext cx="61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Host1 envía paquete a Host2, sólo los hosts del segmento de red verán el paquete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Switch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6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450" y="1677194"/>
            <a:ext cx="803910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2771800" y="5811044"/>
            <a:ext cx="607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La ventaja del </a:t>
            </a:r>
            <a:r>
              <a:rPr lang="es-AR" dirty="0" err="1" smtClean="0">
                <a:solidFill>
                  <a:schemeClr val="bg1"/>
                </a:solidFill>
              </a:rPr>
              <a:t>switch</a:t>
            </a:r>
            <a:r>
              <a:rPr lang="es-AR" dirty="0" smtClean="0">
                <a:solidFill>
                  <a:schemeClr val="bg1"/>
                </a:solidFill>
              </a:rPr>
              <a:t> : a cada segmento de red le dedica un ancho de banda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No detiene el flujo de </a:t>
            </a:r>
            <a:r>
              <a:rPr lang="es-AR" dirty="0" err="1" smtClean="0">
                <a:solidFill>
                  <a:schemeClr val="bg1"/>
                </a:solidFill>
              </a:rPr>
              <a:t>broadcast</a:t>
            </a:r>
            <a:r>
              <a:rPr lang="es-AR" dirty="0" smtClean="0">
                <a:solidFill>
                  <a:schemeClr val="bg1"/>
                </a:solidFill>
              </a:rPr>
              <a:t> por lo tanto envía esta información a todos los segmentos de la </a:t>
            </a:r>
            <a:r>
              <a:rPr lang="es-AR" dirty="0" smtClean="0">
                <a:solidFill>
                  <a:schemeClr val="bg1"/>
                </a:solidFill>
              </a:rPr>
              <a:t>red.</a:t>
            </a:r>
          </a:p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Conmutación basada en direcciones MAC</a:t>
            </a:r>
          </a:p>
          <a:p>
            <a:pPr>
              <a:defRPr sz="2000"/>
            </a:pPr>
            <a:r>
              <a:rPr lang="es-AR" sz="2800" dirty="0" smtClean="0">
                <a:solidFill>
                  <a:schemeClr val="bg1"/>
                </a:solidFill>
              </a:rPr>
              <a:t>Permiten </a:t>
            </a:r>
            <a:r>
              <a:rPr lang="es-AR" sz="2800" dirty="0">
                <a:solidFill>
                  <a:schemeClr val="bg1"/>
                </a:solidFill>
              </a:rPr>
              <a:t>VLAN y Full </a:t>
            </a:r>
            <a:r>
              <a:rPr lang="es-AR" sz="2800" dirty="0" err="1">
                <a:solidFill>
                  <a:schemeClr val="bg1"/>
                </a:solidFill>
              </a:rPr>
              <a:t>Duplex</a:t>
            </a:r>
            <a:endParaRPr lang="es-AR" sz="2800" dirty="0">
              <a:solidFill>
                <a:schemeClr val="bg1"/>
              </a:solidFill>
            </a:endParaRPr>
          </a:p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Reducen dominios de colisión</a:t>
            </a:r>
          </a:p>
          <a:p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Switch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Switch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903798"/>
            <a:ext cx="6143668" cy="3421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317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Filtra el tráfico basado en las direcciones </a:t>
            </a:r>
            <a:r>
              <a:rPr lang="es-AR" dirty="0" err="1" smtClean="0">
                <a:solidFill>
                  <a:schemeClr val="bg1"/>
                </a:solidFill>
              </a:rPr>
              <a:t>IP’s</a:t>
            </a:r>
            <a:r>
              <a:rPr lang="es-AR" dirty="0" smtClean="0">
                <a:solidFill>
                  <a:schemeClr val="bg1"/>
                </a:solidFill>
              </a:rPr>
              <a:t>, la que informa a que segmento de la LAN pertenece el datagrama</a:t>
            </a:r>
            <a:r>
              <a:rPr lang="es-AR" dirty="0" smtClean="0">
                <a:solidFill>
                  <a:schemeClr val="bg1"/>
                </a:solidFill>
              </a:rPr>
              <a:t>.</a:t>
            </a:r>
          </a:p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Operan en capa 3</a:t>
            </a:r>
          </a:p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Utilizan direcciones IP</a:t>
            </a:r>
          </a:p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Interconectan redes diferentes</a:t>
            </a:r>
          </a:p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Seleccionan rutas óptimas</a:t>
            </a:r>
          </a:p>
          <a:p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Ruteador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Repetidores: retransmiten la señal a nivel físico, bit a bit (</a:t>
            </a:r>
            <a:r>
              <a:rPr lang="es-AR" dirty="0" err="1" smtClean="0">
                <a:solidFill>
                  <a:schemeClr val="bg1"/>
                </a:solidFill>
              </a:rPr>
              <a:t>ej</a:t>
            </a:r>
            <a:r>
              <a:rPr lang="es-AR" dirty="0" smtClean="0">
                <a:solidFill>
                  <a:schemeClr val="bg1"/>
                </a:solidFill>
              </a:rPr>
              <a:t>, Ethernet, </a:t>
            </a:r>
            <a:r>
              <a:rPr lang="es-AR" dirty="0" err="1" smtClean="0">
                <a:solidFill>
                  <a:schemeClr val="bg1"/>
                </a:solidFill>
              </a:rPr>
              <a:t>sdH</a:t>
            </a:r>
            <a:r>
              <a:rPr lang="es-AR" dirty="0" smtClean="0">
                <a:solidFill>
                  <a:schemeClr val="bg1"/>
                </a:solidFill>
              </a:rPr>
              <a:t>,..)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Amplificadores: similares a los repetidores pero actúan sobre la señal de forma analógica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Puentes:  analizan la trama a nivel de enlace. Permiten constituir </a:t>
            </a:r>
            <a:r>
              <a:rPr lang="es-AR" smtClean="0">
                <a:solidFill>
                  <a:schemeClr val="bg1"/>
                </a:solidFill>
              </a:rPr>
              <a:t>redes rudimentarias </a:t>
            </a:r>
            <a:r>
              <a:rPr lang="es-AR" dirty="0" smtClean="0">
                <a:solidFill>
                  <a:schemeClr val="bg1"/>
                </a:solidFill>
              </a:rPr>
              <a:t>(LAN-WAN)</a:t>
            </a:r>
          </a:p>
          <a:p>
            <a:r>
              <a:rPr lang="es-AR" dirty="0" err="1" smtClean="0">
                <a:solidFill>
                  <a:schemeClr val="bg1"/>
                </a:solidFill>
              </a:rPr>
              <a:t>Routers</a:t>
            </a:r>
            <a:r>
              <a:rPr lang="es-AR" dirty="0" smtClean="0">
                <a:solidFill>
                  <a:schemeClr val="bg1"/>
                </a:solidFill>
              </a:rPr>
              <a:t>: interconectan a nivel de red. Son prácticamente necesarios cuando se realiza una conexión WAN. Generalmente soportan múltiples protocolos.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Pasarelas: Actúan sobre nivel de transporte o niveles superiores (aplicación)</a:t>
            </a:r>
          </a:p>
          <a:p>
            <a:r>
              <a:rPr lang="es-AR" dirty="0" err="1" smtClean="0">
                <a:solidFill>
                  <a:schemeClr val="bg1"/>
                </a:solidFill>
              </a:rPr>
              <a:t>NICs</a:t>
            </a:r>
            <a:r>
              <a:rPr lang="es-AR" dirty="0" smtClean="0">
                <a:solidFill>
                  <a:schemeClr val="bg1"/>
                </a:solidFill>
              </a:rPr>
              <a:t>: tarjetas de red</a:t>
            </a:r>
          </a:p>
          <a:p>
            <a:r>
              <a:rPr lang="es-AR" dirty="0" err="1" smtClean="0">
                <a:solidFill>
                  <a:schemeClr val="bg1"/>
                </a:solidFill>
              </a:rPr>
              <a:t>Modems</a:t>
            </a:r>
            <a:r>
              <a:rPr lang="es-AR" dirty="0" smtClean="0">
                <a:solidFill>
                  <a:schemeClr val="bg1"/>
                </a:solidFill>
              </a:rPr>
              <a:t>: dispositivos analógicos de interconexión vía telefónica</a:t>
            </a:r>
          </a:p>
          <a:p>
            <a:r>
              <a:rPr lang="es-AR" smtClean="0">
                <a:solidFill>
                  <a:schemeClr val="bg1"/>
                </a:solidFill>
              </a:rPr>
              <a:t>Dispositivos Inalámbricos</a:t>
            </a:r>
            <a:endParaRPr lang="es-AR" dirty="0" smtClean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Dispositivos</a:t>
            </a:r>
            <a:r>
              <a:rPr lang="es-AR" dirty="0" smtClean="0"/>
              <a:t> 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Ruteador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5043" y="2276872"/>
            <a:ext cx="7224543" cy="3880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022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s-AR" sz="4400" dirty="0" smtClean="0"/>
          </a:p>
          <a:p>
            <a:pPr algn="ctr">
              <a:buNone/>
            </a:pPr>
            <a:r>
              <a:rPr lang="es-AR" sz="4400" dirty="0" smtClean="0">
                <a:solidFill>
                  <a:schemeClr val="bg1"/>
                </a:solidFill>
              </a:rPr>
              <a:t>Preguntas</a:t>
            </a:r>
          </a:p>
          <a:p>
            <a:pPr algn="ctr">
              <a:buNone/>
            </a:pPr>
            <a:r>
              <a:rPr lang="es-AR" sz="9600" b="1" dirty="0" smtClean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sz="2800" dirty="0" smtClean="0">
                <a:solidFill>
                  <a:schemeClr val="bg1"/>
                </a:solidFill>
              </a:rPr>
              <a:t>La Ethernet se rige por los estándares IEEE 802.3.</a:t>
            </a:r>
            <a:endParaRPr lang="es-ES" sz="2800" dirty="0" smtClean="0">
              <a:solidFill>
                <a:schemeClr val="bg1"/>
              </a:solidFill>
            </a:endParaRPr>
          </a:p>
          <a:p>
            <a:r>
              <a:rPr lang="es-ES" sz="2800" dirty="0" smtClean="0">
                <a:solidFill>
                  <a:schemeClr val="bg1"/>
                </a:solidFill>
              </a:rPr>
              <a:t>Actualmente hay cuatro velocidades de datos para el funcionamiento con cables de fibra óptica y de par trenzado: </a:t>
            </a:r>
          </a:p>
          <a:p>
            <a:pPr lvl="1"/>
            <a:r>
              <a:rPr lang="es-ES" sz="2400" dirty="0" smtClean="0">
                <a:solidFill>
                  <a:schemeClr val="bg1"/>
                </a:solidFill>
              </a:rPr>
              <a:t>10 Mbps - Ethernet 10Base-T</a:t>
            </a:r>
          </a:p>
          <a:p>
            <a:pPr lvl="1"/>
            <a:r>
              <a:rPr lang="es-ES" sz="2400" dirty="0" smtClean="0">
                <a:solidFill>
                  <a:schemeClr val="bg1"/>
                </a:solidFill>
              </a:rPr>
              <a:t>100 Mbps - </a:t>
            </a:r>
            <a:r>
              <a:rPr lang="es-ES" sz="2400" dirty="0" err="1" smtClean="0">
                <a:solidFill>
                  <a:schemeClr val="bg1"/>
                </a:solidFill>
              </a:rPr>
              <a:t>Fast</a:t>
            </a:r>
            <a:r>
              <a:rPr lang="es-ES" sz="2400" dirty="0" smtClean="0">
                <a:solidFill>
                  <a:schemeClr val="bg1"/>
                </a:solidFill>
              </a:rPr>
              <a:t> Ethernet </a:t>
            </a:r>
          </a:p>
          <a:p>
            <a:pPr lvl="1"/>
            <a:r>
              <a:rPr lang="es-ES" sz="2400" dirty="0" smtClean="0">
                <a:solidFill>
                  <a:schemeClr val="bg1"/>
                </a:solidFill>
              </a:rPr>
              <a:t>1000 Mbps - </a:t>
            </a:r>
            <a:r>
              <a:rPr lang="es-ES" sz="2400" dirty="0" err="1" smtClean="0">
                <a:solidFill>
                  <a:schemeClr val="bg1"/>
                </a:solidFill>
              </a:rPr>
              <a:t>Gigabit</a:t>
            </a:r>
            <a:r>
              <a:rPr lang="es-ES" sz="2400" dirty="0" smtClean="0">
                <a:solidFill>
                  <a:schemeClr val="bg1"/>
                </a:solidFill>
              </a:rPr>
              <a:t> Ethernet </a:t>
            </a:r>
          </a:p>
          <a:p>
            <a:pPr lvl="1"/>
            <a:r>
              <a:rPr lang="es-ES" sz="2400" dirty="0" smtClean="0">
                <a:solidFill>
                  <a:schemeClr val="bg1"/>
                </a:solidFill>
              </a:rPr>
              <a:t>10 </a:t>
            </a:r>
            <a:r>
              <a:rPr lang="es-ES" sz="2400" dirty="0" err="1" smtClean="0">
                <a:solidFill>
                  <a:schemeClr val="bg1"/>
                </a:solidFill>
              </a:rPr>
              <a:t>Gbps</a:t>
            </a:r>
            <a:r>
              <a:rPr lang="es-ES" sz="2400" dirty="0" smtClean="0">
                <a:solidFill>
                  <a:schemeClr val="bg1"/>
                </a:solidFill>
              </a:rPr>
              <a:t> - 10 </a:t>
            </a:r>
            <a:r>
              <a:rPr lang="es-ES" sz="2400" dirty="0" err="1" smtClean="0">
                <a:solidFill>
                  <a:schemeClr val="bg1"/>
                </a:solidFill>
              </a:rPr>
              <a:t>Gigabit</a:t>
            </a:r>
            <a:r>
              <a:rPr lang="es-ES" sz="2400" dirty="0" smtClean="0">
                <a:solidFill>
                  <a:schemeClr val="bg1"/>
                </a:solidFill>
              </a:rPr>
              <a:t> Ethernet </a:t>
            </a:r>
            <a:endParaRPr lang="es-AR" sz="2400" b="1" dirty="0" smtClean="0">
              <a:solidFill>
                <a:schemeClr val="bg1"/>
              </a:solidFill>
            </a:endParaRPr>
          </a:p>
          <a:p>
            <a:r>
              <a:rPr lang="es-AR" sz="2800" b="1" dirty="0" smtClean="0">
                <a:solidFill>
                  <a:schemeClr val="bg1"/>
                </a:solidFill>
              </a:rPr>
              <a:t>A mayores velocidades la codificación y decodificación de los datos es más compleja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400" dirty="0" smtClean="0">
                <a:solidFill>
                  <a:schemeClr val="bg1"/>
                </a:solidFill>
              </a:rPr>
              <a:t>Velocidades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912884"/>
              </p:ext>
            </p:extLst>
          </p:nvPr>
        </p:nvGraphicFramePr>
        <p:xfrm>
          <a:off x="755577" y="1417633"/>
          <a:ext cx="7931223" cy="3595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3741"/>
                <a:gridCol w="2643741"/>
                <a:gridCol w="2643741"/>
              </a:tblGrid>
              <a:tr h="599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Tecnología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Velocidad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Medio físico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99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Ethernet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10 Mbps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UTP Cat3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99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Fast Ethernet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100 Mbps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UTP Cat5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99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Gigabit Ethernet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1 Gbps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Cat5e/Cat6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99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10 Gigabit Ethernet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10 Gbps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Fibra/Cat6a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99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40/100 Gigabit Ethernet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>
                          <a:effectLst/>
                        </a:rPr>
                        <a:t>Backbone/Data Center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AR" sz="1100" dirty="0">
                          <a:effectLst/>
                        </a:rPr>
                        <a:t>Fibra óptica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400" dirty="0" smtClean="0">
                <a:solidFill>
                  <a:schemeClr val="bg1"/>
                </a:solidFill>
              </a:rPr>
              <a:t>Velocidades</a:t>
            </a:r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12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bg1"/>
                </a:solidFill>
              </a:rPr>
              <a:t>Evolución de los dispositivos LAN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7" y="1743869"/>
            <a:ext cx="797242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Las </a:t>
            </a:r>
            <a:r>
              <a:rPr lang="es-AR" dirty="0" err="1" smtClean="0">
                <a:solidFill>
                  <a:schemeClr val="bg1"/>
                </a:solidFill>
              </a:rPr>
              <a:t>NICs</a:t>
            </a:r>
            <a:r>
              <a:rPr lang="es-AR" dirty="0" smtClean="0">
                <a:solidFill>
                  <a:schemeClr val="bg1"/>
                </a:solidFill>
              </a:rPr>
              <a:t> permiten a las computadoras acceder al medio de transmisión de datos empleando la dirección MAC.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MAC significa  Control de Acceso al Medio</a:t>
            </a:r>
          </a:p>
          <a:p>
            <a:r>
              <a:rPr lang="es-AR" dirty="0" smtClean="0">
                <a:solidFill>
                  <a:schemeClr val="bg1"/>
                </a:solidFill>
              </a:rPr>
              <a:t>Las </a:t>
            </a:r>
            <a:r>
              <a:rPr lang="es-AR" dirty="0" err="1" smtClean="0">
                <a:solidFill>
                  <a:schemeClr val="bg1"/>
                </a:solidFill>
              </a:rPr>
              <a:t>NICs</a:t>
            </a:r>
            <a:r>
              <a:rPr lang="es-AR" dirty="0" smtClean="0">
                <a:solidFill>
                  <a:schemeClr val="bg1"/>
                </a:solidFill>
              </a:rPr>
              <a:t> operan en la capa 2 del modelo </a:t>
            </a:r>
            <a:r>
              <a:rPr lang="es-AR" dirty="0" smtClean="0">
                <a:solidFill>
                  <a:schemeClr val="bg1"/>
                </a:solidFill>
              </a:rPr>
              <a:t>OSI</a:t>
            </a:r>
          </a:p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Transforman </a:t>
            </a:r>
            <a:r>
              <a:rPr lang="es-AR" sz="2800" dirty="0">
                <a:solidFill>
                  <a:schemeClr val="bg1"/>
                </a:solidFill>
              </a:rPr>
              <a:t>datos digitales en señales eléctricas u ópticas</a:t>
            </a:r>
          </a:p>
          <a:p>
            <a:pPr>
              <a:defRPr sz="2000"/>
            </a:pPr>
            <a:r>
              <a:rPr lang="es-AR" sz="2800" dirty="0">
                <a:solidFill>
                  <a:schemeClr val="bg1"/>
                </a:solidFill>
              </a:rPr>
              <a:t>Existen NIC Ethernet, inalámbricas y de fibra óptica</a:t>
            </a:r>
          </a:p>
          <a:p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Especificaciones de una NIC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4143380"/>
            <a:ext cx="8258204" cy="1863911"/>
          </a:xfrm>
        </p:spPr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Para conectar 2 computadoras debemos …..</a:t>
            </a:r>
          </a:p>
          <a:p>
            <a:pPr lvl="1"/>
            <a:r>
              <a:rPr lang="es-AR" dirty="0" smtClean="0">
                <a:solidFill>
                  <a:schemeClr val="bg1"/>
                </a:solidFill>
              </a:rPr>
              <a:t>Instalar una tarjeta de red en cada estación</a:t>
            </a:r>
          </a:p>
          <a:p>
            <a:pPr lvl="1"/>
            <a:r>
              <a:rPr lang="es-AR" dirty="0" smtClean="0">
                <a:solidFill>
                  <a:schemeClr val="bg1"/>
                </a:solidFill>
              </a:rPr>
              <a:t>Conectar las </a:t>
            </a:r>
            <a:r>
              <a:rPr lang="es-AR" dirty="0" err="1" smtClean="0">
                <a:solidFill>
                  <a:schemeClr val="bg1"/>
                </a:solidFill>
              </a:rPr>
              <a:t>PC’s</a:t>
            </a:r>
            <a:r>
              <a:rPr lang="es-AR" dirty="0" smtClean="0">
                <a:solidFill>
                  <a:schemeClr val="bg1"/>
                </a:solidFill>
              </a:rPr>
              <a:t> con un cable cruzado</a:t>
            </a:r>
          </a:p>
          <a:p>
            <a:pPr lvl="1"/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>
                <a:solidFill>
                  <a:schemeClr val="bg1"/>
                </a:solidFill>
              </a:rPr>
              <a:t>NICs</a:t>
            </a:r>
            <a:r>
              <a:rPr lang="es-AR" dirty="0" smtClean="0">
                <a:solidFill>
                  <a:schemeClr val="bg1"/>
                </a:solidFill>
              </a:rPr>
              <a:t>, Repetidores, </a:t>
            </a:r>
            <a:r>
              <a:rPr lang="es-AR" dirty="0" err="1" smtClean="0">
                <a:solidFill>
                  <a:schemeClr val="bg1"/>
                </a:solidFill>
              </a:rPr>
              <a:t>Hubs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857364"/>
            <a:ext cx="159067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1857364"/>
            <a:ext cx="159067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2214554"/>
            <a:ext cx="7048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2214554"/>
            <a:ext cx="7048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10 Conector recto"/>
          <p:cNvCxnSpPr/>
          <p:nvPr/>
        </p:nvCxnSpPr>
        <p:spPr>
          <a:xfrm>
            <a:off x="2786050" y="2428868"/>
            <a:ext cx="314327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Repetidores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17638"/>
            <a:ext cx="7753350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ángulo 1"/>
          <p:cNvSpPr/>
          <p:nvPr/>
        </p:nvSpPr>
        <p:spPr>
          <a:xfrm>
            <a:off x="1475656" y="5073372"/>
            <a:ext cx="66602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  <a:defRPr sz="2000"/>
            </a:pPr>
            <a:r>
              <a:rPr lang="es-AR" dirty="0">
                <a:solidFill>
                  <a:schemeClr val="bg1"/>
                </a:solidFill>
              </a:rPr>
              <a:t>Regeneran señales debilitadas</a:t>
            </a:r>
          </a:p>
          <a:p>
            <a:pPr marL="342900" indent="-342900">
              <a:buFont typeface="Wingdings" panose="05000000000000000000" pitchFamily="2" charset="2"/>
              <a:buChar char="Ø"/>
              <a:defRPr sz="2000"/>
            </a:pPr>
            <a:r>
              <a:rPr lang="es-AR" dirty="0">
                <a:solidFill>
                  <a:schemeClr val="bg1"/>
                </a:solidFill>
              </a:rPr>
              <a:t>Operan en la capa física</a:t>
            </a:r>
          </a:p>
          <a:p>
            <a:pPr marL="342900" indent="-342900">
              <a:buFont typeface="Wingdings" panose="05000000000000000000" pitchFamily="2" charset="2"/>
              <a:buChar char="Ø"/>
              <a:defRPr sz="2000"/>
            </a:pPr>
            <a:r>
              <a:rPr lang="es-AR" dirty="0">
                <a:solidFill>
                  <a:schemeClr val="bg1"/>
                </a:solidFill>
              </a:rPr>
              <a:t>Extienden el alcance de la red</a:t>
            </a:r>
          </a:p>
          <a:p>
            <a:pPr marL="342900" indent="-342900">
              <a:buFont typeface="Wingdings" panose="05000000000000000000" pitchFamily="2" charset="2"/>
              <a:buChar char="Ø"/>
              <a:defRPr sz="2000"/>
            </a:pPr>
            <a:r>
              <a:rPr lang="es-AR" dirty="0">
                <a:solidFill>
                  <a:schemeClr val="bg1"/>
                </a:solidFill>
              </a:rPr>
              <a:t>No filtran tráfico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Repetidores</a:t>
            </a:r>
            <a:endParaRPr lang="es-AR" dirty="0">
              <a:solidFill>
                <a:schemeClr val="bg1"/>
              </a:solidFill>
            </a:endParaRPr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9664" y="1285860"/>
            <a:ext cx="6900859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4000504"/>
            <a:ext cx="73437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11553</TotalTime>
  <Words>531</Words>
  <Application>Microsoft Office PowerPoint</Application>
  <PresentationFormat>Presentación en pantalla (4:3)</PresentationFormat>
  <Paragraphs>88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9" baseType="lpstr"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Concurrencia</vt:lpstr>
      <vt:lpstr>Redes I</vt:lpstr>
      <vt:lpstr>Dispositivos </vt:lpstr>
      <vt:lpstr>Velocidades</vt:lpstr>
      <vt:lpstr>Velocidades</vt:lpstr>
      <vt:lpstr>Evolución de los dispositivos LAN</vt:lpstr>
      <vt:lpstr>Especificaciones de una NIC</vt:lpstr>
      <vt:lpstr>NICs, Repetidores, Hubs</vt:lpstr>
      <vt:lpstr>Repetidores</vt:lpstr>
      <vt:lpstr>Repetidores</vt:lpstr>
      <vt:lpstr>Hubs</vt:lpstr>
      <vt:lpstr>El crecimiento de las redes LAN nos lleva a considerar conectar en cascada los hubs</vt:lpstr>
      <vt:lpstr>¿Cuáles son las desventajas de los Hubs?</vt:lpstr>
      <vt:lpstr>Veamos cómo se realiza la comunicación</vt:lpstr>
      <vt:lpstr>Puentes</vt:lpstr>
      <vt:lpstr>Puentes</vt:lpstr>
      <vt:lpstr>Switch</vt:lpstr>
      <vt:lpstr>Switch</vt:lpstr>
      <vt:lpstr>Switch</vt:lpstr>
      <vt:lpstr>Ruteador</vt:lpstr>
      <vt:lpstr>Ruteador</vt:lpstr>
      <vt:lpstr>Presentación de PowerPoint</vt:lpstr>
    </vt:vector>
  </TitlesOfParts>
  <Company>RevolucionUnattended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I</dc:title>
  <dc:creator>titi</dc:creator>
  <cp:lastModifiedBy>Cuenta Microsoft</cp:lastModifiedBy>
  <cp:revision>23</cp:revision>
  <dcterms:created xsi:type="dcterms:W3CDTF">2010-04-04T23:16:09Z</dcterms:created>
  <dcterms:modified xsi:type="dcterms:W3CDTF">2026-05-11T16:23:39Z</dcterms:modified>
</cp:coreProperties>
</file>