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24" r:id="rId2"/>
    <p:sldMasterId id="2147483836" r:id="rId3"/>
  </p:sldMasterIdLst>
  <p:notesMasterIdLst>
    <p:notesMasterId r:id="rId30"/>
  </p:notesMasterIdLst>
  <p:sldIdLst>
    <p:sldId id="356" r:id="rId4"/>
    <p:sldId id="384" r:id="rId5"/>
    <p:sldId id="380" r:id="rId6"/>
    <p:sldId id="378" r:id="rId7"/>
    <p:sldId id="403" r:id="rId8"/>
    <p:sldId id="375" r:id="rId9"/>
    <p:sldId id="379" r:id="rId10"/>
    <p:sldId id="385" r:id="rId11"/>
    <p:sldId id="386" r:id="rId12"/>
    <p:sldId id="390" r:id="rId13"/>
    <p:sldId id="387" r:id="rId14"/>
    <p:sldId id="388" r:id="rId15"/>
    <p:sldId id="389" r:id="rId16"/>
    <p:sldId id="383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392" r:id="rId25"/>
    <p:sldId id="382" r:id="rId26"/>
    <p:sldId id="391" r:id="rId27"/>
    <p:sldId id="394" r:id="rId28"/>
    <p:sldId id="395" r:id="rId2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712" autoAdjust="0"/>
    <p:restoredTop sz="94667" autoAdjust="0"/>
  </p:normalViewPr>
  <p:slideViewPr>
    <p:cSldViewPr>
      <p:cViewPr varScale="1">
        <p:scale>
          <a:sx n="82" d="100"/>
          <a:sy n="82" d="100"/>
        </p:scale>
        <p:origin x="13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DE7B5A-8290-487F-A1D0-A529C05864CA}" type="datetimeFigureOut">
              <a:rPr lang="es-ES"/>
              <a:pPr>
                <a:defRPr/>
              </a:pPr>
              <a:t>24/05/2023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7B4321-9E2F-43EC-A58B-E8759B41EF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44083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5 Rectángulo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7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E40BC37-77E7-4BB9-A3CC-9AFE15F455D1}" type="datetimeFigureOut">
              <a:rPr lang="es-ES"/>
              <a:pPr>
                <a:defRPr/>
              </a:pPr>
              <a:t>24/05/2023</a:t>
            </a:fld>
            <a:endParaRPr lang="es-ES"/>
          </a:p>
        </p:txBody>
      </p:sp>
      <p:sp>
        <p:nvSpPr>
          <p:cNvPr id="10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B6761BC-401E-4056-B07B-29107D5351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7376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512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153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5466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3749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8012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64340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3475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21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64632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9057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4CDCA-A03B-40F2-A5B2-B9D0E42F4177}" type="datetimeFigureOut">
              <a:rPr lang="es-ES"/>
              <a:pPr>
                <a:defRPr/>
              </a:pPr>
              <a:t>24/05/2023</a:t>
            </a:fld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00D6-8D2F-438F-9B99-138BFDDAF6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40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944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99406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2414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4394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5370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2057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5705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26216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0589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158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366661" y="1196752"/>
            <a:ext cx="7772400" cy="327434"/>
          </a:xfrm>
          <a:prstGeom prst="rect">
            <a:avLst/>
          </a:prstGeom>
          <a:solidFill>
            <a:schemeClr val="bg2">
              <a:lumMod val="7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7504" y="1772816"/>
            <a:ext cx="8928992" cy="496855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5 Rectángulo"/>
          <p:cNvSpPr/>
          <p:nvPr userDrawn="1"/>
        </p:nvSpPr>
        <p:spPr>
          <a:xfrm>
            <a:off x="0" y="1106044"/>
            <a:ext cx="1347931" cy="327434"/>
          </a:xfrm>
          <a:prstGeom prst="rect">
            <a:avLst/>
          </a:prstGeom>
          <a:solidFill>
            <a:schemeClr val="bg2">
              <a:lumMod val="9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2 Marcador de texto"/>
          <p:cNvSpPr>
            <a:spLocks noGrp="1"/>
          </p:cNvSpPr>
          <p:nvPr>
            <p:ph type="body" idx="10"/>
          </p:nvPr>
        </p:nvSpPr>
        <p:spPr>
          <a:xfrm>
            <a:off x="132209" y="116632"/>
            <a:ext cx="8928992" cy="496855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7654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9523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1267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5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EDD4C-AFAA-4613-97D0-40720DF07B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97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3126B-3C50-4E74-9ABC-780AEF910C1A}" type="datetimeFigureOut">
              <a:rPr lang="es-ES"/>
              <a:pPr>
                <a:defRPr/>
              </a:pPr>
              <a:t>24/05/2023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28F1941-9CC3-456F-941A-307458557E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12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087" y="188640"/>
            <a:ext cx="8077200" cy="648072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endParaRPr lang="en-US" dirty="0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0" y="1752600"/>
            <a:ext cx="9108504" cy="50607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6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5 Rectángulo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6 Rectángulo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7 Rectángulo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9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FDEA3FC-6170-4449-A1D5-E8EFBC35D606}" type="datetimeFigureOut">
              <a:rPr lang="es-ES"/>
              <a:pPr>
                <a:defRPr/>
              </a:pPr>
              <a:t>24/05/2023</a:t>
            </a:fld>
            <a:endParaRPr lang="es-ES"/>
          </a:p>
        </p:txBody>
      </p:sp>
      <p:sp>
        <p:nvSpPr>
          <p:cNvPr id="10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32AB7F84-27A9-4D91-95A0-A369C5C33B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1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595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AB9E8-1252-42CE-9C5D-69986F41D76C}" type="datetimeFigureOut">
              <a:rPr lang="es-ES"/>
              <a:pPr>
                <a:defRPr/>
              </a:pPr>
              <a:t>24/05/2023</a:t>
            </a:fld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0954C-B189-4E03-A475-63B9232235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3916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5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5685B-F7A1-44A4-A793-975AE127849A}" type="datetimeFigureOut">
              <a:rPr lang="es-ES"/>
              <a:pPr>
                <a:defRPr/>
              </a:pPr>
              <a:t>24/05/2023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2512B-FE8D-4511-8E05-352EA0AA8D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9455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2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título del patrón</a:t>
            </a:r>
            <a:endParaRPr lang="en-US" altLang="es-AR"/>
          </a:p>
        </p:txBody>
      </p:sp>
      <p:sp>
        <p:nvSpPr>
          <p:cNvPr id="2051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/>
              <a:t>Haga clic para modificar el estilo de texto del patrón</a:t>
            </a:r>
          </a:p>
          <a:p>
            <a:pPr lvl="1"/>
            <a:r>
              <a:rPr lang="es-ES" altLang="es-AR"/>
              <a:t>Segundo nivel</a:t>
            </a:r>
          </a:p>
          <a:p>
            <a:pPr lvl="2"/>
            <a:r>
              <a:rPr lang="es-ES" altLang="es-AR"/>
              <a:t>Tercer nivel</a:t>
            </a:r>
          </a:p>
          <a:p>
            <a:pPr lvl="3"/>
            <a:r>
              <a:rPr lang="es-ES" altLang="es-AR"/>
              <a:t>Cuarto nivel</a:t>
            </a:r>
          </a:p>
          <a:p>
            <a:pPr lvl="4"/>
            <a:r>
              <a:rPr lang="es-ES" altLang="es-AR"/>
              <a:t>Quinto nivel</a:t>
            </a:r>
            <a:endParaRPr lang="en-US" altLang="es-AR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E4E3018-DA63-495F-BEB0-424D57EED7AA}" type="datetimeFigureOut">
              <a:rPr lang="es-ES"/>
              <a:pPr>
                <a:defRPr/>
              </a:pPr>
              <a:t>24/05/2023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Rectángulo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7 Rectángulo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8 Rectángulo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CDFE26C-B0C7-4A5B-9501-9FD4CE82D3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3" r:id="rId2"/>
    <p:sldLayoutId id="2147483818" r:id="rId3"/>
    <p:sldLayoutId id="2147483814" r:id="rId4"/>
    <p:sldLayoutId id="2147483821" r:id="rId5"/>
    <p:sldLayoutId id="2147483815" r:id="rId6"/>
    <p:sldLayoutId id="2147483822" r:id="rId7"/>
    <p:sldLayoutId id="2147483816" r:id="rId8"/>
    <p:sldLayoutId id="2147483823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C9C4-8B68-4830-9ED7-6C4B1DFBAFE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83E0-A6DC-496F-B9A1-E199631CB1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793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88DCC-74B0-4CAC-8E6F-27235DDFE74D}" type="datetimeFigureOut">
              <a:rPr lang="es-AR" smtClean="0"/>
              <a:t>24/5/2023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7B597-9128-4AD8-B431-F9061C81A7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471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77200" cy="648072"/>
          </a:xfrm>
        </p:spPr>
        <p:txBody>
          <a:bodyPr/>
          <a:lstStyle/>
          <a:p>
            <a:r>
              <a:rPr lang="es-ES" altLang="es-AR" sz="3600" dirty="0">
                <a:latin typeface="Bahnschrift" panose="020B0502040204020203" pitchFamily="34" charset="0"/>
              </a:rPr>
              <a:t>GEOLOGIA </a:t>
            </a:r>
            <a:r>
              <a:rPr lang="es-ES" altLang="es-AR" sz="3600" dirty="0">
                <a:solidFill>
                  <a:srgbClr val="002060"/>
                </a:solidFill>
                <a:latin typeface="Bahnschrift" panose="020B0502040204020203" pitchFamily="34" charset="0"/>
              </a:rPr>
              <a:t>AMBIENTAL</a:t>
            </a:r>
            <a:endParaRPr lang="es-AR" altLang="es-AR" sz="3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51090" y="2420888"/>
            <a:ext cx="819291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AR" altLang="es-AR" sz="2400" b="1" dirty="0"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Geol. Susana </a:t>
            </a:r>
            <a:r>
              <a:rPr lang="es-AR" altLang="es-AR" sz="2400" b="1" dirty="0" err="1"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Chalabe</a:t>
            </a:r>
            <a:endParaRPr lang="es-AR" altLang="es-AR" sz="2400" b="1" dirty="0">
              <a:latin typeface="Bahnschrif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1200"/>
              </a:spcAft>
            </a:pPr>
            <a:r>
              <a:rPr lang="es-AR" altLang="es-AR" sz="2400" b="1" dirty="0"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Lic. Patricia </a:t>
            </a:r>
            <a:r>
              <a:rPr lang="es-AR" altLang="es-AR" sz="2400" b="1"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Zonca</a:t>
            </a:r>
            <a:endParaRPr lang="es-AR" altLang="es-AR" sz="2400" b="1" dirty="0">
              <a:latin typeface="Bahnschrif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1200"/>
              </a:spcAft>
            </a:pPr>
            <a:endParaRPr lang="es-AR" altLang="es-AR" sz="2000" b="1" dirty="0">
              <a:latin typeface="Bahnschrif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1200"/>
              </a:spcAft>
            </a:pPr>
            <a:r>
              <a:rPr lang="es-AR" altLang="es-AR" sz="2000" b="1" dirty="0"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4TO. Año</a:t>
            </a:r>
          </a:p>
          <a:p>
            <a:pPr>
              <a:spcAft>
                <a:spcPts val="1200"/>
              </a:spcAft>
            </a:pPr>
            <a:r>
              <a:rPr lang="es-AR" altLang="es-AR" sz="2000" b="1" dirty="0"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Primer Cuatrimestre </a:t>
            </a:r>
          </a:p>
          <a:p>
            <a:pPr>
              <a:spcAft>
                <a:spcPts val="1200"/>
              </a:spcAft>
            </a:pPr>
            <a:r>
              <a:rPr lang="es-ES" altLang="es-AR" sz="2000" b="1" dirty="0">
                <a:latin typeface="Bahnschrif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Licenciatura en Ciencias Geológicas</a:t>
            </a:r>
            <a:endParaRPr lang="es-AR" altLang="es-AR" sz="2000" b="1" dirty="0">
              <a:latin typeface="Bahnschrif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Aft>
                <a:spcPts val="1200"/>
              </a:spcAft>
            </a:pPr>
            <a:endParaRPr lang="es-AR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93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098" name="Picture 2" descr="https://www.copade.gob.ar/wp-content/uploads/2020/11/PLACA-PLANIFICACION-1290x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8" y="1196751"/>
            <a:ext cx="8120748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137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73" y="1356020"/>
            <a:ext cx="8253936" cy="46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03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4" name="Picture 6" descr="Geologia - Geoparkea - Flysch &amp; Karst exper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9" y="1052736"/>
            <a:ext cx="844487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676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074" name="Picture 2" descr="https://www.stanfords.co.uk/content/images/thumbs/018/0185774_coverimage_978600000959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72" y="1124744"/>
            <a:ext cx="8255599" cy="614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441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9634" t="14248" r="32092" b="7352"/>
          <a:stretch/>
        </p:blipFill>
        <p:spPr>
          <a:xfrm>
            <a:off x="635491" y="991252"/>
            <a:ext cx="7886078" cy="596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05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Picture 2" descr="D:\Publications\DA_REVIEWED\thesis_review_02_03\figs\jpgs\aggradate_sep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5" y="1124744"/>
            <a:ext cx="78486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0" t="17450" r="15243" b="10405"/>
          <a:stretch/>
        </p:blipFill>
        <p:spPr bwMode="auto">
          <a:xfrm>
            <a:off x="1187624" y="931925"/>
            <a:ext cx="6984776" cy="54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902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8932" r="11675" b="6278"/>
          <a:stretch/>
        </p:blipFill>
        <p:spPr bwMode="auto">
          <a:xfrm>
            <a:off x="564873" y="1161017"/>
            <a:ext cx="8579127" cy="523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005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8" r="21606" b="6958"/>
          <a:stretch/>
        </p:blipFill>
        <p:spPr bwMode="auto">
          <a:xfrm>
            <a:off x="569688" y="1358427"/>
            <a:ext cx="8376371" cy="513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406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122" name="Picture 2" descr="SEGEMAR Sitios de interes geológi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08838"/>
            <a:ext cx="7588368" cy="56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046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/>
          <p:cNvSpPr/>
          <p:nvPr/>
        </p:nvSpPr>
        <p:spPr>
          <a:xfrm>
            <a:off x="568502" y="1370979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atin typeface="+mj-lt"/>
              </a:rPr>
              <a:t>Problemática ambiental y Patrimonio Geológico: </a:t>
            </a:r>
            <a:r>
              <a:rPr lang="es-ES" sz="1600" dirty="0">
                <a:latin typeface="+mj-lt"/>
              </a:rPr>
              <a:t>referencia a todos aquellos recursos tangibles del medio natural que son no renovables, con valor investigativo, pedagógico, ambiental y cultural y que ameritan especial cuidado a causa de su aporte a la comprensión de procesos y fenómenos de la Tierra.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atin typeface="+mj-lt"/>
              </a:rPr>
              <a:t>Riesgos: </a:t>
            </a:r>
            <a:r>
              <a:rPr lang="es-ES" sz="1600" dirty="0">
                <a:latin typeface="+mj-lt"/>
              </a:rPr>
              <a:t>asociados a amenazas naturales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atin typeface="+mj-lt"/>
              </a:rPr>
              <a:t>Planificación territorial: </a:t>
            </a:r>
            <a:r>
              <a:rPr lang="es-ES" sz="1600" dirty="0">
                <a:latin typeface="+mj-lt"/>
              </a:rPr>
              <a:t>análisis de las amenazas naturales contemplados </a:t>
            </a:r>
            <a:r>
              <a:rPr lang="es-ES" sz="1600" dirty="0"/>
              <a:t>– o no - </a:t>
            </a:r>
            <a:r>
              <a:rPr lang="es-ES" sz="1600" dirty="0">
                <a:latin typeface="+mj-lt"/>
              </a:rPr>
              <a:t>en planos reguladores.  Recursos hídricos con estudios de caso de procesos que repercuten en la vida de las personas.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atin typeface="+mj-lt"/>
              </a:rPr>
              <a:t>Impactos en el medio natural: </a:t>
            </a:r>
            <a:r>
              <a:rPr lang="es-ES" sz="1600" dirty="0">
                <a:latin typeface="+mj-lt"/>
              </a:rPr>
              <a:t>especialmente los vinculados a la minería.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atin typeface="+mj-lt"/>
              </a:rPr>
              <a:t>Seguridad e Higiene en el trabajo: </a:t>
            </a:r>
            <a:r>
              <a:rPr lang="es-ES" sz="1600" dirty="0">
                <a:latin typeface="+mj-lt"/>
              </a:rPr>
              <a:t>Normas y procedimientos que se deben contemplar.</a:t>
            </a:r>
            <a:endParaRPr lang="es-AR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3659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4" t="15922" r="16983" b="7445"/>
          <a:stretch/>
        </p:blipFill>
        <p:spPr bwMode="auto">
          <a:xfrm>
            <a:off x="1043608" y="1020863"/>
            <a:ext cx="7344816" cy="541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713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8544" r="14514" b="14822"/>
          <a:stretch/>
        </p:blipFill>
        <p:spPr bwMode="auto">
          <a:xfrm>
            <a:off x="614535" y="1292233"/>
            <a:ext cx="842493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99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547665" y="2276872"/>
            <a:ext cx="5688632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GA01: La problemática ambiental</a:t>
            </a:r>
            <a:br>
              <a:rPr lang="es-AR" sz="2800" dirty="0">
                <a:latin typeface="Bahnschrift" panose="020B0502040204020203" pitchFamily="34" charset="0"/>
              </a:rPr>
            </a:br>
            <a:br>
              <a:rPr lang="es-AR" sz="2800" dirty="0">
                <a:latin typeface="Bahnschrift" panose="020B0502040204020203" pitchFamily="34" charset="0"/>
              </a:rPr>
            </a:br>
            <a:r>
              <a:rPr lang="es-AR" sz="2800" dirty="0">
                <a:latin typeface="Bahnschrift" panose="020B0502040204020203" pitchFamily="34" charset="0"/>
              </a:rPr>
              <a:t>Lecturas</a:t>
            </a:r>
            <a:br>
              <a:rPr lang="es-AR" sz="2800" dirty="0">
                <a:latin typeface="Bahnschrift" panose="020B0502040204020203" pitchFamily="34" charset="0"/>
              </a:rPr>
            </a:br>
            <a:br>
              <a:rPr lang="es-AR" sz="2800" dirty="0">
                <a:latin typeface="Bahnschrift" panose="020B0502040204020203" pitchFamily="34" charset="0"/>
              </a:rPr>
            </a:br>
            <a:r>
              <a:rPr lang="es-AR" sz="2800" dirty="0">
                <a:latin typeface="Bahnschrift" panose="020B0502040204020203" pitchFamily="34" charset="0"/>
              </a:rPr>
              <a:t>Prácticas  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244362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GA01: La problemática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/>
          <p:cNvSpPr/>
          <p:nvPr/>
        </p:nvSpPr>
        <p:spPr>
          <a:xfrm>
            <a:off x="215402" y="1081500"/>
            <a:ext cx="36655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ES" sz="2000" b="1" dirty="0">
                <a:latin typeface="+mj-lt"/>
              </a:rPr>
              <a:t>Lecturas obligatorias: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</a:rPr>
              <a:t>Definiciones conceptuales de la Geología Ambiental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</a:rPr>
              <a:t>Acción humana y procesos geológicos…</a:t>
            </a:r>
            <a:endParaRPr lang="es-AR" sz="2000" dirty="0">
              <a:latin typeface="+mj-lt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2770" y="2786692"/>
            <a:ext cx="2736304" cy="40324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tángulo 10"/>
          <p:cNvSpPr/>
          <p:nvPr/>
        </p:nvSpPr>
        <p:spPr>
          <a:xfrm>
            <a:off x="398488" y="6344972"/>
            <a:ext cx="3013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AR" sz="1200" dirty="0">
                <a:latin typeface="+mj-lt"/>
              </a:rPr>
              <a:t>Disponibles en el aula virtual de la cátedra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679" y="1081500"/>
            <a:ext cx="2808312" cy="37444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0145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6624" t="7373" r="18803" b="5828"/>
          <a:stretch/>
        </p:blipFill>
        <p:spPr>
          <a:xfrm>
            <a:off x="619944" y="1283614"/>
            <a:ext cx="7560840" cy="538407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395536" y="996882"/>
            <a:ext cx="2448272" cy="7200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lipse 12"/>
          <p:cNvSpPr/>
          <p:nvPr/>
        </p:nvSpPr>
        <p:spPr>
          <a:xfrm>
            <a:off x="619944" y="4589512"/>
            <a:ext cx="2448272" cy="7200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6970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t="8933" r="39425" b="8933"/>
          <a:stretch/>
        </p:blipFill>
        <p:spPr bwMode="auto">
          <a:xfrm>
            <a:off x="576045" y="1038618"/>
            <a:ext cx="8028404" cy="563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931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1907704" y="2276872"/>
            <a:ext cx="568863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4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s-AR" sz="2800" dirty="0">
                <a:latin typeface="Bahnschrift" panose="020B0502040204020203" pitchFamily="34" charset="0"/>
              </a:rPr>
              <a:t>Las consultas por el grupo de teléfono creado, por el foro o por correo.</a:t>
            </a:r>
          </a:p>
          <a:p>
            <a:pPr algn="ctr"/>
            <a:endParaRPr lang="es-AR" sz="2800" dirty="0">
              <a:latin typeface="Bahnschrift" panose="020B0502040204020203" pitchFamily="34" charset="0"/>
            </a:endParaRPr>
          </a:p>
          <a:p>
            <a:pPr algn="ctr"/>
            <a:r>
              <a:rPr lang="es-AR" sz="2800" dirty="0">
                <a:latin typeface="Bahnschrift" panose="020B0502040204020203" pitchFamily="34" charset="0"/>
              </a:rPr>
              <a:t>Se solicita respetar los plazos establecidos. 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228262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1" y="31886"/>
            <a:ext cx="8077200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/>
          <p:cNvSpPr/>
          <p:nvPr/>
        </p:nvSpPr>
        <p:spPr>
          <a:xfrm>
            <a:off x="438070" y="1470356"/>
            <a:ext cx="8280920" cy="4203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Aft>
                <a:spcPts val="2400"/>
              </a:spcAft>
            </a:pPr>
            <a:r>
              <a:rPr lang="es-ES" sz="2000" dirty="0">
                <a:latin typeface="+mj-lt"/>
              </a:rPr>
              <a:t>El término </a:t>
            </a:r>
            <a:r>
              <a:rPr lang="es-ES" sz="2000" b="1" dirty="0">
                <a:solidFill>
                  <a:srgbClr val="FF0000"/>
                </a:solidFill>
                <a:latin typeface="+mj-lt"/>
              </a:rPr>
              <a:t>geología ambiental </a:t>
            </a:r>
            <a:r>
              <a:rPr lang="es-ES" sz="2000" dirty="0">
                <a:latin typeface="+mj-lt"/>
              </a:rPr>
              <a:t>apareció por primera vez publicado por </a:t>
            </a:r>
            <a:r>
              <a:rPr lang="es-ES" sz="2000" b="1" dirty="0" err="1">
                <a:solidFill>
                  <a:srgbClr val="FF0000"/>
                </a:solidFill>
                <a:latin typeface="+mj-lt"/>
              </a:rPr>
              <a:t>Hackett</a:t>
            </a:r>
            <a:r>
              <a:rPr lang="es-ES" sz="2000" b="1" dirty="0">
                <a:solidFill>
                  <a:srgbClr val="FF0000"/>
                </a:solidFill>
                <a:latin typeface="+mj-lt"/>
              </a:rPr>
              <a:t> en 1967</a:t>
            </a:r>
            <a:r>
              <a:rPr lang="es-ES" sz="2000" dirty="0">
                <a:latin typeface="+mj-lt"/>
              </a:rPr>
              <a:t>, en un artículo sobre la planificación y el uso del entorno físico y sus recursos. </a:t>
            </a:r>
          </a:p>
          <a:p>
            <a:pPr algn="just">
              <a:lnSpc>
                <a:spcPts val="3000"/>
              </a:lnSpc>
              <a:spcAft>
                <a:spcPts val="2400"/>
              </a:spcAft>
            </a:pPr>
            <a:r>
              <a:rPr lang="es-ES" sz="2000" dirty="0">
                <a:latin typeface="+mj-lt"/>
              </a:rPr>
              <a:t>A partir de estas fechas, los geólogos, tradicionalmente enfocados en la explotación de los recursos minerales y energéticos y el estudio de la evolución geológica, comenzaron a centrar su atención en comprender el funcionamiento actual de los sistemas terrestres para predecir su comportamiento futuro y para prevenir y corregir daños que pueden derivarse de la interacción entre los procesos terrestres, el medio ambiente y la actividad humana.</a:t>
            </a:r>
            <a:endParaRPr lang="es-A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957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1" y="31886"/>
            <a:ext cx="8077200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Geología Ambiental </a:t>
            </a:r>
            <a:endParaRPr lang="es-AR" sz="2800" dirty="0"/>
          </a:p>
        </p:txBody>
      </p:sp>
      <p:sp>
        <p:nvSpPr>
          <p:cNvPr id="4" name="Rectángulo 3"/>
          <p:cNvSpPr/>
          <p:nvPr/>
        </p:nvSpPr>
        <p:spPr>
          <a:xfrm>
            <a:off x="533224" y="6093296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200" dirty="0">
                <a:latin typeface="Calibri" panose="020F0502020204030204" pitchFamily="34" charset="0"/>
                <a:cs typeface="Calibri" panose="020F0502020204030204" pitchFamily="34" charset="0"/>
              </a:rPr>
              <a:t>Adaptado de :</a:t>
            </a:r>
          </a:p>
          <a:p>
            <a:r>
              <a:rPr lang="es-AR" sz="1200" dirty="0">
                <a:latin typeface="Calibri" panose="020F0502020204030204" pitchFamily="34" charset="0"/>
                <a:cs typeface="Calibri" panose="020F0502020204030204" pitchFamily="34" charset="0"/>
              </a:rPr>
              <a:t>GEOLOGIA Y MEDIO AMBIENTE</a:t>
            </a:r>
          </a:p>
          <a:p>
            <a:r>
              <a:rPr lang="es-AR" sz="1200" dirty="0">
                <a:latin typeface="Calibri" panose="020F0502020204030204" pitchFamily="34" charset="0"/>
                <a:cs typeface="Calibri" panose="020F0502020204030204" pitchFamily="34" charset="0"/>
              </a:rPr>
              <a:t>ACTA GEOLOGICA HISPANICA, v. 30 (1995), no' 1-3, p. 1-2 (Pub. 1996)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/>
          <p:cNvSpPr/>
          <p:nvPr/>
        </p:nvSpPr>
        <p:spPr>
          <a:xfrm>
            <a:off x="564873" y="1770492"/>
            <a:ext cx="828092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ES" sz="2000" dirty="0">
                <a:latin typeface="+mj-lt"/>
              </a:rPr>
              <a:t>En 1996, el grado de conciencia ambiental que existía en todos los niveles de la sociedad, condujo a un crecimiento paralelo de las acciones de prevención del entorno aunque estas acciones se limitaron generalmente, a una labor paliativa de los efectos producidos por la intervención antrópica en el medio. </a:t>
            </a:r>
          </a:p>
          <a:p>
            <a:pPr algn="just">
              <a:spcAft>
                <a:spcPts val="1200"/>
              </a:spcAft>
            </a:pPr>
            <a:r>
              <a:rPr lang="es-ES" sz="2000" dirty="0">
                <a:latin typeface="+mj-lt"/>
              </a:rPr>
              <a:t>La estrategia llevada a cabo hasta el momento – en general - no ha contemplado los efectos a largo plazo y uno de los retos que se plantean en el dominio medioambiental es precisamente la implicación de las distintas disciplinas científico-técnicas en estos problemas, teniendo en cuenta el carácter sinérgico de los procesos actuantes y la respuesta del medio.</a:t>
            </a:r>
            <a:endParaRPr lang="es-A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0675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1" y="31886"/>
            <a:ext cx="8077200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/>
          <p:cNvSpPr/>
          <p:nvPr/>
        </p:nvSpPr>
        <p:spPr>
          <a:xfrm>
            <a:off x="450015" y="2852936"/>
            <a:ext cx="8280920" cy="120315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Aft>
                <a:spcPts val="2400"/>
              </a:spcAft>
            </a:pPr>
            <a:r>
              <a:rPr lang="es-ES" sz="2000" dirty="0">
                <a:latin typeface="+mj-lt"/>
              </a:rPr>
              <a:t>El término </a:t>
            </a:r>
            <a:r>
              <a:rPr lang="es-ES" sz="2000" b="1" dirty="0">
                <a:solidFill>
                  <a:srgbClr val="FF0000"/>
                </a:solidFill>
                <a:latin typeface="+mj-lt"/>
              </a:rPr>
              <a:t>geología ambiental </a:t>
            </a:r>
            <a:r>
              <a:rPr lang="es-ES" sz="2000" dirty="0">
                <a:latin typeface="+mj-lt"/>
              </a:rPr>
              <a:t>apareció por primera vez publicado por </a:t>
            </a:r>
            <a:r>
              <a:rPr lang="es-ES" sz="2000" b="1" dirty="0" err="1">
                <a:ln>
                  <a:solidFill>
                    <a:srgbClr val="FF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Hackett</a:t>
            </a:r>
            <a:r>
              <a:rPr lang="es-ES" sz="2000" b="1" dirty="0">
                <a:ln>
                  <a:solidFill>
                    <a:srgbClr val="FF0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en 1967</a:t>
            </a:r>
            <a:r>
              <a:rPr lang="es-ES" sz="2000" dirty="0">
                <a:latin typeface="+mj-lt"/>
              </a:rPr>
              <a:t>, en un artículo sobre la planificación y el uso del entorno físico y sus recursos. </a:t>
            </a:r>
          </a:p>
        </p:txBody>
      </p:sp>
    </p:spTree>
    <p:extLst>
      <p:ext uri="{BB962C8B-B14F-4D97-AF65-F5344CB8AC3E}">
        <p14:creationId xmlns:p14="http://schemas.microsoft.com/office/powerpoint/2010/main" val="1989250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1" y="31886"/>
            <a:ext cx="8077200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Componentes de la Geología Ambiental </a:t>
            </a:r>
            <a:endParaRPr lang="es-AR" sz="2800" dirty="0"/>
          </a:p>
        </p:txBody>
      </p:sp>
      <p:sp>
        <p:nvSpPr>
          <p:cNvPr id="4" name="Rectángulo 3"/>
          <p:cNvSpPr/>
          <p:nvPr/>
        </p:nvSpPr>
        <p:spPr>
          <a:xfrm>
            <a:off x="564873" y="6453336"/>
            <a:ext cx="6984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https://geologia-ambiental.cl/geologia-ambiental/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6" name="Picture 2" descr="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/>
          <a:stretch/>
        </p:blipFill>
        <p:spPr bwMode="auto">
          <a:xfrm>
            <a:off x="494117" y="1110261"/>
            <a:ext cx="8579127" cy="541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58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55" y="1124744"/>
            <a:ext cx="8254317" cy="48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65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62" t="27999" r="21251" b="10402"/>
          <a:stretch/>
        </p:blipFill>
        <p:spPr>
          <a:xfrm>
            <a:off x="584394" y="1196750"/>
            <a:ext cx="8243281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53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60" y="31886"/>
            <a:ext cx="9017835" cy="648072"/>
          </a:xfrm>
        </p:spPr>
        <p:txBody>
          <a:bodyPr/>
          <a:lstStyle/>
          <a:p>
            <a:r>
              <a:rPr lang="es-AR" sz="2800" dirty="0">
                <a:latin typeface="Bahnschrift" panose="020B0502040204020203" pitchFamily="34" charset="0"/>
              </a:rPr>
              <a:t>Temas que desarrollaremos de la Geología Ambiental </a:t>
            </a:r>
            <a:endParaRPr lang="es-AR" sz="2800" dirty="0"/>
          </a:p>
        </p:txBody>
      </p:sp>
      <p:grpSp>
        <p:nvGrpSpPr>
          <p:cNvPr id="7" name="Grupo 6"/>
          <p:cNvGrpSpPr/>
          <p:nvPr/>
        </p:nvGrpSpPr>
        <p:grpSpPr>
          <a:xfrm>
            <a:off x="18661" y="715901"/>
            <a:ext cx="9125339" cy="216024"/>
            <a:chOff x="18661" y="715901"/>
            <a:chExt cx="9125339" cy="216024"/>
          </a:xfrm>
        </p:grpSpPr>
        <p:sp>
          <p:nvSpPr>
            <p:cNvPr id="5" name="Rectángulo 4"/>
            <p:cNvSpPr/>
            <p:nvPr/>
          </p:nvSpPr>
          <p:spPr>
            <a:xfrm>
              <a:off x="564873" y="715901"/>
              <a:ext cx="857912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8661" y="715901"/>
              <a:ext cx="448883" cy="21602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s-AR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-1" y="1196751"/>
            <a:ext cx="9157063" cy="31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6" name="Picture 2" descr="Post: Retos y desafíos del Ordenamiento Territo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73" y="1124744"/>
            <a:ext cx="822948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346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medi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Bahnschrift"/>
        <a:ea typeface=""/>
        <a:cs typeface=""/>
      </a:majorFont>
      <a:minorFont>
        <a:latin typeface="Bahnschrift"/>
        <a:ea typeface=""/>
        <a:cs typeface="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ntermedio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2722</TotalTime>
  <Words>606</Words>
  <Application>Microsoft Office PowerPoint</Application>
  <PresentationFormat>Presentación en pantalla (4:3)</PresentationFormat>
  <Paragraphs>53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Arial</vt:lpstr>
      <vt:lpstr>Bahnschrift</vt:lpstr>
      <vt:lpstr>Calibri</vt:lpstr>
      <vt:lpstr>Calibri Light</vt:lpstr>
      <vt:lpstr>Tw Cen MT</vt:lpstr>
      <vt:lpstr>Wingdings</vt:lpstr>
      <vt:lpstr>Wingdings 2</vt:lpstr>
      <vt:lpstr>Intermedio</vt:lpstr>
      <vt:lpstr>Diseño personalizado</vt:lpstr>
      <vt:lpstr>1_Diseño personalizado</vt:lpstr>
      <vt:lpstr>GEOLOGIA AMBIENTAL</vt:lpstr>
      <vt:lpstr>Temas que desarrollaremos de la Geología Ambiental </vt:lpstr>
      <vt:lpstr>Geología Ambiental </vt:lpstr>
      <vt:lpstr>Geología Ambiental </vt:lpstr>
      <vt:lpstr>Geología Ambiental </vt:lpstr>
      <vt:lpstr>Componentes de la Geología Ambiental </vt:lpstr>
      <vt:lpstr>Temas que desarrollaremos de la Geología Ambiental </vt:lpstr>
      <vt:lpstr>Temas que desarrollaremos de la Geología Ambiental </vt:lpstr>
      <vt:lpstr>Temas que desarrollaremos de la Geología Ambiental </vt:lpstr>
      <vt:lpstr>Temas que desarrollaremos de la Geología Ambiental </vt:lpstr>
      <vt:lpstr>Temas que desarrollaremos de la Geología Ambiental </vt:lpstr>
      <vt:lpstr>Temas que desarrollaremos de la Geología Ambiental </vt:lpstr>
      <vt:lpstr>Temas que desarrollaremos de la Geología Ambiental </vt:lpstr>
      <vt:lpstr>Geología Ambiental </vt:lpstr>
      <vt:lpstr>Temas que desarrollaremos de la Geología Ambiental </vt:lpstr>
      <vt:lpstr>Temas que desarrollaremos de la Geología Ambiental </vt:lpstr>
      <vt:lpstr>Temas que desarrollaremos de la Geología Ambiental </vt:lpstr>
      <vt:lpstr>Temas que desarrollaremos de la Geología Ambiental </vt:lpstr>
      <vt:lpstr>Temas que desarrollaremos de la Geología Ambiental </vt:lpstr>
      <vt:lpstr>Temas que desarrollaremos de la Geología Ambiental </vt:lpstr>
      <vt:lpstr>Temas que desarrollaremos de la Geología Ambiental </vt:lpstr>
      <vt:lpstr>GA01: La problemática ambiental  Lecturas  Prácticas  </vt:lpstr>
      <vt:lpstr>GA01: La problemática ambiental </vt:lpstr>
      <vt:lpstr>Geología Ambiental </vt:lpstr>
      <vt:lpstr>Geología Ambiental </vt:lpstr>
      <vt:lpstr>Geología Ambiental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ciclos formativos de formación profesional</dc:title>
  <dc:creator>SUSANA</dc:creator>
  <cp:lastModifiedBy>Susana Chalabe</cp:lastModifiedBy>
  <cp:revision>95</cp:revision>
  <dcterms:modified xsi:type="dcterms:W3CDTF">2023-05-24T20:27:44Z</dcterms:modified>
</cp:coreProperties>
</file>