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1828-1D7E-42D0-A033-23BABF45DBFD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AE3C-8531-496B-A849-F9631BB6E3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7217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1828-1D7E-42D0-A033-23BABF45DBFD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AE3C-8531-496B-A849-F9631BB6E3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208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1828-1D7E-42D0-A033-23BABF45DBFD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AE3C-8531-496B-A849-F9631BB6E3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165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1828-1D7E-42D0-A033-23BABF45DBFD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AE3C-8531-496B-A849-F9631BB6E3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640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1828-1D7E-42D0-A033-23BABF45DBFD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AE3C-8531-496B-A849-F9631BB6E3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668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1828-1D7E-42D0-A033-23BABF45DBFD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AE3C-8531-496B-A849-F9631BB6E3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237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1828-1D7E-42D0-A033-23BABF45DBFD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AE3C-8531-496B-A849-F9631BB6E3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022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1828-1D7E-42D0-A033-23BABF45DBFD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AE3C-8531-496B-A849-F9631BB6E3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8285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1828-1D7E-42D0-A033-23BABF45DBFD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AE3C-8531-496B-A849-F9631BB6E3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461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1828-1D7E-42D0-A033-23BABF45DBFD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AE3C-8531-496B-A849-F9631BB6E3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07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1828-1D7E-42D0-A033-23BABF45DBFD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4AE3C-8531-496B-A849-F9631BB6E3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06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31828-1D7E-42D0-A033-23BABF45DBFD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4AE3C-8531-496B-A849-F9631BB6E3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5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7881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9990" y="225083"/>
            <a:ext cx="11319457" cy="48110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b="1" dirty="0"/>
              <a:t>Dar significado a los datos </a:t>
            </a:r>
            <a:endParaRPr lang="es-MX" b="1" dirty="0" smtClean="0"/>
          </a:p>
          <a:p>
            <a:pPr marL="0" indent="0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El formato condicional o los </a:t>
            </a:r>
            <a:r>
              <a:rPr lang="es-MX" dirty="0" err="1"/>
              <a:t>minigráficos</a:t>
            </a:r>
            <a:r>
              <a:rPr lang="es-MX" dirty="0"/>
              <a:t> pueden resaltar los datos más importantes o mostrar las tendencias de los datos. Use la herramienta Análisis rápido para obtener una vista previa activa y probarlo. </a:t>
            </a:r>
          </a:p>
          <a:p>
            <a:pPr marL="0" indent="0">
              <a:buNone/>
            </a:pPr>
            <a:r>
              <a:rPr lang="es-MX" dirty="0"/>
              <a:t>1. Seleccione los datos que desea examinar más de cerca. </a:t>
            </a:r>
          </a:p>
          <a:p>
            <a:pPr marL="0" indent="0">
              <a:buNone/>
            </a:pPr>
            <a:r>
              <a:rPr lang="es-MX" dirty="0"/>
              <a:t>2. Haga clic en el botón </a:t>
            </a:r>
            <a:r>
              <a:rPr lang="es-MX" b="1" dirty="0"/>
              <a:t>Análisis rápido </a:t>
            </a:r>
            <a:r>
              <a:rPr lang="es-MX" dirty="0"/>
              <a:t>de la esquina inferior derecha de la selección. </a:t>
            </a:r>
          </a:p>
          <a:p>
            <a:pPr marL="0" indent="0">
              <a:buNone/>
            </a:pPr>
            <a:r>
              <a:rPr lang="es-MX" dirty="0"/>
              <a:t>3. Examine las opciones de las pestañas </a:t>
            </a:r>
            <a:r>
              <a:rPr lang="es-MX" b="1" dirty="0"/>
              <a:t>Formato </a:t>
            </a:r>
            <a:r>
              <a:rPr lang="es-MX" dirty="0"/>
              <a:t>y </a:t>
            </a:r>
            <a:r>
              <a:rPr lang="es-MX" b="1" dirty="0" err="1"/>
              <a:t>Minigráficos</a:t>
            </a:r>
            <a:r>
              <a:rPr lang="es-MX" b="1" dirty="0"/>
              <a:t> </a:t>
            </a:r>
            <a:r>
              <a:rPr lang="es-MX" dirty="0"/>
              <a:t>para ver cómo afectan a los datos. </a:t>
            </a:r>
          </a:p>
          <a:p>
            <a:pPr marL="0" indent="0">
              <a:buNone/>
            </a:pPr>
            <a:r>
              <a:rPr lang="es-MX" dirty="0" smtClean="0"/>
              <a:t>Por </a:t>
            </a:r>
            <a:r>
              <a:rPr lang="es-MX" dirty="0"/>
              <a:t>ejemplo, seleccione una escala de color de la galería </a:t>
            </a:r>
            <a:r>
              <a:rPr lang="es-MX" b="1" dirty="0"/>
              <a:t>Formato </a:t>
            </a:r>
            <a:r>
              <a:rPr lang="es-MX" dirty="0"/>
              <a:t>para diferenciar las temperaturas altas, medias o bajas. </a:t>
            </a:r>
          </a:p>
          <a:p>
            <a:pPr marL="0" indent="0">
              <a:buNone/>
            </a:pPr>
            <a:r>
              <a:rPr lang="es-MX" dirty="0"/>
              <a:t>4. Cuando le guste lo que ve 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" name="Imagen 3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420156" y="0"/>
            <a:ext cx="3771844" cy="98473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8603" y="4978523"/>
            <a:ext cx="6096719" cy="164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51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2439" y="503262"/>
            <a:ext cx="11288151" cy="56443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b="1" dirty="0"/>
              <a:t>Mostrar los datos en un gráfico </a:t>
            </a:r>
            <a:endParaRPr lang="es-MX" dirty="0"/>
          </a:p>
          <a:p>
            <a:pPr marL="0" indent="0" algn="just">
              <a:buNone/>
            </a:pPr>
            <a:r>
              <a:rPr lang="es-MX" dirty="0"/>
              <a:t>La herramienta Análisis rápido recomienda el gráfico adecuado para los datos y le ofrece una presentación visual con unos pocos clics del ratón. </a:t>
            </a:r>
          </a:p>
          <a:p>
            <a:pPr marL="0" indent="0" algn="just">
              <a:buNone/>
            </a:pPr>
            <a:r>
              <a:rPr lang="es-MX" dirty="0"/>
              <a:t>1. Seleccione las celdas que contienen los datos que desea mostrar en un gráfico. </a:t>
            </a:r>
          </a:p>
          <a:p>
            <a:pPr marL="0" indent="0" algn="just">
              <a:buNone/>
            </a:pPr>
            <a:r>
              <a:rPr lang="es-MX" dirty="0"/>
              <a:t>2. Haga clic en el botón </a:t>
            </a:r>
            <a:r>
              <a:rPr lang="es-MX" b="1" dirty="0"/>
              <a:t>Análisis rápido </a:t>
            </a:r>
            <a:r>
              <a:rPr lang="es-MX" dirty="0"/>
              <a:t>de la esquina inferior derecha de la selección. </a:t>
            </a:r>
          </a:p>
          <a:p>
            <a:pPr marL="0" indent="0" algn="just">
              <a:buNone/>
            </a:pPr>
            <a:r>
              <a:rPr lang="es-MX" dirty="0"/>
              <a:t>3. Haga clic en la pestaña </a:t>
            </a:r>
            <a:r>
              <a:rPr lang="es-MX" b="1" dirty="0"/>
              <a:t>Gráficos</a:t>
            </a:r>
            <a:r>
              <a:rPr lang="es-MX" dirty="0"/>
              <a:t>, muévase por los gráficos recomendados para ver cuál se adapta mejor a sus datos y haga clic en el que desee. 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b="1" dirty="0" smtClean="0"/>
          </a:p>
          <a:p>
            <a:pPr marL="0" indent="0" algn="just">
              <a:buNone/>
            </a:pPr>
            <a:endParaRPr lang="es-MX" b="1" dirty="0"/>
          </a:p>
          <a:p>
            <a:pPr marL="0" indent="0" algn="just">
              <a:buNone/>
            </a:pPr>
            <a:endParaRPr lang="es-MX" b="1" dirty="0" smtClean="0"/>
          </a:p>
          <a:p>
            <a:pPr marL="0" indent="0" algn="just">
              <a:buNone/>
            </a:pPr>
            <a:r>
              <a:rPr lang="es-MX" b="1" dirty="0" smtClean="0"/>
              <a:t>Nota </a:t>
            </a:r>
            <a:r>
              <a:rPr lang="es-MX" dirty="0"/>
              <a:t>Excel muestra distintos gráficos en esta galería en función de lo recomendado para sus datos.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4282" y="3325422"/>
            <a:ext cx="4252232" cy="160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744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4304" y="292247"/>
            <a:ext cx="11344422" cy="60804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800" b="1" dirty="0" smtClean="0"/>
              <a:t>Buscar </a:t>
            </a:r>
            <a:r>
              <a:rPr lang="es-MX" sz="1800" b="1" dirty="0"/>
              <a:t>o reemplazar texto y números en una hoja de cálculo en Excel 2016 </a:t>
            </a:r>
            <a:endParaRPr lang="es-MX" sz="1800" dirty="0"/>
          </a:p>
          <a:p>
            <a:pPr marL="0" indent="0">
              <a:buNone/>
            </a:pPr>
            <a:r>
              <a:rPr lang="es-MX" sz="1800" dirty="0"/>
              <a:t>Busque y reemplace texto y números usando caracteres comodines u otros caracteres. Puede seleccionar hojas, filas, columnas o libros. </a:t>
            </a:r>
          </a:p>
          <a:p>
            <a:pPr marL="0" indent="0">
              <a:buNone/>
            </a:pPr>
            <a:r>
              <a:rPr lang="es-MX" sz="1800" dirty="0"/>
              <a:t>1. En una hoja de cálculo, haga clic en cualquier celda. </a:t>
            </a:r>
          </a:p>
          <a:p>
            <a:pPr marL="0" indent="0">
              <a:buNone/>
            </a:pPr>
            <a:r>
              <a:rPr lang="es-MX" sz="1800" dirty="0"/>
              <a:t>2. En la pestaña </a:t>
            </a:r>
            <a:r>
              <a:rPr lang="es-MX" sz="1800" b="1" dirty="0"/>
              <a:t>Inicio </a:t>
            </a:r>
            <a:r>
              <a:rPr lang="es-MX" sz="1800" dirty="0"/>
              <a:t>en el grupo </a:t>
            </a:r>
            <a:r>
              <a:rPr lang="es-MX" sz="1800" b="1" dirty="0"/>
              <a:t>Edición</a:t>
            </a:r>
            <a:r>
              <a:rPr lang="es-MX" sz="1800" dirty="0"/>
              <a:t>, haga clic en </a:t>
            </a:r>
            <a:r>
              <a:rPr lang="es-MX" sz="1800" b="1" dirty="0"/>
              <a:t>Buscar y seleccionar</a:t>
            </a:r>
            <a:r>
              <a:rPr lang="es-MX" sz="1800" dirty="0"/>
              <a:t>. </a:t>
            </a:r>
          </a:p>
          <a:p>
            <a:pPr marL="0" indent="0">
              <a:buNone/>
            </a:pPr>
            <a:r>
              <a:rPr lang="es-MX" sz="1800" dirty="0" smtClean="0"/>
              <a:t>3</a:t>
            </a:r>
            <a:r>
              <a:rPr lang="es-MX" sz="1800" dirty="0"/>
              <a:t>. Siga uno de estos procedimientos: </a:t>
            </a:r>
          </a:p>
          <a:p>
            <a:pPr marL="457200" lvl="1" indent="0">
              <a:buNone/>
            </a:pPr>
            <a:r>
              <a:rPr lang="es-MX" sz="1800" dirty="0"/>
              <a:t>o Para buscar texto o números, haga clic en </a:t>
            </a:r>
            <a:r>
              <a:rPr lang="es-MX" sz="1800" b="1" dirty="0"/>
              <a:t>Buscar</a:t>
            </a:r>
            <a:r>
              <a:rPr lang="es-MX" sz="1800" dirty="0"/>
              <a:t>. </a:t>
            </a:r>
          </a:p>
          <a:p>
            <a:pPr marL="457200" lvl="1" indent="0">
              <a:buNone/>
            </a:pPr>
            <a:r>
              <a:rPr lang="es-MX" sz="1800" dirty="0"/>
              <a:t>o Para buscar y reemplazar texto o números, haga clic en </a:t>
            </a:r>
            <a:r>
              <a:rPr lang="es-MX" sz="1800" b="1" dirty="0"/>
              <a:t>Reemplazar</a:t>
            </a:r>
            <a:r>
              <a:rPr lang="es-MX" sz="1800" dirty="0"/>
              <a:t>. </a:t>
            </a:r>
          </a:p>
          <a:p>
            <a:pPr marL="0" indent="0">
              <a:buNone/>
            </a:pPr>
            <a:r>
              <a:rPr lang="es-MX" sz="1800" dirty="0"/>
              <a:t>4. En el cuadro </a:t>
            </a:r>
            <a:r>
              <a:rPr lang="es-MX" sz="1800" b="1" dirty="0"/>
              <a:t>Buscar</a:t>
            </a:r>
            <a:r>
              <a:rPr lang="es-MX" sz="1800" dirty="0"/>
              <a:t>, escriba el texto o los números que desee buscar, o bien haga clic en la flecha del cuadro </a:t>
            </a:r>
            <a:r>
              <a:rPr lang="es-MX" sz="1800" b="1" dirty="0"/>
              <a:t>Buscar </a:t>
            </a:r>
            <a:r>
              <a:rPr lang="es-MX" sz="1800" dirty="0"/>
              <a:t>y haga clic en una búsqueda reciente que se encuentre en la lista. </a:t>
            </a:r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r>
              <a:rPr lang="es-MX" sz="1800" dirty="0"/>
              <a:t>Puede usar caracteres comodines, como un asterisco (*) o un signo de interrogación (?), en sus criterios de búsqueda: </a:t>
            </a:r>
          </a:p>
          <a:p>
            <a:pPr marL="0" indent="0">
              <a:buNone/>
            </a:pPr>
            <a:r>
              <a:rPr lang="es-MX" sz="1800" dirty="0"/>
              <a:t>o Use el asterisco para buscar cualquier cadena de caracteres. Por ejemplo, </a:t>
            </a:r>
            <a:r>
              <a:rPr lang="es-MX" sz="1800" b="1" dirty="0"/>
              <a:t>s*l </a:t>
            </a:r>
            <a:r>
              <a:rPr lang="es-MX" sz="1800" dirty="0"/>
              <a:t>devolverá tanto "sal" como "señal". </a:t>
            </a:r>
          </a:p>
          <a:p>
            <a:pPr marL="0" indent="0">
              <a:buNone/>
            </a:pPr>
            <a:r>
              <a:rPr lang="es-MX" sz="1800" dirty="0"/>
              <a:t>o Use el signo de interrogación para buscar un solo carácter. Por ejemplo, </a:t>
            </a:r>
            <a:r>
              <a:rPr lang="es-MX" sz="1800" b="1" dirty="0" err="1"/>
              <a:t>s?l</a:t>
            </a:r>
            <a:r>
              <a:rPr lang="es-MX" sz="1800" b="1" dirty="0"/>
              <a:t> </a:t>
            </a:r>
            <a:r>
              <a:rPr lang="es-MX" sz="1800" dirty="0"/>
              <a:t>devolverá "sal" y "sol". </a:t>
            </a:r>
          </a:p>
          <a:p>
            <a:pPr marL="0" indent="0">
              <a:buNone/>
            </a:pPr>
            <a:r>
              <a:rPr lang="es-MX" sz="1800" b="1" dirty="0" smtClean="0"/>
              <a:t>Sugerencia </a:t>
            </a:r>
            <a:r>
              <a:rPr lang="es-MX" sz="1800" dirty="0"/>
              <a:t>Si desea buscar asteriscos, signos de interrogación y tildes (~) en los datos de la hoja de cálculo, escriba una tilde antes de estos caracteres en el cuadro </a:t>
            </a:r>
            <a:r>
              <a:rPr lang="es-MX" sz="1800" b="1" dirty="0"/>
              <a:t>Buscar</a:t>
            </a:r>
            <a:r>
              <a:rPr lang="es-MX" sz="1800" dirty="0"/>
              <a:t>. ¿Por ejemplo, para buscar datos que contienen “?”, use ~? como criterio de búsqueda. </a:t>
            </a:r>
          </a:p>
        </p:txBody>
      </p:sp>
    </p:spTree>
    <p:extLst>
      <p:ext uri="{BB962C8B-B14F-4D97-AF65-F5344CB8AC3E}">
        <p14:creationId xmlns:p14="http://schemas.microsoft.com/office/powerpoint/2010/main" val="1107290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1354" y="351692"/>
            <a:ext cx="11535508" cy="58252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5. Haga clic en </a:t>
            </a:r>
            <a:r>
              <a:rPr lang="es-MX" b="1" dirty="0"/>
              <a:t>Opciones </a:t>
            </a:r>
            <a:r>
              <a:rPr lang="es-MX" dirty="0"/>
              <a:t>para definir en más detalle su búsqueda y, a continuación, siga uno de estos procedimientos: </a:t>
            </a:r>
          </a:p>
          <a:p>
            <a:pPr marL="457200" lvl="1" indent="0" algn="just">
              <a:buNone/>
            </a:pPr>
            <a:r>
              <a:rPr lang="es-MX" dirty="0"/>
              <a:t>o Para buscar datos en una hoja de cálculo o en un libro entero, en el cuadro </a:t>
            </a:r>
            <a:r>
              <a:rPr lang="es-MX" b="1" dirty="0"/>
              <a:t>Dentro de</a:t>
            </a:r>
            <a:r>
              <a:rPr lang="es-MX" dirty="0"/>
              <a:t>, haga clic en </a:t>
            </a:r>
            <a:r>
              <a:rPr lang="es-MX" b="1" dirty="0"/>
              <a:t>Hoja </a:t>
            </a:r>
            <a:r>
              <a:rPr lang="es-MX" dirty="0"/>
              <a:t>o </a:t>
            </a:r>
            <a:r>
              <a:rPr lang="es-MX" b="1" dirty="0"/>
              <a:t>Libro</a:t>
            </a:r>
            <a:r>
              <a:rPr lang="es-MX" dirty="0"/>
              <a:t>. </a:t>
            </a:r>
          </a:p>
          <a:p>
            <a:pPr marL="457200" lvl="1" indent="0" algn="just">
              <a:buNone/>
            </a:pPr>
            <a:r>
              <a:rPr lang="es-MX" dirty="0"/>
              <a:t>o Para buscar datos en filas o columnas, en el cuadro </a:t>
            </a:r>
            <a:r>
              <a:rPr lang="es-MX" b="1" dirty="0"/>
              <a:t>Buscar</a:t>
            </a:r>
            <a:r>
              <a:rPr lang="es-MX" dirty="0"/>
              <a:t>, haga clic en </a:t>
            </a:r>
            <a:r>
              <a:rPr lang="es-MX" b="1" dirty="0"/>
              <a:t>Por filas </a:t>
            </a:r>
            <a:r>
              <a:rPr lang="es-MX" dirty="0"/>
              <a:t>o </a:t>
            </a:r>
            <a:r>
              <a:rPr lang="es-MX" b="1" dirty="0"/>
              <a:t>Por columnas</a:t>
            </a:r>
            <a:r>
              <a:rPr lang="es-MX" dirty="0"/>
              <a:t>. </a:t>
            </a:r>
          </a:p>
          <a:p>
            <a:pPr marL="457200" lvl="1" indent="0" algn="just">
              <a:buNone/>
            </a:pPr>
            <a:r>
              <a:rPr lang="es-MX" dirty="0"/>
              <a:t>o Para buscar datos con detalles específicos, en el cuadro </a:t>
            </a:r>
            <a:r>
              <a:rPr lang="es-MX" b="1" dirty="0"/>
              <a:t>Buscar dentro de</a:t>
            </a:r>
            <a:r>
              <a:rPr lang="es-MX" dirty="0"/>
              <a:t>, haga clic en </a:t>
            </a:r>
            <a:r>
              <a:rPr lang="es-MX" b="1" dirty="0"/>
              <a:t>Fórmulas</a:t>
            </a:r>
            <a:r>
              <a:rPr lang="es-MX" dirty="0"/>
              <a:t>, </a:t>
            </a:r>
            <a:r>
              <a:rPr lang="es-MX" b="1" dirty="0"/>
              <a:t>Valores </a:t>
            </a:r>
            <a:r>
              <a:rPr lang="es-MX" dirty="0"/>
              <a:t>o </a:t>
            </a:r>
            <a:r>
              <a:rPr lang="es-MX" b="1" dirty="0"/>
              <a:t>Comentarios</a:t>
            </a:r>
            <a:r>
              <a:rPr lang="es-MX" dirty="0"/>
              <a:t>. </a:t>
            </a:r>
          </a:p>
          <a:p>
            <a:pPr marL="457200" lvl="1" indent="0" algn="just">
              <a:buNone/>
            </a:pPr>
            <a:r>
              <a:rPr lang="es-MX" b="1" dirty="0"/>
              <a:t>Nota </a:t>
            </a:r>
            <a:r>
              <a:rPr lang="es-MX" dirty="0"/>
              <a:t>Las opciones </a:t>
            </a:r>
            <a:r>
              <a:rPr lang="es-MX" b="1" dirty="0"/>
              <a:t>Fórmulas</a:t>
            </a:r>
            <a:r>
              <a:rPr lang="es-MX" dirty="0"/>
              <a:t>, </a:t>
            </a:r>
            <a:r>
              <a:rPr lang="es-MX" b="1" dirty="0"/>
              <a:t>Valores </a:t>
            </a:r>
            <a:r>
              <a:rPr lang="es-MX" dirty="0"/>
              <a:t>y </a:t>
            </a:r>
            <a:r>
              <a:rPr lang="es-MX" b="1" dirty="0"/>
              <a:t>Comentarios </a:t>
            </a:r>
            <a:r>
              <a:rPr lang="es-MX" dirty="0"/>
              <a:t>solo están disponibles en la pestaña </a:t>
            </a:r>
            <a:r>
              <a:rPr lang="es-MX" b="1" dirty="0"/>
              <a:t>Buscar</a:t>
            </a:r>
            <a:r>
              <a:rPr lang="es-MX" dirty="0"/>
              <a:t>, y solo </a:t>
            </a:r>
            <a:r>
              <a:rPr lang="es-MX" b="1" dirty="0"/>
              <a:t>Fórmulas </a:t>
            </a:r>
            <a:r>
              <a:rPr lang="es-MX" dirty="0"/>
              <a:t>está disponible en la pestaña </a:t>
            </a:r>
            <a:r>
              <a:rPr lang="es-MX" b="1" dirty="0"/>
              <a:t>Reemplazar</a:t>
            </a:r>
            <a:r>
              <a:rPr lang="es-MX" dirty="0"/>
              <a:t>. </a:t>
            </a:r>
          </a:p>
          <a:p>
            <a:pPr marL="457200" lvl="1" indent="0" algn="just">
              <a:buNone/>
            </a:pPr>
            <a:r>
              <a:rPr lang="es-MX" dirty="0"/>
              <a:t>o Para buscar datos distinguiendo entre mayúsculas y minúsculas, active la casilla </a:t>
            </a:r>
            <a:r>
              <a:rPr lang="es-MX" b="1" dirty="0"/>
              <a:t>Coincidir mayúsculas y minúsculas</a:t>
            </a:r>
            <a:r>
              <a:rPr lang="es-MX" dirty="0"/>
              <a:t>. </a:t>
            </a:r>
          </a:p>
          <a:p>
            <a:pPr marL="457200" lvl="1" indent="0" algn="just">
              <a:buNone/>
            </a:pPr>
            <a:r>
              <a:rPr lang="es-MX" dirty="0"/>
              <a:t>o Para buscar celdas que contienen solo los caracteres que escribió en el cuadro </a:t>
            </a:r>
            <a:r>
              <a:rPr lang="es-MX" b="1" dirty="0"/>
              <a:t>Buscar</a:t>
            </a:r>
            <a:r>
              <a:rPr lang="es-MX" dirty="0"/>
              <a:t>, active la casilla </a:t>
            </a:r>
            <a:r>
              <a:rPr lang="es-MX" b="1" dirty="0"/>
              <a:t>Coincidir con el contenido de toda la celda</a:t>
            </a:r>
            <a:r>
              <a:rPr lang="es-MX" dirty="0"/>
              <a:t>. </a:t>
            </a:r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942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57" y="464233"/>
            <a:ext cx="11507372" cy="54160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800" dirty="0" smtClean="0"/>
              <a:t>6</a:t>
            </a:r>
            <a:r>
              <a:rPr lang="es-MX" sz="1800" dirty="0"/>
              <a:t>. Si desea buscar texto o números que además tienen un formato específico, haga clic en </a:t>
            </a:r>
            <a:r>
              <a:rPr lang="es-MX" sz="1800" b="1" dirty="0"/>
              <a:t>Formato </a:t>
            </a:r>
            <a:r>
              <a:rPr lang="es-MX" sz="1800" dirty="0"/>
              <a:t>y elija sus opciones en el cuadro de diálogo </a:t>
            </a:r>
            <a:r>
              <a:rPr lang="es-MX" sz="1800" b="1" dirty="0"/>
              <a:t>Buscar formato</a:t>
            </a:r>
            <a:r>
              <a:rPr lang="es-MX" sz="1800" dirty="0"/>
              <a:t>. </a:t>
            </a:r>
          </a:p>
          <a:p>
            <a:pPr marL="0" indent="0">
              <a:buNone/>
            </a:pPr>
            <a:r>
              <a:rPr lang="es-MX" sz="1800" b="1" dirty="0"/>
              <a:t>Sugerencia </a:t>
            </a:r>
            <a:r>
              <a:rPr lang="es-MX" sz="1800" dirty="0"/>
              <a:t>Si desea buscar celdas que tienen un determinado formato, puede eliminar los criterios del cuadro </a:t>
            </a:r>
            <a:r>
              <a:rPr lang="es-MX" sz="1800" b="1" dirty="0"/>
              <a:t>Buscar </a:t>
            </a:r>
            <a:r>
              <a:rPr lang="es-MX" sz="1800" dirty="0"/>
              <a:t>y seleccionar un formato de celda determinado como ejemplo. Haga clic en la flecha situada junto a </a:t>
            </a:r>
            <a:r>
              <a:rPr lang="es-MX" sz="1800" b="1" dirty="0"/>
              <a:t>Formato</a:t>
            </a:r>
            <a:r>
              <a:rPr lang="es-MX" sz="1800" dirty="0"/>
              <a:t>, en </a:t>
            </a:r>
            <a:r>
              <a:rPr lang="es-MX" sz="1800" b="1" dirty="0"/>
              <a:t>Elegir formato de celda </a:t>
            </a:r>
            <a:r>
              <a:rPr lang="es-MX" sz="1800" dirty="0"/>
              <a:t>y en la celda que tiene el formato que desea buscar. </a:t>
            </a:r>
          </a:p>
          <a:p>
            <a:pPr marL="0" indent="0">
              <a:buNone/>
            </a:pPr>
            <a:r>
              <a:rPr lang="es-MX" sz="1800" dirty="0"/>
              <a:t>7. Siga uno de los procedimientos siguientes: </a:t>
            </a:r>
          </a:p>
          <a:p>
            <a:pPr marL="0" indent="0">
              <a:buNone/>
            </a:pPr>
            <a:r>
              <a:rPr lang="es-MX" sz="1800" dirty="0" smtClean="0"/>
              <a:t>    -Para </a:t>
            </a:r>
            <a:r>
              <a:rPr lang="es-MX" sz="1800" dirty="0"/>
              <a:t>buscar texto o números, haga clic en </a:t>
            </a:r>
            <a:r>
              <a:rPr lang="es-MX" sz="1800" b="1" dirty="0"/>
              <a:t>Buscar todos </a:t>
            </a:r>
            <a:r>
              <a:rPr lang="es-MX" sz="1800" dirty="0"/>
              <a:t>o </a:t>
            </a:r>
            <a:r>
              <a:rPr lang="es-MX" sz="1800" b="1" dirty="0"/>
              <a:t>Buscar siguiente</a:t>
            </a:r>
            <a:r>
              <a:rPr lang="es-MX" sz="1800" dirty="0"/>
              <a:t>. </a:t>
            </a:r>
          </a:p>
          <a:p>
            <a:pPr marL="0" indent="0">
              <a:buNone/>
            </a:pPr>
            <a:r>
              <a:rPr lang="es-MX" sz="1800" b="1" dirty="0" smtClean="0"/>
              <a:t>Sugerencia </a:t>
            </a:r>
            <a:r>
              <a:rPr lang="es-MX" sz="1800" dirty="0"/>
              <a:t>Si hace clic en </a:t>
            </a:r>
            <a:r>
              <a:rPr lang="es-MX" sz="1800" b="1" dirty="0"/>
              <a:t>Buscar todos</a:t>
            </a:r>
            <a:r>
              <a:rPr lang="es-MX" sz="1800" dirty="0"/>
              <a:t>, obtendrá una lista con todas las coincidencias que respondan a sus criterios de búsqueda. Para ir a una celda, haga clic en ella en la lista. Para ordenar los resultados de una búsqueda con </a:t>
            </a:r>
            <a:r>
              <a:rPr lang="es-MX" sz="1800" b="1" dirty="0"/>
              <a:t>Buscar todos</a:t>
            </a:r>
            <a:r>
              <a:rPr lang="es-MX" sz="1800" dirty="0"/>
              <a:t>, haga clic en el encabezado de una columna. </a:t>
            </a:r>
          </a:p>
          <a:p>
            <a:pPr marL="0" indent="0">
              <a:buNone/>
            </a:pPr>
            <a:r>
              <a:rPr lang="es-MX" sz="1800" dirty="0"/>
              <a:t> </a:t>
            </a:r>
            <a:r>
              <a:rPr lang="es-MX" sz="1800" dirty="0" smtClean="0"/>
              <a:t>  -Para </a:t>
            </a:r>
            <a:r>
              <a:rPr lang="es-MX" sz="1800" dirty="0"/>
              <a:t>reemplazar texto o números, escriba el nuevo texto o número en el cuadro </a:t>
            </a:r>
            <a:r>
              <a:rPr lang="es-MX" sz="1800" b="1" dirty="0"/>
              <a:t>Reemplazar con </a:t>
            </a:r>
            <a:r>
              <a:rPr lang="es-MX" sz="1800" dirty="0"/>
              <a:t>(o deje el cuadro en blanco para no reemplazar los caracteres con nada) y, a continuación, haga clic en </a:t>
            </a:r>
            <a:r>
              <a:rPr lang="es-MX" sz="1800" b="1" dirty="0"/>
              <a:t>Buscar </a:t>
            </a:r>
            <a:r>
              <a:rPr lang="es-MX" sz="1800" dirty="0"/>
              <a:t>o </a:t>
            </a:r>
            <a:r>
              <a:rPr lang="es-MX" sz="1800" b="1" dirty="0"/>
              <a:t>Buscar todos</a:t>
            </a:r>
            <a:r>
              <a:rPr lang="es-MX" sz="1800" dirty="0"/>
              <a:t>. </a:t>
            </a:r>
          </a:p>
          <a:p>
            <a:pPr marL="0" indent="0">
              <a:buNone/>
            </a:pPr>
            <a:r>
              <a:rPr lang="es-MX" sz="1800" b="1" dirty="0" smtClean="0"/>
              <a:t>Nota </a:t>
            </a:r>
            <a:r>
              <a:rPr lang="es-MX" sz="1800" dirty="0"/>
              <a:t>Si el cuadro </a:t>
            </a:r>
            <a:r>
              <a:rPr lang="es-MX" sz="1800" b="1" dirty="0"/>
              <a:t>Reemplazar con </a:t>
            </a:r>
            <a:r>
              <a:rPr lang="es-MX" sz="1800" dirty="0"/>
              <a:t>no está disponible, haga clic en la pestaña </a:t>
            </a:r>
            <a:r>
              <a:rPr lang="es-MX" sz="1800" b="1" dirty="0"/>
              <a:t>Reemplazar</a:t>
            </a:r>
            <a:r>
              <a:rPr lang="es-MX" sz="1800" dirty="0"/>
              <a:t>. </a:t>
            </a:r>
          </a:p>
          <a:p>
            <a:pPr marL="0" indent="0">
              <a:buNone/>
            </a:pPr>
            <a:r>
              <a:rPr lang="es-MX" sz="1800" dirty="0"/>
              <a:t>Si lo desea, puede cancelar una búsqueda en curso presionando ESC. </a:t>
            </a:r>
          </a:p>
          <a:p>
            <a:pPr marL="0" indent="0">
              <a:buNone/>
            </a:pPr>
            <a:r>
              <a:rPr lang="es-MX" sz="1800" dirty="0"/>
              <a:t>8. Para reemplazar la coincidencia resaltada o todas las coincidencias encontradas, haga clic en </a:t>
            </a:r>
            <a:r>
              <a:rPr lang="es-MX" sz="1800" b="1" dirty="0"/>
              <a:t>Reemplazar </a:t>
            </a:r>
            <a:r>
              <a:rPr lang="es-MX" sz="1800" dirty="0"/>
              <a:t>o </a:t>
            </a:r>
            <a:r>
              <a:rPr lang="es-MX" sz="1800" b="1" dirty="0"/>
              <a:t>Reemplazar todos</a:t>
            </a:r>
            <a:r>
              <a:rPr lang="es-MX" sz="1800" dirty="0"/>
              <a:t>. </a:t>
            </a:r>
          </a:p>
          <a:p>
            <a:pPr marL="0" indent="0">
              <a:buNone/>
            </a:pPr>
            <a:r>
              <a:rPr lang="es-MX" sz="1800" b="1" dirty="0" smtClean="0"/>
              <a:t>Sugerencia </a:t>
            </a:r>
            <a:r>
              <a:rPr lang="es-MX" sz="1800" dirty="0"/>
              <a:t>Microsoft Excel guarda las opciones de formato que se definen. Si vuelve a buscar datos en la hoja de cálculo y no encuentra caracteres que sabe que contiene, es posible que deba borrar las opciones de formato de la búsqueda anterior. En el cuadro de diálogo </a:t>
            </a:r>
            <a:r>
              <a:rPr lang="es-MX" sz="1800" b="1" dirty="0"/>
              <a:t>Buscar y reemplazar</a:t>
            </a:r>
            <a:r>
              <a:rPr lang="es-MX" sz="1800" dirty="0"/>
              <a:t>, haga clic en la pestaña </a:t>
            </a:r>
            <a:r>
              <a:rPr lang="es-MX" sz="1800" b="1" dirty="0"/>
              <a:t>Buscar </a:t>
            </a:r>
            <a:r>
              <a:rPr lang="es-MX" sz="1800" dirty="0"/>
              <a:t>y en </a:t>
            </a:r>
            <a:r>
              <a:rPr lang="es-MX" sz="1800" b="1" dirty="0"/>
              <a:t>Opciones </a:t>
            </a:r>
            <a:r>
              <a:rPr lang="es-MX" sz="1800" dirty="0"/>
              <a:t>para mostrar las opciones de formato. Haga clic en la </a:t>
            </a:r>
            <a:r>
              <a:rPr lang="es-MX" sz="1800" dirty="0" smtClean="0"/>
              <a:t>flecha </a:t>
            </a:r>
            <a:r>
              <a:rPr lang="es-MX" sz="1800" dirty="0"/>
              <a:t>junto a </a:t>
            </a:r>
            <a:r>
              <a:rPr lang="es-MX" sz="1800" b="1" dirty="0"/>
              <a:t>Formato </a:t>
            </a:r>
            <a:r>
              <a:rPr lang="es-MX" sz="1800" dirty="0"/>
              <a:t>y haga clic en </a:t>
            </a:r>
            <a:r>
              <a:rPr lang="es-MX" sz="1800" b="1" dirty="0"/>
              <a:t>Borrar formato de búsqueda</a:t>
            </a:r>
            <a:r>
              <a:rPr lang="es-MX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778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033" y="225084"/>
            <a:ext cx="11555437" cy="602221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s-MX" b="1" dirty="0"/>
              <a:t>Ajustar el texto en una celda </a:t>
            </a:r>
            <a:endParaRPr lang="es-MX" dirty="0"/>
          </a:p>
          <a:p>
            <a:pPr marL="0" indent="0" algn="just">
              <a:buNone/>
            </a:pPr>
            <a:r>
              <a:rPr lang="es-MX" dirty="0"/>
              <a:t>Microsoft Excel puede ajustar el texto para que aparezca en varias líneas dentro de una celda. Puede aplicar formato a la celda para que el texto se ajuste automáticamente, o insertar un salto de línea manual. </a:t>
            </a:r>
          </a:p>
          <a:p>
            <a:pPr marL="0" indent="0" algn="just">
              <a:buNone/>
            </a:pPr>
            <a:r>
              <a:rPr lang="es-MX" dirty="0" smtClean="0"/>
              <a:t>1</a:t>
            </a:r>
            <a:r>
              <a:rPr lang="es-MX" dirty="0"/>
              <a:t>. En la hoja de cálculo, seleccione las celdas a las que desea dar formato. </a:t>
            </a:r>
          </a:p>
          <a:p>
            <a:pPr marL="0" indent="0" algn="just">
              <a:buNone/>
            </a:pPr>
            <a:r>
              <a:rPr lang="es-MX" dirty="0"/>
              <a:t>2. En la pestaña </a:t>
            </a:r>
            <a:r>
              <a:rPr lang="es-MX" b="1" dirty="0"/>
              <a:t>Inicio</a:t>
            </a:r>
            <a:r>
              <a:rPr lang="es-MX" dirty="0"/>
              <a:t>, en el grupo </a:t>
            </a:r>
            <a:r>
              <a:rPr lang="es-MX" b="1" dirty="0"/>
              <a:t>Alineación</a:t>
            </a:r>
            <a:r>
              <a:rPr lang="es-MX" dirty="0"/>
              <a:t>, haga clic en </a:t>
            </a:r>
            <a:r>
              <a:rPr lang="es-MX" b="1" dirty="0"/>
              <a:t>Ajustar texto </a:t>
            </a:r>
            <a:r>
              <a:rPr lang="es-MX" dirty="0"/>
              <a:t>. </a:t>
            </a:r>
          </a:p>
          <a:p>
            <a:pPr marL="0" indent="0" algn="just">
              <a:buNone/>
            </a:pPr>
            <a:r>
              <a:rPr lang="es-MX" b="1" dirty="0" smtClean="0"/>
              <a:t>Notas </a:t>
            </a: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       o </a:t>
            </a:r>
            <a:r>
              <a:rPr lang="es-MX" dirty="0"/>
              <a:t>Los datos de la celda se ajustan para adaptarse al ancho de la columna. Si cambia el ancho de columna, el ajuste de datos se adapta automáticamente. </a:t>
            </a:r>
          </a:p>
          <a:p>
            <a:pPr marL="0" indent="0" algn="just">
              <a:buNone/>
            </a:pPr>
            <a:r>
              <a:rPr lang="es-MX" dirty="0" smtClean="0"/>
              <a:t>       o </a:t>
            </a:r>
            <a:r>
              <a:rPr lang="es-MX" dirty="0"/>
              <a:t>Si no está visible todo el texto ajustado, puede que haya establecido la fila en un alto específico o que el texto se encuentre en un rango de celdas combinadas. 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b="1" dirty="0"/>
              <a:t>Ajustar el alto de fila para hacer visible todo el texto ajustado </a:t>
            </a:r>
          </a:p>
          <a:p>
            <a:pPr marL="0" indent="0" algn="just">
              <a:buNone/>
            </a:pPr>
            <a:r>
              <a:rPr lang="es-MX" dirty="0"/>
              <a:t>1. Seleccione la celda o el rango cuyo alto de fila desea ajustar. </a:t>
            </a:r>
          </a:p>
          <a:p>
            <a:pPr marL="0" indent="0" algn="just">
              <a:buNone/>
            </a:pPr>
            <a:r>
              <a:rPr lang="es-MX" dirty="0"/>
              <a:t>2. En la pestaña </a:t>
            </a:r>
            <a:r>
              <a:rPr lang="es-MX" b="1" dirty="0"/>
              <a:t>Inicio</a:t>
            </a:r>
            <a:r>
              <a:rPr lang="es-MX" dirty="0"/>
              <a:t>, en el grupo </a:t>
            </a:r>
            <a:r>
              <a:rPr lang="es-MX" b="1" dirty="0"/>
              <a:t>Celdas</a:t>
            </a:r>
            <a:r>
              <a:rPr lang="es-MX" dirty="0"/>
              <a:t>, haga clic en la opción </a:t>
            </a:r>
            <a:r>
              <a:rPr lang="es-MX" b="1" dirty="0"/>
              <a:t>Formato</a:t>
            </a:r>
            <a:r>
              <a:rPr lang="es-MX" dirty="0"/>
              <a:t>. 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3. En </a:t>
            </a:r>
            <a:r>
              <a:rPr lang="es-MX" b="1" dirty="0"/>
              <a:t>Tamaño de celda</a:t>
            </a:r>
            <a:r>
              <a:rPr lang="es-MX" dirty="0"/>
              <a:t>, realice uno de estos procedimientos: </a:t>
            </a:r>
          </a:p>
          <a:p>
            <a:pPr marL="0" indent="0" algn="just">
              <a:buNone/>
            </a:pPr>
            <a:r>
              <a:rPr lang="es-MX" dirty="0" smtClean="0"/>
              <a:t>     o </a:t>
            </a:r>
            <a:r>
              <a:rPr lang="es-MX" dirty="0"/>
              <a:t>Para ajustar automáticamente el alto de fila, haga clic en </a:t>
            </a:r>
            <a:r>
              <a:rPr lang="es-MX" b="1" dirty="0"/>
              <a:t>Autoajustar alto de fila</a:t>
            </a:r>
            <a:r>
              <a:rPr lang="es-MX" dirty="0"/>
              <a:t>. </a:t>
            </a:r>
          </a:p>
          <a:p>
            <a:pPr marL="0" indent="0" algn="just">
              <a:buNone/>
            </a:pPr>
            <a:r>
              <a:rPr lang="es-MX" dirty="0" smtClean="0"/>
              <a:t>     o </a:t>
            </a:r>
            <a:r>
              <a:rPr lang="es-MX" dirty="0"/>
              <a:t>Para especificar un alto de fila, haga clic en </a:t>
            </a:r>
            <a:r>
              <a:rPr lang="es-MX" b="1" dirty="0"/>
              <a:t>Alto de fila </a:t>
            </a:r>
            <a:r>
              <a:rPr lang="es-MX" dirty="0"/>
              <a:t>y, en el cuadro </a:t>
            </a:r>
            <a:r>
              <a:rPr lang="es-MX" b="1" dirty="0"/>
              <a:t>Alto de fila</a:t>
            </a:r>
            <a:r>
              <a:rPr lang="es-MX" dirty="0"/>
              <a:t>, especifique el valor deseado. </a:t>
            </a:r>
          </a:p>
          <a:p>
            <a:pPr marL="0" indent="0" algn="just">
              <a:buNone/>
            </a:pPr>
            <a:r>
              <a:rPr lang="es-MX" b="1" dirty="0" smtClean="0"/>
              <a:t>Sugerencia </a:t>
            </a:r>
            <a:r>
              <a:rPr lang="es-MX" dirty="0"/>
              <a:t>También puede arrastrar el borde inferior de la fila a la altura donde se muestra todo el texto ajustado.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2568" y="883833"/>
            <a:ext cx="2001727" cy="98480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7602" y="3271286"/>
            <a:ext cx="1385830" cy="131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824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31396"/>
            <a:ext cx="10936458" cy="5573981"/>
          </a:xfrm>
        </p:spPr>
        <p:txBody>
          <a:bodyPr/>
          <a:lstStyle/>
          <a:p>
            <a:pPr marL="0" indent="0">
              <a:buNone/>
            </a:pPr>
            <a:r>
              <a:rPr lang="es-MX" b="1" dirty="0"/>
              <a:t>Insertar un salto de línea 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Para comenzar una nueva línea de texto en cualquier punto específico dentro de una celda: </a:t>
            </a:r>
          </a:p>
          <a:p>
            <a:pPr marL="0" indent="0">
              <a:buNone/>
            </a:pPr>
            <a:r>
              <a:rPr lang="es-MX" dirty="0"/>
              <a:t>1. Haga doble clic en la celda en la que desea insertar un salto de línea. </a:t>
            </a:r>
          </a:p>
          <a:p>
            <a:pPr marL="0" indent="0">
              <a:buNone/>
            </a:pPr>
            <a:endParaRPr lang="es-MX" b="1" dirty="0" smtClean="0"/>
          </a:p>
          <a:p>
            <a:pPr marL="0" indent="0">
              <a:buNone/>
            </a:pPr>
            <a:r>
              <a:rPr lang="es-MX" b="1" dirty="0" smtClean="0"/>
              <a:t>Sugerencia </a:t>
            </a:r>
            <a:r>
              <a:rPr lang="es-MX" dirty="0"/>
              <a:t>También puede seleccionar la celda y presionar F2. </a:t>
            </a:r>
          </a:p>
          <a:p>
            <a:pPr marL="0" indent="0">
              <a:buNone/>
            </a:pPr>
            <a:r>
              <a:rPr lang="es-MX" dirty="0"/>
              <a:t>2. En la celda, haga clic en el punto donde desea insertar el salto de línea y presione </a:t>
            </a:r>
            <a:r>
              <a:rPr lang="es-MX" dirty="0" err="1"/>
              <a:t>Alt+Entrar</a:t>
            </a:r>
            <a:r>
              <a:rPr lang="es-MX" dirty="0"/>
              <a:t>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2997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4132" y="125974"/>
            <a:ext cx="10515600" cy="1325563"/>
          </a:xfrm>
        </p:spPr>
        <p:txBody>
          <a:bodyPr/>
          <a:lstStyle/>
          <a:p>
            <a:r>
              <a:rPr lang="es-MX" b="1" dirty="0"/>
              <a:t>Inmovilizar filas o columnas específicas </a:t>
            </a:r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54130" y="1014056"/>
            <a:ext cx="5011729" cy="344402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1027906"/>
            <a:ext cx="695413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1. En la hoja de cálculo, siga uno de estos procedimientos</a:t>
            </a:r>
            <a:r>
              <a:rPr lang="es-MX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para bloquear:</a:t>
            </a:r>
            <a:endParaRPr lang="es-MX" b="0" i="0" u="none" strike="noStrike" baseline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es-MX" b="0" i="0" u="none" strike="noStrike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- </a:t>
            </a:r>
            <a:r>
              <a:rPr lang="es-MX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filas, seleccione la fila que está debajo de las filas que quiere mantener visibles mientras se desplaza. </a:t>
            </a:r>
          </a:p>
          <a:p>
            <a:pPr algn="just"/>
            <a:r>
              <a:rPr lang="es-MX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s-MX" sz="14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- </a:t>
            </a:r>
            <a:r>
              <a:rPr lang="es-MX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columnas, seleccione la columna que está a la derecha de las columnas que quiere mantener visibles mientras se desplaza. </a:t>
            </a:r>
          </a:p>
          <a:p>
            <a:pPr algn="just"/>
            <a:r>
              <a:rPr lang="es-MX" sz="1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s-MX" sz="14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- </a:t>
            </a:r>
            <a:r>
              <a:rPr lang="es-MX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filas y columnas, haga clic en la celda que se encuentra debajo y a la derecha de las filas y columnas que desee mantener visibles mientras se desplaza. </a:t>
            </a:r>
          </a:p>
          <a:p>
            <a:pPr algn="just"/>
            <a:r>
              <a:rPr lang="es-MX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Por ejemplo, si desea inmovilizar las dos filas superiores y las tres columnas más a la izquierda (A </a:t>
            </a:r>
            <a:r>
              <a:rPr lang="es-MX" b="0" i="0" u="none" strike="noStrike" baseline="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es-MX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C), haga clic en la celda D3. Después, en la pestaña Vista, en el grupo </a:t>
            </a:r>
            <a:r>
              <a:rPr lang="es-MX" b="1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Ventana</a:t>
            </a:r>
            <a:r>
              <a:rPr lang="es-MX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haga clic en </a:t>
            </a:r>
            <a:r>
              <a:rPr lang="es-MX" b="1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Inmovilizar paneles </a:t>
            </a:r>
            <a:r>
              <a:rPr lang="es-MX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y en la opción </a:t>
            </a:r>
            <a:r>
              <a:rPr lang="es-MX" b="1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Inmovilizar paneles </a:t>
            </a:r>
            <a:r>
              <a:rPr lang="es-MX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nuevamente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138145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1515</Words>
  <Application>Microsoft Office PowerPoint</Application>
  <PresentationFormat>Panorámica</PresentationFormat>
  <Paragraphs>77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Inmovilizar filas o columnas específicas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1</cp:revision>
  <dcterms:created xsi:type="dcterms:W3CDTF">2021-05-30T16:58:55Z</dcterms:created>
  <dcterms:modified xsi:type="dcterms:W3CDTF">2021-05-30T16:59:08Z</dcterms:modified>
</cp:coreProperties>
</file>