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5" r:id="rId5"/>
    <p:sldId id="263" r:id="rId6"/>
    <p:sldId id="264" r:id="rId7"/>
    <p:sldId id="257" r:id="rId8"/>
    <p:sldId id="258" r:id="rId9"/>
    <p:sldId id="259"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Ayusa" userId="24eccb81a6df42d5" providerId="LiveId" clId="{76E59293-E9F1-459B-91F8-2EE3953218C4}"/>
    <pc:docChg chg="custSel modSld">
      <pc:chgData name="Cristina Ayusa" userId="24eccb81a6df42d5" providerId="LiveId" clId="{76E59293-E9F1-459B-91F8-2EE3953218C4}" dt="2022-06-01T11:22:59.989" v="4" actId="123"/>
      <pc:docMkLst>
        <pc:docMk/>
      </pc:docMkLst>
      <pc:sldChg chg="delSp mod">
        <pc:chgData name="Cristina Ayusa" userId="24eccb81a6df42d5" providerId="LiveId" clId="{76E59293-E9F1-459B-91F8-2EE3953218C4}" dt="2022-06-01T11:10:21.079" v="0" actId="478"/>
        <pc:sldMkLst>
          <pc:docMk/>
          <pc:sldMk cId="2643097921" sldId="256"/>
        </pc:sldMkLst>
        <pc:spChg chg="del">
          <ac:chgData name="Cristina Ayusa" userId="24eccb81a6df42d5" providerId="LiveId" clId="{76E59293-E9F1-459B-91F8-2EE3953218C4}" dt="2022-06-01T11:10:21.079" v="0" actId="478"/>
          <ac:spMkLst>
            <pc:docMk/>
            <pc:sldMk cId="2643097921" sldId="256"/>
            <ac:spMk id="3" creationId="{00000000-0000-0000-0000-000000000000}"/>
          </ac:spMkLst>
        </pc:spChg>
      </pc:sldChg>
      <pc:sldChg chg="modSp mod">
        <pc:chgData name="Cristina Ayusa" userId="24eccb81a6df42d5" providerId="LiveId" clId="{76E59293-E9F1-459B-91F8-2EE3953218C4}" dt="2022-06-01T11:22:59.989" v="4" actId="123"/>
        <pc:sldMkLst>
          <pc:docMk/>
          <pc:sldMk cId="2774801369" sldId="259"/>
        </pc:sldMkLst>
        <pc:spChg chg="mod">
          <ac:chgData name="Cristina Ayusa" userId="24eccb81a6df42d5" providerId="LiveId" clId="{76E59293-E9F1-459B-91F8-2EE3953218C4}" dt="2022-06-01T11:22:59.989" v="4" actId="123"/>
          <ac:spMkLst>
            <pc:docMk/>
            <pc:sldMk cId="2774801369" sldId="259"/>
            <ac:spMk id="3" creationId="{00000000-0000-0000-0000-000000000000}"/>
          </ac:spMkLst>
        </pc:spChg>
      </pc:sldChg>
      <pc:sldChg chg="modSp mod">
        <pc:chgData name="Cristina Ayusa" userId="24eccb81a6df42d5" providerId="LiveId" clId="{76E59293-E9F1-459B-91F8-2EE3953218C4}" dt="2022-06-01T11:11:23.901" v="3" actId="14100"/>
        <pc:sldMkLst>
          <pc:docMk/>
          <pc:sldMk cId="3086060030" sldId="261"/>
        </pc:sldMkLst>
        <pc:spChg chg="mod">
          <ac:chgData name="Cristina Ayusa" userId="24eccb81a6df42d5" providerId="LiveId" clId="{76E59293-E9F1-459B-91F8-2EE3953218C4}" dt="2022-06-01T11:11:03.571" v="2" actId="123"/>
          <ac:spMkLst>
            <pc:docMk/>
            <pc:sldMk cId="3086060030" sldId="261"/>
            <ac:spMk id="3" creationId="{00000000-0000-0000-0000-000000000000}"/>
          </ac:spMkLst>
        </pc:spChg>
        <pc:picChg chg="mod">
          <ac:chgData name="Cristina Ayusa" userId="24eccb81a6df42d5" providerId="LiveId" clId="{76E59293-E9F1-459B-91F8-2EE3953218C4}" dt="2022-06-01T11:11:23.901" v="3" actId="14100"/>
          <ac:picMkLst>
            <pc:docMk/>
            <pc:sldMk cId="3086060030" sldId="261"/>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0F3D346D-2496-4D19-8774-AC4B80D59A6A}" type="datetimeFigureOut">
              <a:rPr lang="es-MX" smtClean="0"/>
              <a:t>01/06/2022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3727164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0F3D346D-2496-4D19-8774-AC4B80D59A6A}" type="datetimeFigureOut">
              <a:rPr lang="es-MX" smtClean="0"/>
              <a:t>01/06/2022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2297383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0F3D346D-2496-4D19-8774-AC4B80D59A6A}" type="datetimeFigureOut">
              <a:rPr lang="es-MX" smtClean="0"/>
              <a:t>01/06/2022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400101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0F3D346D-2496-4D19-8774-AC4B80D59A6A}" type="datetimeFigureOut">
              <a:rPr lang="es-MX" smtClean="0"/>
              <a:t>01/06/2022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3099969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0F3D346D-2496-4D19-8774-AC4B80D59A6A}" type="datetimeFigureOut">
              <a:rPr lang="es-MX" smtClean="0"/>
              <a:t>01/06/2022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153144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0F3D346D-2496-4D19-8774-AC4B80D59A6A}" type="datetimeFigureOut">
              <a:rPr lang="es-MX" smtClean="0"/>
              <a:t>01/06/2022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285433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0F3D346D-2496-4D19-8774-AC4B80D59A6A}" type="datetimeFigureOut">
              <a:rPr lang="es-MX" smtClean="0"/>
              <a:t>01/06/2022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328070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0F3D346D-2496-4D19-8774-AC4B80D59A6A}" type="datetimeFigureOut">
              <a:rPr lang="es-MX" smtClean="0"/>
              <a:t>01/06/2022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341844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F3D346D-2496-4D19-8774-AC4B80D59A6A}" type="datetimeFigureOut">
              <a:rPr lang="es-MX" smtClean="0"/>
              <a:t>01/06/2022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371533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F3D346D-2496-4D19-8774-AC4B80D59A6A}" type="datetimeFigureOut">
              <a:rPr lang="es-MX" smtClean="0"/>
              <a:t>01/06/2022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227086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F3D346D-2496-4D19-8774-AC4B80D59A6A}" type="datetimeFigureOut">
              <a:rPr lang="es-MX" smtClean="0"/>
              <a:t>01/06/2022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78D21B0-C529-485A-A694-3CA7E58EEE28}" type="slidenum">
              <a:rPr lang="es-MX" smtClean="0"/>
              <a:t>‹Nº›</a:t>
            </a:fld>
            <a:endParaRPr lang="es-MX"/>
          </a:p>
        </p:txBody>
      </p:sp>
    </p:spTree>
    <p:extLst>
      <p:ext uri="{BB962C8B-B14F-4D97-AF65-F5344CB8AC3E}">
        <p14:creationId xmlns:p14="http://schemas.microsoft.com/office/powerpoint/2010/main" val="270130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D346D-2496-4D19-8774-AC4B80D59A6A}" type="datetimeFigureOut">
              <a:rPr lang="es-MX" smtClean="0"/>
              <a:t>01/06/2022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8D21B0-C529-485A-A694-3CA7E58EEE28}" type="slidenum">
              <a:rPr lang="es-MX" smtClean="0"/>
              <a:t>‹Nº›</a:t>
            </a:fld>
            <a:endParaRPr lang="es-MX"/>
          </a:p>
        </p:txBody>
      </p:sp>
    </p:spTree>
    <p:extLst>
      <p:ext uri="{BB962C8B-B14F-4D97-AF65-F5344CB8AC3E}">
        <p14:creationId xmlns:p14="http://schemas.microsoft.com/office/powerpoint/2010/main" val="147958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Funciones</a:t>
            </a:r>
          </a:p>
        </p:txBody>
      </p:sp>
    </p:spTree>
    <p:extLst>
      <p:ext uri="{BB962C8B-B14F-4D97-AF65-F5344CB8AC3E}">
        <p14:creationId xmlns:p14="http://schemas.microsoft.com/office/powerpoint/2010/main" val="2643097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56823"/>
            <a:ext cx="10515600" cy="5520140"/>
          </a:xfrm>
        </p:spPr>
        <p:txBody>
          <a:bodyPr/>
          <a:lstStyle/>
          <a:p>
            <a:pPr marL="0" indent="0" algn="just">
              <a:buNone/>
            </a:pPr>
            <a:r>
              <a:rPr lang="es-MX" dirty="0"/>
              <a:t>Vamos a trabajar con las funciones que nos facilitan los cálculos de las tablas que vayamos a</a:t>
            </a:r>
          </a:p>
          <a:p>
            <a:pPr algn="just"/>
            <a:r>
              <a:rPr lang="es-MX" dirty="0"/>
              <a:t>crear. Microsoft Excel nos aporta un conjunto de funciones que podremos observar danto un clic en la siguiente opción:</a:t>
            </a:r>
          </a:p>
        </p:txBody>
      </p:sp>
      <p:pic>
        <p:nvPicPr>
          <p:cNvPr id="4" name="Imagen 3"/>
          <p:cNvPicPr>
            <a:picLocks noChangeAspect="1"/>
          </p:cNvPicPr>
          <p:nvPr/>
        </p:nvPicPr>
        <p:blipFill rotWithShape="1">
          <a:blip r:embed="rId2"/>
          <a:srcRect r="1103" b="5122"/>
          <a:stretch/>
        </p:blipFill>
        <p:spPr>
          <a:xfrm>
            <a:off x="2323057" y="2381045"/>
            <a:ext cx="6476386" cy="4891247"/>
          </a:xfrm>
          <a:prstGeom prst="rect">
            <a:avLst/>
          </a:prstGeom>
        </p:spPr>
      </p:pic>
    </p:spTree>
    <p:extLst>
      <p:ext uri="{BB962C8B-B14F-4D97-AF65-F5344CB8AC3E}">
        <p14:creationId xmlns:p14="http://schemas.microsoft.com/office/powerpoint/2010/main" val="3086060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309093"/>
            <a:ext cx="10515600" cy="5867870"/>
          </a:xfrm>
        </p:spPr>
        <p:txBody>
          <a:bodyPr>
            <a:normAutofit fontScale="92500" lnSpcReduction="10000"/>
          </a:bodyPr>
          <a:lstStyle/>
          <a:p>
            <a:pPr marL="0" indent="0" algn="just">
              <a:buNone/>
            </a:pPr>
            <a:r>
              <a:rPr lang="es-MX" b="1" dirty="0"/>
              <a:t>Las funciones que vamos a utilizar más a menudo son:</a:t>
            </a:r>
          </a:p>
          <a:p>
            <a:pPr marL="0" indent="0" algn="just">
              <a:buNone/>
            </a:pPr>
            <a:r>
              <a:rPr lang="es-MX" dirty="0"/>
              <a:t>SUMA =suma(Rango) Retorna la suma de todos los valores que previamente</a:t>
            </a:r>
          </a:p>
          <a:p>
            <a:pPr marL="0" indent="0" algn="just">
              <a:buNone/>
            </a:pPr>
            <a:r>
              <a:rPr lang="es-MX" dirty="0"/>
              <a:t>seleccionaremos con esta función.</a:t>
            </a:r>
          </a:p>
          <a:p>
            <a:pPr marL="0" indent="0" algn="just">
              <a:buNone/>
            </a:pPr>
            <a:r>
              <a:rPr lang="es-MX" dirty="0"/>
              <a:t>MÁXIMA =</a:t>
            </a:r>
            <a:r>
              <a:rPr lang="es-MX" dirty="0" err="1"/>
              <a:t>max</a:t>
            </a:r>
            <a:r>
              <a:rPr lang="es-MX" dirty="0"/>
              <a:t>(Rango) Retorna el valor más grande de todos los valores que previamente seleccionaremos con esta función.</a:t>
            </a:r>
          </a:p>
          <a:p>
            <a:pPr marL="0" indent="0" algn="just">
              <a:buNone/>
            </a:pPr>
            <a:r>
              <a:rPr lang="es-MX" dirty="0"/>
              <a:t>MÍNIMA =min(Rango) Retorna el valor más pequeño de todos los valores</a:t>
            </a:r>
          </a:p>
          <a:p>
            <a:pPr marL="0" indent="0" algn="just">
              <a:buNone/>
            </a:pPr>
            <a:r>
              <a:rPr lang="es-MX" dirty="0"/>
              <a:t>que previamente seleccionaremos con esta función.</a:t>
            </a:r>
          </a:p>
          <a:p>
            <a:pPr marL="0" indent="0" algn="just">
              <a:buNone/>
            </a:pPr>
            <a:r>
              <a:rPr lang="es-MX" dirty="0"/>
              <a:t>PROMEDIO =promedio(Rango) Retorna el promedio de todos los valores que</a:t>
            </a:r>
          </a:p>
          <a:p>
            <a:pPr marL="0" indent="0" algn="just">
              <a:buNone/>
            </a:pPr>
            <a:r>
              <a:rPr lang="es-MX" dirty="0"/>
              <a:t>previamente seleccionaremos con esta función.</a:t>
            </a:r>
          </a:p>
          <a:p>
            <a:pPr marL="0" indent="0" algn="just">
              <a:buNone/>
            </a:pPr>
            <a:r>
              <a:rPr lang="es-MX" dirty="0"/>
              <a:t>DESVIACIÓN =</a:t>
            </a:r>
            <a:r>
              <a:rPr lang="es-MX" dirty="0" err="1"/>
              <a:t>desvest</a:t>
            </a:r>
            <a:r>
              <a:rPr lang="es-MX" dirty="0"/>
              <a:t>(Rango) Retorna la desviación de todos los valores que</a:t>
            </a:r>
          </a:p>
          <a:p>
            <a:pPr marL="0" indent="0" algn="just">
              <a:buNone/>
            </a:pPr>
            <a:r>
              <a:rPr lang="es-MX" dirty="0"/>
              <a:t>previamente seleccionaremos con esta función. Con este resultado podremos valorar si la muestra que estamos valorando es una muestra homogénea o no.</a:t>
            </a:r>
          </a:p>
        </p:txBody>
      </p:sp>
    </p:spTree>
    <p:extLst>
      <p:ext uri="{BB962C8B-B14F-4D97-AF65-F5344CB8AC3E}">
        <p14:creationId xmlns:p14="http://schemas.microsoft.com/office/powerpoint/2010/main" val="109887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kumimoji="0" lang="es-MX" sz="3200" b="0" i="0" u="none" strike="noStrike" cap="none" normalizeH="0" baseline="0" dirty="0">
                <a:ln>
                  <a:noFill/>
                </a:ln>
                <a:effectLst/>
                <a:latin typeface="Calibri" panose="020F0502020204030204" pitchFamily="34" charset="0"/>
                <a:ea typeface="Calibri" panose="020F0502020204030204" pitchFamily="34" charset="0"/>
                <a:cs typeface="Calibri-Light"/>
              </a:rPr>
              <a:t>Función condicional Si</a:t>
            </a:r>
            <a:endParaRPr lang="es-MX" sz="3200" dirty="0"/>
          </a:p>
        </p:txBody>
      </p:sp>
      <p:sp>
        <p:nvSpPr>
          <p:cNvPr id="4" name="Rectangle 2"/>
          <p:cNvSpPr>
            <a:spLocks noChangeArrowheads="1"/>
          </p:cNvSpPr>
          <p:nvPr/>
        </p:nvSpPr>
        <p:spPr bwMode="auto">
          <a:xfrm>
            <a:off x="838200" y="1201252"/>
            <a:ext cx="109084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es-MX" sz="2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La función =Si nos permite comprobar si una condición se cumple o no, partiendo de esta función</a:t>
            </a:r>
            <a:endParaRPr kumimoji="0" lang="es-MX" sz="2400" b="0" i="0" u="none" strike="noStrike" cap="none" normalizeH="0" baseline="0" dirty="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tabLst/>
            </a:pPr>
            <a:r>
              <a:rPr kumimoji="0" lang="es-MX" sz="2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cuando una condición se cumple aparecerá un mensaje y si no se cumple aparecerá otro mensaje.</a:t>
            </a:r>
            <a:endParaRPr kumimoji="0" lang="es-MX" sz="2400" b="0" i="0" u="none" strike="noStrike" cap="none" normalizeH="0" baseline="0" dirty="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tabLst/>
            </a:pPr>
            <a:r>
              <a:rPr kumimoji="0" lang="es-MX" sz="2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Su sintaxis es la siguiente:</a:t>
            </a:r>
            <a:endParaRPr kumimoji="0" lang="es-MX" sz="2400" b="0" i="0" u="none" strike="noStrike" cap="none" normalizeH="0" baseline="0" dirty="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tabLst/>
            </a:pPr>
            <a:r>
              <a:rPr kumimoji="0" lang="es-MX" sz="2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=SI(Condición; “Bien” ; “Mal”) =SI(B12&gt;=5 ; “Apto” ; “No apto”)</a:t>
            </a:r>
            <a:endParaRPr kumimoji="0" lang="es-MX" sz="2400" b="0" i="0" u="none" strike="noStrike" cap="none" normalizeH="0" baseline="0" dirty="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tabLst/>
            </a:pPr>
            <a:endParaRPr kumimoji="0" lang="es-MX" sz="2400" b="0" i="0" u="none" strike="noStrike" cap="none" normalizeH="0" baseline="0" dirty="0">
              <a:ln>
                <a:noFill/>
              </a:ln>
              <a:solidFill>
                <a:schemeClr val="tx1"/>
              </a:solidFill>
              <a:effectLst/>
              <a:latin typeface="Arial" panose="020B0604020202020204" pitchFamily="34" charset="0"/>
            </a:endParaRPr>
          </a:p>
        </p:txBody>
      </p:sp>
      <p:sp>
        <p:nvSpPr>
          <p:cNvPr id="5" name="Cuadro de texto 2"/>
          <p:cNvSpPr txBox="1">
            <a:spLocks noChangeArrowheads="1"/>
          </p:cNvSpPr>
          <p:nvPr/>
        </p:nvSpPr>
        <p:spPr bwMode="auto">
          <a:xfrm>
            <a:off x="3627029" y="4011181"/>
            <a:ext cx="3739686" cy="20682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449580">
              <a:lnSpc>
                <a:spcPct val="107000"/>
              </a:lnSpc>
              <a:spcAft>
                <a:spcPts val="0"/>
              </a:spcAft>
            </a:pPr>
            <a:r>
              <a:rPr lang="es-MX" sz="2000">
                <a:effectLst/>
                <a:latin typeface="Calibri" panose="020F0502020204030204" pitchFamily="34" charset="0"/>
                <a:ea typeface="Calibri" panose="020F0502020204030204" pitchFamily="34" charset="0"/>
                <a:cs typeface="Calibri" panose="020F0502020204030204" pitchFamily="34" charset="0"/>
              </a:rPr>
              <a:t>= Igual</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s-MX" sz="2000">
                <a:effectLst/>
                <a:latin typeface="Calibri" panose="020F0502020204030204" pitchFamily="34" charset="0"/>
                <a:ea typeface="Calibri" panose="020F0502020204030204" pitchFamily="34" charset="0"/>
                <a:cs typeface="Calibri" panose="020F0502020204030204" pitchFamily="34" charset="0"/>
              </a:rPr>
              <a:t>&gt; Mayor que</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s-MX" sz="2000">
                <a:effectLst/>
                <a:latin typeface="Calibri" panose="020F0502020204030204" pitchFamily="34" charset="0"/>
                <a:ea typeface="Calibri" panose="020F0502020204030204" pitchFamily="34" charset="0"/>
                <a:cs typeface="Calibri" panose="020F0502020204030204" pitchFamily="34" charset="0"/>
              </a:rPr>
              <a:t>&lt; Menor que</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s-MX" sz="2000">
                <a:effectLst/>
                <a:latin typeface="Calibri" panose="020F0502020204030204" pitchFamily="34" charset="0"/>
                <a:ea typeface="Calibri" panose="020F0502020204030204" pitchFamily="34" charset="0"/>
                <a:cs typeface="Calibri" panose="020F0502020204030204" pitchFamily="34" charset="0"/>
              </a:rPr>
              <a:t>&gt;= Mayor igual que</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s-MX" sz="2000">
                <a:effectLst/>
                <a:latin typeface="Calibri" panose="020F0502020204030204" pitchFamily="34" charset="0"/>
                <a:ea typeface="Calibri" panose="020F0502020204030204" pitchFamily="34" charset="0"/>
                <a:cs typeface="Calibri" panose="020F0502020204030204" pitchFamily="34" charset="0"/>
              </a:rPr>
              <a:t>&lt;= Menor igual que</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es-MX" sz="2000">
                <a:effectLst/>
                <a:latin typeface="Calibri" panose="020F0502020204030204" pitchFamily="34" charset="0"/>
                <a:ea typeface="Calibri" panose="020F0502020204030204" pitchFamily="34" charset="0"/>
                <a:cs typeface="Calibri" panose="020F0502020204030204" pitchFamily="34" charset="0"/>
              </a:rPr>
              <a:t>&lt;&gt; Distinto</a:t>
            </a:r>
            <a:endParaRPr lang="es-MX" sz="20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4"/>
          <p:cNvSpPr>
            <a:spLocks noChangeArrowheads="1"/>
          </p:cNvSpPr>
          <p:nvPr/>
        </p:nvSpPr>
        <p:spPr bwMode="auto">
          <a:xfrm>
            <a:off x="838200" y="2990937"/>
            <a:ext cx="96657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endParaRPr kumimoji="0" lang="es-MX" sz="2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kumimoji="0" lang="es-MX" sz="2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En las condiciones podemos encontrar los siguientes operadores:</a:t>
            </a:r>
            <a:endParaRPr kumimoji="0" lang="es-MX"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820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a:t>Contar.si</a:t>
            </a:r>
            <a:endParaRPr lang="es-MX" dirty="0"/>
          </a:p>
        </p:txBody>
      </p:sp>
      <p:pic>
        <p:nvPicPr>
          <p:cNvPr id="4" name="Marcador de contenido 3"/>
          <p:cNvPicPr>
            <a:picLocks noGrp="1" noChangeAspect="1"/>
          </p:cNvPicPr>
          <p:nvPr>
            <p:ph idx="1"/>
          </p:nvPr>
        </p:nvPicPr>
        <p:blipFill>
          <a:blip r:embed="rId2"/>
          <a:stretch>
            <a:fillRect/>
          </a:stretch>
        </p:blipFill>
        <p:spPr>
          <a:xfrm>
            <a:off x="2582013" y="2027741"/>
            <a:ext cx="5534025" cy="2486025"/>
          </a:xfrm>
          <a:prstGeom prst="rect">
            <a:avLst/>
          </a:prstGeom>
        </p:spPr>
      </p:pic>
      <p:sp>
        <p:nvSpPr>
          <p:cNvPr id="5" name="CuadroTexto 4"/>
          <p:cNvSpPr txBox="1"/>
          <p:nvPr/>
        </p:nvSpPr>
        <p:spPr>
          <a:xfrm>
            <a:off x="1262129" y="1254988"/>
            <a:ext cx="7418232" cy="646331"/>
          </a:xfrm>
          <a:prstGeom prst="rect">
            <a:avLst/>
          </a:prstGeom>
          <a:noFill/>
        </p:spPr>
        <p:txBody>
          <a:bodyPr wrap="square" rtlCol="0">
            <a:spAutoFit/>
          </a:bodyPr>
          <a:lstStyle/>
          <a:p>
            <a:r>
              <a:rPr lang="es-MX" dirty="0"/>
              <a:t>Cuenta las celdas de un rango que coinciden con una condición determinada</a:t>
            </a:r>
          </a:p>
          <a:p>
            <a:endParaRPr lang="es-MX" dirty="0"/>
          </a:p>
        </p:txBody>
      </p:sp>
    </p:spTree>
    <p:extLst>
      <p:ext uri="{BB962C8B-B14F-4D97-AF65-F5344CB8AC3E}">
        <p14:creationId xmlns:p14="http://schemas.microsoft.com/office/powerpoint/2010/main" val="2016303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079" y="249215"/>
            <a:ext cx="10515600" cy="1325563"/>
          </a:xfrm>
        </p:spPr>
        <p:txBody>
          <a:bodyPr>
            <a:normAutofit/>
          </a:bodyPr>
          <a:lstStyle/>
          <a:p>
            <a:r>
              <a:rPr lang="es-MX" sz="3200" dirty="0" err="1"/>
              <a:t>Sumar.si</a:t>
            </a:r>
            <a:endParaRPr lang="es-MX" sz="3200" dirty="0"/>
          </a:p>
        </p:txBody>
      </p:sp>
      <p:pic>
        <p:nvPicPr>
          <p:cNvPr id="4" name="Marcador de contenido 3"/>
          <p:cNvPicPr>
            <a:picLocks noGrp="1" noChangeAspect="1"/>
          </p:cNvPicPr>
          <p:nvPr>
            <p:ph idx="1"/>
          </p:nvPr>
        </p:nvPicPr>
        <p:blipFill>
          <a:blip r:embed="rId2"/>
          <a:stretch>
            <a:fillRect/>
          </a:stretch>
        </p:blipFill>
        <p:spPr>
          <a:xfrm>
            <a:off x="3352800" y="2149479"/>
            <a:ext cx="6383628" cy="3247227"/>
          </a:xfrm>
          <a:prstGeom prst="rect">
            <a:avLst/>
          </a:prstGeom>
        </p:spPr>
      </p:pic>
      <p:sp>
        <p:nvSpPr>
          <p:cNvPr id="5" name="CuadroTexto 4"/>
          <p:cNvSpPr txBox="1"/>
          <p:nvPr/>
        </p:nvSpPr>
        <p:spPr>
          <a:xfrm>
            <a:off x="1275009" y="1308130"/>
            <a:ext cx="7819705" cy="369332"/>
          </a:xfrm>
          <a:prstGeom prst="rect">
            <a:avLst/>
          </a:prstGeom>
          <a:noFill/>
        </p:spPr>
        <p:txBody>
          <a:bodyPr wrap="none" rtlCol="0">
            <a:spAutoFit/>
          </a:bodyPr>
          <a:lstStyle/>
          <a:p>
            <a:r>
              <a:rPr lang="es-MX" dirty="0"/>
              <a:t>Suma los valores de un rango de celdas que cumplan con un criterio determinado</a:t>
            </a:r>
          </a:p>
        </p:txBody>
      </p:sp>
    </p:spTree>
    <p:extLst>
      <p:ext uri="{BB962C8B-B14F-4D97-AF65-F5344CB8AC3E}">
        <p14:creationId xmlns:p14="http://schemas.microsoft.com/office/powerpoint/2010/main" val="321619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587912"/>
          </a:xfrm>
        </p:spPr>
        <p:txBody>
          <a:bodyPr>
            <a:normAutofit/>
          </a:bodyPr>
          <a:lstStyle/>
          <a:p>
            <a:r>
              <a:rPr lang="es-MX" sz="2800" b="1" dirty="0"/>
              <a:t>Transponer (girar) datos de filas a columnas o viceversa </a:t>
            </a:r>
            <a:endParaRPr lang="es-MX" sz="2800" dirty="0"/>
          </a:p>
        </p:txBody>
      </p:sp>
      <p:sp>
        <p:nvSpPr>
          <p:cNvPr id="3" name="Marcador de contenido 2"/>
          <p:cNvSpPr>
            <a:spLocks noGrp="1"/>
          </p:cNvSpPr>
          <p:nvPr>
            <p:ph idx="1"/>
          </p:nvPr>
        </p:nvSpPr>
        <p:spPr>
          <a:xfrm>
            <a:off x="838200" y="1078650"/>
            <a:ext cx="10515600" cy="4351338"/>
          </a:xfrm>
        </p:spPr>
        <p:txBody>
          <a:bodyPr>
            <a:normAutofit/>
          </a:bodyPr>
          <a:lstStyle/>
          <a:p>
            <a:pPr marL="0" indent="0" algn="just">
              <a:buNone/>
            </a:pPr>
            <a:r>
              <a:rPr lang="es-MX" sz="2400" dirty="0"/>
              <a:t>Si tiene una hoja de cálculo con datos en columnas que desea girar para que se reorganicen en filas, puede usar la característica </a:t>
            </a:r>
            <a:r>
              <a:rPr lang="es-MX" sz="2400" b="1" dirty="0"/>
              <a:t>Transponer</a:t>
            </a:r>
            <a:r>
              <a:rPr lang="es-MX" sz="2400" dirty="0"/>
              <a:t>. Le permite cambiar los datos de columnas a filas o viceversa. </a:t>
            </a:r>
          </a:p>
          <a:p>
            <a:pPr marL="0" indent="0" algn="just">
              <a:buNone/>
            </a:pPr>
            <a:r>
              <a:rPr lang="es-MX" sz="2400" dirty="0"/>
              <a:t>Por ejemplo, si los datos son similares a los siguientes, con las regiones de ventas indicadas a lo largo de la parte superior y los trimestres que se extienden a lo largo de la parte izquierda: </a:t>
            </a:r>
          </a:p>
          <a:p>
            <a:pPr marL="0" indent="0" algn="just">
              <a:buNone/>
            </a:pPr>
            <a:endParaRPr lang="es-MX" sz="2400" dirty="0"/>
          </a:p>
          <a:p>
            <a:pPr marL="0" indent="0" algn="just">
              <a:buNone/>
            </a:pPr>
            <a:endParaRPr lang="es-MX" sz="2400" dirty="0"/>
          </a:p>
          <a:p>
            <a:pPr marL="0" indent="0" algn="just">
              <a:buNone/>
            </a:pPr>
            <a:r>
              <a:rPr lang="es-MX" sz="2400" dirty="0"/>
              <a:t>Puede girar las columnas y filas para mostrar los trimestres a lo largo de la parte superior y las regiones que se extiendan a lo largo del lateral, como aquí: </a:t>
            </a:r>
          </a:p>
          <a:p>
            <a:pPr marL="0" indent="0" algn="just">
              <a:buNone/>
            </a:pPr>
            <a:endParaRPr lang="es-MX" sz="2400" dirty="0"/>
          </a:p>
        </p:txBody>
      </p:sp>
      <p:pic>
        <p:nvPicPr>
          <p:cNvPr id="4" name="Imagen 3"/>
          <p:cNvPicPr>
            <a:picLocks noChangeAspect="1"/>
          </p:cNvPicPr>
          <p:nvPr/>
        </p:nvPicPr>
        <p:blipFill>
          <a:blip r:embed="rId2"/>
          <a:stretch>
            <a:fillRect/>
          </a:stretch>
        </p:blipFill>
        <p:spPr>
          <a:xfrm>
            <a:off x="4679033" y="3031640"/>
            <a:ext cx="3701762" cy="1038084"/>
          </a:xfrm>
          <a:prstGeom prst="rect">
            <a:avLst/>
          </a:prstGeom>
        </p:spPr>
      </p:pic>
      <p:pic>
        <p:nvPicPr>
          <p:cNvPr id="5" name="Imagen 4"/>
          <p:cNvPicPr>
            <a:picLocks noChangeAspect="1"/>
          </p:cNvPicPr>
          <p:nvPr/>
        </p:nvPicPr>
        <p:blipFill>
          <a:blip r:embed="rId3"/>
          <a:stretch>
            <a:fillRect/>
          </a:stretch>
        </p:blipFill>
        <p:spPr>
          <a:xfrm>
            <a:off x="4553293" y="5020248"/>
            <a:ext cx="5713207" cy="1097217"/>
          </a:xfrm>
          <a:prstGeom prst="rect">
            <a:avLst/>
          </a:prstGeom>
        </p:spPr>
      </p:pic>
    </p:spTree>
    <p:extLst>
      <p:ext uri="{BB962C8B-B14F-4D97-AF65-F5344CB8AC3E}">
        <p14:creationId xmlns:p14="http://schemas.microsoft.com/office/powerpoint/2010/main" val="2245975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381850"/>
          </a:xfrm>
        </p:spPr>
        <p:txBody>
          <a:bodyPr>
            <a:noAutofit/>
          </a:bodyPr>
          <a:lstStyle/>
          <a:p>
            <a:r>
              <a:rPr lang="es-MX" sz="3200" dirty="0"/>
              <a:t>Para ello, siga estos pasos: </a:t>
            </a:r>
          </a:p>
        </p:txBody>
      </p:sp>
      <p:sp>
        <p:nvSpPr>
          <p:cNvPr id="3" name="Marcador de contenido 2"/>
          <p:cNvSpPr>
            <a:spLocks noGrp="1"/>
          </p:cNvSpPr>
          <p:nvPr>
            <p:ph idx="1"/>
          </p:nvPr>
        </p:nvSpPr>
        <p:spPr>
          <a:xfrm>
            <a:off x="838200" y="1004552"/>
            <a:ext cx="10515600" cy="5172411"/>
          </a:xfrm>
        </p:spPr>
        <p:txBody>
          <a:bodyPr>
            <a:normAutofit/>
          </a:bodyPr>
          <a:lstStyle/>
          <a:p>
            <a:pPr marL="0" indent="0">
              <a:buNone/>
            </a:pPr>
            <a:r>
              <a:rPr lang="es-MX" sz="2400" dirty="0"/>
              <a:t>1. Seleccione el rango de datos que desee reorganizar, incluidas las etiquetas de filas o columnas, y presione </a:t>
            </a:r>
            <a:r>
              <a:rPr lang="es-MX" sz="2400" dirty="0" err="1"/>
              <a:t>Ctrl+C</a:t>
            </a:r>
            <a:r>
              <a:rPr lang="es-MX" sz="2400" dirty="0"/>
              <a:t>. </a:t>
            </a:r>
          </a:p>
          <a:p>
            <a:pPr marL="0" indent="0">
              <a:buNone/>
            </a:pPr>
            <a:r>
              <a:rPr lang="es-MX" sz="2400" dirty="0"/>
              <a:t>2. Haga clic con el botón derecho en la primera celda donde quiera pegar los datos y elija </a:t>
            </a:r>
            <a:r>
              <a:rPr lang="es-MX" sz="2400" b="1" dirty="0"/>
              <a:t>Transponer </a:t>
            </a:r>
            <a:r>
              <a:rPr lang="es-MX" sz="2400" dirty="0"/>
              <a:t>. </a:t>
            </a:r>
          </a:p>
          <a:p>
            <a:pPr marL="0" indent="0">
              <a:buNone/>
            </a:pPr>
            <a:endParaRPr lang="es-MX" sz="2400" dirty="0"/>
          </a:p>
          <a:p>
            <a:pPr marL="0" indent="0">
              <a:buNone/>
            </a:pPr>
            <a:r>
              <a:rPr lang="es-MX" sz="2400" dirty="0"/>
              <a:t>Elija un lugar en la hoja de cálculo que tenga suficiente espacio para pegar sus datos. Los datos que copie sobrescribirán los datos que ya hubiese allí. </a:t>
            </a:r>
          </a:p>
          <a:p>
            <a:endParaRPr lang="es-MX" sz="2400" dirty="0"/>
          </a:p>
          <a:p>
            <a:r>
              <a:rPr lang="es-MX" sz="2400" dirty="0"/>
              <a:t>3. Después de girar los datos correctamente, puede eliminar los datos originales. </a:t>
            </a:r>
          </a:p>
          <a:p>
            <a:pPr marL="0" indent="0">
              <a:buNone/>
            </a:pPr>
            <a:endParaRPr lang="es-MX" sz="2400" dirty="0"/>
          </a:p>
        </p:txBody>
      </p:sp>
      <p:pic>
        <p:nvPicPr>
          <p:cNvPr id="4" name="Imagen 3"/>
          <p:cNvPicPr>
            <a:picLocks noChangeAspect="1"/>
          </p:cNvPicPr>
          <p:nvPr/>
        </p:nvPicPr>
        <p:blipFill>
          <a:blip r:embed="rId2"/>
          <a:stretch>
            <a:fillRect/>
          </a:stretch>
        </p:blipFill>
        <p:spPr>
          <a:xfrm>
            <a:off x="3469856" y="2247951"/>
            <a:ext cx="827711" cy="636917"/>
          </a:xfrm>
          <a:prstGeom prst="rect">
            <a:avLst/>
          </a:prstGeom>
        </p:spPr>
      </p:pic>
    </p:spTree>
    <p:extLst>
      <p:ext uri="{BB962C8B-B14F-4D97-AF65-F5344CB8AC3E}">
        <p14:creationId xmlns:p14="http://schemas.microsoft.com/office/powerpoint/2010/main" val="336272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562154"/>
          </a:xfrm>
        </p:spPr>
        <p:txBody>
          <a:bodyPr>
            <a:normAutofit/>
          </a:bodyPr>
          <a:lstStyle/>
          <a:p>
            <a:r>
              <a:rPr lang="es-MX" sz="3200" b="1" dirty="0"/>
              <a:t>Sugerencias para transponer los datos </a:t>
            </a:r>
            <a:endParaRPr lang="es-MX" sz="3200" dirty="0"/>
          </a:p>
        </p:txBody>
      </p:sp>
      <p:sp>
        <p:nvSpPr>
          <p:cNvPr id="3" name="Marcador de contenido 2"/>
          <p:cNvSpPr>
            <a:spLocks noGrp="1"/>
          </p:cNvSpPr>
          <p:nvPr>
            <p:ph idx="1"/>
          </p:nvPr>
        </p:nvSpPr>
        <p:spPr>
          <a:xfrm>
            <a:off x="838200" y="1043189"/>
            <a:ext cx="10515600" cy="5133774"/>
          </a:xfrm>
        </p:spPr>
        <p:txBody>
          <a:bodyPr>
            <a:normAutofit lnSpcReduction="10000"/>
          </a:bodyPr>
          <a:lstStyle/>
          <a:p>
            <a:pPr algn="just"/>
            <a:r>
              <a:rPr lang="es-MX" dirty="0"/>
              <a:t>Si los datos incluyen fórmulas, Excel las actualizará automáticamente para que coincidan con la nueva ubicación. Compruebe que estas fórmulas usen referencias absolutas. Si no es así, puede alternar entre referencias relativas, absolutas y mixtas antes de girar los datos. </a:t>
            </a:r>
          </a:p>
          <a:p>
            <a:r>
              <a:rPr lang="es-MX" dirty="0"/>
              <a:t>Si los datos están en una tabla de Excel, la característica </a:t>
            </a:r>
            <a:r>
              <a:rPr lang="es-MX" b="1" dirty="0"/>
              <a:t>Transponer </a:t>
            </a:r>
            <a:r>
              <a:rPr lang="es-MX" dirty="0"/>
              <a:t>no se encontrará disponible. Puede convertir la tabla en un rango en primer lugar o puede usar la función TRANSPONER para girar las filas y columnas. </a:t>
            </a:r>
          </a:p>
          <a:p>
            <a:r>
              <a:rPr lang="es-MX" dirty="0"/>
              <a:t>Si desea girar sus datos con frecuencia para verlos desde distintos ángulos, considere la creación de una tabla dinámica para poder dinamizar los datos rápidamente al arrastrar los campos desde el área Filas al área Columnas (o viceversa) en la lista de campos de tabla dinámica. </a:t>
            </a:r>
          </a:p>
          <a:p>
            <a:endParaRPr lang="es-MX" dirty="0"/>
          </a:p>
        </p:txBody>
      </p:sp>
    </p:spTree>
    <p:extLst>
      <p:ext uri="{BB962C8B-B14F-4D97-AF65-F5344CB8AC3E}">
        <p14:creationId xmlns:p14="http://schemas.microsoft.com/office/powerpoint/2010/main" val="27748013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662</Words>
  <Application>Microsoft Office PowerPoint</Application>
  <PresentationFormat>Panorámica</PresentationFormat>
  <Paragraphs>47</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Funciones</vt:lpstr>
      <vt:lpstr>Presentación de PowerPoint</vt:lpstr>
      <vt:lpstr>Presentación de PowerPoint</vt:lpstr>
      <vt:lpstr>Función condicional Si</vt:lpstr>
      <vt:lpstr>Contar.si</vt:lpstr>
      <vt:lpstr>Sumar.si</vt:lpstr>
      <vt:lpstr>Transponer (girar) datos de filas a columnas o viceversa </vt:lpstr>
      <vt:lpstr>Para ello, siga estos pasos: </vt:lpstr>
      <vt:lpstr>Sugerencias para transponer los datos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Funciones</dc:title>
  <dc:creator>acer</dc:creator>
  <cp:lastModifiedBy>Cristina Ayusa</cp:lastModifiedBy>
  <cp:revision>4</cp:revision>
  <dcterms:created xsi:type="dcterms:W3CDTF">2021-06-14T05:37:22Z</dcterms:created>
  <dcterms:modified xsi:type="dcterms:W3CDTF">2022-06-01T13:20:31Z</dcterms:modified>
</cp:coreProperties>
</file>