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72" r:id="rId4"/>
    <p:sldId id="273" r:id="rId5"/>
    <p:sldId id="275" r:id="rId6"/>
    <p:sldId id="274" r:id="rId7"/>
    <p:sldId id="258" r:id="rId8"/>
    <p:sldId id="259" r:id="rId9"/>
    <p:sldId id="260" r:id="rId10"/>
    <p:sldId id="261" r:id="rId11"/>
    <p:sldId id="262" r:id="rId12"/>
    <p:sldId id="263" r:id="rId13"/>
    <p:sldId id="264" r:id="rId14"/>
    <p:sldId id="265" r:id="rId15"/>
    <p:sldId id="266" r:id="rId16"/>
    <p:sldId id="267" r:id="rId1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A1D9159E-206F-43C8-97F9-E2C20C931DC0}" type="datetimeFigureOut">
              <a:rPr lang="es-MX" smtClean="0"/>
              <a:t>31/05/2023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57F5B074-E3AE-4F83-A57A-4A5FFF5187A0}" type="slidenum">
              <a:rPr lang="es-MX" smtClean="0"/>
              <a:t>‹Nº›</a:t>
            </a:fld>
            <a:endParaRPr lang="es-MX"/>
          </a:p>
        </p:txBody>
      </p:sp>
    </p:spTree>
    <p:extLst>
      <p:ext uri="{BB962C8B-B14F-4D97-AF65-F5344CB8AC3E}">
        <p14:creationId xmlns:p14="http://schemas.microsoft.com/office/powerpoint/2010/main" val="27478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A1D9159E-206F-43C8-97F9-E2C20C931DC0}" type="datetimeFigureOut">
              <a:rPr lang="es-MX" smtClean="0"/>
              <a:t>31/05/2023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57F5B074-E3AE-4F83-A57A-4A5FFF5187A0}" type="slidenum">
              <a:rPr lang="es-MX" smtClean="0"/>
              <a:t>‹Nº›</a:t>
            </a:fld>
            <a:endParaRPr lang="es-MX"/>
          </a:p>
        </p:txBody>
      </p:sp>
    </p:spTree>
    <p:extLst>
      <p:ext uri="{BB962C8B-B14F-4D97-AF65-F5344CB8AC3E}">
        <p14:creationId xmlns:p14="http://schemas.microsoft.com/office/powerpoint/2010/main" val="2705122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A1D9159E-206F-43C8-97F9-E2C20C931DC0}" type="datetimeFigureOut">
              <a:rPr lang="es-MX" smtClean="0"/>
              <a:t>31/05/2023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57F5B074-E3AE-4F83-A57A-4A5FFF5187A0}" type="slidenum">
              <a:rPr lang="es-MX" smtClean="0"/>
              <a:t>‹Nº›</a:t>
            </a:fld>
            <a:endParaRPr lang="es-MX"/>
          </a:p>
        </p:txBody>
      </p:sp>
    </p:spTree>
    <p:extLst>
      <p:ext uri="{BB962C8B-B14F-4D97-AF65-F5344CB8AC3E}">
        <p14:creationId xmlns:p14="http://schemas.microsoft.com/office/powerpoint/2010/main" val="363111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A1D9159E-206F-43C8-97F9-E2C20C931DC0}" type="datetimeFigureOut">
              <a:rPr lang="es-MX" smtClean="0"/>
              <a:t>31/05/2023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57F5B074-E3AE-4F83-A57A-4A5FFF5187A0}" type="slidenum">
              <a:rPr lang="es-MX" smtClean="0"/>
              <a:t>‹Nº›</a:t>
            </a:fld>
            <a:endParaRPr lang="es-MX"/>
          </a:p>
        </p:txBody>
      </p:sp>
    </p:spTree>
    <p:extLst>
      <p:ext uri="{BB962C8B-B14F-4D97-AF65-F5344CB8AC3E}">
        <p14:creationId xmlns:p14="http://schemas.microsoft.com/office/powerpoint/2010/main" val="2941063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A1D9159E-206F-43C8-97F9-E2C20C931DC0}" type="datetimeFigureOut">
              <a:rPr lang="es-MX" smtClean="0"/>
              <a:t>31/05/2023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57F5B074-E3AE-4F83-A57A-4A5FFF5187A0}" type="slidenum">
              <a:rPr lang="es-MX" smtClean="0"/>
              <a:t>‹Nº›</a:t>
            </a:fld>
            <a:endParaRPr lang="es-MX"/>
          </a:p>
        </p:txBody>
      </p:sp>
    </p:spTree>
    <p:extLst>
      <p:ext uri="{BB962C8B-B14F-4D97-AF65-F5344CB8AC3E}">
        <p14:creationId xmlns:p14="http://schemas.microsoft.com/office/powerpoint/2010/main" val="2326008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A1D9159E-206F-43C8-97F9-E2C20C931DC0}" type="datetimeFigureOut">
              <a:rPr lang="es-MX" smtClean="0"/>
              <a:t>31/05/2023</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57F5B074-E3AE-4F83-A57A-4A5FFF5187A0}" type="slidenum">
              <a:rPr lang="es-MX" smtClean="0"/>
              <a:t>‹Nº›</a:t>
            </a:fld>
            <a:endParaRPr lang="es-MX"/>
          </a:p>
        </p:txBody>
      </p:sp>
    </p:spTree>
    <p:extLst>
      <p:ext uri="{BB962C8B-B14F-4D97-AF65-F5344CB8AC3E}">
        <p14:creationId xmlns:p14="http://schemas.microsoft.com/office/powerpoint/2010/main" val="1040897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A1D9159E-206F-43C8-97F9-E2C20C931DC0}" type="datetimeFigureOut">
              <a:rPr lang="es-MX" smtClean="0"/>
              <a:t>31/05/2023</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57F5B074-E3AE-4F83-A57A-4A5FFF5187A0}" type="slidenum">
              <a:rPr lang="es-MX" smtClean="0"/>
              <a:t>‹Nº›</a:t>
            </a:fld>
            <a:endParaRPr lang="es-MX"/>
          </a:p>
        </p:txBody>
      </p:sp>
    </p:spTree>
    <p:extLst>
      <p:ext uri="{BB962C8B-B14F-4D97-AF65-F5344CB8AC3E}">
        <p14:creationId xmlns:p14="http://schemas.microsoft.com/office/powerpoint/2010/main" val="3365750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A1D9159E-206F-43C8-97F9-E2C20C931DC0}" type="datetimeFigureOut">
              <a:rPr lang="es-MX" smtClean="0"/>
              <a:t>31/05/2023</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57F5B074-E3AE-4F83-A57A-4A5FFF5187A0}" type="slidenum">
              <a:rPr lang="es-MX" smtClean="0"/>
              <a:t>‹Nº›</a:t>
            </a:fld>
            <a:endParaRPr lang="es-MX"/>
          </a:p>
        </p:txBody>
      </p:sp>
    </p:spTree>
    <p:extLst>
      <p:ext uri="{BB962C8B-B14F-4D97-AF65-F5344CB8AC3E}">
        <p14:creationId xmlns:p14="http://schemas.microsoft.com/office/powerpoint/2010/main" val="230063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1D9159E-206F-43C8-97F9-E2C20C931DC0}" type="datetimeFigureOut">
              <a:rPr lang="es-MX" smtClean="0"/>
              <a:t>31/05/2023</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57F5B074-E3AE-4F83-A57A-4A5FFF5187A0}" type="slidenum">
              <a:rPr lang="es-MX" smtClean="0"/>
              <a:t>‹Nº›</a:t>
            </a:fld>
            <a:endParaRPr lang="es-MX"/>
          </a:p>
        </p:txBody>
      </p:sp>
    </p:spTree>
    <p:extLst>
      <p:ext uri="{BB962C8B-B14F-4D97-AF65-F5344CB8AC3E}">
        <p14:creationId xmlns:p14="http://schemas.microsoft.com/office/powerpoint/2010/main" val="3290857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A1D9159E-206F-43C8-97F9-E2C20C931DC0}" type="datetimeFigureOut">
              <a:rPr lang="es-MX" smtClean="0"/>
              <a:t>31/05/2023</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57F5B074-E3AE-4F83-A57A-4A5FFF5187A0}" type="slidenum">
              <a:rPr lang="es-MX" smtClean="0"/>
              <a:t>‹Nº›</a:t>
            </a:fld>
            <a:endParaRPr lang="es-MX"/>
          </a:p>
        </p:txBody>
      </p:sp>
    </p:spTree>
    <p:extLst>
      <p:ext uri="{BB962C8B-B14F-4D97-AF65-F5344CB8AC3E}">
        <p14:creationId xmlns:p14="http://schemas.microsoft.com/office/powerpoint/2010/main" val="2071088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A1D9159E-206F-43C8-97F9-E2C20C931DC0}" type="datetimeFigureOut">
              <a:rPr lang="es-MX" smtClean="0"/>
              <a:t>31/05/2023</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57F5B074-E3AE-4F83-A57A-4A5FFF5187A0}" type="slidenum">
              <a:rPr lang="es-MX" smtClean="0"/>
              <a:t>‹Nº›</a:t>
            </a:fld>
            <a:endParaRPr lang="es-MX"/>
          </a:p>
        </p:txBody>
      </p:sp>
    </p:spTree>
    <p:extLst>
      <p:ext uri="{BB962C8B-B14F-4D97-AF65-F5344CB8AC3E}">
        <p14:creationId xmlns:p14="http://schemas.microsoft.com/office/powerpoint/2010/main" val="3248750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D9159E-206F-43C8-97F9-E2C20C931DC0}" type="datetimeFigureOut">
              <a:rPr lang="es-MX" smtClean="0"/>
              <a:t>31/05/2023</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F5B074-E3AE-4F83-A57A-4A5FFF5187A0}" type="slidenum">
              <a:rPr lang="es-MX" smtClean="0"/>
              <a:t>‹Nº›</a:t>
            </a:fld>
            <a:endParaRPr lang="es-MX"/>
          </a:p>
        </p:txBody>
      </p:sp>
    </p:spTree>
    <p:extLst>
      <p:ext uri="{BB962C8B-B14F-4D97-AF65-F5344CB8AC3E}">
        <p14:creationId xmlns:p14="http://schemas.microsoft.com/office/powerpoint/2010/main" val="2261757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2.bp.blogspot.com/-FRTgR9773r4/V9ydmPv_rrI/AAAAAAAAJQk/7uP62RNNoMQAXRxmr4Lwu9ApxM2HX0RKgCLcB/s1600/Ventana+Excel.jp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a:t>Excel</a:t>
            </a:r>
          </a:p>
        </p:txBody>
      </p:sp>
      <p:sp>
        <p:nvSpPr>
          <p:cNvPr id="3" name="Subtítulo 2"/>
          <p:cNvSpPr>
            <a:spLocks noGrp="1"/>
          </p:cNvSpPr>
          <p:nvPr>
            <p:ph type="subTitle" idx="1"/>
          </p:nvPr>
        </p:nvSpPr>
        <p:spPr/>
        <p:txBody>
          <a:bodyPr/>
          <a:lstStyle/>
          <a:p>
            <a:endParaRPr lang="es-MX"/>
          </a:p>
        </p:txBody>
      </p:sp>
    </p:spTree>
    <p:extLst>
      <p:ext uri="{BB962C8B-B14F-4D97-AF65-F5344CB8AC3E}">
        <p14:creationId xmlns:p14="http://schemas.microsoft.com/office/powerpoint/2010/main" val="2032990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419100" y="710056"/>
            <a:ext cx="6991350" cy="17199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79331"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2000" b="1" i="0" u="none" strike="noStrike" cap="none" normalizeH="0" baseline="0" dirty="0">
                <a:ln>
                  <a:noFill/>
                </a:ln>
                <a:solidFill>
                  <a:srgbClr val="3A3A3A"/>
                </a:solidFill>
                <a:effectLst/>
                <a:cs typeface="Arial" panose="020B0604020202020204" pitchFamily="34" charset="0"/>
              </a:rPr>
              <a:t>CERRAR UN LIBRO DE EXCEL</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sz="2000" b="0" i="0" u="none" strike="noStrike" cap="none" normalizeH="0" baseline="0" dirty="0">
                <a:ln>
                  <a:noFill/>
                </a:ln>
                <a:solidFill>
                  <a:srgbClr val="3A3A3A"/>
                </a:solidFill>
                <a:effectLst/>
                <a:cs typeface="Arial" panose="020B0604020202020204" pitchFamily="34" charset="0"/>
              </a:rPr>
              <a:t>Para cerrar un libro en Excel haremos </a:t>
            </a:r>
            <a:r>
              <a:rPr kumimoji="0" lang="es-MX" sz="2000" b="0" i="0" u="none" strike="noStrike" cap="none" normalizeH="0" baseline="0" dirty="0" err="1">
                <a:ln>
                  <a:noFill/>
                </a:ln>
                <a:solidFill>
                  <a:srgbClr val="3A3A3A"/>
                </a:solidFill>
                <a:effectLst/>
                <a:cs typeface="Arial" panose="020B0604020202020204" pitchFamily="34" charset="0"/>
              </a:rPr>
              <a:t>click</a:t>
            </a:r>
            <a:r>
              <a:rPr kumimoji="0" lang="es-MX" sz="2000" b="0" i="0" u="none" strike="noStrike" cap="none" normalizeH="0" baseline="0" dirty="0">
                <a:ln>
                  <a:noFill/>
                </a:ln>
                <a:solidFill>
                  <a:srgbClr val="3A3A3A"/>
                </a:solidFill>
                <a:effectLst/>
                <a:cs typeface="Arial" panose="020B0604020202020204" pitchFamily="34" charset="0"/>
              </a:rPr>
              <a:t> en el icono con forma de X  de la parte superior derecha de la hoja de Excel como puede verse en la siguiente imagen:</a:t>
            </a:r>
            <a:endParaRPr kumimoji="0" lang="es-MX" sz="20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2000" b="0" i="0" u="none" strike="noStrike" cap="none" normalizeH="0" baseline="0" dirty="0">
                <a:ln>
                  <a:noFill/>
                </a:ln>
                <a:solidFill>
                  <a:srgbClr val="3A3A3A"/>
                </a:solidFill>
                <a:effectLst/>
                <a:cs typeface="Arial" panose="020B0604020202020204" pitchFamily="34" charset="0"/>
              </a:rPr>
              <a:t>                                       </a:t>
            </a:r>
          </a:p>
        </p:txBody>
      </p:sp>
      <p:pic>
        <p:nvPicPr>
          <p:cNvPr id="4100" name="Picture 4" descr="cerrar un libro de excel aprender excel básico"/>
          <p:cNvPicPr>
            <a:picLocks noChangeAspect="1" noChangeArrowheads="1"/>
          </p:cNvPicPr>
          <p:nvPr/>
        </p:nvPicPr>
        <p:blipFill rotWithShape="1">
          <a:blip r:embed="rId2">
            <a:extLst>
              <a:ext uri="{28A0092B-C50C-407E-A947-70E740481C1C}">
                <a14:useLocalDpi xmlns:a14="http://schemas.microsoft.com/office/drawing/2010/main" val="0"/>
              </a:ext>
            </a:extLst>
          </a:blip>
          <a:srcRect b="32519"/>
          <a:stretch/>
        </p:blipFill>
        <p:spPr bwMode="auto">
          <a:xfrm>
            <a:off x="7410450" y="295593"/>
            <a:ext cx="4572000" cy="2447607"/>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5"/>
          <p:cNvSpPr/>
          <p:nvPr/>
        </p:nvSpPr>
        <p:spPr>
          <a:xfrm>
            <a:off x="419100" y="2893255"/>
            <a:ext cx="10820400" cy="1938992"/>
          </a:xfrm>
          <a:prstGeom prst="rect">
            <a:avLst/>
          </a:prstGeom>
        </p:spPr>
        <p:txBody>
          <a:bodyPr wrap="square">
            <a:spAutoFit/>
          </a:bodyPr>
          <a:lstStyle/>
          <a:p>
            <a:pPr algn="just"/>
            <a:r>
              <a:rPr lang="es-MX" sz="2400" b="0" i="0" dirty="0">
                <a:solidFill>
                  <a:srgbClr val="3A3A3A"/>
                </a:solidFill>
                <a:effectLst/>
                <a:latin typeface="Arial" panose="020B0604020202020204" pitchFamily="34" charset="0"/>
                <a:cs typeface="Arial" panose="020B0604020202020204" pitchFamily="34" charset="0"/>
              </a:rPr>
              <a:t>Al cerrar el libro, si no lo hemos guardado, nos aparecerá una ventana en la que nos pregunta si queremos cerrar nuestro libro de Excel. Elegiremos para guardarlo una carpeta en el ordenador donde nos venga bien guardar nuestros libros de Excel. Después haremos </a:t>
            </a:r>
            <a:r>
              <a:rPr lang="es-MX" sz="2400" b="0" i="0" dirty="0" err="1">
                <a:solidFill>
                  <a:srgbClr val="3A3A3A"/>
                </a:solidFill>
                <a:effectLst/>
                <a:latin typeface="Arial" panose="020B0604020202020204" pitchFamily="34" charset="0"/>
                <a:cs typeface="Arial" panose="020B0604020202020204" pitchFamily="34" charset="0"/>
              </a:rPr>
              <a:t>click</a:t>
            </a:r>
            <a:r>
              <a:rPr lang="es-MX" sz="2400" b="0" i="0" dirty="0">
                <a:solidFill>
                  <a:srgbClr val="3A3A3A"/>
                </a:solidFill>
                <a:effectLst/>
                <a:latin typeface="Arial" panose="020B0604020202020204" pitchFamily="34" charset="0"/>
                <a:cs typeface="Arial" panose="020B0604020202020204" pitchFamily="34" charset="0"/>
              </a:rPr>
              <a:t> en el botón «Guardar» y listo. El archivo de Excel ya se habrá guardado.</a:t>
            </a: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8263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47700" y="758825"/>
            <a:ext cx="10515600" cy="4351338"/>
          </a:xfrm>
        </p:spPr>
        <p:txBody>
          <a:bodyPr/>
          <a:lstStyle/>
          <a:p>
            <a:pPr marL="0" indent="0" algn="just">
              <a:buNone/>
            </a:pPr>
            <a:r>
              <a:rPr lang="es-MX" b="1" cap="all" dirty="0"/>
              <a:t>GUARDAR UN LIBRO DE EXCEL</a:t>
            </a:r>
          </a:p>
          <a:p>
            <a:pPr algn="just"/>
            <a:r>
              <a:rPr lang="es-MX" dirty="0"/>
              <a:t>. Para poder guardar un libro de Excel deberemos hacer </a:t>
            </a:r>
            <a:r>
              <a:rPr lang="es-MX" dirty="0" err="1"/>
              <a:t>click</a:t>
            </a:r>
            <a:r>
              <a:rPr lang="es-MX" dirty="0"/>
              <a:t> en la pestaña Archivo (en la esquina superior derecha) y después haremos </a:t>
            </a:r>
            <a:r>
              <a:rPr lang="es-MX" dirty="0" err="1"/>
              <a:t>click</a:t>
            </a:r>
            <a:r>
              <a:rPr lang="es-MX" dirty="0"/>
              <a:t> en la opción «Guardar como».</a:t>
            </a:r>
          </a:p>
          <a:p>
            <a:pPr algn="just"/>
            <a:r>
              <a:rPr lang="es-MX" dirty="0"/>
              <a:t>Se puedes usar el atajo de teclas del teclado que es «</a:t>
            </a:r>
            <a:r>
              <a:rPr lang="es-MX" dirty="0" err="1"/>
              <a:t>Ctrl</a:t>
            </a:r>
            <a:r>
              <a:rPr lang="es-MX" dirty="0"/>
              <a:t> + G».</a:t>
            </a:r>
          </a:p>
        </p:txBody>
      </p:sp>
    </p:spTree>
    <p:extLst>
      <p:ext uri="{BB962C8B-B14F-4D97-AF65-F5344CB8AC3E}">
        <p14:creationId xmlns:p14="http://schemas.microsoft.com/office/powerpoint/2010/main" val="673159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590550" y="587114"/>
            <a:ext cx="11353800" cy="418217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79331"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2000" b="1" i="0" u="none" strike="noStrike" cap="none" normalizeH="0" baseline="0" dirty="0">
                <a:ln>
                  <a:noFill/>
                </a:ln>
                <a:solidFill>
                  <a:srgbClr val="3A3A3A"/>
                </a:solidFill>
                <a:effectLst/>
                <a:cs typeface="Arial" panose="020B0604020202020204" pitchFamily="34" charset="0"/>
              </a:rPr>
              <a:t>INSERTAR VALORES EN EXCEL</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sz="2000" b="0" i="0" u="none" strike="noStrike" cap="none" normalizeH="0" baseline="0" dirty="0">
                <a:ln>
                  <a:noFill/>
                </a:ln>
                <a:solidFill>
                  <a:srgbClr val="3A3A3A"/>
                </a:solidFill>
                <a:effectLst/>
                <a:cs typeface="Arial" panose="020B0604020202020204" pitchFamily="34" charset="0"/>
              </a:rPr>
              <a:t>Para insertar valores o textos en Excel nos colocaremos en la celda, en la que queremos escribir y directamente comenzaremos a escribir lo que queramos. Inicialmente Excel es muy útil para hacer listas de cosas puesto que es una manera muy ordenada de poder hacer un listado en diferentes columnas.</a:t>
            </a:r>
            <a:endParaRPr kumimoji="0" lang="es-MX" sz="20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2000" b="0" i="0" u="none" strike="noStrike" cap="none" normalizeH="0" baseline="0" dirty="0">
                <a:ln>
                  <a:noFill/>
                </a:ln>
                <a:solidFill>
                  <a:srgbClr val="3A3A3A"/>
                </a:solidFill>
                <a:effectLst/>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s-MX" sz="2000" dirty="0">
              <a:solidFill>
                <a:srgbClr val="3A3A3A"/>
              </a:solidFill>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2000" b="0" i="0" u="none" strike="noStrike" cap="none" normalizeH="0" baseline="0" dirty="0">
              <a:ln>
                <a:noFill/>
              </a:ln>
              <a:solidFill>
                <a:srgbClr val="3A3A3A"/>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MX" sz="2000" dirty="0">
              <a:solidFill>
                <a:srgbClr val="3A3A3A"/>
              </a:solidFill>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2000" b="0" i="0" u="none" strike="noStrike" cap="none" normalizeH="0" baseline="0" dirty="0">
              <a:ln>
                <a:noFill/>
              </a:ln>
              <a:solidFill>
                <a:srgbClr val="3A3A3A"/>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2000" b="0" i="0" u="none" strike="noStrike" cap="none" normalizeH="0" baseline="0" dirty="0">
                <a:ln>
                  <a:noFill/>
                </a:ln>
                <a:solidFill>
                  <a:srgbClr val="3A3A3A"/>
                </a:solidFill>
                <a:effectLst/>
                <a:cs typeface="Arial" panose="020B0604020202020204" pitchFamily="34" charset="0"/>
              </a:rPr>
              <a:t>En la imagen anterior podemos ver como al escribir en una celda el texto también aparece en la barra superior de fórmulas. En esta barra también podremos escribir nuestros textos, números o fórmulas.</a:t>
            </a:r>
          </a:p>
        </p:txBody>
      </p:sp>
      <p:pic>
        <p:nvPicPr>
          <p:cNvPr id="5124" name="Picture 4" descr="aprender excel básico escribir en exc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2278153"/>
            <a:ext cx="4010025" cy="1181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6541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704850" y="459408"/>
            <a:ext cx="10896600" cy="424373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79331"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2400" b="1" i="0" u="none" strike="noStrike" cap="none" normalizeH="0" baseline="0" dirty="0">
                <a:ln>
                  <a:noFill/>
                </a:ln>
                <a:solidFill>
                  <a:srgbClr val="3A3A3A"/>
                </a:solidFill>
                <a:effectLst/>
                <a:cs typeface="Arial" panose="020B0604020202020204" pitchFamily="34" charset="0"/>
              </a:rPr>
              <a:t>DAR FORMATO EN EXCEL</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sz="2400" b="0" i="0" u="none" strike="noStrike" cap="none" normalizeH="0" baseline="0" dirty="0">
                <a:ln>
                  <a:noFill/>
                </a:ln>
                <a:solidFill>
                  <a:srgbClr val="3A3A3A"/>
                </a:solidFill>
                <a:effectLst/>
                <a:cs typeface="Arial" panose="020B0604020202020204" pitchFamily="34" charset="0"/>
              </a:rPr>
              <a:t>Si queremos dar un poco de formato a los números o textos que hemos escrito podemos usar para ello las herramientas que podemos encontrar en la pestaña de Inicio de Excel.</a:t>
            </a:r>
            <a:endParaRPr kumimoji="0" lang="es-MX" sz="24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2400" b="0" i="0" u="none" strike="noStrike" cap="none" normalizeH="0" baseline="0" dirty="0">
                <a:ln>
                  <a:noFill/>
                </a:ln>
                <a:solidFill>
                  <a:srgbClr val="3A3A3A"/>
                </a:solidFill>
                <a:effectLst/>
                <a:cs typeface="Arial" panose="020B0604020202020204" pitchFamily="34" charset="0"/>
              </a:rPr>
              <a:t>                                                                                           </a:t>
            </a:r>
            <a:endParaRPr kumimoji="0" lang="es-MX" sz="24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2400" b="0" i="0" u="none" strike="noStrike" cap="none" normalizeH="0" baseline="0" dirty="0">
              <a:ln>
                <a:noFill/>
              </a:ln>
              <a:solidFill>
                <a:srgbClr val="3A3A3A"/>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2400" b="0" i="0" u="none" strike="noStrike" cap="none" normalizeH="0" baseline="0" dirty="0">
              <a:ln>
                <a:noFill/>
              </a:ln>
              <a:solidFill>
                <a:srgbClr val="3A3A3A"/>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2400" b="0" i="0" u="none" strike="noStrike" cap="none" normalizeH="0" baseline="0" dirty="0">
              <a:ln>
                <a:noFill/>
              </a:ln>
              <a:solidFill>
                <a:srgbClr val="3A3A3A"/>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MX" sz="2400" dirty="0">
              <a:solidFill>
                <a:srgbClr val="3A3A3A"/>
              </a:solidFill>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2400" b="0" i="0" u="none" strike="noStrike" cap="none" normalizeH="0" baseline="0" dirty="0">
                <a:ln>
                  <a:noFill/>
                </a:ln>
                <a:solidFill>
                  <a:srgbClr val="3A3A3A"/>
                </a:solidFill>
                <a:effectLst/>
                <a:cs typeface="Arial" panose="020B0604020202020204" pitchFamily="34" charset="0"/>
              </a:rPr>
              <a:t>En esta pestaña, a través de los grupos de iconos de FUENTE y ALINEACIÓN podremos dar formato a nuestras celdas en Excel con una gran facilidad.</a:t>
            </a:r>
          </a:p>
        </p:txBody>
      </p:sp>
      <p:pic>
        <p:nvPicPr>
          <p:cNvPr id="6146" name="Picture 2" descr="3 pestaña inicio excel dar formato en exc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243137"/>
            <a:ext cx="6848475" cy="1171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4667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0225" y="358774"/>
            <a:ext cx="10763250" cy="5718175"/>
          </a:xfrm>
        </p:spPr>
        <p:txBody>
          <a:bodyPr>
            <a:normAutofit/>
          </a:bodyPr>
          <a:lstStyle/>
          <a:p>
            <a:pPr marL="0" indent="0" algn="just">
              <a:buNone/>
            </a:pPr>
            <a:r>
              <a:rPr lang="es-MX" b="1" cap="all" dirty="0"/>
              <a:t>INSERTAR UNA FUNCIÓN EN EXCEL</a:t>
            </a:r>
          </a:p>
          <a:p>
            <a:pPr marL="0" indent="0" algn="just">
              <a:buNone/>
            </a:pPr>
            <a:r>
              <a:rPr lang="es-MX" dirty="0"/>
              <a:t>Existen dos maneras:</a:t>
            </a:r>
          </a:p>
          <a:p>
            <a:pPr lvl="1" algn="just"/>
            <a:r>
              <a:rPr lang="es-MX" dirty="0"/>
              <a:t>Escribir la fórmula de memoria</a:t>
            </a:r>
          </a:p>
          <a:p>
            <a:pPr lvl="1" algn="just"/>
            <a:r>
              <a:rPr lang="es-MX" dirty="0"/>
              <a:t>Insertar una fórmula.</a:t>
            </a:r>
          </a:p>
          <a:p>
            <a:pPr lvl="1" algn="just"/>
            <a:endParaRPr lang="es-MX" dirty="0"/>
          </a:p>
          <a:p>
            <a:pPr algn="just"/>
            <a:r>
              <a:rPr lang="es-MX" b="1" cap="all" dirty="0"/>
              <a:t>ESCRIBIR FÓRMULAS EN UNA CELDA</a:t>
            </a:r>
          </a:p>
          <a:p>
            <a:pPr algn="just"/>
            <a:r>
              <a:rPr lang="es-MX" dirty="0"/>
              <a:t>Nos colocaremos sobre una celda y escribiremos la función que sea precedida del signo igual. Al ir escribiendo la fórmula, Excel automáticamente detectará todas las posibles fórmulas que empiezan como estás escribiendo. En la siguiente imagen puede verse un desplegable donde Excel sugiere varias funciones:</a:t>
            </a:r>
          </a:p>
          <a:p>
            <a:pPr algn="just"/>
            <a:endParaRPr lang="es-MX" dirty="0"/>
          </a:p>
        </p:txBody>
      </p:sp>
      <p:pic>
        <p:nvPicPr>
          <p:cNvPr id="7170" name="Picture 2" descr="escribir fórmulas en excel aprender excel básic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1949" y="4606925"/>
            <a:ext cx="3933607" cy="1717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2250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77825" y="339725"/>
            <a:ext cx="11239500" cy="4351338"/>
          </a:xfrm>
        </p:spPr>
        <p:txBody>
          <a:bodyPr/>
          <a:lstStyle/>
          <a:p>
            <a:pPr marL="0" indent="0">
              <a:buNone/>
            </a:pPr>
            <a:r>
              <a:rPr lang="es-MX" b="1" cap="all" dirty="0"/>
              <a:t>INSERTAR FÓRMULAS</a:t>
            </a:r>
          </a:p>
          <a:p>
            <a:r>
              <a:rPr lang="es-MX" dirty="0"/>
              <a:t>Para insertar una fórmula deberemos ir a:</a:t>
            </a:r>
          </a:p>
          <a:p>
            <a:r>
              <a:rPr lang="es-MX" i="1" dirty="0"/>
              <a:t>Pestaña Fórmulas &gt;&gt; Grupo Biblioteca de Funciones </a:t>
            </a:r>
            <a:endParaRPr lang="es-MX" dirty="0"/>
          </a:p>
          <a:p>
            <a:r>
              <a:rPr lang="es-MX" dirty="0"/>
              <a:t>Una vez que estemos en esta pestaña seleccionaremos de los desplegables</a:t>
            </a:r>
          </a:p>
        </p:txBody>
      </p:sp>
      <p:pic>
        <p:nvPicPr>
          <p:cNvPr id="8194" name="Picture 2" descr="6 insertar fórmulas en excel aprender excel básic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40588" y="339725"/>
            <a:ext cx="4391025" cy="116205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363537" y="2515394"/>
            <a:ext cx="11253788" cy="1569660"/>
          </a:xfrm>
          <a:prstGeom prst="rect">
            <a:avLst/>
          </a:prstGeom>
        </p:spPr>
        <p:txBody>
          <a:bodyPr wrap="square">
            <a:spAutoFit/>
          </a:bodyPr>
          <a:lstStyle/>
          <a:p>
            <a:pPr algn="just"/>
            <a:r>
              <a:rPr lang="es-MX" sz="2400" b="0" i="0" dirty="0">
                <a:solidFill>
                  <a:srgbClr val="3A3A3A"/>
                </a:solidFill>
                <a:effectLst/>
                <a:latin typeface="Poppins"/>
              </a:rPr>
              <a:t>Seleccionada las funciones, nos aparecerá una ventana de ayuda que nos permitirá ir seleccionando los diferentes rangos de celdas que utilizaremos en nuestra función. La ventana de ayuda también nos explica los diferentes argumentos (partes de una función) que tenemos que utilizar.</a:t>
            </a:r>
            <a:endParaRPr lang="es-MX" sz="2400" dirty="0"/>
          </a:p>
        </p:txBody>
      </p:sp>
      <p:pic>
        <p:nvPicPr>
          <p:cNvPr id="8196" name="Picture 4" descr="ventana de ayuda de una función en exce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824" y="4085054"/>
            <a:ext cx="4537075" cy="25841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22170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Combinar celdas</a:t>
            </a:r>
          </a:p>
        </p:txBody>
      </p:sp>
      <p:sp>
        <p:nvSpPr>
          <p:cNvPr id="3" name="Marcador de contenido 2"/>
          <p:cNvSpPr>
            <a:spLocks noGrp="1"/>
          </p:cNvSpPr>
          <p:nvPr>
            <p:ph idx="1"/>
          </p:nvPr>
        </p:nvSpPr>
        <p:spPr/>
        <p:txBody>
          <a:bodyPr/>
          <a:lstStyle/>
          <a:p>
            <a:r>
              <a:rPr lang="es-MX" dirty="0"/>
              <a:t>Para combinar celdas, se seleccionan la celdas, y se selecciona el botón combinar y centrar. El texto quedará centrado respecto a las celdas que dieron origen a la celda combinada.</a:t>
            </a:r>
          </a:p>
          <a:p>
            <a:endParaRPr lang="es-MX" dirty="0"/>
          </a:p>
          <a:p>
            <a:r>
              <a:rPr lang="es-MX" dirty="0"/>
              <a:t>Para dividir el texto de una celda en dos línea, se para donde se quiere dividir, y se presiona ALT + </a:t>
            </a:r>
            <a:r>
              <a:rPr lang="es-MX"/>
              <a:t>enter </a:t>
            </a:r>
            <a:endParaRPr lang="es-MX" dirty="0"/>
          </a:p>
        </p:txBody>
      </p:sp>
    </p:spTree>
    <p:extLst>
      <p:ext uri="{BB962C8B-B14F-4D97-AF65-F5344CB8AC3E}">
        <p14:creationId xmlns:p14="http://schemas.microsoft.com/office/powerpoint/2010/main" val="4215333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¿Qué es Excel?</a:t>
            </a:r>
          </a:p>
        </p:txBody>
      </p:sp>
      <p:sp>
        <p:nvSpPr>
          <p:cNvPr id="3" name="Marcador de contenido 2"/>
          <p:cNvSpPr>
            <a:spLocks noGrp="1"/>
          </p:cNvSpPr>
          <p:nvPr>
            <p:ph idx="1"/>
          </p:nvPr>
        </p:nvSpPr>
        <p:spPr>
          <a:xfrm>
            <a:off x="838200" y="1425575"/>
            <a:ext cx="10515600" cy="4351338"/>
          </a:xfrm>
        </p:spPr>
        <p:txBody>
          <a:bodyPr>
            <a:normAutofit fontScale="92500" lnSpcReduction="10000"/>
          </a:bodyPr>
          <a:lstStyle/>
          <a:p>
            <a:r>
              <a:rPr lang="es-MX" dirty="0"/>
              <a:t>Excel es una herramienta que nos permite hacer cálculos de manera rápida y sencilla, dibujar gráficos a partir de la información que hemos dibujado, hacer análisis profundos de grandes cantidades de información y muchas otras cosas.</a:t>
            </a:r>
          </a:p>
          <a:p>
            <a:r>
              <a:rPr lang="es-MX" dirty="0"/>
              <a:t>Excel tiene la particularidad de denomina a un archivo como libro, puesto que está organizado en hojas de trabajo. </a:t>
            </a:r>
          </a:p>
          <a:p>
            <a:r>
              <a:rPr lang="es-MX" dirty="0"/>
              <a:t>Excel está organizado en un conjunto de filas (identificada por un Número) y columnas (identificadas por letras de la A..Z, AA..AZ, BA..BZ, etc.</a:t>
            </a:r>
          </a:p>
          <a:p>
            <a:r>
              <a:rPr lang="es-MX" dirty="0"/>
              <a:t>La intersección de filas y columnas es una celda y se identifica por medio de una la letra de la columna seguida del número de la fila correspondiente. </a:t>
            </a:r>
          </a:p>
          <a:p>
            <a:endParaRPr lang="es-MX" dirty="0"/>
          </a:p>
        </p:txBody>
      </p:sp>
    </p:spTree>
    <p:extLst>
      <p:ext uri="{BB962C8B-B14F-4D97-AF65-F5344CB8AC3E}">
        <p14:creationId xmlns:p14="http://schemas.microsoft.com/office/powerpoint/2010/main" val="3551765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209550" y="177225"/>
            <a:ext cx="11391900" cy="5847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58700" tIns="0" rIns="15870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2400" b="1" i="0" u="none" strike="noStrike" cap="none" normalizeH="0" baseline="0" dirty="0">
                <a:ln>
                  <a:noFill/>
                </a:ln>
                <a:solidFill>
                  <a:srgbClr val="333333"/>
                </a:solidFill>
                <a:effectLst/>
                <a:cs typeface="Arial" panose="020B0604020202020204" pitchFamily="34" charset="0"/>
              </a:rPr>
              <a:t>PARTES DE LA VENTANA MICROSOFT EXCEL 2010.</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400" b="0" i="0" u="sng" strike="noStrike" cap="none" normalizeH="0" baseline="0" dirty="0">
                <a:ln>
                  <a:noFill/>
                </a:ln>
                <a:solidFill>
                  <a:srgbClr val="11CC44"/>
                </a:solidFill>
                <a:effectLst/>
                <a:latin typeface="Times New Roman" panose="02020603050405020304" pitchFamily="18" charset="0"/>
                <a:cs typeface="Times New Roman" panose="02020603050405020304" pitchFamily="18" charset="0"/>
              </a:rPr>
              <a:t>  </a:t>
            </a:r>
            <a:endParaRPr kumimoji="0" lang="es-MX" sz="31800" b="0" i="0" u="sng" strike="noStrike" cap="none" normalizeH="0" baseline="0" dirty="0">
              <a:ln>
                <a:noFill/>
              </a:ln>
              <a:solidFill>
                <a:srgbClr val="11CC44"/>
              </a:solidFill>
              <a:effectLst/>
              <a:latin typeface="Times New Roman" panose="02020603050405020304" pitchFamily="18" charset="0"/>
              <a:cs typeface="Times New Roman" panose="02020603050405020304" pitchFamily="18" charset="0"/>
            </a:endParaRPr>
          </a:p>
        </p:txBody>
      </p:sp>
      <p:pic>
        <p:nvPicPr>
          <p:cNvPr id="9218" name="Picture 2" descr="https://2.bp.blogspot.com/-FRTgR9773r4/V9ydmPv_rrI/AAAAAAAAJQk/7uP62RNNoMQAXRxmr4Lwu9ApxM2HX0RKgCLcB/s640/Ventana%2BExcel.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39900" y="525244"/>
            <a:ext cx="7632700" cy="63327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5700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457200" y="842137"/>
            <a:ext cx="11125200" cy="514623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79350" rIns="0" bIns="7935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MX" sz="1800" b="1" i="0" u="none" strike="noStrike" cap="none" normalizeH="0" baseline="0" dirty="0">
                <a:ln>
                  <a:noFill/>
                </a:ln>
                <a:solidFill>
                  <a:srgbClr val="333333"/>
                </a:solidFill>
                <a:effectLst/>
                <a:cs typeface="Arial" panose="020B0604020202020204" pitchFamily="34" charset="0"/>
              </a:rPr>
              <a:t>BARRA DE TITULO: </a:t>
            </a:r>
            <a:r>
              <a:rPr kumimoji="0" lang="es-MX" sz="1800" b="0" i="0" u="none" strike="noStrike" cap="none" normalizeH="0" baseline="0" dirty="0">
                <a:ln>
                  <a:noFill/>
                </a:ln>
                <a:solidFill>
                  <a:srgbClr val="333333"/>
                </a:solidFill>
                <a:effectLst/>
                <a:cs typeface="Arial" panose="020B0604020202020204" pitchFamily="34" charset="0"/>
              </a:rPr>
              <a:t>La barra de título contiene el nombre del documento sobre el que se está trabajando en ese momento. Cuando creamos un libro nuevo se le asigna el nombre provisional </a:t>
            </a:r>
            <a:r>
              <a:rPr kumimoji="0" lang="es-MX" sz="1800" b="0" i="1" u="none" strike="noStrike" cap="none" normalizeH="0" baseline="0" dirty="0">
                <a:ln>
                  <a:noFill/>
                </a:ln>
                <a:solidFill>
                  <a:srgbClr val="333333"/>
                </a:solidFill>
                <a:effectLst/>
                <a:cs typeface="Arial" panose="020B0604020202020204" pitchFamily="34" charset="0"/>
              </a:rPr>
              <a:t>Libro1</a:t>
            </a:r>
            <a:r>
              <a:rPr kumimoji="0" lang="es-MX" sz="1800" b="0" i="0" u="none" strike="noStrike" cap="none" normalizeH="0" baseline="0" dirty="0">
                <a:ln>
                  <a:noFill/>
                </a:ln>
                <a:solidFill>
                  <a:srgbClr val="333333"/>
                </a:solidFill>
                <a:effectLst/>
                <a:cs typeface="Arial" panose="020B0604020202020204" pitchFamily="34" charset="0"/>
              </a:rPr>
              <a:t>, hasta que lo guardemos y le demos el nombre que queramos. En el extremo de la derecha están los botones para minimizar, restaurar y cerrar. </a:t>
            </a:r>
            <a:endParaRPr kumimoji="0" lang="es-MX" sz="1800"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MX" sz="1800" b="1" i="0" u="none" strike="noStrike" cap="none" normalizeH="0" baseline="0" dirty="0">
              <a:ln>
                <a:noFill/>
              </a:ln>
              <a:solidFill>
                <a:srgbClr val="333333"/>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sz="1800" b="1" i="0" u="none" strike="noStrike" cap="none" normalizeH="0" baseline="0" dirty="0">
                <a:ln>
                  <a:noFill/>
                </a:ln>
                <a:solidFill>
                  <a:srgbClr val="333333"/>
                </a:solidFill>
                <a:effectLst/>
                <a:cs typeface="Arial" panose="020B0604020202020204" pitchFamily="34" charset="0"/>
              </a:rPr>
              <a:t>BARRA DE MENUS:</a:t>
            </a:r>
            <a:r>
              <a:rPr kumimoji="0" lang="es-MX" sz="1800" b="0" i="0" u="none" strike="noStrike" cap="none" normalizeH="0" baseline="0" dirty="0">
                <a:ln>
                  <a:noFill/>
                </a:ln>
                <a:solidFill>
                  <a:srgbClr val="333333"/>
                </a:solidFill>
                <a:effectLst/>
                <a:cs typeface="Arial" panose="020B0604020202020204" pitchFamily="34" charset="0"/>
              </a:rPr>
              <a:t> Es el sistema central de EXCEL ya que </a:t>
            </a:r>
            <a:r>
              <a:rPr kumimoji="0" lang="es-MX" sz="1800" b="0" i="0" u="none" strike="noStrike" cap="none" normalizeH="0" baseline="0" dirty="0" err="1">
                <a:ln>
                  <a:noFill/>
                </a:ln>
                <a:solidFill>
                  <a:srgbClr val="333333"/>
                </a:solidFill>
                <a:effectLst/>
                <a:cs typeface="Arial" panose="020B0604020202020204" pitchFamily="34" charset="0"/>
              </a:rPr>
              <a:t>ahi</a:t>
            </a:r>
            <a:r>
              <a:rPr kumimoji="0" lang="es-MX" sz="1800" b="0" i="0" u="none" strike="noStrike" cap="none" normalizeH="0" baseline="0" dirty="0">
                <a:ln>
                  <a:noFill/>
                </a:ln>
                <a:solidFill>
                  <a:srgbClr val="333333"/>
                </a:solidFill>
                <a:effectLst/>
                <a:cs typeface="Arial" panose="020B0604020202020204" pitchFamily="34" charset="0"/>
              </a:rPr>
              <a:t> se encuentran casi todas la funciones de EXCEL contiene las operaciones de Excel, agrupadas en menús desplegables. Al hacer clic en Insertar, por ejemplo, veremos las operaciones relacionadas con los diferentes elementos que se pueden insertar en Excel. Todas las operaciones se pueden hacer a partir de estos menús. Pero las cosas más habituales se realizan más rápidamente a partir de los iconos de las otras barras que veremos a continuación. El icono con la cruz, del extremo derecho, nos permite cerrar el libro actual.</a:t>
            </a:r>
          </a:p>
          <a:p>
            <a:pPr marL="0" marR="0" lvl="0" indent="0" algn="just" defTabSz="914400" rtl="0" eaLnBrk="0" fontAlgn="base" latinLnBrk="0" hangingPunct="0">
              <a:lnSpc>
                <a:spcPct val="100000"/>
              </a:lnSpc>
              <a:spcBef>
                <a:spcPct val="0"/>
              </a:spcBef>
              <a:spcAft>
                <a:spcPct val="0"/>
              </a:spcAft>
              <a:buClrTx/>
              <a:buSzTx/>
              <a:buFontTx/>
              <a:buNone/>
              <a:tabLst/>
            </a:pPr>
            <a:br>
              <a:rPr kumimoji="0" lang="es-MX" sz="1800" b="0" i="0" u="none" strike="noStrike" cap="none" normalizeH="0" baseline="0" dirty="0">
                <a:ln>
                  <a:noFill/>
                </a:ln>
                <a:solidFill>
                  <a:schemeClr val="tx1"/>
                </a:solidFill>
                <a:effectLst/>
                <a:cs typeface="Arial" panose="020B0604020202020204" pitchFamily="34" charset="0"/>
              </a:rPr>
            </a:br>
            <a:endParaRPr kumimoji="0" lang="es-MX" sz="1800"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sz="1800" b="1" i="0" u="none" strike="noStrike" cap="none" normalizeH="0" baseline="0" dirty="0">
                <a:ln>
                  <a:noFill/>
                </a:ln>
                <a:solidFill>
                  <a:srgbClr val="333333"/>
                </a:solidFill>
                <a:effectLst/>
                <a:cs typeface="Arial" panose="020B0604020202020204" pitchFamily="34" charset="0"/>
              </a:rPr>
              <a:t>BARRA DE HERRAMIENTA ESTANDAR:</a:t>
            </a:r>
            <a:r>
              <a:rPr kumimoji="0" lang="es-MX" sz="1800" b="0" i="0" u="none" strike="noStrike" cap="none" normalizeH="0" baseline="0" dirty="0">
                <a:ln>
                  <a:noFill/>
                </a:ln>
                <a:solidFill>
                  <a:srgbClr val="333333"/>
                </a:solidFill>
                <a:effectLst/>
                <a:cs typeface="Arial" panose="020B0604020202020204" pitchFamily="34" charset="0"/>
              </a:rPr>
              <a:t> La barra de herramientas estándar incluye</a:t>
            </a:r>
            <a:br>
              <a:rPr kumimoji="0" lang="es-MX" sz="1800" b="0" i="0" u="none" strike="noStrike" cap="none" normalizeH="0" baseline="0" dirty="0">
                <a:ln>
                  <a:noFill/>
                </a:ln>
                <a:solidFill>
                  <a:srgbClr val="333333"/>
                </a:solidFill>
                <a:effectLst/>
                <a:cs typeface="Arial" panose="020B0604020202020204" pitchFamily="34" charset="0"/>
              </a:rPr>
            </a:br>
            <a:r>
              <a:rPr kumimoji="0" lang="es-MX" sz="1800" b="0" i="0" u="none" strike="noStrike" cap="none" normalizeH="0" baseline="0" dirty="0">
                <a:ln>
                  <a:noFill/>
                </a:ln>
                <a:solidFill>
                  <a:srgbClr val="333333"/>
                </a:solidFill>
                <a:effectLst/>
                <a:cs typeface="Arial" panose="020B0604020202020204" pitchFamily="34" charset="0"/>
              </a:rPr>
              <a:t>botones que son métodos abreviados para los comandos más utilizados. Contiene botones para las herramientas que se usa con más frecuencia, tales como guardar, abrir e imprimir libros.</a:t>
            </a:r>
            <a:br>
              <a:rPr kumimoji="0" lang="es-MX" sz="1800" b="0" i="0" u="none" strike="noStrike" cap="none" normalizeH="0" baseline="0" dirty="0">
                <a:ln>
                  <a:noFill/>
                </a:ln>
                <a:solidFill>
                  <a:srgbClr val="333333"/>
                </a:solidFill>
                <a:effectLst/>
                <a:cs typeface="Arial" panose="020B0604020202020204" pitchFamily="34" charset="0"/>
              </a:rPr>
            </a:br>
            <a:br>
              <a:rPr kumimoji="0" lang="es-MX" sz="1800" b="0" i="0" u="none" strike="noStrike" cap="none" normalizeH="0" baseline="0" dirty="0">
                <a:ln>
                  <a:noFill/>
                </a:ln>
                <a:solidFill>
                  <a:srgbClr val="333333"/>
                </a:solidFill>
                <a:effectLst/>
                <a:cs typeface="Arial" panose="020B0604020202020204" pitchFamily="34" charset="0"/>
              </a:rPr>
            </a:br>
            <a:endParaRPr kumimoji="0" lang="es-MX" sz="1800" b="0" i="0" u="none" strike="noStrike" cap="none" normalizeH="0" baseline="0" dirty="0">
              <a:ln>
                <a:noFill/>
              </a:ln>
              <a:solidFill>
                <a:schemeClr val="tx1"/>
              </a:solidFill>
              <a:effectLst/>
              <a:cs typeface="Arial" panose="020B0604020202020204" pitchFamily="34" charset="0"/>
            </a:endParaRPr>
          </a:p>
        </p:txBody>
      </p:sp>
    </p:spTree>
    <p:extLst>
      <p:ext uri="{BB962C8B-B14F-4D97-AF65-F5344CB8AC3E}">
        <p14:creationId xmlns:p14="http://schemas.microsoft.com/office/powerpoint/2010/main" val="271261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19100" y="644524"/>
            <a:ext cx="11239500" cy="5889625"/>
          </a:xfrm>
        </p:spPr>
        <p:txBody>
          <a:bodyPr>
            <a:normAutofit/>
          </a:bodyPr>
          <a:lstStyle/>
          <a:p>
            <a:pPr lvl="0" algn="just"/>
            <a:r>
              <a:rPr kumimoji="0" lang="es-MX" sz="2400" b="1" i="0" u="none" strike="noStrike" cap="none" normalizeH="0" baseline="0" dirty="0">
                <a:ln>
                  <a:noFill/>
                </a:ln>
                <a:solidFill>
                  <a:srgbClr val="333333"/>
                </a:solidFill>
                <a:effectLst/>
                <a:latin typeface="Arial" panose="020B0604020202020204" pitchFamily="34" charset="0"/>
                <a:cs typeface="Arial" panose="020B0604020202020204" pitchFamily="34" charset="0"/>
              </a:rPr>
              <a:t>BARRA DE FORMATO: </a:t>
            </a:r>
            <a:r>
              <a:rPr kumimoji="0" lang="es-MX" sz="2400" b="0" i="0" u="none" strike="noStrike" cap="none" normalizeH="0" baseline="0" dirty="0">
                <a:ln>
                  <a:noFill/>
                </a:ln>
                <a:solidFill>
                  <a:srgbClr val="333333"/>
                </a:solidFill>
                <a:effectLst/>
                <a:latin typeface="Arial" panose="020B0604020202020204" pitchFamily="34" charset="0"/>
                <a:cs typeface="Arial" panose="020B0604020202020204" pitchFamily="34" charset="0"/>
              </a:rPr>
              <a:t>puede cambiar el aspecto de su hoja de cálculo y de sus números. Excel dispone de varios botones para dar formato a los mismos. Los otros botones para dar formato funcionan como se espera.</a:t>
            </a:r>
            <a:br>
              <a:rPr kumimoji="0" lang="es-MX" sz="2400" b="0" i="0" u="none" strike="noStrike" cap="none" normalizeH="0" baseline="0" dirty="0">
                <a:ln>
                  <a:noFill/>
                </a:ln>
                <a:solidFill>
                  <a:srgbClr val="333333"/>
                </a:solidFill>
                <a:effectLst/>
                <a:latin typeface="Arial" panose="020B0604020202020204" pitchFamily="34" charset="0"/>
                <a:cs typeface="Arial" panose="020B0604020202020204" pitchFamily="34" charset="0"/>
              </a:rPr>
            </a:br>
            <a:r>
              <a:rPr kumimoji="0" lang="es-MX" sz="2400" b="0" i="0" u="none" strike="noStrike" cap="none" normalizeH="0" baseline="0" dirty="0">
                <a:ln>
                  <a:noFill/>
                </a:ln>
                <a:solidFill>
                  <a:srgbClr val="333333"/>
                </a:solidFill>
                <a:effectLst/>
                <a:latin typeface="Arial" panose="020B0604020202020204" pitchFamily="34" charset="0"/>
                <a:cs typeface="Arial" panose="020B0604020202020204" pitchFamily="34" charset="0"/>
              </a:rPr>
              <a:t>Los comandos de formato se aplican generalmente a toda la celda. </a:t>
            </a:r>
          </a:p>
          <a:p>
            <a:pPr marL="457200" lvl="1" indent="0" algn="just">
              <a:buNone/>
            </a:pPr>
            <a:r>
              <a:rPr lang="es-MX" dirty="0">
                <a:solidFill>
                  <a:srgbClr val="333333"/>
                </a:solidFill>
                <a:latin typeface="Arial" panose="020B0604020202020204" pitchFamily="34" charset="0"/>
                <a:cs typeface="Arial" panose="020B0604020202020204" pitchFamily="34" charset="0"/>
              </a:rPr>
              <a:t>Se </a:t>
            </a:r>
            <a:r>
              <a:rPr kumimoji="0" lang="es-MX" b="0" i="0" u="none" strike="noStrike" cap="none" normalizeH="0" baseline="0" dirty="0">
                <a:ln>
                  <a:noFill/>
                </a:ln>
                <a:solidFill>
                  <a:srgbClr val="333333"/>
                </a:solidFill>
                <a:effectLst/>
                <a:latin typeface="Arial" panose="020B0604020202020204" pitchFamily="34" charset="0"/>
                <a:cs typeface="Arial" panose="020B0604020202020204" pitchFamily="34" charset="0"/>
              </a:rPr>
              <a:t>puede dar formato solamente a una parte del texto contenido dentro de la celda (fuente, tamaño de fuente, estilos, color), pero en cambio, los formatos de números, alineamientos y sangrías solo se aplican a la celda íntegra. Los alineamientos y sangrías son aplicados solo dentro de la celda y no a través de toda la página u hoja de cálculo.</a:t>
            </a:r>
          </a:p>
          <a:p>
            <a:pPr lvl="0" algn="just"/>
            <a:r>
              <a:rPr kumimoji="0" lang="es-MX" sz="2400" b="1" i="0" u="none" strike="noStrike" cap="none" normalizeH="0" baseline="0" dirty="0">
                <a:ln>
                  <a:noFill/>
                </a:ln>
                <a:solidFill>
                  <a:srgbClr val="333333"/>
                </a:solidFill>
                <a:effectLst/>
                <a:latin typeface="Arial" panose="020B0604020202020204" pitchFamily="34" charset="0"/>
                <a:cs typeface="Arial" panose="020B0604020202020204" pitchFamily="34" charset="0"/>
              </a:rPr>
              <a:t>BARRA DE FORMULAS:</a:t>
            </a:r>
            <a:r>
              <a:rPr kumimoji="0" lang="es-MX" sz="2400" b="0" i="0" u="none" strike="noStrike" cap="none" normalizeH="0" baseline="0" dirty="0">
                <a:ln>
                  <a:noFill/>
                </a:ln>
                <a:solidFill>
                  <a:srgbClr val="333333"/>
                </a:solidFill>
                <a:effectLst/>
                <a:latin typeface="Arial" panose="020B0604020202020204" pitchFamily="34" charset="0"/>
                <a:cs typeface="Arial" panose="020B0604020202020204" pitchFamily="34" charset="0"/>
              </a:rPr>
              <a:t> La barra de fórmula permite ver, escribir y editar datos en la celda seleccionada. Si la celda contiene una fórmula, se mostrará aquí. Si hay una fórmula se mostrará el contenido de la celda. El contenido de la celda se puede editar directamente en las celdas o en la barra de fórmulas.</a:t>
            </a:r>
            <a:endParaRPr kumimoji="0" lang="es-MX"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algn="just"/>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3829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514350" y="414606"/>
            <a:ext cx="11258550" cy="5909310"/>
          </a:xfrm>
          <a:prstGeom prst="rect">
            <a:avLst/>
          </a:prstGeom>
        </p:spPr>
        <p:txBody>
          <a:bodyPr wrap="square">
            <a:spAutoFit/>
          </a:bodyPr>
          <a:lstStyle/>
          <a:p>
            <a:pPr lvl="0" eaLnBrk="0" fontAlgn="base" hangingPunct="0">
              <a:spcBef>
                <a:spcPct val="0"/>
              </a:spcBef>
              <a:spcAft>
                <a:spcPct val="0"/>
              </a:spcAft>
            </a:pPr>
            <a:r>
              <a:rPr kumimoji="0" lang="es-MX" b="1" i="0" u="none" strike="noStrike" cap="none" normalizeH="0" baseline="0" dirty="0">
                <a:ln>
                  <a:noFill/>
                </a:ln>
                <a:solidFill>
                  <a:srgbClr val="333333"/>
                </a:solidFill>
                <a:effectLst/>
                <a:latin typeface="Arial" panose="020B0604020202020204" pitchFamily="34" charset="0"/>
                <a:cs typeface="Arial" panose="020B0604020202020204" pitchFamily="34" charset="0"/>
              </a:rPr>
              <a:t>CUADRO DE NOMBRES:</a:t>
            </a:r>
            <a:r>
              <a:rPr kumimoji="0" lang="es-MX" b="0" i="0" u="none" strike="noStrike" cap="none" normalizeH="0" baseline="0" dirty="0">
                <a:ln>
                  <a:noFill/>
                </a:ln>
                <a:solidFill>
                  <a:srgbClr val="333333"/>
                </a:solidFill>
                <a:effectLst/>
                <a:latin typeface="Arial" panose="020B0604020202020204" pitchFamily="34" charset="0"/>
                <a:cs typeface="Arial" panose="020B0604020202020204" pitchFamily="34" charset="0"/>
              </a:rPr>
              <a:t> cuadro Nombre muestra la dirección de la celda activa. Por ejemplo, la celda seleccionada en la siguiente imagen es en la intersección de la columna A y fila 15. "A15" aparecerá en el cuadro Nombre, que indica que la celda activa es la A15. El contenido de la celda seleccionada aparece en la barra de fórmula a la derecha del cuadro Nombre.</a:t>
            </a:r>
            <a:br>
              <a:rPr kumimoji="0" lang="es-MX" b="0" i="0" u="none" strike="noStrike" cap="none" normalizeH="0" baseline="0" dirty="0">
                <a:ln>
                  <a:noFill/>
                </a:ln>
                <a:solidFill>
                  <a:srgbClr val="333333"/>
                </a:solidFill>
                <a:effectLst/>
                <a:latin typeface="Arial" panose="020B0604020202020204" pitchFamily="34" charset="0"/>
                <a:cs typeface="Arial" panose="020B0604020202020204" pitchFamily="34" charset="0"/>
              </a:rPr>
            </a:br>
            <a:br>
              <a:rPr kumimoji="0" lang="es-MX" b="0" i="0" u="none" strike="noStrike" cap="none" normalizeH="0" baseline="0" dirty="0">
                <a:ln>
                  <a:noFill/>
                </a:ln>
                <a:solidFill>
                  <a:srgbClr val="333333"/>
                </a:solidFill>
                <a:effectLst/>
                <a:latin typeface="Arial" panose="020B0604020202020204" pitchFamily="34" charset="0"/>
                <a:cs typeface="Arial" panose="020B0604020202020204" pitchFamily="34" charset="0"/>
              </a:rPr>
            </a:br>
            <a:r>
              <a:rPr kumimoji="0" lang="es-MX" b="1" i="0" u="none" strike="noStrike" cap="none" normalizeH="0" baseline="0" dirty="0">
                <a:ln>
                  <a:noFill/>
                </a:ln>
                <a:solidFill>
                  <a:srgbClr val="333333"/>
                </a:solidFill>
                <a:effectLst/>
                <a:latin typeface="Arial" panose="020B0604020202020204" pitchFamily="34" charset="0"/>
                <a:cs typeface="Arial" panose="020B0604020202020204" pitchFamily="34" charset="0"/>
              </a:rPr>
              <a:t>CELDA ACTIVA:</a:t>
            </a:r>
            <a:r>
              <a:rPr kumimoji="0" lang="es-MX" b="0" i="0" u="none" strike="noStrike" cap="none" normalizeH="0" baseline="0" dirty="0">
                <a:ln>
                  <a:noFill/>
                </a:ln>
                <a:solidFill>
                  <a:srgbClr val="333333"/>
                </a:solidFill>
                <a:effectLst/>
                <a:latin typeface="Arial" panose="020B0604020202020204" pitchFamily="34" charset="0"/>
                <a:cs typeface="Arial" panose="020B0604020202020204" pitchFamily="34" charset="0"/>
              </a:rPr>
              <a:t> Es la celda en la que se pueden introducir datos; números , palabras símbolos, en este caso la B3.</a:t>
            </a:r>
            <a:br>
              <a:rPr kumimoji="0" lang="es-MX" b="0" i="0" u="none" strike="noStrike" cap="none" normalizeH="0" baseline="0" dirty="0">
                <a:ln>
                  <a:noFill/>
                </a:ln>
                <a:solidFill>
                  <a:srgbClr val="333333"/>
                </a:solidFill>
                <a:effectLst/>
                <a:latin typeface="Arial" panose="020B0604020202020204" pitchFamily="34" charset="0"/>
                <a:cs typeface="Arial" panose="020B0604020202020204" pitchFamily="34" charset="0"/>
              </a:rPr>
            </a:br>
            <a:br>
              <a:rPr kumimoji="0" lang="es-MX" b="1" i="0" u="none" strike="noStrike" cap="none" normalizeH="0" baseline="0" dirty="0">
                <a:ln>
                  <a:noFill/>
                </a:ln>
                <a:solidFill>
                  <a:srgbClr val="333333"/>
                </a:solidFill>
                <a:effectLst/>
                <a:latin typeface="Arial" panose="020B0604020202020204" pitchFamily="34" charset="0"/>
                <a:cs typeface="Arial" panose="020B0604020202020204" pitchFamily="34" charset="0"/>
              </a:rPr>
            </a:br>
            <a:r>
              <a:rPr kumimoji="0" lang="es-MX" b="1" i="0" u="none" strike="noStrike" cap="none" normalizeH="0" baseline="0" dirty="0">
                <a:ln>
                  <a:noFill/>
                </a:ln>
                <a:solidFill>
                  <a:srgbClr val="333333"/>
                </a:solidFill>
                <a:effectLst/>
                <a:latin typeface="Arial" panose="020B0604020202020204" pitchFamily="34" charset="0"/>
                <a:cs typeface="Arial" panose="020B0604020202020204" pitchFamily="34" charset="0"/>
              </a:rPr>
              <a:t>BARRA DE ESTADO:</a:t>
            </a:r>
            <a:r>
              <a:rPr kumimoji="0" lang="es-MX" b="0" i="0" u="none" strike="noStrike" cap="none" normalizeH="0" baseline="0" dirty="0">
                <a:ln>
                  <a:noFill/>
                </a:ln>
                <a:solidFill>
                  <a:srgbClr val="333333"/>
                </a:solidFill>
                <a:effectLst/>
                <a:latin typeface="Arial" panose="020B0604020202020204" pitchFamily="34" charset="0"/>
                <a:cs typeface="Arial" panose="020B0604020202020204" pitchFamily="34" charset="0"/>
              </a:rPr>
              <a:t> Muestra mensajes y comentarios. Si la barra de estado está activada aparecerá en la parte inferior de la pantalla. Para activar la barra de estado, en caso de que no lo este, se siguen los siguientes pasos</a:t>
            </a:r>
            <a:br>
              <a:rPr kumimoji="0" lang="es-MX" b="0" i="0" u="none" strike="noStrike" cap="none" normalizeH="0" baseline="0" dirty="0">
                <a:ln>
                  <a:noFill/>
                </a:ln>
                <a:solidFill>
                  <a:srgbClr val="333333"/>
                </a:solidFill>
                <a:effectLst/>
                <a:latin typeface="Arial" panose="020B0604020202020204" pitchFamily="34" charset="0"/>
                <a:cs typeface="Arial" panose="020B0604020202020204" pitchFamily="34" charset="0"/>
              </a:rPr>
            </a:br>
            <a:br>
              <a:rPr kumimoji="0" lang="es-MX" b="0" i="0"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rPr>
            </a:br>
            <a:r>
              <a:rPr kumimoji="0" lang="es-MX" b="0" i="0" u="none" strike="noStrike" cap="none" normalizeH="0" baseline="0" dirty="0">
                <a:ln>
                  <a:noFill/>
                </a:ln>
                <a:solidFill>
                  <a:srgbClr val="333333"/>
                </a:solidFill>
                <a:effectLst/>
                <a:latin typeface="Arial" panose="020B0604020202020204" pitchFamily="34" charset="0"/>
                <a:cs typeface="Arial" panose="020B0604020202020204" pitchFamily="34" charset="0"/>
              </a:rPr>
              <a:t>Seleccione ver de la barra de </a:t>
            </a:r>
            <a:r>
              <a:rPr kumimoji="0" lang="es-MX" b="0" i="0" u="none" strike="noStrike" cap="none" normalizeH="0" baseline="0" dirty="0" err="1">
                <a:ln>
                  <a:noFill/>
                </a:ln>
                <a:solidFill>
                  <a:srgbClr val="333333"/>
                </a:solidFill>
                <a:effectLst/>
                <a:latin typeface="Arial" panose="020B0604020202020204" pitchFamily="34" charset="0"/>
                <a:cs typeface="Arial" panose="020B0604020202020204" pitchFamily="34" charset="0"/>
              </a:rPr>
              <a:t>menúes</a:t>
            </a:r>
            <a:endParaRPr kumimoji="0" lang="es-MX" b="0" i="0" u="none" strike="noStrike" cap="none" normalizeH="0" baseline="0" dirty="0">
              <a:ln>
                <a:noFill/>
              </a:ln>
              <a:solidFill>
                <a:srgbClr val="333333"/>
              </a:solidFill>
              <a:effectLst/>
              <a:latin typeface="Arial" panose="020B0604020202020204" pitchFamily="34" charset="0"/>
              <a:cs typeface="Arial" panose="020B0604020202020204" pitchFamily="34" charset="0"/>
            </a:endParaRPr>
          </a:p>
          <a:p>
            <a:pPr lvl="0" eaLnBrk="0" fontAlgn="base" hangingPunct="0">
              <a:spcBef>
                <a:spcPct val="0"/>
              </a:spcBef>
              <a:spcAft>
                <a:spcPct val="0"/>
              </a:spcAft>
              <a:buFontTx/>
              <a:buChar char="•"/>
            </a:pPr>
            <a:r>
              <a:rPr kumimoji="0" lang="es-MX" b="0" i="0" u="none" strike="noStrike" cap="none" normalizeH="0" baseline="0" dirty="0">
                <a:ln>
                  <a:noFill/>
                </a:ln>
                <a:solidFill>
                  <a:srgbClr val="333333"/>
                </a:solidFill>
                <a:effectLst/>
                <a:latin typeface="Arial" panose="020B0604020202020204" pitchFamily="34" charset="0"/>
                <a:cs typeface="Arial" panose="020B0604020202020204" pitchFamily="34" charset="0"/>
              </a:rPr>
              <a:t>Hacer clic para abrir el menú desplegable.</a:t>
            </a:r>
          </a:p>
          <a:p>
            <a:pPr lvl="0" eaLnBrk="0" fontAlgn="base" hangingPunct="0">
              <a:spcBef>
                <a:spcPct val="0"/>
              </a:spcBef>
              <a:spcAft>
                <a:spcPct val="0"/>
              </a:spcAft>
              <a:buFontTx/>
              <a:buChar char="•"/>
            </a:pPr>
            <a:r>
              <a:rPr kumimoji="0" lang="es-MX" b="0" i="0" u="none" strike="noStrike" cap="none" normalizeH="0" baseline="0" dirty="0">
                <a:ln>
                  <a:noFill/>
                </a:ln>
                <a:solidFill>
                  <a:srgbClr val="333333"/>
                </a:solidFill>
                <a:effectLst/>
                <a:latin typeface="Arial" panose="020B0604020202020204" pitchFamily="34" charset="0"/>
                <a:cs typeface="Arial" panose="020B0604020202020204" pitchFamily="34" charset="0"/>
              </a:rPr>
              <a:t>En el menú desplegable, desplazase hasta " barra de Estado" luego marcar la casilla de verificación</a:t>
            </a:r>
          </a:p>
          <a:p>
            <a:pPr lvl="0" eaLnBrk="0" fontAlgn="base" hangingPunct="0">
              <a:spcBef>
                <a:spcPct val="0"/>
              </a:spcBef>
              <a:spcAft>
                <a:spcPct val="0"/>
              </a:spcAft>
              <a:buFontTx/>
              <a:buChar char="•"/>
            </a:pPr>
            <a:r>
              <a:rPr kumimoji="0" lang="es-MX" b="0" i="0" u="none" strike="noStrike" cap="none" normalizeH="0" baseline="0" dirty="0">
                <a:ln>
                  <a:noFill/>
                </a:ln>
                <a:solidFill>
                  <a:srgbClr val="333333"/>
                </a:solidFill>
                <a:effectLst/>
                <a:latin typeface="Arial" panose="020B0604020202020204" pitchFamily="34" charset="0"/>
                <a:cs typeface="Arial" panose="020B0604020202020204" pitchFamily="34" charset="0"/>
              </a:rPr>
              <a:t>La barra de Estado debe aparecer en la parte inferior de la pantalla.</a:t>
            </a:r>
          </a:p>
          <a:p>
            <a:pPr lvl="0" eaLnBrk="0" fontAlgn="base" hangingPunct="0">
              <a:spcBef>
                <a:spcPct val="0"/>
              </a:spcBef>
              <a:spcAft>
                <a:spcPct val="0"/>
              </a:spcAft>
              <a:buFontTx/>
              <a:buChar char="•"/>
            </a:pPr>
            <a:r>
              <a:rPr kumimoji="0" lang="es-MX" b="0" i="0" u="none" strike="noStrike" cap="none" normalizeH="0" baseline="0" dirty="0">
                <a:ln>
                  <a:noFill/>
                </a:ln>
                <a:solidFill>
                  <a:srgbClr val="333333"/>
                </a:solidFill>
                <a:effectLst/>
                <a:latin typeface="Arial" panose="020B0604020202020204" pitchFamily="34" charset="0"/>
                <a:cs typeface="Arial" panose="020B0604020202020204" pitchFamily="34" charset="0"/>
              </a:rPr>
              <a:t>Se vera la palabra LISTO en el lado izquierdo de la pantalla y NUM del lado derecho. Esto nos indicará que Excel está en modo Listo y esperando el siguiente comando.</a:t>
            </a:r>
            <a:endParaRPr kumimoji="0" lang="es-MX" b="0" i="0"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pPr>
            <a:br>
              <a:rPr kumimoji="0" lang="es-MX" b="0" i="0" u="none" strike="noStrike" cap="none" normalizeH="0" baseline="0" dirty="0">
                <a:ln>
                  <a:noFill/>
                </a:ln>
                <a:solidFill>
                  <a:srgbClr val="333333"/>
                </a:solidFill>
                <a:effectLst/>
                <a:latin typeface="Arial" panose="020B0604020202020204" pitchFamily="34" charset="0"/>
                <a:cs typeface="Arial" panose="020B0604020202020204" pitchFamily="34" charset="0"/>
              </a:rPr>
            </a:br>
            <a:r>
              <a:rPr kumimoji="0" lang="es-MX" b="1" i="0" u="none" strike="noStrike" cap="none" normalizeH="0" baseline="0" dirty="0">
                <a:ln>
                  <a:noFill/>
                </a:ln>
                <a:solidFill>
                  <a:srgbClr val="333333"/>
                </a:solidFill>
                <a:effectLst/>
                <a:latin typeface="Arial" panose="020B0604020202020204" pitchFamily="34" charset="0"/>
                <a:cs typeface="Arial" panose="020B0604020202020204" pitchFamily="34" charset="0"/>
              </a:rPr>
              <a:t>ETIQUETA DE HOJAS:</a:t>
            </a:r>
            <a:r>
              <a:rPr kumimoji="0" lang="es-MX" b="0" i="0" u="none" strike="noStrike" cap="none" normalizeH="0" baseline="0" dirty="0">
                <a:ln>
                  <a:noFill/>
                </a:ln>
                <a:solidFill>
                  <a:srgbClr val="333333"/>
                </a:solidFill>
                <a:effectLst/>
                <a:latin typeface="Arial" panose="020B0604020202020204" pitchFamily="34" charset="0"/>
                <a:cs typeface="Arial" panose="020B0604020202020204" pitchFamily="34" charset="0"/>
              </a:rPr>
              <a:t> Las barras de desplazamiento vertical y horizontal están disponibles para ayudarnos a desplazarnos en las hojas de cálculo.</a:t>
            </a:r>
            <a:endParaRPr kumimoji="0" lang="es-MX"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81054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463639"/>
            <a:ext cx="10958848" cy="3381761"/>
          </a:xfrm>
        </p:spPr>
        <p:txBody>
          <a:bodyPr>
            <a:normAutofit fontScale="92500" lnSpcReduction="20000"/>
          </a:bodyPr>
          <a:lstStyle/>
          <a:p>
            <a:r>
              <a:rPr lang="es-MX" dirty="0"/>
              <a:t>Estas celdas son la mínima estructura de Excel y en ellas podemos hacer las siguientes operaciones:</a:t>
            </a:r>
          </a:p>
          <a:p>
            <a:pPr lvl="1"/>
            <a:r>
              <a:rPr lang="es-MX" dirty="0"/>
              <a:t>Escribir texto</a:t>
            </a:r>
          </a:p>
          <a:p>
            <a:pPr lvl="1"/>
            <a:r>
              <a:rPr lang="es-MX" dirty="0"/>
              <a:t>Insertar valores</a:t>
            </a:r>
          </a:p>
          <a:p>
            <a:pPr lvl="1"/>
            <a:r>
              <a:rPr lang="es-MX" dirty="0"/>
              <a:t>Insertar fórmulas</a:t>
            </a:r>
          </a:p>
          <a:p>
            <a:pPr lvl="1"/>
            <a:r>
              <a:rPr lang="es-MX" dirty="0"/>
              <a:t>Modificar el formato</a:t>
            </a:r>
          </a:p>
          <a:p>
            <a:pPr lvl="1"/>
            <a:r>
              <a:rPr lang="es-MX" dirty="0"/>
              <a:t>….</a:t>
            </a:r>
          </a:p>
          <a:p>
            <a:r>
              <a:rPr lang="es-MX" dirty="0"/>
              <a:t> Un conjunto de celdas que se encuentran compartiendo más de un lado se llaman rangos. Por ejemplo, una fila o una columna es un rango de celdas con algunas propiedades comunes como el alto o el ancho respectivamente.</a:t>
            </a:r>
          </a:p>
        </p:txBody>
      </p:sp>
      <p:pic>
        <p:nvPicPr>
          <p:cNvPr id="1026" name="Picture 2" descr="https://cdn3.excelyvba.com/wp-content/uploads/2016/03/celdas-y-rangos-curso-basico-exce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7148" y="3845400"/>
            <a:ext cx="3264356" cy="22157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3058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295048" y="-42717"/>
            <a:ext cx="11283524" cy="716534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6100" tIns="0" rIns="0" bIns="23805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b="1" i="0" u="none" strike="noStrike" cap="none" normalizeH="0" baseline="0" dirty="0">
                <a:ln>
                  <a:noFill/>
                </a:ln>
                <a:solidFill>
                  <a:srgbClr val="3A3A3A"/>
                </a:solidFill>
                <a:effectLst/>
                <a:cs typeface="Arial" panose="020B0604020202020204" pitchFamily="34" charset="0"/>
              </a:rPr>
              <a:t>LA CINTA DE OPCIONES</a:t>
            </a:r>
          </a:p>
          <a:p>
            <a:pPr marL="0" marR="0" lvl="0" indent="0" algn="l" defTabSz="914400" rtl="0" eaLnBrk="0" fontAlgn="base" latinLnBrk="0" hangingPunct="0">
              <a:lnSpc>
                <a:spcPct val="100000"/>
              </a:lnSpc>
              <a:spcBef>
                <a:spcPct val="0"/>
              </a:spcBef>
              <a:spcAft>
                <a:spcPct val="0"/>
              </a:spcAft>
              <a:buClrTx/>
              <a:buSzTx/>
              <a:buFontTx/>
              <a:buNone/>
              <a:tabLst/>
            </a:pPr>
            <a:endParaRPr lang="es-MX" b="1" dirty="0">
              <a:solidFill>
                <a:srgbClr val="3A3A3A"/>
              </a:solidFill>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b="1" i="0" u="none" strike="noStrike" cap="none" normalizeH="0" baseline="0" dirty="0">
              <a:ln>
                <a:noFill/>
              </a:ln>
              <a:solidFill>
                <a:srgbClr val="3A3A3A"/>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MX" b="1" dirty="0">
              <a:solidFill>
                <a:srgbClr val="3A3A3A"/>
              </a:solidFill>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b="1" i="0" u="none" strike="noStrike" cap="none" normalizeH="0" baseline="0" dirty="0">
              <a:ln>
                <a:noFill/>
              </a:ln>
              <a:solidFill>
                <a:srgbClr val="3A3A3A"/>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b="1" i="0" u="none" strike="noStrike" cap="none" normalizeH="0" baseline="0" dirty="0">
              <a:ln>
                <a:noFill/>
              </a:ln>
              <a:solidFill>
                <a:srgbClr val="3A3A3A"/>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b="0" i="0" u="none" strike="noStrike" cap="none" normalizeH="0" baseline="0" dirty="0">
              <a:ln>
                <a:noFill/>
              </a:ln>
              <a:solidFill>
                <a:srgbClr val="3A3A3A"/>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b="0" i="0" u="none" strike="noStrike" cap="none" normalizeH="0" baseline="0" dirty="0">
                <a:ln>
                  <a:noFill/>
                </a:ln>
                <a:solidFill>
                  <a:srgbClr val="3A3A3A"/>
                </a:solidFill>
                <a:effectLst/>
                <a:cs typeface="Arial" panose="020B0604020202020204" pitchFamily="34" charset="0"/>
              </a:rPr>
              <a:t>Son los iconos que encontramos en la barra superior al abrir un Excel cualquiera. Esta barra de opciones es:</a:t>
            </a:r>
          </a:p>
          <a:p>
            <a:pPr lvl="0"/>
            <a:r>
              <a:rPr kumimoji="0" lang="es-MX" b="0" i="0" u="none" strike="noStrike" cap="none" normalizeH="0" baseline="0" dirty="0">
                <a:ln>
                  <a:noFill/>
                </a:ln>
                <a:solidFill>
                  <a:srgbClr val="3A3A3A"/>
                </a:solidFill>
                <a:effectLst/>
                <a:cs typeface="Arial" panose="020B0604020202020204" pitchFamily="34" charset="0"/>
              </a:rPr>
              <a:t>Donde en cada una de las pestañas tenemos opciones diferentes para poder trabajar con Excel.</a:t>
            </a:r>
            <a:endParaRPr kumimoji="0" lang="es-MX" b="0" i="0" u="none" strike="noStrike" cap="none" normalizeH="0" baseline="0" dirty="0">
              <a:ln>
                <a:noFill/>
              </a:ln>
              <a:solidFill>
                <a:schemeClr val="tx1"/>
              </a:solidFill>
              <a:effectLst/>
              <a:cs typeface="Arial" panose="020B0604020202020204" pitchFamily="34" charset="0"/>
            </a:endParaRPr>
          </a:p>
          <a:p>
            <a:pPr lvl="0"/>
            <a:r>
              <a:rPr kumimoji="0" lang="es-MX" b="0" i="0" u="none" strike="noStrike" cap="none" normalizeH="0" baseline="0" dirty="0">
                <a:ln>
                  <a:noFill/>
                </a:ln>
                <a:solidFill>
                  <a:srgbClr val="3A3A3A"/>
                </a:solidFill>
                <a:effectLst/>
                <a:cs typeface="Arial" panose="020B0604020202020204" pitchFamily="34" charset="0"/>
              </a:rPr>
              <a:t>Una descripción sencilla de Excel básico podría ser la siguiente:</a:t>
            </a:r>
            <a:endParaRPr kumimoji="0" lang="es-MX" b="0" i="0" u="none" strike="noStrike" cap="none" normalizeH="0" baseline="0" dirty="0">
              <a:ln>
                <a:noFill/>
              </a:ln>
              <a:solidFill>
                <a:schemeClr val="tx1"/>
              </a:solidFill>
              <a:effectLst/>
              <a:cs typeface="Arial" panose="020B0604020202020204" pitchFamily="34" charset="0"/>
            </a:endParaRPr>
          </a:p>
          <a:p>
            <a:pPr lvl="1" algn="just">
              <a:buFontTx/>
              <a:buChar char="•"/>
            </a:pPr>
            <a:r>
              <a:rPr kumimoji="0" lang="es-MX" b="0" i="0" u="none" strike="noStrike" cap="none" normalizeH="0" baseline="0" dirty="0">
                <a:ln>
                  <a:noFill/>
                </a:ln>
                <a:solidFill>
                  <a:srgbClr val="3A3A3A"/>
                </a:solidFill>
                <a:effectLst/>
                <a:cs typeface="Arial" panose="020B0604020202020204" pitchFamily="34" charset="0"/>
              </a:rPr>
              <a:t>Archivo: permite guardar, abrir un archivo, imprimir y modificar algunas opciones.</a:t>
            </a:r>
          </a:p>
          <a:p>
            <a:pPr lvl="1" algn="just">
              <a:buFontTx/>
              <a:buChar char="•"/>
            </a:pPr>
            <a:r>
              <a:rPr kumimoji="0" lang="es-MX" b="0" i="0" u="none" strike="noStrike" cap="none" normalizeH="0" baseline="0" dirty="0">
                <a:ln>
                  <a:noFill/>
                </a:ln>
                <a:solidFill>
                  <a:srgbClr val="3A3A3A"/>
                </a:solidFill>
                <a:effectLst/>
                <a:cs typeface="Arial" panose="020B0604020202020204" pitchFamily="34" charset="0"/>
              </a:rPr>
              <a:t>Inicio: nos permite copiar y pegar, modificar algunos aspectos de formato, crear formato condicional…</a:t>
            </a:r>
          </a:p>
          <a:p>
            <a:pPr lvl="1" algn="just">
              <a:buFontTx/>
              <a:buChar char="•"/>
            </a:pPr>
            <a:r>
              <a:rPr kumimoji="0" lang="es-MX" b="0" i="0" u="none" strike="noStrike" cap="none" normalizeH="0" baseline="0" dirty="0">
                <a:ln>
                  <a:noFill/>
                </a:ln>
                <a:solidFill>
                  <a:srgbClr val="3A3A3A"/>
                </a:solidFill>
                <a:effectLst/>
                <a:cs typeface="Arial" panose="020B0604020202020204" pitchFamily="34" charset="0"/>
              </a:rPr>
              <a:t>Diseño de página: nos permite hacer algunas modificaciones avanzadas acerca de nuestra hoja de Excel</a:t>
            </a:r>
          </a:p>
          <a:p>
            <a:pPr lvl="1" algn="just">
              <a:buFontTx/>
              <a:buChar char="•"/>
            </a:pPr>
            <a:r>
              <a:rPr kumimoji="0" lang="es-MX" b="0" i="0" u="none" strike="noStrike" cap="none" normalizeH="0" baseline="0" dirty="0">
                <a:ln>
                  <a:noFill/>
                </a:ln>
                <a:solidFill>
                  <a:srgbClr val="3A3A3A"/>
                </a:solidFill>
                <a:effectLst/>
                <a:cs typeface="Arial" panose="020B0604020202020204" pitchFamily="34" charset="0"/>
              </a:rPr>
              <a:t>Fórmulas: nos enseña las diferentes fórmulas que podemos añadir en Excel y algunas otras opciones relacionadas con las fórmulas de Excel que ya son un poco menos básicas.</a:t>
            </a:r>
          </a:p>
          <a:p>
            <a:pPr lvl="1" algn="just">
              <a:buFontTx/>
              <a:buChar char="•"/>
            </a:pPr>
            <a:r>
              <a:rPr kumimoji="0" lang="es-MX" b="0" i="0" u="none" strike="noStrike" cap="none" normalizeH="0" baseline="0" dirty="0">
                <a:ln>
                  <a:noFill/>
                </a:ln>
                <a:solidFill>
                  <a:srgbClr val="3A3A3A"/>
                </a:solidFill>
                <a:effectLst/>
                <a:cs typeface="Arial" panose="020B0604020202020204" pitchFamily="34" charset="0"/>
              </a:rPr>
              <a:t>Datos: tiene funcionalidades como Filtrar y Ordenar que veremos en este tutorial de Excel básico y muchas otras opciones relacionadas con datos.</a:t>
            </a:r>
          </a:p>
          <a:p>
            <a:pPr lvl="1" algn="just">
              <a:buFontTx/>
              <a:buChar char="•"/>
            </a:pPr>
            <a:r>
              <a:rPr kumimoji="0" lang="es-MX" b="0" i="0" u="none" strike="noStrike" cap="none" normalizeH="0" baseline="0" dirty="0">
                <a:ln>
                  <a:noFill/>
                </a:ln>
                <a:solidFill>
                  <a:srgbClr val="3A3A3A"/>
                </a:solidFill>
                <a:effectLst/>
                <a:cs typeface="Arial" panose="020B0604020202020204" pitchFamily="34" charset="0"/>
              </a:rPr>
              <a:t>Revisar: puedes utilizar sus funcionalidades para proteger tu hoja de Excel, insertar comentarios, corregir ortografía…</a:t>
            </a:r>
          </a:p>
          <a:p>
            <a:pPr lvl="1" algn="just">
              <a:buFontTx/>
              <a:buChar char="•"/>
            </a:pPr>
            <a:r>
              <a:rPr kumimoji="0" lang="es-MX" b="0" i="0" u="none" strike="noStrike" cap="none" normalizeH="0" baseline="0" dirty="0">
                <a:ln>
                  <a:noFill/>
                </a:ln>
                <a:solidFill>
                  <a:srgbClr val="3A3A3A"/>
                </a:solidFill>
                <a:effectLst/>
                <a:cs typeface="Arial" panose="020B0604020202020204" pitchFamily="34" charset="0"/>
              </a:rPr>
              <a:t>Vista: nos ayuda a modificar los parámetros de visualización de nuestro archivo de Excel.</a:t>
            </a:r>
          </a:p>
          <a:p>
            <a:pPr lvl="1" algn="just">
              <a:buFontTx/>
              <a:buChar char="•"/>
            </a:pPr>
            <a:r>
              <a:rPr kumimoji="0" lang="es-MX" b="0" i="0" u="none" strike="noStrike" cap="none" normalizeH="0" baseline="0" dirty="0">
                <a:ln>
                  <a:noFill/>
                </a:ln>
                <a:solidFill>
                  <a:srgbClr val="3A3A3A"/>
                </a:solidFill>
                <a:effectLst/>
                <a:cs typeface="Arial" panose="020B0604020202020204" pitchFamily="34" charset="0"/>
              </a:rPr>
              <a:t>Desarrollador: por defecto está oculta aunque yo la tengo habilitada. Es para usuarios avanzados de Excel que tengan nociones de programación.</a:t>
            </a:r>
          </a:p>
        </p:txBody>
      </p:sp>
      <p:pic>
        <p:nvPicPr>
          <p:cNvPr id="6" name="Picture 2" descr="https://cdn3.excelyvba.com/wp-content/uploads/2016/03/cinta-de-opciones-de-exce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3428" y="812672"/>
            <a:ext cx="10935327" cy="10810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1310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4000" b="1" cap="all" dirty="0"/>
              <a:t>ABRIR / CREAR UN LIBRO DE </a:t>
            </a:r>
            <a:r>
              <a:rPr lang="es-MX" sz="4000" b="1" cap="all" dirty="0" err="1"/>
              <a:t>EXcEL</a:t>
            </a:r>
            <a:endParaRPr lang="es-MX" sz="4000" dirty="0"/>
          </a:p>
        </p:txBody>
      </p:sp>
      <p:sp>
        <p:nvSpPr>
          <p:cNvPr id="3" name="Marcador de contenido 2"/>
          <p:cNvSpPr>
            <a:spLocks noGrp="1"/>
          </p:cNvSpPr>
          <p:nvPr>
            <p:ph idx="1"/>
          </p:nvPr>
        </p:nvSpPr>
        <p:spPr/>
        <p:txBody>
          <a:bodyPr>
            <a:normAutofit/>
          </a:bodyPr>
          <a:lstStyle/>
          <a:p>
            <a:r>
              <a:rPr lang="es-MX" sz="2400" dirty="0"/>
              <a:t>Para abrir un libro de Excel debemos hacer </a:t>
            </a:r>
            <a:r>
              <a:rPr lang="es-MX" sz="2400" dirty="0" err="1"/>
              <a:t>click</a:t>
            </a:r>
            <a:r>
              <a:rPr lang="es-MX" sz="2400" dirty="0"/>
              <a:t> en el icono de Excel que tendremos en el escritorio o pinchando en el icono de Excel del menú de Windows. </a:t>
            </a:r>
          </a:p>
          <a:p>
            <a:r>
              <a:rPr lang="es-MX" sz="2400" dirty="0"/>
              <a:t>Para abrir un libro podemos hacer </a:t>
            </a:r>
            <a:r>
              <a:rPr lang="es-MX" sz="2400" dirty="0" err="1"/>
              <a:t>click</a:t>
            </a:r>
            <a:r>
              <a:rPr lang="es-MX" sz="2400" dirty="0"/>
              <a:t> en «Libro en blanco» o hacer </a:t>
            </a:r>
            <a:r>
              <a:rPr lang="es-MX" sz="2400" dirty="0" err="1"/>
              <a:t>click</a:t>
            </a:r>
            <a:r>
              <a:rPr lang="es-MX" sz="2400" dirty="0"/>
              <a:t> en cualquiera de las otras plantillas que Excel nos propone. También podremos buscar una plantilla en línea a través del buscador de la parte superior</a:t>
            </a:r>
          </a:p>
        </p:txBody>
      </p:sp>
      <p:pic>
        <p:nvPicPr>
          <p:cNvPr id="3074" name="Picture 2" descr="abrir un libro de excel nuev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4800" y="4318012"/>
            <a:ext cx="3695700" cy="22701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506276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1688</Words>
  <Application>Microsoft Office PowerPoint</Application>
  <PresentationFormat>Panorámica</PresentationFormat>
  <Paragraphs>89</Paragraphs>
  <Slides>16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Arial</vt:lpstr>
      <vt:lpstr>Calibri</vt:lpstr>
      <vt:lpstr>Calibri Light</vt:lpstr>
      <vt:lpstr>Poppins</vt:lpstr>
      <vt:lpstr>Times New Roman</vt:lpstr>
      <vt:lpstr>Tema de Office</vt:lpstr>
      <vt:lpstr>Excel</vt:lpstr>
      <vt:lpstr>¿Qué es Excel?</vt:lpstr>
      <vt:lpstr>Presentación de PowerPoint</vt:lpstr>
      <vt:lpstr>Presentación de PowerPoint</vt:lpstr>
      <vt:lpstr>Presentación de PowerPoint</vt:lpstr>
      <vt:lpstr>Presentación de PowerPoint</vt:lpstr>
      <vt:lpstr>Presentación de PowerPoint</vt:lpstr>
      <vt:lpstr>Presentación de PowerPoint</vt:lpstr>
      <vt:lpstr>ABRIR / CREAR UN LIBRO DE EXcEL</vt:lpstr>
      <vt:lpstr>Presentación de PowerPoint</vt:lpstr>
      <vt:lpstr>Presentación de PowerPoint</vt:lpstr>
      <vt:lpstr>Presentación de PowerPoint</vt:lpstr>
      <vt:lpstr>Presentación de PowerPoint</vt:lpstr>
      <vt:lpstr>Presentación de PowerPoint</vt:lpstr>
      <vt:lpstr>Presentación de PowerPoint</vt:lpstr>
      <vt:lpstr>Combinar celdas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Excel</dc:title>
  <dc:creator>acer</dc:creator>
  <cp:lastModifiedBy>Cristina Ayusa</cp:lastModifiedBy>
  <cp:revision>3</cp:revision>
  <dcterms:created xsi:type="dcterms:W3CDTF">2021-05-17T01:39:11Z</dcterms:created>
  <dcterms:modified xsi:type="dcterms:W3CDTF">2023-06-01T01:19:25Z</dcterms:modified>
</cp:coreProperties>
</file>