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0" r:id="rId14"/>
    <p:sldId id="271" r:id="rId15"/>
    <p:sldId id="272" r:id="rId16"/>
    <p:sldId id="273" r:id="rId17"/>
    <p:sldId id="274" r:id="rId18"/>
    <p:sldId id="275" r:id="rId19"/>
    <p:sldId id="276" r:id="rId20"/>
    <p:sldId id="268"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Ayusa" userId="24eccb81a6df42d5" providerId="LiveId" clId="{C8BDAEA5-7586-4757-AD9B-FB4CA9652706}"/>
    <pc:docChg chg="modSld">
      <pc:chgData name="Cristina Ayusa" userId="24eccb81a6df42d5" providerId="LiveId" clId="{C8BDAEA5-7586-4757-AD9B-FB4CA9652706}" dt="2022-05-30T11:54:16.370" v="10" actId="1076"/>
      <pc:docMkLst>
        <pc:docMk/>
      </pc:docMkLst>
      <pc:sldChg chg="modSp mod">
        <pc:chgData name="Cristina Ayusa" userId="24eccb81a6df42d5" providerId="LiveId" clId="{C8BDAEA5-7586-4757-AD9B-FB4CA9652706}" dt="2022-05-30T11:48:37.154" v="3" actId="1076"/>
        <pc:sldMkLst>
          <pc:docMk/>
          <pc:sldMk cId="964350937" sldId="261"/>
        </pc:sldMkLst>
        <pc:picChg chg="mod">
          <ac:chgData name="Cristina Ayusa" userId="24eccb81a6df42d5" providerId="LiveId" clId="{C8BDAEA5-7586-4757-AD9B-FB4CA9652706}" dt="2022-05-30T11:48:37.154" v="3" actId="1076"/>
          <ac:picMkLst>
            <pc:docMk/>
            <pc:sldMk cId="964350937" sldId="261"/>
            <ac:picMk id="6" creationId="{00000000-0000-0000-0000-000000000000}"/>
          </ac:picMkLst>
        </pc:picChg>
      </pc:sldChg>
      <pc:sldChg chg="modSp mod">
        <pc:chgData name="Cristina Ayusa" userId="24eccb81a6df42d5" providerId="LiveId" clId="{C8BDAEA5-7586-4757-AD9B-FB4CA9652706}" dt="2022-05-30T11:53:43.697" v="8" actId="1076"/>
        <pc:sldMkLst>
          <pc:docMk/>
          <pc:sldMk cId="3168291242" sldId="264"/>
        </pc:sldMkLst>
        <pc:picChg chg="mod">
          <ac:chgData name="Cristina Ayusa" userId="24eccb81a6df42d5" providerId="LiveId" clId="{C8BDAEA5-7586-4757-AD9B-FB4CA9652706}" dt="2022-05-30T11:53:43.697" v="8" actId="1076"/>
          <ac:picMkLst>
            <pc:docMk/>
            <pc:sldMk cId="3168291242" sldId="264"/>
            <ac:picMk id="5" creationId="{00000000-0000-0000-0000-000000000000}"/>
          </ac:picMkLst>
        </pc:picChg>
      </pc:sldChg>
      <pc:sldChg chg="modSp mod">
        <pc:chgData name="Cristina Ayusa" userId="24eccb81a6df42d5" providerId="LiveId" clId="{C8BDAEA5-7586-4757-AD9B-FB4CA9652706}" dt="2022-05-30T11:54:16.370" v="10" actId="1076"/>
        <pc:sldMkLst>
          <pc:docMk/>
          <pc:sldMk cId="1162863116" sldId="265"/>
        </pc:sldMkLst>
        <pc:picChg chg="mod">
          <ac:chgData name="Cristina Ayusa" userId="24eccb81a6df42d5" providerId="LiveId" clId="{C8BDAEA5-7586-4757-AD9B-FB4CA9652706}" dt="2022-05-30T11:54:16.370" v="10" actId="1076"/>
          <ac:picMkLst>
            <pc:docMk/>
            <pc:sldMk cId="1162863116" sldId="265"/>
            <ac:picMk id="6"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1E56C84D-23E0-4389-AD02-52DE19781C6B}" type="datetimeFigureOut">
              <a:rPr lang="es-MX" smtClean="0"/>
              <a:t>30/05/2022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566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E56C84D-23E0-4389-AD02-52DE19781C6B}" type="datetimeFigureOut">
              <a:rPr lang="es-MX" smtClean="0"/>
              <a:t>30/05/2022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377569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E56C84D-23E0-4389-AD02-52DE19781C6B}" type="datetimeFigureOut">
              <a:rPr lang="es-MX" smtClean="0"/>
              <a:t>30/05/2022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1880635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1E56C84D-23E0-4389-AD02-52DE19781C6B}" type="datetimeFigureOut">
              <a:rPr lang="es-MX" smtClean="0"/>
              <a:t>30/05/2022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1992482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E56C84D-23E0-4389-AD02-52DE19781C6B}" type="datetimeFigureOut">
              <a:rPr lang="es-MX" smtClean="0"/>
              <a:t>30/05/2022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139825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1E56C84D-23E0-4389-AD02-52DE19781C6B}" type="datetimeFigureOut">
              <a:rPr lang="es-MX" smtClean="0"/>
              <a:t>30/05/2022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2719329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1E56C84D-23E0-4389-AD02-52DE19781C6B}" type="datetimeFigureOut">
              <a:rPr lang="es-MX" smtClean="0"/>
              <a:t>30/05/2022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58099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1E56C84D-23E0-4389-AD02-52DE19781C6B}" type="datetimeFigureOut">
              <a:rPr lang="es-MX" smtClean="0"/>
              <a:t>30/05/2022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2430380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E56C84D-23E0-4389-AD02-52DE19781C6B}" type="datetimeFigureOut">
              <a:rPr lang="es-MX" smtClean="0"/>
              <a:t>30/05/2022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14670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56C84D-23E0-4389-AD02-52DE19781C6B}" type="datetimeFigureOut">
              <a:rPr lang="es-MX" smtClean="0"/>
              <a:t>30/05/2022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1965976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56C84D-23E0-4389-AD02-52DE19781C6B}" type="datetimeFigureOut">
              <a:rPr lang="es-MX" smtClean="0"/>
              <a:t>30/05/2022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44BA85D-73E4-464D-82BE-997FD958B73F}" type="slidenum">
              <a:rPr lang="es-MX" smtClean="0"/>
              <a:t>‹Nº›</a:t>
            </a:fld>
            <a:endParaRPr lang="es-MX"/>
          </a:p>
        </p:txBody>
      </p:sp>
    </p:spTree>
    <p:extLst>
      <p:ext uri="{BB962C8B-B14F-4D97-AF65-F5344CB8AC3E}">
        <p14:creationId xmlns:p14="http://schemas.microsoft.com/office/powerpoint/2010/main" val="4278079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56C84D-23E0-4389-AD02-52DE19781C6B}" type="datetimeFigureOut">
              <a:rPr lang="es-MX" smtClean="0"/>
              <a:t>30/05/2022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BA85D-73E4-464D-82BE-997FD958B73F}" type="slidenum">
              <a:rPr lang="es-MX" smtClean="0"/>
              <a:t>‹Nº›</a:t>
            </a:fld>
            <a:endParaRPr lang="es-MX"/>
          </a:p>
        </p:txBody>
      </p:sp>
    </p:spTree>
    <p:extLst>
      <p:ext uri="{BB962C8B-B14F-4D97-AF65-F5344CB8AC3E}">
        <p14:creationId xmlns:p14="http://schemas.microsoft.com/office/powerpoint/2010/main" val="2918456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Clase 2 Excel</a:t>
            </a:r>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502189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p:cNvPicPr>
            <a:picLocks noGrp="1" noChangeAspect="1"/>
          </p:cNvPicPr>
          <p:nvPr>
            <p:ph idx="1"/>
          </p:nvPr>
        </p:nvPicPr>
        <p:blipFill>
          <a:blip r:embed="rId2"/>
          <a:stretch>
            <a:fillRect/>
          </a:stretch>
        </p:blipFill>
        <p:spPr>
          <a:xfrm>
            <a:off x="3249934" y="4276585"/>
            <a:ext cx="4370065" cy="1764227"/>
          </a:xfrm>
          <a:prstGeom prst="rect">
            <a:avLst/>
          </a:prstGeom>
        </p:spPr>
      </p:pic>
      <p:sp>
        <p:nvSpPr>
          <p:cNvPr id="7" name="Rectángulo 6"/>
          <p:cNvSpPr/>
          <p:nvPr/>
        </p:nvSpPr>
        <p:spPr>
          <a:xfrm>
            <a:off x="473612" y="429378"/>
            <a:ext cx="10864947" cy="3847207"/>
          </a:xfrm>
          <a:prstGeom prst="rect">
            <a:avLst/>
          </a:prstGeom>
        </p:spPr>
        <p:txBody>
          <a:bodyPr wrap="square">
            <a:spAutoFit/>
          </a:bodyPr>
          <a:lstStyle/>
          <a:p>
            <a:r>
              <a:rPr lang="es-MX" sz="2800" b="1" i="0" u="none" strike="noStrike" baseline="0" dirty="0">
                <a:solidFill>
                  <a:srgbClr val="000000"/>
                </a:solidFill>
                <a:latin typeface="Calibri" panose="020F0502020204030204" pitchFamily="34" charset="0"/>
              </a:rPr>
              <a:t>Dividir celdas combinadas </a:t>
            </a:r>
            <a:endParaRPr lang="es-MX" sz="2800" b="0" i="0" u="none" strike="noStrike" baseline="0" dirty="0">
              <a:solidFill>
                <a:srgbClr val="000000"/>
              </a:solidFill>
              <a:latin typeface="Calibri" panose="020F0502020204030204" pitchFamily="34" charset="0"/>
            </a:endParaRPr>
          </a:p>
          <a:p>
            <a:r>
              <a:rPr lang="es-MX" sz="2400" b="0" i="0" u="none" strike="noStrike" baseline="0" dirty="0">
                <a:solidFill>
                  <a:srgbClr val="000000"/>
                </a:solidFill>
                <a:latin typeface="Calibri" panose="020F0502020204030204" pitchFamily="34" charset="0"/>
              </a:rPr>
              <a:t>Para anular la combinación de celdas inmediatamente después de combinarlas, presione </a:t>
            </a:r>
            <a:r>
              <a:rPr lang="es-MX" sz="2400" b="0" i="0" u="none" strike="noStrike" baseline="0" dirty="0" err="1">
                <a:solidFill>
                  <a:srgbClr val="000000"/>
                </a:solidFill>
                <a:latin typeface="Calibri" panose="020F0502020204030204" pitchFamily="34" charset="0"/>
              </a:rPr>
              <a:t>Ctrl</a:t>
            </a:r>
            <a:r>
              <a:rPr lang="es-MX" sz="2400" b="0" i="0" u="none" strike="noStrike" baseline="0" dirty="0">
                <a:solidFill>
                  <a:srgbClr val="000000"/>
                </a:solidFill>
                <a:latin typeface="Calibri" panose="020F0502020204030204" pitchFamily="34" charset="0"/>
              </a:rPr>
              <a:t> +Z. De lo contrario, haga clic en </a:t>
            </a:r>
            <a:r>
              <a:rPr lang="es-MX" sz="2400" b="1" i="0" u="none" strike="noStrike" baseline="0" dirty="0">
                <a:solidFill>
                  <a:srgbClr val="000000"/>
                </a:solidFill>
                <a:latin typeface="Calibri" panose="020F0502020204030204" pitchFamily="34" charset="0"/>
              </a:rPr>
              <a:t>Combinar y centrar </a:t>
            </a:r>
            <a:r>
              <a:rPr lang="es-MX" sz="2400" b="0" i="0" u="none" strike="noStrike" baseline="0" dirty="0">
                <a:solidFill>
                  <a:srgbClr val="000000"/>
                </a:solidFill>
                <a:latin typeface="Calibri" panose="020F0502020204030204" pitchFamily="34" charset="0"/>
              </a:rPr>
              <a:t>para dividir celdas combinadas. </a:t>
            </a:r>
          </a:p>
          <a:p>
            <a:r>
              <a:rPr lang="es-MX" sz="2400" b="0" i="0" u="none" strike="noStrike" baseline="0" dirty="0">
                <a:solidFill>
                  <a:srgbClr val="000000"/>
                </a:solidFill>
                <a:latin typeface="Calibri" panose="020F0502020204030204" pitchFamily="34" charset="0"/>
              </a:rPr>
              <a:t>1. Seleccione la celda combinada cuya combinación quiere anular. </a:t>
            </a:r>
          </a:p>
          <a:p>
            <a:r>
              <a:rPr lang="es-MX" sz="2400" b="1" i="0" u="none" strike="noStrike" baseline="0" dirty="0">
                <a:solidFill>
                  <a:srgbClr val="000000"/>
                </a:solidFill>
                <a:latin typeface="Calibri" panose="020F0502020204030204" pitchFamily="34" charset="0"/>
              </a:rPr>
              <a:t>Sugerencia </a:t>
            </a:r>
            <a:r>
              <a:rPr lang="es-MX" sz="2400" b="0" i="0" u="none" strike="noStrike" baseline="0" dirty="0">
                <a:solidFill>
                  <a:srgbClr val="000000"/>
                </a:solidFill>
                <a:latin typeface="Calibri" panose="020F0502020204030204" pitchFamily="34" charset="0"/>
              </a:rPr>
              <a:t>Use el comando </a:t>
            </a:r>
            <a:r>
              <a:rPr lang="es-MX" sz="2400" b="1" i="0" u="none" strike="noStrike" baseline="0" dirty="0">
                <a:solidFill>
                  <a:srgbClr val="000000"/>
                </a:solidFill>
                <a:latin typeface="Calibri" panose="020F0502020204030204" pitchFamily="34" charset="0"/>
              </a:rPr>
              <a:t>Buscar </a:t>
            </a:r>
            <a:r>
              <a:rPr lang="es-MX" sz="2400" b="0" i="0" u="none" strike="noStrike" baseline="0" dirty="0">
                <a:solidFill>
                  <a:srgbClr val="000000"/>
                </a:solidFill>
                <a:latin typeface="Calibri" panose="020F0502020204030204" pitchFamily="34" charset="0"/>
              </a:rPr>
              <a:t>para buscar todas las celdas combinadas en su hoja de cálculo. Si no sabe cómo hacerlo, más adelante se lo explicamos. </a:t>
            </a:r>
          </a:p>
          <a:p>
            <a:pPr marL="342900" indent="-342900">
              <a:buAutoNum type="arabicPeriod"/>
            </a:pPr>
            <a:r>
              <a:rPr lang="es-MX" sz="2400" b="0" i="0" u="none" strike="noStrike" baseline="0" dirty="0">
                <a:solidFill>
                  <a:srgbClr val="000000"/>
                </a:solidFill>
                <a:latin typeface="Calibri" panose="020F0502020204030204" pitchFamily="34" charset="0"/>
              </a:rPr>
              <a:t>Haga clic en </a:t>
            </a:r>
            <a:r>
              <a:rPr lang="es-MX" sz="2400" b="1" i="0" u="none" strike="noStrike" baseline="0" dirty="0">
                <a:solidFill>
                  <a:srgbClr val="000000"/>
                </a:solidFill>
                <a:latin typeface="Calibri" panose="020F0502020204030204" pitchFamily="34" charset="0"/>
              </a:rPr>
              <a:t>Inicio </a:t>
            </a:r>
            <a:r>
              <a:rPr lang="es-MX" sz="2400" b="0" i="0" u="none" strike="noStrike" baseline="0" dirty="0">
                <a:solidFill>
                  <a:srgbClr val="000000"/>
                </a:solidFill>
                <a:latin typeface="Calibri" panose="020F0502020204030204" pitchFamily="34" charset="0"/>
              </a:rPr>
              <a:t>&gt; </a:t>
            </a:r>
            <a:r>
              <a:rPr lang="es-MX" sz="2400" b="1" i="0" u="none" strike="noStrike" baseline="0" dirty="0">
                <a:solidFill>
                  <a:srgbClr val="000000"/>
                </a:solidFill>
                <a:latin typeface="Calibri" panose="020F0502020204030204" pitchFamily="34" charset="0"/>
              </a:rPr>
              <a:t>Combinar y centrar</a:t>
            </a:r>
            <a:r>
              <a:rPr lang="es-MX" sz="2400" b="0" i="0" u="none" strike="noStrike" baseline="0" dirty="0">
                <a:solidFill>
                  <a:srgbClr val="000000"/>
                </a:solidFill>
                <a:latin typeface="Calibri" panose="020F0502020204030204" pitchFamily="34" charset="0"/>
              </a:rPr>
              <a:t>. </a:t>
            </a:r>
          </a:p>
          <a:p>
            <a:r>
              <a:rPr lang="es-MX" sz="2400" b="1" dirty="0"/>
              <a:t>Sugerencia </a:t>
            </a:r>
            <a:r>
              <a:rPr lang="es-MX" sz="2400" dirty="0"/>
              <a:t>También puede hacer clic en la flecha que se encuentra junto a </a:t>
            </a:r>
            <a:r>
              <a:rPr lang="es-MX" sz="2400" b="1" dirty="0"/>
              <a:t>Combinar y centrar </a:t>
            </a:r>
            <a:r>
              <a:rPr lang="es-MX" sz="2400" dirty="0"/>
              <a:t>y, a continuación, hacer clic en </a:t>
            </a:r>
            <a:r>
              <a:rPr lang="es-MX" sz="2400" b="1" dirty="0"/>
              <a:t>Separar celdas</a:t>
            </a:r>
            <a:r>
              <a:rPr lang="es-MX" sz="2400" dirty="0"/>
              <a:t>. </a:t>
            </a:r>
            <a:endParaRPr lang="es-MX" sz="240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62863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0843" y="337624"/>
            <a:ext cx="10988040" cy="5811203"/>
          </a:xfrm>
        </p:spPr>
        <p:txBody>
          <a:bodyPr>
            <a:noAutofit/>
          </a:bodyPr>
          <a:lstStyle/>
          <a:p>
            <a:pPr marL="0" indent="0">
              <a:buNone/>
            </a:pPr>
            <a:r>
              <a:rPr lang="es-MX" sz="2400" b="1" dirty="0"/>
              <a:t>Alternar entre referencias relativas, absolutas y mixtas </a:t>
            </a:r>
            <a:endParaRPr lang="es-MX" sz="2400" dirty="0"/>
          </a:p>
          <a:p>
            <a:pPr marL="0" indent="0">
              <a:buNone/>
            </a:pPr>
            <a:r>
              <a:rPr lang="es-MX" sz="1800" dirty="0"/>
              <a:t>De forma predeterminada, una referencia de celda es relativa. Por ejemplo, al hacer referencia a la celda A2 en la celda C2, hace realmente referencia a una celda que está dos columnas a la izquierda (C menos A) y en la misma fila (2). Una fórmula que contenga una referencia de celda relativa cambia al copiar de una celda a otra. </a:t>
            </a:r>
          </a:p>
          <a:p>
            <a:pPr marL="0" indent="0">
              <a:buNone/>
            </a:pPr>
            <a:r>
              <a:rPr lang="es-MX" sz="1800" dirty="0"/>
              <a:t>Por ejemplo, si copia la fórmula </a:t>
            </a:r>
            <a:r>
              <a:rPr lang="es-MX" sz="1800" b="1" dirty="0"/>
              <a:t>= A2 + B2 </a:t>
            </a:r>
            <a:r>
              <a:rPr lang="es-MX" sz="1800" dirty="0"/>
              <a:t>en la celda C2 a D2, la fórmula de D2 ajusta hacia abajo por una fila y se convierte en </a:t>
            </a:r>
            <a:r>
              <a:rPr lang="es-MX" sz="1800" b="1" dirty="0"/>
              <a:t>= A3 + B3</a:t>
            </a:r>
            <a:r>
              <a:rPr lang="es-MX" sz="1800" dirty="0"/>
              <a:t>. Si desea mantener la referencia de celda original en este ejemplo, cuando se copia, hace la referencia de celda absoluta delante de las columnas (A y B) y fila (2) con un signo de dólar (</a:t>
            </a:r>
            <a:r>
              <a:rPr lang="es-MX" sz="1800" b="1" dirty="0"/>
              <a:t>$</a:t>
            </a:r>
            <a:r>
              <a:rPr lang="es-MX" sz="1800" dirty="0"/>
              <a:t>). A continuación, cuando se copia la fórmula (</a:t>
            </a:r>
            <a:r>
              <a:rPr lang="es-MX" sz="1800" b="1" dirty="0"/>
              <a:t>= $A$ 2 + $B$ 2</a:t>
            </a:r>
            <a:r>
              <a:rPr lang="es-MX" sz="1800" dirty="0"/>
              <a:t>) de C2 a D2, la fórmula sigue siendo el mismo. </a:t>
            </a:r>
          </a:p>
          <a:p>
            <a:pPr marL="0" indent="0">
              <a:buNone/>
            </a:pPr>
            <a:r>
              <a:rPr lang="es-MX" sz="1800" dirty="0"/>
              <a:t>En casos menos frecuentes, tal vez desee hacer una referencia de celda “mixta”, para lo cual debe colocar el signo dólar delante de la columna o del valor de fila para “bloquear” la columna o la fila (por ejemplo, $A2 o B$3). Para cambiar el tipo de referencia de celda: </a:t>
            </a:r>
          </a:p>
          <a:p>
            <a:pPr marL="0" indent="0">
              <a:buNone/>
            </a:pPr>
            <a:r>
              <a:rPr lang="es-MX" sz="1800" dirty="0"/>
              <a:t>1. Seleccione la celda que contenga la fórmula. </a:t>
            </a:r>
          </a:p>
          <a:p>
            <a:pPr marL="0" indent="0">
              <a:buNone/>
            </a:pPr>
            <a:r>
              <a:rPr lang="es-MX" sz="1800" dirty="0"/>
              <a:t>2. En la barra de fórmulas , seleccione la referencia que desea cambiar. </a:t>
            </a:r>
          </a:p>
          <a:p>
            <a:pPr marL="0" indent="0">
              <a:buNone/>
            </a:pPr>
            <a:r>
              <a:rPr lang="es-MX" sz="1800" dirty="0"/>
              <a:t>3. Presione F4 para alternar los tipos de referencia. </a:t>
            </a:r>
          </a:p>
          <a:p>
            <a:pPr marL="0" indent="0">
              <a:buNone/>
            </a:pPr>
            <a:r>
              <a:rPr lang="es-MX" sz="1800" dirty="0"/>
              <a:t>si la fórmula que la contiene se copia dos celdas hacia abajo y dos hacia la derecha. </a:t>
            </a:r>
            <a:r>
              <a:rPr lang="es-MX" sz="1800" b="1" dirty="0"/>
              <a:t>Si la referencia es Cambia a: </a:t>
            </a:r>
            <a:endParaRPr lang="es-MX" sz="1800" dirty="0"/>
          </a:p>
          <a:p>
            <a:pPr marL="0" indent="0">
              <a:buNone/>
            </a:pPr>
            <a:r>
              <a:rPr lang="es-MX" sz="1800" dirty="0"/>
              <a:t>$A$1 (columna absoluta y fila absoluta) 	$A$1 (la referencia es absoluta) 	</a:t>
            </a:r>
          </a:p>
          <a:p>
            <a:pPr marL="0" indent="0">
              <a:buNone/>
            </a:pPr>
            <a:r>
              <a:rPr lang="es-MX" sz="1800" dirty="0"/>
              <a:t>A$1 (columna relativa y fila absoluta) 	C$1 (la referencia es mixta) 	</a:t>
            </a:r>
          </a:p>
          <a:p>
            <a:pPr marL="0" indent="0">
              <a:buNone/>
            </a:pPr>
            <a:r>
              <a:rPr lang="es-MX" sz="1800" dirty="0"/>
              <a:t>$A1 (columna mixta y fila relativa) 	$A3 (la referencia es mixta) 	</a:t>
            </a:r>
          </a:p>
          <a:p>
            <a:pPr marL="0" indent="0">
              <a:buNone/>
            </a:pPr>
            <a:r>
              <a:rPr lang="es-MX" sz="1800" dirty="0"/>
              <a:t>A1 (columna relativa y fila relativa) 	C3 (la referencia es relativa) 	</a:t>
            </a:r>
          </a:p>
          <a:p>
            <a:pPr marL="0" indent="0">
              <a:buNone/>
            </a:pPr>
            <a:endParaRPr lang="es-MX" sz="1800" dirty="0"/>
          </a:p>
        </p:txBody>
      </p:sp>
      <p:pic>
        <p:nvPicPr>
          <p:cNvPr id="4" name="Imagen 3"/>
          <p:cNvPicPr>
            <a:picLocks noChangeAspect="1"/>
          </p:cNvPicPr>
          <p:nvPr/>
        </p:nvPicPr>
        <p:blipFill>
          <a:blip r:embed="rId2"/>
          <a:stretch>
            <a:fillRect/>
          </a:stretch>
        </p:blipFill>
        <p:spPr>
          <a:xfrm>
            <a:off x="10681389" y="6197849"/>
            <a:ext cx="1042366" cy="527109"/>
          </a:xfrm>
          <a:prstGeom prst="rect">
            <a:avLst/>
          </a:prstGeom>
        </p:spPr>
      </p:pic>
      <p:pic>
        <p:nvPicPr>
          <p:cNvPr id="5" name="Imagen 4"/>
          <p:cNvPicPr>
            <a:picLocks noChangeAspect="1"/>
          </p:cNvPicPr>
          <p:nvPr/>
        </p:nvPicPr>
        <p:blipFill>
          <a:blip r:embed="rId3"/>
          <a:stretch>
            <a:fillRect/>
          </a:stretch>
        </p:blipFill>
        <p:spPr>
          <a:xfrm>
            <a:off x="8278045" y="5901917"/>
            <a:ext cx="3731075" cy="493819"/>
          </a:xfrm>
          <a:prstGeom prst="rect">
            <a:avLst/>
          </a:prstGeom>
        </p:spPr>
      </p:pic>
    </p:spTree>
    <p:extLst>
      <p:ext uri="{BB962C8B-B14F-4D97-AF65-F5344CB8AC3E}">
        <p14:creationId xmlns:p14="http://schemas.microsoft.com/office/powerpoint/2010/main" val="3906933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05865" y="379629"/>
            <a:ext cx="11319457" cy="4811011"/>
          </a:xfrm>
        </p:spPr>
        <p:txBody>
          <a:bodyPr>
            <a:normAutofit fontScale="92500" lnSpcReduction="20000"/>
          </a:bodyPr>
          <a:lstStyle/>
          <a:p>
            <a:pPr marL="0" indent="0">
              <a:buNone/>
            </a:pPr>
            <a:r>
              <a:rPr lang="es-MX" b="1" dirty="0"/>
              <a:t>Dar significado a los datos </a:t>
            </a:r>
          </a:p>
          <a:p>
            <a:pPr marL="0" indent="0">
              <a:buNone/>
            </a:pPr>
            <a:endParaRPr lang="es-MX" dirty="0"/>
          </a:p>
          <a:p>
            <a:pPr marL="0" indent="0" algn="just">
              <a:buNone/>
            </a:pPr>
            <a:r>
              <a:rPr lang="es-MX" dirty="0"/>
              <a:t>El formato condicional o los </a:t>
            </a:r>
            <a:r>
              <a:rPr lang="es-MX" dirty="0" err="1"/>
              <a:t>minigráficos</a:t>
            </a:r>
            <a:r>
              <a:rPr lang="es-MX" dirty="0"/>
              <a:t> pueden resaltar los datos más importantes o mostrar las tendencias de los datos. Use la herramienta Análisis rápido para obtener una vista previa activa y probarlo. </a:t>
            </a:r>
          </a:p>
          <a:p>
            <a:pPr marL="0" indent="0">
              <a:buNone/>
            </a:pPr>
            <a:r>
              <a:rPr lang="es-MX" dirty="0"/>
              <a:t>1. Seleccione los datos que desea examinar más de cerca. </a:t>
            </a:r>
          </a:p>
          <a:p>
            <a:pPr marL="0" indent="0">
              <a:buNone/>
            </a:pPr>
            <a:r>
              <a:rPr lang="es-MX" dirty="0"/>
              <a:t>2. Haga clic en el botón </a:t>
            </a:r>
            <a:r>
              <a:rPr lang="es-MX" b="1" dirty="0"/>
              <a:t>Análisis rápido </a:t>
            </a:r>
            <a:r>
              <a:rPr lang="es-MX" dirty="0"/>
              <a:t>de la esquina inferior derecha de la selección. </a:t>
            </a:r>
          </a:p>
          <a:p>
            <a:pPr marL="0" indent="0">
              <a:buNone/>
            </a:pPr>
            <a:r>
              <a:rPr lang="es-MX" dirty="0"/>
              <a:t>3. Examine las opciones de las pestañas </a:t>
            </a:r>
            <a:r>
              <a:rPr lang="es-MX" b="1" dirty="0"/>
              <a:t>Formato </a:t>
            </a:r>
            <a:r>
              <a:rPr lang="es-MX" dirty="0"/>
              <a:t>y </a:t>
            </a:r>
            <a:r>
              <a:rPr lang="es-MX" b="1" dirty="0" err="1"/>
              <a:t>Minigráficos</a:t>
            </a:r>
            <a:r>
              <a:rPr lang="es-MX" b="1" dirty="0"/>
              <a:t> </a:t>
            </a:r>
            <a:r>
              <a:rPr lang="es-MX" dirty="0"/>
              <a:t>para ver cómo afectan a los datos. </a:t>
            </a:r>
          </a:p>
          <a:p>
            <a:pPr marL="0" indent="0">
              <a:buNone/>
            </a:pPr>
            <a:r>
              <a:rPr lang="es-MX" dirty="0"/>
              <a:t>Por ejemplo, seleccione una escala de color de la galería </a:t>
            </a:r>
            <a:r>
              <a:rPr lang="es-MX" b="1" dirty="0"/>
              <a:t>Formato </a:t>
            </a:r>
            <a:r>
              <a:rPr lang="es-MX" dirty="0"/>
              <a:t>para diferenciar las temperaturas altas, medias o bajas. </a:t>
            </a:r>
          </a:p>
          <a:p>
            <a:pPr marL="0" indent="0">
              <a:buNone/>
            </a:pPr>
            <a:r>
              <a:rPr lang="es-MX" dirty="0"/>
              <a:t>4. Cuando le guste lo que ve </a:t>
            </a:r>
          </a:p>
          <a:p>
            <a:pPr marL="0" indent="0">
              <a:buNone/>
            </a:pPr>
            <a:endParaRPr lang="es-MX" dirty="0"/>
          </a:p>
        </p:txBody>
      </p:sp>
      <p:pic>
        <p:nvPicPr>
          <p:cNvPr id="4" name="Imagen 3"/>
          <p:cNvPicPr preferRelativeResize="0">
            <a:picLocks/>
          </p:cNvPicPr>
          <p:nvPr/>
        </p:nvPicPr>
        <p:blipFill>
          <a:blip r:embed="rId2"/>
          <a:stretch>
            <a:fillRect/>
          </a:stretch>
        </p:blipFill>
        <p:spPr>
          <a:xfrm>
            <a:off x="7853478" y="128788"/>
            <a:ext cx="3771844" cy="984738"/>
          </a:xfrm>
          <a:prstGeom prst="rect">
            <a:avLst/>
          </a:prstGeom>
        </p:spPr>
      </p:pic>
      <p:pic>
        <p:nvPicPr>
          <p:cNvPr id="5" name="Imagen 4"/>
          <p:cNvPicPr>
            <a:picLocks noChangeAspect="1"/>
          </p:cNvPicPr>
          <p:nvPr/>
        </p:nvPicPr>
        <p:blipFill>
          <a:blip r:embed="rId3"/>
          <a:stretch>
            <a:fillRect/>
          </a:stretch>
        </p:blipFill>
        <p:spPr>
          <a:xfrm>
            <a:off x="5528603" y="4978523"/>
            <a:ext cx="6096719" cy="1648963"/>
          </a:xfrm>
          <a:prstGeom prst="rect">
            <a:avLst/>
          </a:prstGeom>
        </p:spPr>
      </p:pic>
    </p:spTree>
    <p:extLst>
      <p:ext uri="{BB962C8B-B14F-4D97-AF65-F5344CB8AC3E}">
        <p14:creationId xmlns:p14="http://schemas.microsoft.com/office/powerpoint/2010/main" val="690385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2439" y="503262"/>
            <a:ext cx="11288151" cy="5644320"/>
          </a:xfrm>
        </p:spPr>
        <p:txBody>
          <a:bodyPr>
            <a:normAutofit fontScale="92500" lnSpcReduction="20000"/>
          </a:bodyPr>
          <a:lstStyle/>
          <a:p>
            <a:pPr marL="0" indent="0" algn="just">
              <a:buNone/>
            </a:pPr>
            <a:r>
              <a:rPr lang="es-MX" b="1" dirty="0"/>
              <a:t>Mostrar los datos en un gráfico </a:t>
            </a:r>
            <a:endParaRPr lang="es-MX" dirty="0"/>
          </a:p>
          <a:p>
            <a:pPr marL="0" indent="0" algn="just">
              <a:buNone/>
            </a:pPr>
            <a:r>
              <a:rPr lang="es-MX" dirty="0"/>
              <a:t>La herramienta Análisis rápido recomienda el gráfico adecuado para los datos y le ofrece una presentación visual con unos pocos clics del ratón. </a:t>
            </a:r>
          </a:p>
          <a:p>
            <a:pPr marL="0" indent="0" algn="just">
              <a:buNone/>
            </a:pPr>
            <a:r>
              <a:rPr lang="es-MX" dirty="0"/>
              <a:t>1. Seleccione las celdas que contienen los datos que desea mostrar en un gráfico. </a:t>
            </a:r>
          </a:p>
          <a:p>
            <a:pPr marL="0" indent="0" algn="just">
              <a:buNone/>
            </a:pPr>
            <a:r>
              <a:rPr lang="es-MX" dirty="0"/>
              <a:t>2. Haga clic en el botón </a:t>
            </a:r>
            <a:r>
              <a:rPr lang="es-MX" b="1" dirty="0"/>
              <a:t>Análisis rápido </a:t>
            </a:r>
            <a:r>
              <a:rPr lang="es-MX" dirty="0"/>
              <a:t>de la esquina inferior derecha de la selección. </a:t>
            </a:r>
          </a:p>
          <a:p>
            <a:pPr marL="0" indent="0" algn="just">
              <a:buNone/>
            </a:pPr>
            <a:r>
              <a:rPr lang="es-MX" dirty="0"/>
              <a:t>3. Haga clic en la pestaña </a:t>
            </a:r>
            <a:r>
              <a:rPr lang="es-MX" b="1" dirty="0"/>
              <a:t>Gráficos</a:t>
            </a:r>
            <a:r>
              <a:rPr lang="es-MX" dirty="0"/>
              <a:t>, muévase por los gráficos recomendados para ver cuál se adapta mejor a sus datos y haga clic en el que desee. </a:t>
            </a:r>
          </a:p>
          <a:p>
            <a:pPr marL="0" indent="0" algn="just">
              <a:buNone/>
            </a:pPr>
            <a:endParaRPr lang="es-MX" dirty="0"/>
          </a:p>
          <a:p>
            <a:pPr marL="0" indent="0" algn="just">
              <a:buNone/>
            </a:pPr>
            <a:endParaRPr lang="es-MX" b="1" dirty="0"/>
          </a:p>
          <a:p>
            <a:pPr marL="0" indent="0" algn="just">
              <a:buNone/>
            </a:pPr>
            <a:endParaRPr lang="es-MX" b="1" dirty="0"/>
          </a:p>
          <a:p>
            <a:pPr marL="0" indent="0" algn="just">
              <a:buNone/>
            </a:pPr>
            <a:endParaRPr lang="es-MX" b="1" dirty="0"/>
          </a:p>
          <a:p>
            <a:pPr marL="0" indent="0" algn="just">
              <a:buNone/>
            </a:pPr>
            <a:r>
              <a:rPr lang="es-MX" b="1" dirty="0"/>
              <a:t>Nota </a:t>
            </a:r>
            <a:r>
              <a:rPr lang="es-MX" dirty="0"/>
              <a:t>Excel muestra distintos gráficos en esta galería en función de lo recomendado para sus datos. </a:t>
            </a:r>
          </a:p>
        </p:txBody>
      </p:sp>
      <p:pic>
        <p:nvPicPr>
          <p:cNvPr id="4" name="Imagen 3"/>
          <p:cNvPicPr>
            <a:picLocks noChangeAspect="1"/>
          </p:cNvPicPr>
          <p:nvPr/>
        </p:nvPicPr>
        <p:blipFill>
          <a:blip r:embed="rId2"/>
          <a:stretch>
            <a:fillRect/>
          </a:stretch>
        </p:blipFill>
        <p:spPr>
          <a:xfrm>
            <a:off x="1864282" y="3325422"/>
            <a:ext cx="4252232" cy="1600819"/>
          </a:xfrm>
          <a:prstGeom prst="rect">
            <a:avLst/>
          </a:prstGeom>
        </p:spPr>
      </p:pic>
    </p:spTree>
    <p:extLst>
      <p:ext uri="{BB962C8B-B14F-4D97-AF65-F5344CB8AC3E}">
        <p14:creationId xmlns:p14="http://schemas.microsoft.com/office/powerpoint/2010/main" val="458448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44304" y="292247"/>
            <a:ext cx="11344422" cy="6080417"/>
          </a:xfrm>
        </p:spPr>
        <p:txBody>
          <a:bodyPr>
            <a:noAutofit/>
          </a:bodyPr>
          <a:lstStyle/>
          <a:p>
            <a:pPr marL="0" indent="0">
              <a:buNone/>
            </a:pPr>
            <a:r>
              <a:rPr lang="es-MX" sz="1800" b="1" dirty="0"/>
              <a:t>Buscar o reemplazar texto y números en una hoja de cálculo en Excel 2016 </a:t>
            </a:r>
            <a:endParaRPr lang="es-MX" sz="1800" dirty="0"/>
          </a:p>
          <a:p>
            <a:pPr marL="0" indent="0">
              <a:buNone/>
            </a:pPr>
            <a:r>
              <a:rPr lang="es-MX" sz="1800" dirty="0"/>
              <a:t>Busque y reemplace texto y números usando caracteres comodines u otros caracteres. Puede seleccionar hojas, filas, columnas o libros. </a:t>
            </a:r>
          </a:p>
          <a:p>
            <a:pPr marL="0" indent="0">
              <a:buNone/>
            </a:pPr>
            <a:r>
              <a:rPr lang="es-MX" sz="1800" dirty="0"/>
              <a:t>1. En una hoja de cálculo, haga clic en cualquier celda. </a:t>
            </a:r>
          </a:p>
          <a:p>
            <a:pPr marL="0" indent="0">
              <a:buNone/>
            </a:pPr>
            <a:r>
              <a:rPr lang="es-MX" sz="1800" dirty="0"/>
              <a:t>2. En la pestaña </a:t>
            </a:r>
            <a:r>
              <a:rPr lang="es-MX" sz="1800" b="1" dirty="0"/>
              <a:t>Inicio </a:t>
            </a:r>
            <a:r>
              <a:rPr lang="es-MX" sz="1800" dirty="0"/>
              <a:t>en el grupo </a:t>
            </a:r>
            <a:r>
              <a:rPr lang="es-MX" sz="1800" b="1" dirty="0"/>
              <a:t>Edición</a:t>
            </a:r>
            <a:r>
              <a:rPr lang="es-MX" sz="1800" dirty="0"/>
              <a:t>, haga clic en </a:t>
            </a:r>
            <a:r>
              <a:rPr lang="es-MX" sz="1800" b="1" dirty="0"/>
              <a:t>Buscar y seleccionar</a:t>
            </a:r>
            <a:r>
              <a:rPr lang="es-MX" sz="1800" dirty="0"/>
              <a:t>. </a:t>
            </a:r>
          </a:p>
          <a:p>
            <a:pPr marL="0" indent="0">
              <a:buNone/>
            </a:pPr>
            <a:r>
              <a:rPr lang="es-MX" sz="1800" dirty="0"/>
              <a:t>3. Siga uno de estos procedimientos: </a:t>
            </a:r>
          </a:p>
          <a:p>
            <a:pPr marL="457200" lvl="1" indent="0">
              <a:buNone/>
            </a:pPr>
            <a:r>
              <a:rPr lang="es-MX" sz="1800" dirty="0"/>
              <a:t>o Para buscar texto o números, haga clic en </a:t>
            </a:r>
            <a:r>
              <a:rPr lang="es-MX" sz="1800" b="1" dirty="0"/>
              <a:t>Buscar</a:t>
            </a:r>
            <a:r>
              <a:rPr lang="es-MX" sz="1800" dirty="0"/>
              <a:t>. </a:t>
            </a:r>
          </a:p>
          <a:p>
            <a:pPr marL="457200" lvl="1" indent="0">
              <a:buNone/>
            </a:pPr>
            <a:r>
              <a:rPr lang="es-MX" sz="1800" dirty="0"/>
              <a:t>o Para buscar y reemplazar texto o números, haga clic en </a:t>
            </a:r>
            <a:r>
              <a:rPr lang="es-MX" sz="1800" b="1" dirty="0"/>
              <a:t>Reemplazar</a:t>
            </a:r>
            <a:r>
              <a:rPr lang="es-MX" sz="1800" dirty="0"/>
              <a:t>. </a:t>
            </a:r>
          </a:p>
          <a:p>
            <a:pPr marL="0" indent="0">
              <a:buNone/>
            </a:pPr>
            <a:r>
              <a:rPr lang="es-MX" sz="1800" dirty="0"/>
              <a:t>4. En el cuadro </a:t>
            </a:r>
            <a:r>
              <a:rPr lang="es-MX" sz="1800" b="1" dirty="0"/>
              <a:t>Buscar</a:t>
            </a:r>
            <a:r>
              <a:rPr lang="es-MX" sz="1800" dirty="0"/>
              <a:t>, escriba el texto o los números que desee buscar, o bien haga clic en la flecha del cuadro </a:t>
            </a:r>
            <a:r>
              <a:rPr lang="es-MX" sz="1800" b="1" dirty="0"/>
              <a:t>Buscar </a:t>
            </a:r>
            <a:r>
              <a:rPr lang="es-MX" sz="1800" dirty="0"/>
              <a:t>y haga clic en una búsqueda reciente que se encuentre en la lista. </a:t>
            </a:r>
          </a:p>
          <a:p>
            <a:pPr marL="0" indent="0">
              <a:buNone/>
            </a:pPr>
            <a:endParaRPr lang="es-MX" sz="1800" dirty="0"/>
          </a:p>
          <a:p>
            <a:pPr marL="0" indent="0">
              <a:buNone/>
            </a:pPr>
            <a:r>
              <a:rPr lang="es-MX" sz="1800" dirty="0"/>
              <a:t>Puede usar caracteres comodines, como un asterisco (*) o un signo de interrogación (?), en sus criterios de búsqueda: </a:t>
            </a:r>
          </a:p>
          <a:p>
            <a:pPr marL="0" indent="0">
              <a:buNone/>
            </a:pPr>
            <a:r>
              <a:rPr lang="es-MX" sz="1800" dirty="0"/>
              <a:t>o Use el asterisco para buscar cualquier cadena de caracteres. Por ejemplo, </a:t>
            </a:r>
            <a:r>
              <a:rPr lang="es-MX" sz="1800" b="1" dirty="0"/>
              <a:t>s*l </a:t>
            </a:r>
            <a:r>
              <a:rPr lang="es-MX" sz="1800" dirty="0"/>
              <a:t>devolverá tanto "sal" como "señal". </a:t>
            </a:r>
          </a:p>
          <a:p>
            <a:pPr marL="0" indent="0">
              <a:buNone/>
            </a:pPr>
            <a:r>
              <a:rPr lang="es-MX" sz="1800" dirty="0"/>
              <a:t>o Use el signo de interrogación para buscar un solo carácter. Por ejemplo, </a:t>
            </a:r>
            <a:r>
              <a:rPr lang="es-MX" sz="1800" b="1" dirty="0" err="1"/>
              <a:t>s?l</a:t>
            </a:r>
            <a:r>
              <a:rPr lang="es-MX" sz="1800" b="1" dirty="0"/>
              <a:t> </a:t>
            </a:r>
            <a:r>
              <a:rPr lang="es-MX" sz="1800" dirty="0"/>
              <a:t>devolverá "sal" y "sol". </a:t>
            </a:r>
          </a:p>
          <a:p>
            <a:pPr marL="0" indent="0">
              <a:buNone/>
            </a:pPr>
            <a:r>
              <a:rPr lang="es-MX" sz="1800" b="1" dirty="0"/>
              <a:t>Sugerencia </a:t>
            </a:r>
            <a:r>
              <a:rPr lang="es-MX" sz="1800" dirty="0"/>
              <a:t>Si desea buscar asteriscos, signos de interrogación y tildes (~) en los datos de la hoja de cálculo, escriba una tilde antes de estos caracteres en el cuadro </a:t>
            </a:r>
            <a:r>
              <a:rPr lang="es-MX" sz="1800" b="1" dirty="0"/>
              <a:t>Buscar</a:t>
            </a:r>
            <a:r>
              <a:rPr lang="es-MX" sz="1800" dirty="0"/>
              <a:t>. ¿Por ejemplo, para buscar datos que contienen “?”, use ~? como criterio de búsqueda. </a:t>
            </a:r>
          </a:p>
        </p:txBody>
      </p:sp>
    </p:spTree>
    <p:extLst>
      <p:ext uri="{BB962C8B-B14F-4D97-AF65-F5344CB8AC3E}">
        <p14:creationId xmlns:p14="http://schemas.microsoft.com/office/powerpoint/2010/main" val="735515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1354" y="351692"/>
            <a:ext cx="11535508" cy="5825271"/>
          </a:xfrm>
        </p:spPr>
        <p:txBody>
          <a:bodyPr>
            <a:normAutofit/>
          </a:bodyPr>
          <a:lstStyle/>
          <a:p>
            <a:pPr marL="0" indent="0" algn="just">
              <a:buNone/>
            </a:pPr>
            <a:endParaRPr lang="es-MX" dirty="0"/>
          </a:p>
          <a:p>
            <a:pPr marL="0" indent="0" algn="just">
              <a:buNone/>
            </a:pPr>
            <a:r>
              <a:rPr lang="es-MX" dirty="0"/>
              <a:t>5. Haga clic en </a:t>
            </a:r>
            <a:r>
              <a:rPr lang="es-MX" b="1" dirty="0"/>
              <a:t>Opciones </a:t>
            </a:r>
            <a:r>
              <a:rPr lang="es-MX" dirty="0"/>
              <a:t>para definir en más detalle su búsqueda y, a continuación, siga uno de estos procedimientos: </a:t>
            </a:r>
          </a:p>
          <a:p>
            <a:pPr marL="457200" lvl="1" indent="0" algn="just">
              <a:buNone/>
            </a:pPr>
            <a:r>
              <a:rPr lang="es-MX" dirty="0"/>
              <a:t>o Para buscar datos en una hoja de cálculo o en un libro entero, en el cuadro </a:t>
            </a:r>
            <a:r>
              <a:rPr lang="es-MX" b="1" dirty="0"/>
              <a:t>Dentro de</a:t>
            </a:r>
            <a:r>
              <a:rPr lang="es-MX" dirty="0"/>
              <a:t>, haga clic en </a:t>
            </a:r>
            <a:r>
              <a:rPr lang="es-MX" b="1" dirty="0"/>
              <a:t>Hoja </a:t>
            </a:r>
            <a:r>
              <a:rPr lang="es-MX" dirty="0"/>
              <a:t>o </a:t>
            </a:r>
            <a:r>
              <a:rPr lang="es-MX" b="1" dirty="0"/>
              <a:t>Libro</a:t>
            </a:r>
            <a:r>
              <a:rPr lang="es-MX" dirty="0"/>
              <a:t>. </a:t>
            </a:r>
          </a:p>
          <a:p>
            <a:pPr marL="457200" lvl="1" indent="0" algn="just">
              <a:buNone/>
            </a:pPr>
            <a:r>
              <a:rPr lang="es-MX" dirty="0"/>
              <a:t>o Para buscar datos en filas o columnas, en el cuadro </a:t>
            </a:r>
            <a:r>
              <a:rPr lang="es-MX" b="1" dirty="0"/>
              <a:t>Buscar</a:t>
            </a:r>
            <a:r>
              <a:rPr lang="es-MX" dirty="0"/>
              <a:t>, haga clic en </a:t>
            </a:r>
            <a:r>
              <a:rPr lang="es-MX" b="1" dirty="0"/>
              <a:t>Por filas </a:t>
            </a:r>
            <a:r>
              <a:rPr lang="es-MX" dirty="0"/>
              <a:t>o </a:t>
            </a:r>
            <a:r>
              <a:rPr lang="es-MX" b="1" dirty="0"/>
              <a:t>Por columnas</a:t>
            </a:r>
            <a:r>
              <a:rPr lang="es-MX" dirty="0"/>
              <a:t>. </a:t>
            </a:r>
          </a:p>
          <a:p>
            <a:pPr marL="457200" lvl="1" indent="0" algn="just">
              <a:buNone/>
            </a:pPr>
            <a:r>
              <a:rPr lang="es-MX" dirty="0"/>
              <a:t>o Para buscar datos con detalles específicos, en el cuadro </a:t>
            </a:r>
            <a:r>
              <a:rPr lang="es-MX" b="1" dirty="0"/>
              <a:t>Buscar dentro de</a:t>
            </a:r>
            <a:r>
              <a:rPr lang="es-MX" dirty="0"/>
              <a:t>, haga clic en </a:t>
            </a:r>
            <a:r>
              <a:rPr lang="es-MX" b="1" dirty="0"/>
              <a:t>Fórmulas</a:t>
            </a:r>
            <a:r>
              <a:rPr lang="es-MX" dirty="0"/>
              <a:t>, </a:t>
            </a:r>
            <a:r>
              <a:rPr lang="es-MX" b="1" dirty="0"/>
              <a:t>Valores </a:t>
            </a:r>
            <a:r>
              <a:rPr lang="es-MX" dirty="0"/>
              <a:t>o </a:t>
            </a:r>
            <a:r>
              <a:rPr lang="es-MX" b="1" dirty="0"/>
              <a:t>Comentarios</a:t>
            </a:r>
            <a:r>
              <a:rPr lang="es-MX" dirty="0"/>
              <a:t>. </a:t>
            </a:r>
          </a:p>
          <a:p>
            <a:pPr marL="457200" lvl="1" indent="0" algn="just">
              <a:buNone/>
            </a:pPr>
            <a:r>
              <a:rPr lang="es-MX" b="1" dirty="0"/>
              <a:t>Nota </a:t>
            </a:r>
            <a:r>
              <a:rPr lang="es-MX" dirty="0"/>
              <a:t>Las opciones </a:t>
            </a:r>
            <a:r>
              <a:rPr lang="es-MX" b="1" dirty="0"/>
              <a:t>Fórmulas</a:t>
            </a:r>
            <a:r>
              <a:rPr lang="es-MX" dirty="0"/>
              <a:t>, </a:t>
            </a:r>
            <a:r>
              <a:rPr lang="es-MX" b="1" dirty="0"/>
              <a:t>Valores </a:t>
            </a:r>
            <a:r>
              <a:rPr lang="es-MX" dirty="0"/>
              <a:t>y </a:t>
            </a:r>
            <a:r>
              <a:rPr lang="es-MX" b="1" dirty="0"/>
              <a:t>Comentarios </a:t>
            </a:r>
            <a:r>
              <a:rPr lang="es-MX" dirty="0"/>
              <a:t>solo están disponibles en la pestaña </a:t>
            </a:r>
            <a:r>
              <a:rPr lang="es-MX" b="1" dirty="0"/>
              <a:t>Buscar</a:t>
            </a:r>
            <a:r>
              <a:rPr lang="es-MX" dirty="0"/>
              <a:t>, y solo </a:t>
            </a:r>
            <a:r>
              <a:rPr lang="es-MX" b="1" dirty="0"/>
              <a:t>Fórmulas </a:t>
            </a:r>
            <a:r>
              <a:rPr lang="es-MX" dirty="0"/>
              <a:t>está disponible en la pestaña </a:t>
            </a:r>
            <a:r>
              <a:rPr lang="es-MX" b="1" dirty="0"/>
              <a:t>Reemplazar</a:t>
            </a:r>
            <a:r>
              <a:rPr lang="es-MX" dirty="0"/>
              <a:t>. </a:t>
            </a:r>
          </a:p>
          <a:p>
            <a:pPr marL="457200" lvl="1" indent="0" algn="just">
              <a:buNone/>
            </a:pPr>
            <a:r>
              <a:rPr lang="es-MX" dirty="0"/>
              <a:t>o Para buscar datos distinguiendo entre mayúsculas y minúsculas, active la casilla </a:t>
            </a:r>
            <a:r>
              <a:rPr lang="es-MX" b="1" dirty="0"/>
              <a:t>Coincidir mayúsculas y minúsculas</a:t>
            </a:r>
            <a:r>
              <a:rPr lang="es-MX" dirty="0"/>
              <a:t>. </a:t>
            </a:r>
          </a:p>
          <a:p>
            <a:pPr marL="457200" lvl="1" indent="0" algn="just">
              <a:buNone/>
            </a:pPr>
            <a:r>
              <a:rPr lang="es-MX" dirty="0"/>
              <a:t>o Para buscar celdas que contienen solo los caracteres que escribió en el cuadro </a:t>
            </a:r>
            <a:r>
              <a:rPr lang="es-MX" b="1" dirty="0"/>
              <a:t>Buscar</a:t>
            </a:r>
            <a:r>
              <a:rPr lang="es-MX" dirty="0"/>
              <a:t>, active la casilla </a:t>
            </a:r>
            <a:r>
              <a:rPr lang="es-MX" b="1" dirty="0"/>
              <a:t>Coincidir con el contenido de toda la celda</a:t>
            </a:r>
            <a:r>
              <a:rPr lang="es-MX" dirty="0"/>
              <a:t>. </a:t>
            </a:r>
          </a:p>
          <a:p>
            <a:pPr marL="0" indent="0" algn="just">
              <a:buNone/>
            </a:pPr>
            <a:endParaRPr lang="es-MX" dirty="0"/>
          </a:p>
        </p:txBody>
      </p:sp>
    </p:spTree>
    <p:extLst>
      <p:ext uri="{BB962C8B-B14F-4D97-AF65-F5344CB8AC3E}">
        <p14:creationId xmlns:p14="http://schemas.microsoft.com/office/powerpoint/2010/main" val="2747991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3557" y="464233"/>
            <a:ext cx="11507372" cy="5416062"/>
          </a:xfrm>
        </p:spPr>
        <p:txBody>
          <a:bodyPr>
            <a:noAutofit/>
          </a:bodyPr>
          <a:lstStyle/>
          <a:p>
            <a:pPr marL="0" indent="0">
              <a:buNone/>
            </a:pPr>
            <a:r>
              <a:rPr lang="es-MX" sz="1800" dirty="0"/>
              <a:t>6. Si desea buscar texto o números que además tienen un formato específico, haga clic en </a:t>
            </a:r>
            <a:r>
              <a:rPr lang="es-MX" sz="1800" b="1" dirty="0"/>
              <a:t>Formato </a:t>
            </a:r>
            <a:r>
              <a:rPr lang="es-MX" sz="1800" dirty="0"/>
              <a:t>y elija sus opciones en el cuadro de diálogo </a:t>
            </a:r>
            <a:r>
              <a:rPr lang="es-MX" sz="1800" b="1" dirty="0"/>
              <a:t>Buscar formato</a:t>
            </a:r>
            <a:r>
              <a:rPr lang="es-MX" sz="1800" dirty="0"/>
              <a:t>. </a:t>
            </a:r>
          </a:p>
          <a:p>
            <a:pPr marL="0" indent="0">
              <a:buNone/>
            </a:pPr>
            <a:r>
              <a:rPr lang="es-MX" sz="1800" b="1" dirty="0"/>
              <a:t>Sugerencia </a:t>
            </a:r>
            <a:r>
              <a:rPr lang="es-MX" sz="1800" dirty="0"/>
              <a:t>Si desea buscar celdas que tienen un determinado formato, puede eliminar los criterios del cuadro </a:t>
            </a:r>
            <a:r>
              <a:rPr lang="es-MX" sz="1800" b="1" dirty="0"/>
              <a:t>Buscar </a:t>
            </a:r>
            <a:r>
              <a:rPr lang="es-MX" sz="1800" dirty="0"/>
              <a:t>y seleccionar un formato de celda determinado como ejemplo. Haga clic en la flecha situada junto a </a:t>
            </a:r>
            <a:r>
              <a:rPr lang="es-MX" sz="1800" b="1" dirty="0"/>
              <a:t>Formato</a:t>
            </a:r>
            <a:r>
              <a:rPr lang="es-MX" sz="1800" dirty="0"/>
              <a:t>, en </a:t>
            </a:r>
            <a:r>
              <a:rPr lang="es-MX" sz="1800" b="1" dirty="0"/>
              <a:t>Elegir formato de celda </a:t>
            </a:r>
            <a:r>
              <a:rPr lang="es-MX" sz="1800" dirty="0"/>
              <a:t>y en la celda que tiene el formato que desea buscar. </a:t>
            </a:r>
          </a:p>
          <a:p>
            <a:pPr marL="0" indent="0">
              <a:buNone/>
            </a:pPr>
            <a:r>
              <a:rPr lang="es-MX" sz="1800" dirty="0"/>
              <a:t>7. Siga uno de los procedimientos siguientes: </a:t>
            </a:r>
          </a:p>
          <a:p>
            <a:pPr marL="0" indent="0">
              <a:buNone/>
            </a:pPr>
            <a:r>
              <a:rPr lang="es-MX" sz="1800" dirty="0"/>
              <a:t>    -Para buscar texto o números, haga clic en </a:t>
            </a:r>
            <a:r>
              <a:rPr lang="es-MX" sz="1800" b="1" dirty="0"/>
              <a:t>Buscar todos </a:t>
            </a:r>
            <a:r>
              <a:rPr lang="es-MX" sz="1800" dirty="0"/>
              <a:t>o </a:t>
            </a:r>
            <a:r>
              <a:rPr lang="es-MX" sz="1800" b="1" dirty="0"/>
              <a:t>Buscar siguiente</a:t>
            </a:r>
            <a:r>
              <a:rPr lang="es-MX" sz="1800" dirty="0"/>
              <a:t>. </a:t>
            </a:r>
          </a:p>
          <a:p>
            <a:pPr marL="0" indent="0">
              <a:buNone/>
            </a:pPr>
            <a:r>
              <a:rPr lang="es-MX" sz="1800" b="1" dirty="0"/>
              <a:t>Sugerencia </a:t>
            </a:r>
            <a:r>
              <a:rPr lang="es-MX" sz="1800" dirty="0"/>
              <a:t>Si hace clic en </a:t>
            </a:r>
            <a:r>
              <a:rPr lang="es-MX" sz="1800" b="1" dirty="0"/>
              <a:t>Buscar todos</a:t>
            </a:r>
            <a:r>
              <a:rPr lang="es-MX" sz="1800" dirty="0"/>
              <a:t>, obtendrá una lista con todas las coincidencias que respondan a sus criterios de búsqueda. Para ir a una celda, haga clic en ella en la lista. Para ordenar los resultados de una búsqueda con </a:t>
            </a:r>
            <a:r>
              <a:rPr lang="es-MX" sz="1800" b="1" dirty="0"/>
              <a:t>Buscar todos</a:t>
            </a:r>
            <a:r>
              <a:rPr lang="es-MX" sz="1800" dirty="0"/>
              <a:t>, haga clic en el encabezado de una columna. </a:t>
            </a:r>
          </a:p>
          <a:p>
            <a:pPr marL="0" indent="0">
              <a:buNone/>
            </a:pPr>
            <a:r>
              <a:rPr lang="es-MX" sz="1800" dirty="0"/>
              <a:t>   -Para reemplazar texto o números, escriba el nuevo texto o número en el cuadro </a:t>
            </a:r>
            <a:r>
              <a:rPr lang="es-MX" sz="1800" b="1" dirty="0"/>
              <a:t>Reemplazar con </a:t>
            </a:r>
            <a:r>
              <a:rPr lang="es-MX" sz="1800" dirty="0"/>
              <a:t>(o deje el cuadro en blanco para no reemplazar los caracteres con nada) y, a continuación, haga clic en </a:t>
            </a:r>
            <a:r>
              <a:rPr lang="es-MX" sz="1800" b="1" dirty="0"/>
              <a:t>Buscar </a:t>
            </a:r>
            <a:r>
              <a:rPr lang="es-MX" sz="1800" dirty="0"/>
              <a:t>o </a:t>
            </a:r>
            <a:r>
              <a:rPr lang="es-MX" sz="1800" b="1" dirty="0"/>
              <a:t>Buscar todos</a:t>
            </a:r>
            <a:r>
              <a:rPr lang="es-MX" sz="1800" dirty="0"/>
              <a:t>. </a:t>
            </a:r>
          </a:p>
          <a:p>
            <a:pPr marL="0" indent="0">
              <a:buNone/>
            </a:pPr>
            <a:r>
              <a:rPr lang="es-MX" sz="1800" b="1" dirty="0"/>
              <a:t>Nota </a:t>
            </a:r>
            <a:r>
              <a:rPr lang="es-MX" sz="1800" dirty="0"/>
              <a:t>Si el cuadro </a:t>
            </a:r>
            <a:r>
              <a:rPr lang="es-MX" sz="1800" b="1" dirty="0"/>
              <a:t>Reemplazar con </a:t>
            </a:r>
            <a:r>
              <a:rPr lang="es-MX" sz="1800" dirty="0"/>
              <a:t>no está disponible, haga clic en la pestaña </a:t>
            </a:r>
            <a:r>
              <a:rPr lang="es-MX" sz="1800" b="1" dirty="0"/>
              <a:t>Reemplazar</a:t>
            </a:r>
            <a:r>
              <a:rPr lang="es-MX" sz="1800" dirty="0"/>
              <a:t>. </a:t>
            </a:r>
          </a:p>
          <a:p>
            <a:pPr marL="0" indent="0">
              <a:buNone/>
            </a:pPr>
            <a:r>
              <a:rPr lang="es-MX" sz="1800" dirty="0"/>
              <a:t>Si lo desea, puede cancelar una búsqueda en curso presionando ESC. </a:t>
            </a:r>
          </a:p>
          <a:p>
            <a:pPr marL="0" indent="0">
              <a:buNone/>
            </a:pPr>
            <a:r>
              <a:rPr lang="es-MX" sz="1800" dirty="0"/>
              <a:t>8. Para reemplazar la coincidencia resaltada o todas las coincidencias encontradas, haga clic en </a:t>
            </a:r>
            <a:r>
              <a:rPr lang="es-MX" sz="1800" b="1" dirty="0"/>
              <a:t>Reemplazar </a:t>
            </a:r>
            <a:r>
              <a:rPr lang="es-MX" sz="1800" dirty="0"/>
              <a:t>o </a:t>
            </a:r>
            <a:r>
              <a:rPr lang="es-MX" sz="1800" b="1" dirty="0"/>
              <a:t>Reemplazar todos</a:t>
            </a:r>
            <a:r>
              <a:rPr lang="es-MX" sz="1800" dirty="0"/>
              <a:t>. </a:t>
            </a:r>
          </a:p>
          <a:p>
            <a:pPr marL="0" indent="0">
              <a:buNone/>
            </a:pPr>
            <a:r>
              <a:rPr lang="es-MX" sz="1800" b="1" dirty="0"/>
              <a:t>Sugerencia </a:t>
            </a:r>
            <a:r>
              <a:rPr lang="es-MX" sz="1800" dirty="0"/>
              <a:t>Microsoft Excel guarda las opciones de formato que se definen. Si vuelve a buscar datos en la hoja de cálculo y no encuentra caracteres que sabe que contiene, es posible que deba borrar las opciones de formato de la búsqueda anterior. En el cuadro de diálogo </a:t>
            </a:r>
            <a:r>
              <a:rPr lang="es-MX" sz="1800" b="1" dirty="0"/>
              <a:t>Buscar y reemplazar</a:t>
            </a:r>
            <a:r>
              <a:rPr lang="es-MX" sz="1800" dirty="0"/>
              <a:t>, haga clic en la pestaña </a:t>
            </a:r>
            <a:r>
              <a:rPr lang="es-MX" sz="1800" b="1" dirty="0"/>
              <a:t>Buscar </a:t>
            </a:r>
            <a:r>
              <a:rPr lang="es-MX" sz="1800" dirty="0"/>
              <a:t>y en </a:t>
            </a:r>
            <a:r>
              <a:rPr lang="es-MX" sz="1800" b="1" dirty="0"/>
              <a:t>Opciones </a:t>
            </a:r>
            <a:r>
              <a:rPr lang="es-MX" sz="1800" dirty="0"/>
              <a:t>para mostrar las opciones de formato. Haga clic en la flecha junto a </a:t>
            </a:r>
            <a:r>
              <a:rPr lang="es-MX" sz="1800" b="1" dirty="0"/>
              <a:t>Formato </a:t>
            </a:r>
            <a:r>
              <a:rPr lang="es-MX" sz="1800" dirty="0"/>
              <a:t>y haga clic en </a:t>
            </a:r>
            <a:r>
              <a:rPr lang="es-MX" sz="1800" b="1" dirty="0"/>
              <a:t>Borrar formato de búsqueda</a:t>
            </a:r>
            <a:r>
              <a:rPr lang="es-MX" sz="1800" dirty="0"/>
              <a:t>. </a:t>
            </a:r>
          </a:p>
        </p:txBody>
      </p:sp>
    </p:spTree>
    <p:extLst>
      <p:ext uri="{BB962C8B-B14F-4D97-AF65-F5344CB8AC3E}">
        <p14:creationId xmlns:p14="http://schemas.microsoft.com/office/powerpoint/2010/main" val="1324746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88033" y="225084"/>
            <a:ext cx="11555437" cy="6022218"/>
          </a:xfrm>
        </p:spPr>
        <p:txBody>
          <a:bodyPr>
            <a:normAutofit fontScale="62500" lnSpcReduction="20000"/>
          </a:bodyPr>
          <a:lstStyle/>
          <a:p>
            <a:pPr marL="0" indent="0" algn="just">
              <a:buNone/>
            </a:pPr>
            <a:r>
              <a:rPr lang="es-MX" b="1" dirty="0"/>
              <a:t>Ajustar el texto en una celda </a:t>
            </a:r>
            <a:endParaRPr lang="es-MX" dirty="0"/>
          </a:p>
          <a:p>
            <a:pPr marL="0" indent="0" algn="just">
              <a:buNone/>
            </a:pPr>
            <a:r>
              <a:rPr lang="es-MX" dirty="0"/>
              <a:t>Microsoft Excel puede ajustar el texto para que aparezca en varias líneas dentro de una celda. Puede aplicar formato a la celda para que el texto se ajuste automáticamente, o insertar un salto de línea manual. </a:t>
            </a:r>
          </a:p>
          <a:p>
            <a:pPr marL="0" indent="0" algn="just">
              <a:buNone/>
            </a:pPr>
            <a:r>
              <a:rPr lang="es-MX" dirty="0"/>
              <a:t>1. En la hoja de cálculo, seleccione las celdas a las que desea dar formato. </a:t>
            </a:r>
          </a:p>
          <a:p>
            <a:pPr marL="0" indent="0" algn="just">
              <a:buNone/>
            </a:pPr>
            <a:r>
              <a:rPr lang="es-MX" dirty="0"/>
              <a:t>2. En la pestaña </a:t>
            </a:r>
            <a:r>
              <a:rPr lang="es-MX" b="1" dirty="0"/>
              <a:t>Inicio</a:t>
            </a:r>
            <a:r>
              <a:rPr lang="es-MX" dirty="0"/>
              <a:t>, en el grupo </a:t>
            </a:r>
            <a:r>
              <a:rPr lang="es-MX" b="1" dirty="0"/>
              <a:t>Alineación</a:t>
            </a:r>
            <a:r>
              <a:rPr lang="es-MX" dirty="0"/>
              <a:t>, haga clic en </a:t>
            </a:r>
            <a:r>
              <a:rPr lang="es-MX" b="1" dirty="0"/>
              <a:t>Ajustar texto </a:t>
            </a:r>
            <a:r>
              <a:rPr lang="es-MX" dirty="0"/>
              <a:t>. </a:t>
            </a:r>
          </a:p>
          <a:p>
            <a:pPr marL="0" indent="0" algn="just">
              <a:buNone/>
            </a:pPr>
            <a:r>
              <a:rPr lang="es-MX" b="1" dirty="0"/>
              <a:t>Notas </a:t>
            </a:r>
            <a:endParaRPr lang="es-MX" dirty="0"/>
          </a:p>
          <a:p>
            <a:pPr marL="0" indent="0" algn="just">
              <a:buNone/>
            </a:pPr>
            <a:r>
              <a:rPr lang="es-MX" dirty="0"/>
              <a:t>       o Los datos de la celda se ajustan para adaptarse al ancho de la columna. Si cambia el ancho de columna, el ajuste de datos se adapta automáticamente. </a:t>
            </a:r>
          </a:p>
          <a:p>
            <a:pPr marL="0" indent="0" algn="just">
              <a:buNone/>
            </a:pPr>
            <a:r>
              <a:rPr lang="es-MX" dirty="0"/>
              <a:t>       o Si no está visible todo el texto ajustado, puede que haya establecido la fila en un alto específico o que el texto se encuentre en un rango de celdas combinadas. </a:t>
            </a:r>
          </a:p>
          <a:p>
            <a:pPr marL="0" indent="0" algn="just">
              <a:buNone/>
            </a:pPr>
            <a:endParaRPr lang="es-MX" dirty="0"/>
          </a:p>
          <a:p>
            <a:pPr marL="0" indent="0" algn="just">
              <a:buNone/>
            </a:pPr>
            <a:r>
              <a:rPr lang="es-MX" b="1" dirty="0"/>
              <a:t>Ajustar el alto de fila para hacer visible todo el texto ajustado </a:t>
            </a:r>
          </a:p>
          <a:p>
            <a:pPr marL="0" indent="0" algn="just">
              <a:buNone/>
            </a:pPr>
            <a:r>
              <a:rPr lang="es-MX" dirty="0"/>
              <a:t>1. Seleccione la celda o el rango cuyo alto de fila desea ajustar. </a:t>
            </a:r>
          </a:p>
          <a:p>
            <a:pPr marL="0" indent="0" algn="just">
              <a:buNone/>
            </a:pPr>
            <a:r>
              <a:rPr lang="es-MX" dirty="0"/>
              <a:t>2. En la pestaña </a:t>
            </a:r>
            <a:r>
              <a:rPr lang="es-MX" b="1" dirty="0"/>
              <a:t>Inicio</a:t>
            </a:r>
            <a:r>
              <a:rPr lang="es-MX" dirty="0"/>
              <a:t>, en el grupo </a:t>
            </a:r>
            <a:r>
              <a:rPr lang="es-MX" b="1" dirty="0"/>
              <a:t>Celdas</a:t>
            </a:r>
            <a:r>
              <a:rPr lang="es-MX" dirty="0"/>
              <a:t>, haga clic en la opción </a:t>
            </a:r>
            <a:r>
              <a:rPr lang="es-MX" b="1" dirty="0"/>
              <a:t>Formato</a:t>
            </a:r>
            <a:r>
              <a:rPr lang="es-MX" dirty="0"/>
              <a:t>. </a:t>
            </a:r>
          </a:p>
          <a:p>
            <a:pPr marL="0" indent="0" algn="just">
              <a:buNone/>
            </a:pPr>
            <a:endParaRPr lang="es-MX" dirty="0"/>
          </a:p>
          <a:p>
            <a:pPr marL="0" indent="0" algn="just">
              <a:buNone/>
            </a:pPr>
            <a:r>
              <a:rPr lang="es-MX" dirty="0"/>
              <a:t>3. En </a:t>
            </a:r>
            <a:r>
              <a:rPr lang="es-MX" b="1" dirty="0"/>
              <a:t>Tamaño de celda</a:t>
            </a:r>
            <a:r>
              <a:rPr lang="es-MX" dirty="0"/>
              <a:t>, realice uno de estos procedimientos: </a:t>
            </a:r>
          </a:p>
          <a:p>
            <a:pPr marL="0" indent="0" algn="just">
              <a:buNone/>
            </a:pPr>
            <a:r>
              <a:rPr lang="es-MX" dirty="0"/>
              <a:t>     o Para ajustar automáticamente el alto de fila, haga clic en </a:t>
            </a:r>
            <a:r>
              <a:rPr lang="es-MX" b="1" dirty="0"/>
              <a:t>Autoajustar alto de fila</a:t>
            </a:r>
            <a:r>
              <a:rPr lang="es-MX" dirty="0"/>
              <a:t>. </a:t>
            </a:r>
          </a:p>
          <a:p>
            <a:pPr marL="0" indent="0" algn="just">
              <a:buNone/>
            </a:pPr>
            <a:r>
              <a:rPr lang="es-MX" dirty="0"/>
              <a:t>     o Para especificar un alto de fila, haga clic en </a:t>
            </a:r>
            <a:r>
              <a:rPr lang="es-MX" b="1" dirty="0"/>
              <a:t>Alto de fila </a:t>
            </a:r>
            <a:r>
              <a:rPr lang="es-MX" dirty="0"/>
              <a:t>y, en el cuadro </a:t>
            </a:r>
            <a:r>
              <a:rPr lang="es-MX" b="1" dirty="0"/>
              <a:t>Alto de fila</a:t>
            </a:r>
            <a:r>
              <a:rPr lang="es-MX" dirty="0"/>
              <a:t>, especifique el valor deseado. </a:t>
            </a:r>
          </a:p>
          <a:p>
            <a:pPr marL="0" indent="0" algn="just">
              <a:buNone/>
            </a:pPr>
            <a:r>
              <a:rPr lang="es-MX" b="1" dirty="0"/>
              <a:t>Sugerencia </a:t>
            </a:r>
            <a:r>
              <a:rPr lang="es-MX" dirty="0"/>
              <a:t>También puede arrastrar el borde inferior de la fila a la altura donde se muestra todo el texto ajustado. </a:t>
            </a:r>
          </a:p>
        </p:txBody>
      </p:sp>
      <p:pic>
        <p:nvPicPr>
          <p:cNvPr id="4" name="Imagen 3"/>
          <p:cNvPicPr>
            <a:picLocks noChangeAspect="1"/>
          </p:cNvPicPr>
          <p:nvPr/>
        </p:nvPicPr>
        <p:blipFill>
          <a:blip r:embed="rId2"/>
          <a:stretch>
            <a:fillRect/>
          </a:stretch>
        </p:blipFill>
        <p:spPr>
          <a:xfrm>
            <a:off x="8852568" y="883833"/>
            <a:ext cx="2001727" cy="984806"/>
          </a:xfrm>
          <a:prstGeom prst="rect">
            <a:avLst/>
          </a:prstGeom>
        </p:spPr>
      </p:pic>
      <p:pic>
        <p:nvPicPr>
          <p:cNvPr id="5" name="Imagen 4"/>
          <p:cNvPicPr>
            <a:picLocks noChangeAspect="1"/>
          </p:cNvPicPr>
          <p:nvPr/>
        </p:nvPicPr>
        <p:blipFill>
          <a:blip r:embed="rId3"/>
          <a:stretch>
            <a:fillRect/>
          </a:stretch>
        </p:blipFill>
        <p:spPr>
          <a:xfrm>
            <a:off x="8467602" y="3271286"/>
            <a:ext cx="1385830" cy="1317297"/>
          </a:xfrm>
          <a:prstGeom prst="rect">
            <a:avLst/>
          </a:prstGeom>
        </p:spPr>
      </p:pic>
    </p:spTree>
    <p:extLst>
      <p:ext uri="{BB962C8B-B14F-4D97-AF65-F5344CB8AC3E}">
        <p14:creationId xmlns:p14="http://schemas.microsoft.com/office/powerpoint/2010/main" val="375123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531396"/>
            <a:ext cx="10936458" cy="5573981"/>
          </a:xfrm>
        </p:spPr>
        <p:txBody>
          <a:bodyPr/>
          <a:lstStyle/>
          <a:p>
            <a:pPr marL="0" indent="0">
              <a:buNone/>
            </a:pPr>
            <a:r>
              <a:rPr lang="es-MX" b="1" dirty="0"/>
              <a:t>Insertar un salto de línea </a:t>
            </a:r>
            <a:endParaRPr lang="es-MX" dirty="0"/>
          </a:p>
          <a:p>
            <a:pPr marL="0" indent="0">
              <a:buNone/>
            </a:pPr>
            <a:r>
              <a:rPr lang="es-MX" dirty="0"/>
              <a:t>Para comenzar una nueva línea de texto en cualquier punto específico dentro de una celda: </a:t>
            </a:r>
          </a:p>
          <a:p>
            <a:pPr marL="0" indent="0">
              <a:buNone/>
            </a:pPr>
            <a:r>
              <a:rPr lang="es-MX" dirty="0"/>
              <a:t>1. Haga doble clic en la celda en la que desea insertar un salto de línea. </a:t>
            </a:r>
          </a:p>
          <a:p>
            <a:pPr marL="0" indent="0">
              <a:buNone/>
            </a:pPr>
            <a:endParaRPr lang="es-MX" b="1" dirty="0"/>
          </a:p>
          <a:p>
            <a:pPr marL="0" indent="0">
              <a:buNone/>
            </a:pPr>
            <a:r>
              <a:rPr lang="es-MX" b="1" dirty="0"/>
              <a:t>Sugerencia </a:t>
            </a:r>
            <a:r>
              <a:rPr lang="es-MX" dirty="0"/>
              <a:t>También puede seleccionar la celda y presionar F2. </a:t>
            </a:r>
          </a:p>
          <a:p>
            <a:pPr marL="0" indent="0">
              <a:buNone/>
            </a:pPr>
            <a:r>
              <a:rPr lang="es-MX" dirty="0"/>
              <a:t>2. En la celda, haga clic en el punto donde desea insertar el salto de línea y presione </a:t>
            </a:r>
            <a:r>
              <a:rPr lang="es-MX" dirty="0" err="1"/>
              <a:t>Alt+Entrar</a:t>
            </a:r>
            <a:r>
              <a:rPr lang="es-MX" dirty="0"/>
              <a:t>. </a:t>
            </a:r>
          </a:p>
          <a:p>
            <a:pPr marL="0" indent="0">
              <a:buNone/>
            </a:pPr>
            <a:endParaRPr lang="es-MX" dirty="0"/>
          </a:p>
        </p:txBody>
      </p:sp>
    </p:spTree>
    <p:extLst>
      <p:ext uri="{BB962C8B-B14F-4D97-AF65-F5344CB8AC3E}">
        <p14:creationId xmlns:p14="http://schemas.microsoft.com/office/powerpoint/2010/main" val="2747124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4132" y="125974"/>
            <a:ext cx="10515600" cy="1325563"/>
          </a:xfrm>
        </p:spPr>
        <p:txBody>
          <a:bodyPr/>
          <a:lstStyle/>
          <a:p>
            <a:r>
              <a:rPr lang="es-MX" b="1" dirty="0"/>
              <a:t>Inmovilizar filas o columnas específicas </a:t>
            </a:r>
            <a:endParaRPr lang="es-MX" dirty="0"/>
          </a:p>
        </p:txBody>
      </p:sp>
      <p:pic>
        <p:nvPicPr>
          <p:cNvPr id="4" name="Marcador de contenido 3"/>
          <p:cNvPicPr>
            <a:picLocks noGrp="1" noChangeAspect="1"/>
          </p:cNvPicPr>
          <p:nvPr>
            <p:ph idx="1"/>
          </p:nvPr>
        </p:nvPicPr>
        <p:blipFill>
          <a:blip r:embed="rId2"/>
          <a:stretch>
            <a:fillRect/>
          </a:stretch>
        </p:blipFill>
        <p:spPr>
          <a:xfrm>
            <a:off x="6954130" y="1014056"/>
            <a:ext cx="5011729" cy="3444020"/>
          </a:xfrm>
          <a:prstGeom prst="rect">
            <a:avLst/>
          </a:prstGeom>
        </p:spPr>
      </p:pic>
      <p:sp>
        <p:nvSpPr>
          <p:cNvPr id="5" name="Rectángulo 4"/>
          <p:cNvSpPr/>
          <p:nvPr/>
        </p:nvSpPr>
        <p:spPr>
          <a:xfrm>
            <a:off x="0" y="1027906"/>
            <a:ext cx="6954130" cy="3416320"/>
          </a:xfrm>
          <a:prstGeom prst="rect">
            <a:avLst/>
          </a:prstGeom>
        </p:spPr>
        <p:txBody>
          <a:bodyPr wrap="square">
            <a:spAutoFit/>
          </a:bodyPr>
          <a:lstStyle/>
          <a:p>
            <a:pPr algn="just"/>
            <a:r>
              <a:rPr lang="es-MX" b="0" i="0" u="none" strike="noStrike" baseline="0" dirty="0">
                <a:solidFill>
                  <a:srgbClr val="000000"/>
                </a:solidFill>
                <a:latin typeface="Calibri" panose="020F0502020204030204" pitchFamily="34" charset="0"/>
              </a:rPr>
              <a:t>1. En la hoja de cálculo, siga uno de estos procedimientos</a:t>
            </a:r>
            <a:r>
              <a:rPr lang="es-MX" b="0" i="0" u="none" strike="noStrike" dirty="0">
                <a:solidFill>
                  <a:srgbClr val="000000"/>
                </a:solidFill>
                <a:latin typeface="Calibri" panose="020F0502020204030204" pitchFamily="34" charset="0"/>
              </a:rPr>
              <a:t> para bloquear:</a:t>
            </a:r>
            <a:endParaRPr lang="es-MX" b="0" i="0" u="none" strike="noStrike" baseline="0" dirty="0">
              <a:solidFill>
                <a:srgbClr val="000000"/>
              </a:solidFill>
              <a:latin typeface="Calibri" panose="020F0502020204030204" pitchFamily="34" charset="0"/>
            </a:endParaRPr>
          </a:p>
          <a:p>
            <a:pPr algn="just"/>
            <a:r>
              <a:rPr lang="es-MX" b="0" i="0" u="none" strike="noStrike" dirty="0">
                <a:solidFill>
                  <a:srgbClr val="000000"/>
                </a:solidFill>
                <a:latin typeface="Calibri" panose="020F0502020204030204" pitchFamily="34" charset="0"/>
              </a:rPr>
              <a:t>  - </a:t>
            </a:r>
            <a:r>
              <a:rPr lang="es-MX" b="0" i="0" u="none" strike="noStrike" baseline="0" dirty="0">
                <a:solidFill>
                  <a:srgbClr val="000000"/>
                </a:solidFill>
                <a:latin typeface="Calibri" panose="020F0502020204030204" pitchFamily="34" charset="0"/>
              </a:rPr>
              <a:t>filas, seleccione la fila que está debajo de las filas que quiere mantener visibles mientras se desplaza. </a:t>
            </a:r>
          </a:p>
          <a:p>
            <a:pPr algn="just"/>
            <a:r>
              <a:rPr lang="es-MX" sz="1400" dirty="0">
                <a:solidFill>
                  <a:srgbClr val="000000"/>
                </a:solidFill>
                <a:latin typeface="Courier New" panose="02070309020205020404" pitchFamily="49" charset="0"/>
              </a:rPr>
              <a:t> - </a:t>
            </a:r>
            <a:r>
              <a:rPr lang="es-MX" b="0" i="0" u="none" strike="noStrike" baseline="0" dirty="0">
                <a:solidFill>
                  <a:srgbClr val="000000"/>
                </a:solidFill>
                <a:latin typeface="Calibri" panose="020F0502020204030204" pitchFamily="34" charset="0"/>
              </a:rPr>
              <a:t>columnas, seleccione la columna que está a la derecha de las columnas que quiere mantener visibles mientras se desplaza. </a:t>
            </a:r>
          </a:p>
          <a:p>
            <a:pPr algn="just"/>
            <a:r>
              <a:rPr lang="es-MX" sz="1400" dirty="0">
                <a:solidFill>
                  <a:srgbClr val="000000"/>
                </a:solidFill>
                <a:latin typeface="Courier New" panose="02070309020205020404" pitchFamily="49" charset="0"/>
              </a:rPr>
              <a:t> - </a:t>
            </a:r>
            <a:r>
              <a:rPr lang="es-MX" b="0" i="0" u="none" strike="noStrike" baseline="0" dirty="0">
                <a:solidFill>
                  <a:srgbClr val="000000"/>
                </a:solidFill>
                <a:latin typeface="Calibri" panose="020F0502020204030204" pitchFamily="34" charset="0"/>
              </a:rPr>
              <a:t>filas y columnas, haga clic en la celda que se encuentra debajo y a la derecha de las filas y columnas que desee mantener visibles mientras se desplaza. </a:t>
            </a:r>
          </a:p>
          <a:p>
            <a:pPr algn="just"/>
            <a:r>
              <a:rPr lang="es-MX" b="0" i="0" u="none" strike="noStrike" baseline="0" dirty="0">
                <a:solidFill>
                  <a:srgbClr val="000000"/>
                </a:solidFill>
                <a:latin typeface="Calibri" panose="020F0502020204030204" pitchFamily="34" charset="0"/>
              </a:rPr>
              <a:t>Por ejemplo, si desea inmovilizar las dos filas superiores y las tres columnas más a la izquierda (A </a:t>
            </a:r>
            <a:r>
              <a:rPr lang="es-MX" b="0" i="0" u="none" strike="noStrike" baseline="0" dirty="0" err="1">
                <a:solidFill>
                  <a:srgbClr val="000000"/>
                </a:solidFill>
                <a:latin typeface="Calibri" panose="020F0502020204030204" pitchFamily="34" charset="0"/>
              </a:rPr>
              <a:t>a</a:t>
            </a:r>
            <a:r>
              <a:rPr lang="es-MX" b="0" i="0" u="none" strike="noStrike" baseline="0" dirty="0">
                <a:solidFill>
                  <a:srgbClr val="000000"/>
                </a:solidFill>
                <a:latin typeface="Calibri" panose="020F0502020204030204" pitchFamily="34" charset="0"/>
              </a:rPr>
              <a:t> C), haga clic en la celda D3. Después, en la pestaña Vista, en el grupo </a:t>
            </a:r>
            <a:r>
              <a:rPr lang="es-MX" b="1" i="0" u="none" strike="noStrike" baseline="0" dirty="0">
                <a:solidFill>
                  <a:srgbClr val="000000"/>
                </a:solidFill>
                <a:latin typeface="Calibri" panose="020F0502020204030204" pitchFamily="34" charset="0"/>
              </a:rPr>
              <a:t>Ventana</a:t>
            </a:r>
            <a:r>
              <a:rPr lang="es-MX" b="0" i="0" u="none" strike="noStrike" baseline="0" dirty="0">
                <a:solidFill>
                  <a:srgbClr val="000000"/>
                </a:solidFill>
                <a:latin typeface="Calibri" panose="020F0502020204030204" pitchFamily="34" charset="0"/>
              </a:rPr>
              <a:t>, haga clic en </a:t>
            </a:r>
            <a:r>
              <a:rPr lang="es-MX" b="1" i="0" u="none" strike="noStrike" baseline="0" dirty="0">
                <a:solidFill>
                  <a:srgbClr val="000000"/>
                </a:solidFill>
                <a:latin typeface="Calibri" panose="020F0502020204030204" pitchFamily="34" charset="0"/>
              </a:rPr>
              <a:t>Inmovilizar paneles </a:t>
            </a:r>
            <a:r>
              <a:rPr lang="es-MX" b="0" i="0" u="none" strike="noStrike" baseline="0" dirty="0">
                <a:solidFill>
                  <a:srgbClr val="000000"/>
                </a:solidFill>
                <a:latin typeface="Calibri" panose="020F0502020204030204" pitchFamily="34" charset="0"/>
              </a:rPr>
              <a:t>y en la opción </a:t>
            </a:r>
            <a:r>
              <a:rPr lang="es-MX" b="1" i="0" u="none" strike="noStrike" baseline="0" dirty="0">
                <a:solidFill>
                  <a:srgbClr val="000000"/>
                </a:solidFill>
                <a:latin typeface="Calibri" panose="020F0502020204030204" pitchFamily="34" charset="0"/>
              </a:rPr>
              <a:t>Inmovilizar paneles </a:t>
            </a:r>
            <a:r>
              <a:rPr lang="es-MX" b="0" i="0" u="none" strike="noStrike" baseline="0" dirty="0">
                <a:solidFill>
                  <a:srgbClr val="000000"/>
                </a:solidFill>
                <a:latin typeface="Calibri" panose="020F0502020204030204" pitchFamily="34" charset="0"/>
              </a:rPr>
              <a:t>nuevamente </a:t>
            </a:r>
            <a:endParaRPr lang="es-MX" dirty="0"/>
          </a:p>
        </p:txBody>
      </p:sp>
    </p:spTree>
    <p:extLst>
      <p:ext uri="{BB962C8B-B14F-4D97-AF65-F5344CB8AC3E}">
        <p14:creationId xmlns:p14="http://schemas.microsoft.com/office/powerpoint/2010/main" val="3905850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4000" b="1" dirty="0"/>
              <a:t>Establecer un ancho específico para una columna </a:t>
            </a:r>
            <a:endParaRPr lang="es-MX" sz="4000" dirty="0"/>
          </a:p>
        </p:txBody>
      </p:sp>
      <p:sp>
        <p:nvSpPr>
          <p:cNvPr id="3" name="Marcador de contenido 2"/>
          <p:cNvSpPr>
            <a:spLocks noGrp="1"/>
          </p:cNvSpPr>
          <p:nvPr>
            <p:ph idx="1"/>
          </p:nvPr>
        </p:nvSpPr>
        <p:spPr>
          <a:xfrm>
            <a:off x="838200" y="1339402"/>
            <a:ext cx="10515600" cy="5241701"/>
          </a:xfrm>
        </p:spPr>
        <p:txBody>
          <a:bodyPr>
            <a:normAutofit lnSpcReduction="10000"/>
          </a:bodyPr>
          <a:lstStyle/>
          <a:p>
            <a:pPr marL="514350" indent="-514350">
              <a:buFont typeface="+mj-lt"/>
              <a:buAutoNum type="arabicPeriod"/>
            </a:pPr>
            <a:r>
              <a:rPr lang="es-MX" dirty="0"/>
              <a:t> Seleccione la columna o columnas que desea cambiar. </a:t>
            </a:r>
          </a:p>
          <a:p>
            <a:pPr marL="514350" indent="-514350">
              <a:buFont typeface="+mj-lt"/>
              <a:buAutoNum type="arabicPeriod"/>
            </a:pPr>
            <a:r>
              <a:rPr lang="es-MX" dirty="0"/>
              <a:t> En la pestaña </a:t>
            </a:r>
            <a:r>
              <a:rPr lang="es-MX" b="1" dirty="0"/>
              <a:t>Inicio</a:t>
            </a:r>
            <a:r>
              <a:rPr lang="es-MX" dirty="0"/>
              <a:t>, en el grupo </a:t>
            </a:r>
            <a:r>
              <a:rPr lang="es-MX" b="1" dirty="0"/>
              <a:t>Celdas</a:t>
            </a:r>
            <a:r>
              <a:rPr lang="es-MX" dirty="0"/>
              <a:t>, haga clic en la opción </a:t>
            </a:r>
            <a:r>
              <a:rPr lang="es-MX" b="1" dirty="0"/>
              <a:t>Formato</a:t>
            </a:r>
            <a:r>
              <a:rPr lang="es-MX" dirty="0"/>
              <a:t>. </a:t>
            </a:r>
          </a:p>
          <a:p>
            <a:pPr marL="0" indent="0">
              <a:buNone/>
            </a:pPr>
            <a:endParaRPr lang="es-MX" dirty="0"/>
          </a:p>
          <a:p>
            <a:pPr marL="0" indent="0">
              <a:buNone/>
            </a:pPr>
            <a:endParaRPr lang="es-MX" dirty="0"/>
          </a:p>
          <a:p>
            <a:pPr marL="514350" indent="-514350">
              <a:buFont typeface="+mj-lt"/>
              <a:buAutoNum type="arabicPeriod" startAt="3"/>
            </a:pPr>
            <a:r>
              <a:rPr lang="es-MX" dirty="0"/>
              <a:t> En </a:t>
            </a:r>
            <a:r>
              <a:rPr lang="es-MX" b="1" dirty="0"/>
              <a:t>Tamaño de celda</a:t>
            </a:r>
            <a:r>
              <a:rPr lang="es-MX" dirty="0"/>
              <a:t>, haga clic en </a:t>
            </a:r>
            <a:r>
              <a:rPr lang="es-MX" b="1" dirty="0"/>
              <a:t>Ancho de columna</a:t>
            </a:r>
            <a:r>
              <a:rPr lang="es-MX" dirty="0"/>
              <a:t>. </a:t>
            </a:r>
          </a:p>
          <a:p>
            <a:pPr marL="514350" indent="-514350">
              <a:buFont typeface="+mj-lt"/>
              <a:buAutoNum type="arabicPeriod" startAt="3"/>
            </a:pPr>
            <a:r>
              <a:rPr lang="es-MX" dirty="0"/>
              <a:t> En el cuadro </a:t>
            </a:r>
            <a:r>
              <a:rPr lang="es-MX" b="1" dirty="0"/>
              <a:t>Ancho de columna</a:t>
            </a:r>
            <a:r>
              <a:rPr lang="es-MX" dirty="0"/>
              <a:t>, escriba el valor que desee. </a:t>
            </a:r>
          </a:p>
          <a:p>
            <a:pPr marL="514350" indent="-514350">
              <a:buFont typeface="+mj-lt"/>
              <a:buAutoNum type="arabicPeriod" startAt="3"/>
            </a:pPr>
            <a:r>
              <a:rPr lang="es-MX" dirty="0"/>
              <a:t>Haga clic en </a:t>
            </a:r>
            <a:r>
              <a:rPr lang="es-MX" b="1" dirty="0"/>
              <a:t>Aceptar</a:t>
            </a:r>
            <a:r>
              <a:rPr lang="es-MX" dirty="0"/>
              <a:t>. </a:t>
            </a:r>
          </a:p>
          <a:p>
            <a:r>
              <a:rPr lang="es-MX" b="1" dirty="0"/>
              <a:t>Sugerencia </a:t>
            </a:r>
            <a:r>
              <a:rPr lang="es-MX" dirty="0"/>
              <a:t>Para establecer rápidamente el ancho de una sola columna, haga clic con el botón derecho en la columna seleccionada, haga clic en </a:t>
            </a:r>
            <a:r>
              <a:rPr lang="es-MX" b="1" dirty="0"/>
              <a:t>Ancho de columna</a:t>
            </a:r>
            <a:r>
              <a:rPr lang="es-MX" dirty="0"/>
              <a:t>, escriba el valor que desea y, después, haga clic en </a:t>
            </a:r>
            <a:r>
              <a:rPr lang="es-MX" b="1" dirty="0"/>
              <a:t>Aceptar</a:t>
            </a:r>
            <a:r>
              <a:rPr lang="es-MX" dirty="0"/>
              <a:t>. </a:t>
            </a:r>
          </a:p>
        </p:txBody>
      </p:sp>
      <p:pic>
        <p:nvPicPr>
          <p:cNvPr id="4" name="Imagen 3"/>
          <p:cNvPicPr>
            <a:picLocks noChangeAspect="1"/>
          </p:cNvPicPr>
          <p:nvPr/>
        </p:nvPicPr>
        <p:blipFill>
          <a:blip r:embed="rId2"/>
          <a:stretch>
            <a:fillRect/>
          </a:stretch>
        </p:blipFill>
        <p:spPr>
          <a:xfrm>
            <a:off x="3053744" y="2483281"/>
            <a:ext cx="4287214" cy="1101743"/>
          </a:xfrm>
          <a:prstGeom prst="rect">
            <a:avLst/>
          </a:prstGeom>
        </p:spPr>
      </p:pic>
    </p:spTree>
    <p:extLst>
      <p:ext uri="{BB962C8B-B14F-4D97-AF65-F5344CB8AC3E}">
        <p14:creationId xmlns:p14="http://schemas.microsoft.com/office/powerpoint/2010/main" val="3939570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spTree>
    <p:extLst>
      <p:ext uri="{BB962C8B-B14F-4D97-AF65-F5344CB8AC3E}">
        <p14:creationId xmlns:p14="http://schemas.microsoft.com/office/powerpoint/2010/main" val="315883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a:t>Cambiar el ancho de columna para ajustarlo automáticamente al contenido (autoajustar) </a:t>
            </a:r>
            <a:endParaRPr lang="es-MX" sz="3200" dirty="0"/>
          </a:p>
        </p:txBody>
      </p:sp>
      <p:sp>
        <p:nvSpPr>
          <p:cNvPr id="3" name="Marcador de contenido 2"/>
          <p:cNvSpPr>
            <a:spLocks noGrp="1"/>
          </p:cNvSpPr>
          <p:nvPr>
            <p:ph idx="1"/>
          </p:nvPr>
        </p:nvSpPr>
        <p:spPr/>
        <p:txBody>
          <a:bodyPr/>
          <a:lstStyle/>
          <a:p>
            <a:pPr marL="0" indent="0">
              <a:buNone/>
            </a:pPr>
            <a:r>
              <a:rPr lang="es-MX" dirty="0"/>
              <a:t>1. Seleccione la columna o columnas que desea cambiar. </a:t>
            </a:r>
          </a:p>
          <a:p>
            <a:pPr marL="0" indent="0">
              <a:buNone/>
            </a:pPr>
            <a:r>
              <a:rPr lang="es-MX" dirty="0"/>
              <a:t>2. En la pestaña </a:t>
            </a:r>
            <a:r>
              <a:rPr lang="es-MX" b="1" dirty="0"/>
              <a:t>Inicio</a:t>
            </a:r>
            <a:r>
              <a:rPr lang="es-MX" dirty="0"/>
              <a:t>, en el grupo </a:t>
            </a:r>
            <a:r>
              <a:rPr lang="es-MX" b="1" dirty="0"/>
              <a:t>Celdas</a:t>
            </a:r>
            <a:r>
              <a:rPr lang="es-MX" dirty="0"/>
              <a:t>, haga clic en la opción </a:t>
            </a:r>
            <a:r>
              <a:rPr lang="es-MX" b="1" dirty="0"/>
              <a:t>Formato</a:t>
            </a:r>
            <a:r>
              <a:rPr lang="es-MX" dirty="0"/>
              <a:t>. </a:t>
            </a:r>
          </a:p>
          <a:p>
            <a:pPr marL="0" indent="0">
              <a:buNone/>
            </a:pPr>
            <a:r>
              <a:rPr lang="es-MX" dirty="0"/>
              <a:t>3. En </a:t>
            </a:r>
            <a:r>
              <a:rPr lang="es-MX" b="1" dirty="0"/>
              <a:t>Tamaño de celda</a:t>
            </a:r>
            <a:r>
              <a:rPr lang="es-MX" dirty="0"/>
              <a:t>, haga clic en </a:t>
            </a:r>
            <a:r>
              <a:rPr lang="es-MX" b="1" dirty="0"/>
              <a:t>Autoajustar ancho de columna</a:t>
            </a:r>
            <a:r>
              <a:rPr lang="es-MX" dirty="0"/>
              <a:t>. </a:t>
            </a:r>
          </a:p>
          <a:p>
            <a:pPr marL="0" indent="0">
              <a:buNone/>
            </a:pPr>
            <a:r>
              <a:rPr lang="es-MX" b="1" dirty="0"/>
              <a:t>Nota </a:t>
            </a:r>
            <a:r>
              <a:rPr lang="es-MX" dirty="0"/>
              <a:t>Para ajustar rápidamente todas las columnas de la hoja de cálculo, haga clic en el botón </a:t>
            </a:r>
            <a:r>
              <a:rPr lang="es-MX" b="1" dirty="0"/>
              <a:t>Seleccionar todo </a:t>
            </a:r>
            <a:r>
              <a:rPr lang="es-MX" dirty="0"/>
              <a:t>y haga doble clic en cualquier borde entre dos encabezados de columnas. </a:t>
            </a:r>
          </a:p>
        </p:txBody>
      </p:sp>
      <p:pic>
        <p:nvPicPr>
          <p:cNvPr id="5" name="Imagen 4"/>
          <p:cNvPicPr>
            <a:picLocks noChangeAspect="1"/>
          </p:cNvPicPr>
          <p:nvPr/>
        </p:nvPicPr>
        <p:blipFill>
          <a:blip r:embed="rId2"/>
          <a:stretch>
            <a:fillRect/>
          </a:stretch>
        </p:blipFill>
        <p:spPr>
          <a:xfrm>
            <a:off x="7724620" y="4969844"/>
            <a:ext cx="3354576" cy="1588787"/>
          </a:xfrm>
          <a:prstGeom prst="rect">
            <a:avLst/>
          </a:prstGeom>
        </p:spPr>
      </p:pic>
    </p:spTree>
    <p:extLst>
      <p:ext uri="{BB962C8B-B14F-4D97-AF65-F5344CB8AC3E}">
        <p14:creationId xmlns:p14="http://schemas.microsoft.com/office/powerpoint/2010/main" val="2298961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886900"/>
          </a:xfrm>
        </p:spPr>
        <p:txBody>
          <a:bodyPr>
            <a:normAutofit fontScale="90000"/>
          </a:bodyPr>
          <a:lstStyle/>
          <a:p>
            <a:r>
              <a:rPr lang="es-MX" sz="3600" b="1" i="0" u="none" strike="noStrike" baseline="0" dirty="0">
                <a:solidFill>
                  <a:srgbClr val="000000"/>
                </a:solidFill>
                <a:latin typeface="Calibri" panose="020F0502020204030204" pitchFamily="34" charset="0"/>
              </a:rPr>
              <a:t>Hacer coincidir el ancho de columna con otra columna </a:t>
            </a:r>
            <a:br>
              <a:rPr lang="es-MX" sz="3600" b="0" i="0" u="none" strike="noStrike" baseline="0" dirty="0">
                <a:solidFill>
                  <a:srgbClr val="000000"/>
                </a:solidFill>
                <a:latin typeface="Calibri" panose="020F0502020204030204" pitchFamily="34" charset="0"/>
              </a:rPr>
            </a:br>
            <a:endParaRPr lang="es-MX" sz="3600" dirty="0"/>
          </a:p>
        </p:txBody>
      </p:sp>
      <p:sp>
        <p:nvSpPr>
          <p:cNvPr id="3" name="Marcador de contenido 2"/>
          <p:cNvSpPr>
            <a:spLocks noGrp="1"/>
          </p:cNvSpPr>
          <p:nvPr>
            <p:ph idx="1"/>
          </p:nvPr>
        </p:nvSpPr>
        <p:spPr/>
        <p:txBody>
          <a:bodyPr/>
          <a:lstStyle/>
          <a:p>
            <a:endParaRPr lang="es-MX" dirty="0"/>
          </a:p>
          <a:p>
            <a:endParaRPr lang="es-MX" dirty="0"/>
          </a:p>
        </p:txBody>
      </p:sp>
      <p:sp>
        <p:nvSpPr>
          <p:cNvPr id="6" name="Rectángulo 5"/>
          <p:cNvSpPr/>
          <p:nvPr/>
        </p:nvSpPr>
        <p:spPr>
          <a:xfrm>
            <a:off x="838200" y="1012873"/>
            <a:ext cx="10515600" cy="4093428"/>
          </a:xfrm>
          <a:prstGeom prst="rect">
            <a:avLst/>
          </a:prstGeom>
        </p:spPr>
        <p:txBody>
          <a:bodyPr wrap="square">
            <a:spAutoFit/>
          </a:bodyPr>
          <a:lstStyle/>
          <a:p>
            <a:r>
              <a:rPr lang="es-MX" sz="2000" b="0" i="0" u="none" strike="noStrike" baseline="0" dirty="0">
                <a:solidFill>
                  <a:srgbClr val="000000"/>
                </a:solidFill>
                <a:latin typeface="Calibri" panose="020F0502020204030204" pitchFamily="34" charset="0"/>
              </a:rPr>
              <a:t>1. Seleccione una celda en la columna que tenga el ancho que desee usar. </a:t>
            </a:r>
          </a:p>
          <a:p>
            <a:r>
              <a:rPr lang="es-MX" sz="2000" b="0" i="0" u="none" strike="noStrike" baseline="0" dirty="0">
                <a:solidFill>
                  <a:srgbClr val="000000"/>
                </a:solidFill>
                <a:latin typeface="Calibri" panose="020F0502020204030204" pitchFamily="34" charset="0"/>
              </a:rPr>
              <a:t>2. Presione </a:t>
            </a:r>
            <a:r>
              <a:rPr lang="es-MX" sz="2000" b="0" i="0" u="none" strike="noStrike" baseline="0" dirty="0" err="1">
                <a:solidFill>
                  <a:srgbClr val="000000"/>
                </a:solidFill>
                <a:latin typeface="Calibri" panose="020F0502020204030204" pitchFamily="34" charset="0"/>
              </a:rPr>
              <a:t>Ctrl+C</a:t>
            </a:r>
            <a:r>
              <a:rPr lang="es-MX" sz="2000" b="0" i="0" u="none" strike="noStrike" baseline="0" dirty="0">
                <a:solidFill>
                  <a:srgbClr val="000000"/>
                </a:solidFill>
                <a:latin typeface="Calibri" panose="020F0502020204030204" pitchFamily="34" charset="0"/>
              </a:rPr>
              <a:t> o, en la pestaña </a:t>
            </a:r>
            <a:r>
              <a:rPr lang="es-MX" sz="2000" b="1" i="0" u="none" strike="noStrike" baseline="0" dirty="0">
                <a:solidFill>
                  <a:srgbClr val="000000"/>
                </a:solidFill>
                <a:latin typeface="Calibri" panose="020F0502020204030204" pitchFamily="34" charset="0"/>
              </a:rPr>
              <a:t>Inicio</a:t>
            </a:r>
            <a:r>
              <a:rPr lang="es-MX" sz="2000" b="0" i="0" u="none" strike="noStrike" baseline="0" dirty="0">
                <a:solidFill>
                  <a:srgbClr val="000000"/>
                </a:solidFill>
                <a:latin typeface="Calibri" panose="020F0502020204030204" pitchFamily="34" charset="0"/>
              </a:rPr>
              <a:t>, en el grupo </a:t>
            </a:r>
            <a:r>
              <a:rPr lang="es-MX" sz="2000" b="1" i="0" u="none" strike="noStrike" baseline="0" dirty="0">
                <a:solidFill>
                  <a:srgbClr val="000000"/>
                </a:solidFill>
                <a:latin typeface="Calibri" panose="020F0502020204030204" pitchFamily="34" charset="0"/>
              </a:rPr>
              <a:t>Portapapeles</a:t>
            </a:r>
            <a:r>
              <a:rPr lang="es-MX" sz="2000" b="0" i="0" u="none" strike="noStrike" baseline="0" dirty="0">
                <a:solidFill>
                  <a:srgbClr val="000000"/>
                </a:solidFill>
                <a:latin typeface="Calibri" panose="020F0502020204030204" pitchFamily="34" charset="0"/>
              </a:rPr>
              <a:t>, haga clic en </a:t>
            </a:r>
            <a:r>
              <a:rPr lang="es-MX" sz="2000" b="1" i="0" u="none" strike="noStrike" baseline="0" dirty="0">
                <a:solidFill>
                  <a:srgbClr val="000000"/>
                </a:solidFill>
                <a:latin typeface="Calibri" panose="020F0502020204030204" pitchFamily="34" charset="0"/>
              </a:rPr>
              <a:t>Copiar</a:t>
            </a:r>
            <a:r>
              <a:rPr lang="es-MX" sz="2000" b="0" i="0" u="none" strike="noStrike" baseline="0" dirty="0">
                <a:solidFill>
                  <a:srgbClr val="000000"/>
                </a:solidFill>
                <a:latin typeface="Calibri" panose="020F0502020204030204" pitchFamily="34" charset="0"/>
              </a:rPr>
              <a:t>. </a:t>
            </a:r>
          </a:p>
          <a:p>
            <a:endParaRPr lang="es-MX" sz="2000" dirty="0">
              <a:solidFill>
                <a:srgbClr val="000000"/>
              </a:solidFill>
              <a:latin typeface="Calibri" panose="020F0502020204030204" pitchFamily="34" charset="0"/>
            </a:endParaRPr>
          </a:p>
          <a:p>
            <a:endParaRPr lang="es-MX" sz="2000" b="0" i="0" u="none" strike="noStrike" baseline="0" dirty="0">
              <a:solidFill>
                <a:srgbClr val="000000"/>
              </a:solidFill>
              <a:latin typeface="Calibri" panose="020F0502020204030204" pitchFamily="34" charset="0"/>
            </a:endParaRPr>
          </a:p>
          <a:p>
            <a:endParaRPr lang="es-MX" sz="2000" dirty="0">
              <a:solidFill>
                <a:srgbClr val="000000"/>
              </a:solidFill>
              <a:latin typeface="Calibri" panose="020F0502020204030204" pitchFamily="34" charset="0"/>
            </a:endParaRPr>
          </a:p>
          <a:p>
            <a:endParaRPr lang="es-MX" sz="2000" b="0" i="0" u="none" strike="noStrike" baseline="0" dirty="0">
              <a:solidFill>
                <a:srgbClr val="000000"/>
              </a:solidFill>
              <a:latin typeface="Calibri" panose="020F0502020204030204" pitchFamily="34" charset="0"/>
            </a:endParaRPr>
          </a:p>
          <a:p>
            <a:endParaRPr lang="es-MX" sz="2000" b="0" i="0" u="none" strike="noStrike" baseline="0" dirty="0">
              <a:solidFill>
                <a:srgbClr val="000000"/>
              </a:solidFill>
              <a:latin typeface="Calibri" panose="020F0502020204030204" pitchFamily="34" charset="0"/>
            </a:endParaRPr>
          </a:p>
          <a:p>
            <a:endParaRPr lang="es-MX" sz="2000" b="0" i="0" u="none" strike="noStrike" baseline="0" dirty="0">
              <a:solidFill>
                <a:srgbClr val="000000"/>
              </a:solidFill>
              <a:latin typeface="Calibri" panose="020F0502020204030204" pitchFamily="34" charset="0"/>
            </a:endParaRPr>
          </a:p>
          <a:p>
            <a:r>
              <a:rPr lang="es-MX" sz="2000" b="0" i="0" u="none" strike="noStrike" baseline="0" dirty="0">
                <a:solidFill>
                  <a:srgbClr val="000000"/>
                </a:solidFill>
                <a:latin typeface="Calibri" panose="020F0502020204030204" pitchFamily="34" charset="0"/>
              </a:rPr>
              <a:t>3. Haga clic con el botón secundario en una celda de la columna de destino, señale </a:t>
            </a:r>
            <a:r>
              <a:rPr lang="es-MX" sz="2000" b="1" i="0" u="none" strike="noStrike" baseline="0" dirty="0">
                <a:solidFill>
                  <a:srgbClr val="000000"/>
                </a:solidFill>
                <a:latin typeface="Calibri" panose="020F0502020204030204" pitchFamily="34" charset="0"/>
              </a:rPr>
              <a:t>Pegado especial </a:t>
            </a:r>
            <a:r>
              <a:rPr lang="es-MX" sz="2000" b="0" i="0" u="none" strike="noStrike" baseline="0" dirty="0">
                <a:solidFill>
                  <a:srgbClr val="000000"/>
                </a:solidFill>
                <a:latin typeface="Calibri" panose="020F0502020204030204" pitchFamily="34" charset="0"/>
              </a:rPr>
              <a:t>y haga clic en el botón </a:t>
            </a:r>
            <a:r>
              <a:rPr lang="es-MX" sz="2000" b="1" i="0" u="none" strike="noStrike" baseline="0" dirty="0">
                <a:solidFill>
                  <a:srgbClr val="000000"/>
                </a:solidFill>
                <a:latin typeface="Calibri" panose="020F0502020204030204" pitchFamily="34" charset="0"/>
              </a:rPr>
              <a:t>Mantener ancho de columnas de origen </a:t>
            </a:r>
            <a:r>
              <a:rPr lang="es-MX" sz="2000" b="0" i="0" u="none" strike="noStrike" baseline="0" dirty="0">
                <a:solidFill>
                  <a:srgbClr val="000000"/>
                </a:solidFill>
                <a:latin typeface="Calibri" panose="020F0502020204030204" pitchFamily="34" charset="0"/>
              </a:rPr>
              <a:t>. </a:t>
            </a:r>
          </a:p>
          <a:p>
            <a:endParaRPr lang="es-MX" sz="2000" dirty="0">
              <a:solidFill>
                <a:srgbClr val="000000"/>
              </a:solidFill>
              <a:latin typeface="Calibri" panose="020F0502020204030204" pitchFamily="34" charset="0"/>
            </a:endParaRPr>
          </a:p>
          <a:p>
            <a:endParaRPr lang="es-MX" sz="2000" b="0" i="0" u="none" strike="noStrike" baseline="0" dirty="0">
              <a:solidFill>
                <a:srgbClr val="000000"/>
              </a:solidFill>
              <a:latin typeface="Calibri" panose="020F0502020204030204" pitchFamily="34" charset="0"/>
            </a:endParaRPr>
          </a:p>
          <a:p>
            <a:endParaRPr lang="es-MX" sz="2000" b="0" i="0" u="none" strike="noStrike" baseline="0" dirty="0">
              <a:solidFill>
                <a:srgbClr val="000000"/>
              </a:solidFill>
              <a:latin typeface="Calibri" panose="020F0502020204030204" pitchFamily="34" charset="0"/>
            </a:endParaRPr>
          </a:p>
        </p:txBody>
      </p:sp>
      <p:pic>
        <p:nvPicPr>
          <p:cNvPr id="7" name="Imagen 6"/>
          <p:cNvPicPr>
            <a:picLocks noChangeAspect="1"/>
          </p:cNvPicPr>
          <p:nvPr/>
        </p:nvPicPr>
        <p:blipFill>
          <a:blip r:embed="rId2"/>
          <a:stretch>
            <a:fillRect/>
          </a:stretch>
        </p:blipFill>
        <p:spPr>
          <a:xfrm>
            <a:off x="3923100" y="1822321"/>
            <a:ext cx="3192247" cy="1297500"/>
          </a:xfrm>
          <a:prstGeom prst="rect">
            <a:avLst/>
          </a:prstGeom>
        </p:spPr>
      </p:pic>
      <p:pic>
        <p:nvPicPr>
          <p:cNvPr id="8" name="Imagen 7"/>
          <p:cNvPicPr>
            <a:picLocks noChangeAspect="1"/>
          </p:cNvPicPr>
          <p:nvPr/>
        </p:nvPicPr>
        <p:blipFill>
          <a:blip r:embed="rId3"/>
          <a:stretch>
            <a:fillRect/>
          </a:stretch>
        </p:blipFill>
        <p:spPr>
          <a:xfrm>
            <a:off x="7527218" y="3801012"/>
            <a:ext cx="350690" cy="381960"/>
          </a:xfrm>
          <a:prstGeom prst="rect">
            <a:avLst/>
          </a:prstGeom>
        </p:spPr>
      </p:pic>
    </p:spTree>
    <p:extLst>
      <p:ext uri="{BB962C8B-B14F-4D97-AF65-F5344CB8AC3E}">
        <p14:creationId xmlns:p14="http://schemas.microsoft.com/office/powerpoint/2010/main" val="2595580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365125"/>
            <a:ext cx="11020865" cy="633681"/>
          </a:xfrm>
        </p:spPr>
        <p:txBody>
          <a:bodyPr>
            <a:normAutofit fontScale="90000"/>
          </a:bodyPr>
          <a:lstStyle/>
          <a:p>
            <a:r>
              <a:rPr lang="es-MX" sz="2400" b="1" dirty="0"/>
              <a:t>Cambiar el ancho predeterminado de todas las columnas de una hoja de cálculo o un libro </a:t>
            </a:r>
            <a:br>
              <a:rPr lang="es-MX" sz="2400" dirty="0"/>
            </a:br>
            <a:endParaRPr lang="es-MX" sz="2400" dirty="0"/>
          </a:p>
        </p:txBody>
      </p:sp>
      <p:sp>
        <p:nvSpPr>
          <p:cNvPr id="3" name="Marcador de contenido 2"/>
          <p:cNvSpPr>
            <a:spLocks noGrp="1"/>
          </p:cNvSpPr>
          <p:nvPr>
            <p:ph idx="1"/>
          </p:nvPr>
        </p:nvSpPr>
        <p:spPr>
          <a:xfrm>
            <a:off x="542778" y="787790"/>
            <a:ext cx="11316285" cy="4548286"/>
          </a:xfrm>
        </p:spPr>
        <p:txBody>
          <a:bodyPr>
            <a:noAutofit/>
          </a:bodyPr>
          <a:lstStyle/>
          <a:p>
            <a:pPr marL="0" indent="0" algn="just">
              <a:buNone/>
            </a:pPr>
            <a:r>
              <a:rPr lang="es-MX" sz="1800" dirty="0"/>
              <a:t>El valor predeterminado para el ancho de columna indica el número medio de caracteres de la fuente estándar que pueden caber en una celda. Puede especificar un número diferente para el ancho predeterminado de columna de una hoja de cálculo o de un libro. </a:t>
            </a:r>
          </a:p>
          <a:p>
            <a:pPr marL="0" indent="0" algn="just">
              <a:buNone/>
            </a:pPr>
            <a:r>
              <a:rPr lang="es-MX" sz="1800" dirty="0"/>
              <a:t>1. Siga uno de estos procedimientos: </a:t>
            </a:r>
          </a:p>
          <a:p>
            <a:pPr marL="457200" lvl="1" indent="0" algn="just">
              <a:buNone/>
            </a:pPr>
            <a:r>
              <a:rPr lang="es-MX" sz="1800" dirty="0"/>
              <a:t>o Para cambiar el ancho predeterminado de columna de una hoja de cálculo, haga clic en la pestaña de la hoja. </a:t>
            </a:r>
          </a:p>
          <a:p>
            <a:pPr marL="457200" lvl="1" indent="0" algn="just">
              <a:buNone/>
            </a:pPr>
            <a:r>
              <a:rPr lang="es-MX" sz="1800" dirty="0"/>
              <a:t>o Para cambiar el ancho predeterminado de columna de todo el libro, haga clic con el botón secundario en la pestaña de una hoja y haga clic en </a:t>
            </a:r>
            <a:r>
              <a:rPr lang="es-MX" sz="1800" b="1" dirty="0"/>
              <a:t>Seleccionar todas las hojas </a:t>
            </a:r>
            <a:r>
              <a:rPr lang="es-MX" sz="1800" dirty="0"/>
              <a:t>en el menú contextual. </a:t>
            </a:r>
          </a:p>
          <a:p>
            <a:pPr marL="0" indent="0">
              <a:buNone/>
            </a:pPr>
            <a:r>
              <a:rPr lang="es-MX" sz="1800" dirty="0"/>
              <a:t>2. En la pestaña </a:t>
            </a:r>
            <a:r>
              <a:rPr lang="es-MX" sz="1800" b="1" dirty="0"/>
              <a:t>Inicio</a:t>
            </a:r>
            <a:r>
              <a:rPr lang="es-MX" sz="1800" dirty="0"/>
              <a:t>, en el grupo </a:t>
            </a:r>
            <a:r>
              <a:rPr lang="es-MX" sz="1800" b="1" dirty="0"/>
              <a:t>Celdas</a:t>
            </a:r>
            <a:r>
              <a:rPr lang="es-MX" sz="1800" dirty="0"/>
              <a:t>, haga clic en la opción </a:t>
            </a:r>
            <a:r>
              <a:rPr lang="es-MX" sz="1800" b="1" dirty="0"/>
              <a:t>Formato</a:t>
            </a:r>
            <a:r>
              <a:rPr lang="es-MX" sz="1800" dirty="0"/>
              <a:t>. </a:t>
            </a:r>
          </a:p>
          <a:p>
            <a:pPr marL="0" indent="0">
              <a:buNone/>
            </a:pPr>
            <a:r>
              <a:rPr lang="es-MX" sz="1800" dirty="0"/>
              <a:t>3. En </a:t>
            </a:r>
            <a:r>
              <a:rPr lang="es-MX" sz="1800" b="1" dirty="0"/>
              <a:t>Tamaño de celda</a:t>
            </a:r>
            <a:r>
              <a:rPr lang="es-MX" sz="1800" dirty="0"/>
              <a:t>, haga clic en </a:t>
            </a:r>
            <a:r>
              <a:rPr lang="es-MX" sz="1800" b="1" dirty="0"/>
              <a:t>Ancho predeterminado</a:t>
            </a:r>
            <a:r>
              <a:rPr lang="es-MX" sz="1800" dirty="0"/>
              <a:t>. </a:t>
            </a:r>
          </a:p>
          <a:p>
            <a:pPr marL="0" indent="0">
              <a:buNone/>
            </a:pPr>
            <a:r>
              <a:rPr lang="es-MX" sz="1800" dirty="0"/>
              <a:t>4. En el cuadro </a:t>
            </a:r>
            <a:r>
              <a:rPr lang="es-MX" sz="1800" b="1" dirty="0"/>
              <a:t>Ancho estándar de columna</a:t>
            </a:r>
            <a:r>
              <a:rPr lang="es-MX" sz="1800" dirty="0"/>
              <a:t>, escriba una medida nueva y, después, haga clic en </a:t>
            </a:r>
            <a:r>
              <a:rPr lang="es-MX" sz="1800" b="1" dirty="0"/>
              <a:t>Aceptar</a:t>
            </a:r>
            <a:r>
              <a:rPr lang="es-MX" sz="1800" dirty="0"/>
              <a:t>. </a:t>
            </a:r>
          </a:p>
          <a:p>
            <a:pPr marL="0" indent="0">
              <a:buNone/>
            </a:pPr>
            <a:r>
              <a:rPr lang="es-MX" sz="1800" b="1" dirty="0"/>
              <a:t>Sugerencia </a:t>
            </a:r>
            <a:r>
              <a:rPr lang="es-MX" sz="1800" dirty="0"/>
              <a:t>Si desea definir el ancho predeterminado de columna de todos los libros y hojas de cálculo nuevos, puede crear una plantilla de libro o de hoja de cálculo y basar los libros u hojas de cálculo nuevos en dichas plantillas. </a:t>
            </a:r>
          </a:p>
          <a:p>
            <a:pPr marL="0" indent="0" algn="just">
              <a:buNone/>
            </a:pPr>
            <a:endParaRPr lang="es-MX" sz="1800" dirty="0"/>
          </a:p>
        </p:txBody>
      </p:sp>
      <p:pic>
        <p:nvPicPr>
          <p:cNvPr id="4" name="Imagen 3"/>
          <p:cNvPicPr>
            <a:picLocks noChangeAspect="1"/>
          </p:cNvPicPr>
          <p:nvPr/>
        </p:nvPicPr>
        <p:blipFill>
          <a:blip r:embed="rId2"/>
          <a:stretch>
            <a:fillRect/>
          </a:stretch>
        </p:blipFill>
        <p:spPr>
          <a:xfrm>
            <a:off x="9188000" y="2599699"/>
            <a:ext cx="2671063" cy="462234"/>
          </a:xfrm>
          <a:prstGeom prst="rect">
            <a:avLst/>
          </a:prstGeom>
        </p:spPr>
      </p:pic>
    </p:spTree>
    <p:extLst>
      <p:ext uri="{BB962C8B-B14F-4D97-AF65-F5344CB8AC3E}">
        <p14:creationId xmlns:p14="http://schemas.microsoft.com/office/powerpoint/2010/main" val="120591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11247" y="888212"/>
            <a:ext cx="11569505" cy="4351338"/>
          </a:xfrm>
        </p:spPr>
        <p:txBody>
          <a:bodyPr>
            <a:noAutofit/>
          </a:bodyPr>
          <a:lstStyle/>
          <a:p>
            <a:pPr marL="0" indent="0">
              <a:buNone/>
            </a:pPr>
            <a:r>
              <a:rPr lang="es-MX" sz="2000" dirty="0"/>
              <a:t>1. Seleccione las celdas a las que desee aplicar formato. </a:t>
            </a:r>
          </a:p>
          <a:p>
            <a:pPr marL="0" indent="0">
              <a:buNone/>
            </a:pPr>
            <a:r>
              <a:rPr lang="es-MX" sz="2000" dirty="0"/>
              <a:t>2. En la pestaña </a:t>
            </a:r>
            <a:r>
              <a:rPr lang="es-MX" sz="2000" b="1" dirty="0"/>
              <a:t>Inicio</a:t>
            </a:r>
            <a:r>
              <a:rPr lang="es-MX" sz="2000" dirty="0"/>
              <a:t>, haga clic en el Selector de cuadro de diálogo junto a </a:t>
            </a:r>
            <a:r>
              <a:rPr lang="es-MX" sz="2000" b="1" dirty="0"/>
              <a:t>Número</a:t>
            </a:r>
            <a:r>
              <a:rPr lang="es-MX" sz="2000" dirty="0"/>
              <a:t>. </a:t>
            </a:r>
          </a:p>
          <a:p>
            <a:pPr marL="0" indent="0">
              <a:buNone/>
            </a:pPr>
            <a:r>
              <a:rPr lang="es-MX" sz="2000" b="1" dirty="0"/>
              <a:t>Sugerencia </a:t>
            </a:r>
            <a:r>
              <a:rPr lang="es-MX" sz="2000" dirty="0"/>
              <a:t>También puede presionar CTRL+1 para abrir el cuadro de diálogo </a:t>
            </a:r>
            <a:r>
              <a:rPr lang="es-MX" sz="2000" b="1" dirty="0"/>
              <a:t>Formato de celdas</a:t>
            </a:r>
            <a:r>
              <a:rPr lang="es-MX" sz="2000" dirty="0"/>
              <a:t>. </a:t>
            </a:r>
          </a:p>
          <a:p>
            <a:pPr marL="0" indent="0">
              <a:buNone/>
            </a:pPr>
            <a:r>
              <a:rPr lang="es-MX" sz="2000" dirty="0"/>
              <a:t>3. En el cuadro de diálogo </a:t>
            </a:r>
            <a:r>
              <a:rPr lang="es-MX" sz="2000" b="1" dirty="0"/>
              <a:t>Formato de celdas</a:t>
            </a:r>
            <a:r>
              <a:rPr lang="es-MX" sz="2000" dirty="0"/>
              <a:t>, en la lista </a:t>
            </a:r>
            <a:r>
              <a:rPr lang="es-MX" sz="2000" b="1" dirty="0"/>
              <a:t>Categoría</a:t>
            </a:r>
            <a:r>
              <a:rPr lang="es-MX" sz="2000" dirty="0"/>
              <a:t>, haga clic en </a:t>
            </a:r>
            <a:r>
              <a:rPr lang="es-MX" sz="2000" b="1" dirty="0"/>
              <a:t>Moneda </a:t>
            </a:r>
            <a:r>
              <a:rPr lang="es-MX" sz="2000" dirty="0"/>
              <a:t>o en </a:t>
            </a:r>
            <a:r>
              <a:rPr lang="es-MX" sz="2000" b="1" dirty="0"/>
              <a:t>Contabilidad</a:t>
            </a:r>
            <a:r>
              <a:rPr lang="es-MX" sz="2000" dirty="0"/>
              <a:t>. </a:t>
            </a:r>
          </a:p>
          <a:p>
            <a:pPr marL="0" indent="0">
              <a:buNone/>
            </a:pPr>
            <a:r>
              <a:rPr lang="es-MX" sz="2000" dirty="0"/>
              <a:t>4. En el cuadro </a:t>
            </a:r>
            <a:r>
              <a:rPr lang="es-MX" sz="2000" b="1" dirty="0"/>
              <a:t>Símbolo</a:t>
            </a:r>
            <a:r>
              <a:rPr lang="es-MX" sz="2000" dirty="0"/>
              <a:t>, haga clic en el símbolo de moneda que desee usar. </a:t>
            </a:r>
          </a:p>
          <a:p>
            <a:pPr marL="0" indent="0">
              <a:buNone/>
            </a:pPr>
            <a:r>
              <a:rPr lang="es-MX" sz="2000" b="1" dirty="0"/>
              <a:t>Nota </a:t>
            </a:r>
            <a:r>
              <a:rPr lang="es-MX" sz="2000" dirty="0"/>
              <a:t>Si desea mostrar un valor monetario sin un símbolo de moneda, haga clic en </a:t>
            </a:r>
            <a:r>
              <a:rPr lang="es-MX" sz="2000" b="1" dirty="0"/>
              <a:t>Ninguno</a:t>
            </a:r>
            <a:r>
              <a:rPr lang="es-MX" sz="2000" dirty="0"/>
              <a:t>. </a:t>
            </a:r>
          </a:p>
          <a:p>
            <a:pPr marL="0" indent="0">
              <a:buNone/>
            </a:pPr>
            <a:r>
              <a:rPr lang="es-MX" sz="2000" dirty="0"/>
              <a:t>5. En el cuadro </a:t>
            </a:r>
            <a:r>
              <a:rPr lang="es-MX" sz="2000" b="1" dirty="0"/>
              <a:t>Posiciones decimales</a:t>
            </a:r>
            <a:r>
              <a:rPr lang="es-MX" sz="2000" dirty="0"/>
              <a:t>, escriba el número de posiciones decimales que desee mostrar. </a:t>
            </a:r>
          </a:p>
          <a:p>
            <a:pPr marL="0" indent="0">
              <a:buNone/>
            </a:pPr>
            <a:endParaRPr lang="es-MX" sz="2000" dirty="0"/>
          </a:p>
        </p:txBody>
      </p:sp>
      <p:sp>
        <p:nvSpPr>
          <p:cNvPr id="4" name="Título 3"/>
          <p:cNvSpPr>
            <a:spLocks noGrp="1"/>
          </p:cNvSpPr>
          <p:nvPr>
            <p:ph type="title"/>
          </p:nvPr>
        </p:nvSpPr>
        <p:spPr>
          <a:xfrm>
            <a:off x="838200" y="365125"/>
            <a:ext cx="10515600" cy="816561"/>
          </a:xfrm>
        </p:spPr>
        <p:txBody>
          <a:bodyPr>
            <a:normAutofit fontScale="90000"/>
          </a:bodyPr>
          <a:lstStyle/>
          <a:p>
            <a:r>
              <a:rPr lang="es-MX" b="1" dirty="0"/>
              <a:t>Dar formato a números como moneda</a:t>
            </a:r>
            <a:br>
              <a:rPr lang="es-MX" dirty="0"/>
            </a:br>
            <a:endParaRPr lang="es-MX" dirty="0"/>
          </a:p>
        </p:txBody>
      </p:sp>
      <p:pic>
        <p:nvPicPr>
          <p:cNvPr id="5" name="Imagen 4"/>
          <p:cNvPicPr>
            <a:picLocks noChangeAspect="1"/>
          </p:cNvPicPr>
          <p:nvPr/>
        </p:nvPicPr>
        <p:blipFill>
          <a:blip r:embed="rId2"/>
          <a:stretch>
            <a:fillRect/>
          </a:stretch>
        </p:blipFill>
        <p:spPr>
          <a:xfrm>
            <a:off x="9887567" y="365125"/>
            <a:ext cx="1775136" cy="1058294"/>
          </a:xfrm>
          <a:prstGeom prst="rect">
            <a:avLst/>
          </a:prstGeom>
        </p:spPr>
      </p:pic>
      <p:pic>
        <p:nvPicPr>
          <p:cNvPr id="6" name="Imagen 5"/>
          <p:cNvPicPr>
            <a:picLocks noChangeAspect="1"/>
          </p:cNvPicPr>
          <p:nvPr/>
        </p:nvPicPr>
        <p:blipFill>
          <a:blip r:embed="rId3"/>
          <a:stretch>
            <a:fillRect/>
          </a:stretch>
        </p:blipFill>
        <p:spPr>
          <a:xfrm>
            <a:off x="2755201" y="3692608"/>
            <a:ext cx="3651462" cy="2800267"/>
          </a:xfrm>
          <a:prstGeom prst="rect">
            <a:avLst/>
          </a:prstGeom>
        </p:spPr>
      </p:pic>
    </p:spTree>
    <p:extLst>
      <p:ext uri="{BB962C8B-B14F-4D97-AF65-F5344CB8AC3E}">
        <p14:creationId xmlns:p14="http://schemas.microsoft.com/office/powerpoint/2010/main" val="964350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0237" y="404788"/>
            <a:ext cx="11119338" cy="4351338"/>
          </a:xfrm>
        </p:spPr>
        <p:txBody>
          <a:bodyPr>
            <a:noAutofit/>
          </a:bodyPr>
          <a:lstStyle/>
          <a:p>
            <a:pPr marL="0" indent="0">
              <a:lnSpc>
                <a:spcPct val="100000"/>
              </a:lnSpc>
              <a:buNone/>
            </a:pPr>
            <a:r>
              <a:rPr lang="es-MX" sz="2000" dirty="0"/>
              <a:t>Por ejemplo, para mostrar </a:t>
            </a:r>
            <a:r>
              <a:rPr lang="es-MX" sz="2000" b="1" dirty="0"/>
              <a:t>138.691$ </a:t>
            </a:r>
            <a:r>
              <a:rPr lang="es-MX" sz="2000" dirty="0"/>
              <a:t>en vez de </a:t>
            </a:r>
            <a:r>
              <a:rPr lang="es-MX" sz="2000" b="1" dirty="0"/>
              <a:t>138.690,63$ </a:t>
            </a:r>
            <a:r>
              <a:rPr lang="es-MX" sz="2000" dirty="0"/>
              <a:t>en la celda, escriba </a:t>
            </a:r>
            <a:r>
              <a:rPr lang="es-MX" sz="2000" b="1" dirty="0"/>
              <a:t>0 </a:t>
            </a:r>
            <a:r>
              <a:rPr lang="es-MX" sz="2000" dirty="0"/>
              <a:t>en el cuadro </a:t>
            </a:r>
            <a:r>
              <a:rPr lang="es-MX" sz="2000" b="1" dirty="0"/>
              <a:t>Posiciones decimales</a:t>
            </a:r>
            <a:r>
              <a:rPr lang="es-MX" sz="2000" dirty="0"/>
              <a:t>. </a:t>
            </a:r>
          </a:p>
          <a:p>
            <a:pPr marL="0" indent="0">
              <a:lnSpc>
                <a:spcPct val="100000"/>
              </a:lnSpc>
              <a:buNone/>
            </a:pPr>
            <a:r>
              <a:rPr lang="es-MX" sz="2000" dirty="0"/>
              <a:t>6. En el cuadro </a:t>
            </a:r>
            <a:r>
              <a:rPr lang="es-MX" sz="2000" b="1" dirty="0"/>
              <a:t>Números negativos</a:t>
            </a:r>
            <a:r>
              <a:rPr lang="es-MX" sz="2000" dirty="0"/>
              <a:t>, seleccione el estilo de presentación que desee usar para los números negativos. </a:t>
            </a:r>
          </a:p>
          <a:p>
            <a:pPr marL="0" indent="0">
              <a:lnSpc>
                <a:spcPct val="100000"/>
              </a:lnSpc>
              <a:buNone/>
            </a:pPr>
            <a:r>
              <a:rPr lang="es-MX" sz="2000" dirty="0"/>
              <a:t>Si no le gustan las opciones existentes para mostrar números negativos, puede crear su propio formato de número. </a:t>
            </a:r>
          </a:p>
          <a:p>
            <a:pPr marL="0" indent="0">
              <a:lnSpc>
                <a:spcPct val="100000"/>
              </a:lnSpc>
              <a:buNone/>
            </a:pPr>
            <a:r>
              <a:rPr lang="es-MX" sz="2000" b="1" dirty="0"/>
              <a:t>Nota </a:t>
            </a:r>
            <a:r>
              <a:rPr lang="es-MX" sz="2000" dirty="0"/>
              <a:t>El cuadro </a:t>
            </a:r>
            <a:r>
              <a:rPr lang="es-MX" sz="2000" b="1" dirty="0"/>
              <a:t>Números negativos </a:t>
            </a:r>
            <a:r>
              <a:rPr lang="es-MX" sz="2000" dirty="0"/>
              <a:t>no está disponible para el formato de número </a:t>
            </a:r>
            <a:r>
              <a:rPr lang="es-MX" sz="2000" b="1" dirty="0"/>
              <a:t>Contabilidad</a:t>
            </a:r>
            <a:r>
              <a:rPr lang="es-MX" sz="2000" dirty="0"/>
              <a:t>. Esto se debe a que en la práctica contable habitual los números negativos siempre se muestran entre paréntesis. </a:t>
            </a:r>
          </a:p>
          <a:p>
            <a:pPr marL="0" indent="0">
              <a:lnSpc>
                <a:spcPct val="100000"/>
              </a:lnSpc>
              <a:buNone/>
            </a:pPr>
            <a:r>
              <a:rPr lang="es-MX" sz="2000" dirty="0"/>
              <a:t>7. Para cerrar el cuadro de diálogo </a:t>
            </a:r>
            <a:r>
              <a:rPr lang="es-MX" sz="2000" b="1" dirty="0"/>
              <a:t>Formato de celdas</a:t>
            </a:r>
            <a:r>
              <a:rPr lang="es-MX" sz="2000" dirty="0"/>
              <a:t>, haga clic en </a:t>
            </a:r>
            <a:r>
              <a:rPr lang="es-MX" sz="2000" b="1" dirty="0"/>
              <a:t>Aceptar</a:t>
            </a:r>
            <a:r>
              <a:rPr lang="es-MX" sz="2000" dirty="0"/>
              <a:t>. </a:t>
            </a:r>
          </a:p>
          <a:p>
            <a:pPr marL="0" indent="0">
              <a:lnSpc>
                <a:spcPct val="100000"/>
              </a:lnSpc>
              <a:buNone/>
            </a:pPr>
            <a:r>
              <a:rPr lang="es-MX" sz="2000" dirty="0"/>
              <a:t>Si Excel muestra </a:t>
            </a:r>
            <a:r>
              <a:rPr lang="es-MX" sz="2000" b="1" dirty="0"/>
              <a:t>##### </a:t>
            </a:r>
            <a:r>
              <a:rPr lang="es-MX" sz="2000" dirty="0"/>
              <a:t>en una celda después de aplicar formato de moneda a los datos, es probable que la celda no sea lo suficientemente ancha para mostrar los datos. Para aumentar el ancho de la columna, haga doble clic en el borde derecho de la columna que contiene las celdas con el error </a:t>
            </a:r>
            <a:r>
              <a:rPr lang="es-MX" sz="2000" b="1" dirty="0"/>
              <a:t>#####</a:t>
            </a:r>
            <a:r>
              <a:rPr lang="es-MX" sz="2000" dirty="0"/>
              <a:t>. Esto cambiará automáticamente el tamaño de la columna para adecuarla al número. También puede arrastrar el borde derecho hasta que las columnas tengan el tamaño que desee. </a:t>
            </a:r>
          </a:p>
          <a:p>
            <a:pPr>
              <a:lnSpc>
                <a:spcPct val="100000"/>
              </a:lnSpc>
            </a:pPr>
            <a:r>
              <a:rPr lang="es-MX" sz="2000" b="1" dirty="0"/>
              <a:t>Quitar formato de moneda </a:t>
            </a:r>
            <a:endParaRPr lang="es-MX" sz="2000" dirty="0"/>
          </a:p>
          <a:p>
            <a:pPr>
              <a:lnSpc>
                <a:spcPct val="100000"/>
              </a:lnSpc>
            </a:pPr>
            <a:r>
              <a:rPr lang="es-MX" sz="2000" dirty="0"/>
              <a:t>1. Seleccione las celdas que tienen aplicado formato de moneda. </a:t>
            </a:r>
          </a:p>
          <a:p>
            <a:pPr>
              <a:lnSpc>
                <a:spcPct val="100000"/>
              </a:lnSpc>
            </a:pPr>
            <a:r>
              <a:rPr lang="es-MX" sz="2000" dirty="0"/>
              <a:t>2. En la pestaña </a:t>
            </a:r>
            <a:r>
              <a:rPr lang="es-MX" sz="2000" b="1" dirty="0"/>
              <a:t>Inicio</a:t>
            </a:r>
            <a:r>
              <a:rPr lang="es-MX" sz="2000" dirty="0"/>
              <a:t>, en el grupo </a:t>
            </a:r>
            <a:r>
              <a:rPr lang="es-MX" sz="2000" b="1" dirty="0"/>
              <a:t>Número</a:t>
            </a:r>
            <a:r>
              <a:rPr lang="es-MX" sz="2000" dirty="0"/>
              <a:t>, haga clic en </a:t>
            </a:r>
            <a:r>
              <a:rPr lang="es-MX" sz="2000" b="1" dirty="0"/>
              <a:t>General </a:t>
            </a:r>
            <a:r>
              <a:rPr lang="es-MX" sz="2000" dirty="0"/>
              <a:t>en el cuadro de lista. </a:t>
            </a:r>
          </a:p>
          <a:p>
            <a:pPr>
              <a:lnSpc>
                <a:spcPct val="100000"/>
              </a:lnSpc>
            </a:pPr>
            <a:r>
              <a:rPr lang="es-MX" sz="2000" dirty="0"/>
              <a:t>Las celdas a las que se aplica el formato </a:t>
            </a:r>
            <a:r>
              <a:rPr lang="es-MX" sz="2000" b="1" dirty="0"/>
              <a:t>General </a:t>
            </a:r>
            <a:r>
              <a:rPr lang="es-MX" sz="2000" dirty="0"/>
              <a:t>no presentan ningún formato de número específico. </a:t>
            </a:r>
          </a:p>
          <a:p>
            <a:pPr>
              <a:lnSpc>
                <a:spcPct val="100000"/>
              </a:lnSpc>
            </a:pPr>
            <a:endParaRPr lang="es-MX" sz="2000" dirty="0"/>
          </a:p>
        </p:txBody>
      </p:sp>
    </p:spTree>
    <p:extLst>
      <p:ext uri="{BB962C8B-B14F-4D97-AF65-F5344CB8AC3E}">
        <p14:creationId xmlns:p14="http://schemas.microsoft.com/office/powerpoint/2010/main" val="1035894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1251" y="742413"/>
            <a:ext cx="11006797" cy="4351338"/>
          </a:xfrm>
        </p:spPr>
        <p:txBody>
          <a:bodyPr/>
          <a:lstStyle/>
          <a:p>
            <a:pPr>
              <a:lnSpc>
                <a:spcPct val="100000"/>
              </a:lnSpc>
            </a:pPr>
            <a:r>
              <a:rPr lang="es-MX" b="1" dirty="0"/>
              <a:t>Quitar formato de moneda </a:t>
            </a:r>
            <a:endParaRPr lang="es-MX" dirty="0"/>
          </a:p>
          <a:p>
            <a:pPr>
              <a:lnSpc>
                <a:spcPct val="100000"/>
              </a:lnSpc>
            </a:pPr>
            <a:r>
              <a:rPr lang="es-MX" dirty="0"/>
              <a:t>1. Seleccione las celdas que tienen aplicado formato de moneda. </a:t>
            </a:r>
          </a:p>
          <a:p>
            <a:pPr>
              <a:lnSpc>
                <a:spcPct val="100000"/>
              </a:lnSpc>
            </a:pPr>
            <a:r>
              <a:rPr lang="es-MX" dirty="0"/>
              <a:t>2. En la pestaña </a:t>
            </a:r>
            <a:r>
              <a:rPr lang="es-MX" b="1" dirty="0"/>
              <a:t>Inicio</a:t>
            </a:r>
            <a:r>
              <a:rPr lang="es-MX" dirty="0"/>
              <a:t>, en el grupo </a:t>
            </a:r>
            <a:r>
              <a:rPr lang="es-MX" b="1" dirty="0"/>
              <a:t>Número</a:t>
            </a:r>
            <a:r>
              <a:rPr lang="es-MX" dirty="0"/>
              <a:t>, haga clic en </a:t>
            </a:r>
            <a:r>
              <a:rPr lang="es-MX" b="1" dirty="0"/>
              <a:t>General </a:t>
            </a:r>
            <a:r>
              <a:rPr lang="es-MX" dirty="0"/>
              <a:t>en el cuadro de lista. </a:t>
            </a:r>
          </a:p>
          <a:p>
            <a:pPr>
              <a:lnSpc>
                <a:spcPct val="100000"/>
              </a:lnSpc>
            </a:pPr>
            <a:r>
              <a:rPr lang="es-MX" dirty="0"/>
              <a:t>Las celdas a las que se aplica el formato </a:t>
            </a:r>
            <a:r>
              <a:rPr lang="es-MX" b="1" dirty="0"/>
              <a:t>General </a:t>
            </a:r>
            <a:r>
              <a:rPr lang="es-MX" dirty="0"/>
              <a:t>no presentan ningún formato de número específico. </a:t>
            </a:r>
          </a:p>
          <a:p>
            <a:endParaRPr lang="es-MX" dirty="0"/>
          </a:p>
        </p:txBody>
      </p:sp>
    </p:spTree>
    <p:extLst>
      <p:ext uri="{BB962C8B-B14F-4D97-AF65-F5344CB8AC3E}">
        <p14:creationId xmlns:p14="http://schemas.microsoft.com/office/powerpoint/2010/main" val="2231795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53218" y="506437"/>
            <a:ext cx="10902462" cy="3170099"/>
          </a:xfrm>
          <a:prstGeom prst="rect">
            <a:avLst/>
          </a:prstGeom>
        </p:spPr>
        <p:txBody>
          <a:bodyPr wrap="square">
            <a:spAutoFit/>
          </a:bodyPr>
          <a:lstStyle/>
          <a:p>
            <a:r>
              <a:rPr lang="es-MX" sz="2000" b="1" i="0" u="none" strike="noStrike" baseline="0" dirty="0">
                <a:solidFill>
                  <a:srgbClr val="000000"/>
                </a:solidFill>
                <a:latin typeface="Calibri" panose="020F0502020204030204" pitchFamily="34" charset="0"/>
              </a:rPr>
              <a:t>Diferencia entre los formatos de moneda y de contabilidad </a:t>
            </a:r>
            <a:endParaRPr lang="es-MX" sz="2000" b="0" i="0" u="none" strike="noStrike" baseline="0" dirty="0">
              <a:solidFill>
                <a:srgbClr val="000000"/>
              </a:solidFill>
              <a:latin typeface="Calibri" panose="020F0502020204030204" pitchFamily="34" charset="0"/>
            </a:endParaRPr>
          </a:p>
          <a:p>
            <a:r>
              <a:rPr lang="es-MX" sz="2000" b="0" i="0" u="none" strike="noStrike" baseline="0" dirty="0">
                <a:solidFill>
                  <a:srgbClr val="000000"/>
                </a:solidFill>
                <a:latin typeface="Calibri" panose="020F0502020204030204" pitchFamily="34" charset="0"/>
              </a:rPr>
              <a:t>Tanto el formato de moneda como de contabilidad se usan para mostrar valores monetarios. La diferencia entre ambos se explica en la tabla siguiente. </a:t>
            </a:r>
          </a:p>
          <a:p>
            <a:r>
              <a:rPr lang="es-MX" sz="2000" b="1" i="0" u="none" strike="noStrike" baseline="0" dirty="0">
                <a:solidFill>
                  <a:srgbClr val="000000"/>
                </a:solidFill>
                <a:latin typeface="Calibri" panose="020F0502020204030204" pitchFamily="34" charset="0"/>
              </a:rPr>
              <a:t>Formato </a:t>
            </a:r>
            <a:r>
              <a:rPr lang="es-MX" sz="2000" b="0" i="0" u="none" strike="noStrike" baseline="0" dirty="0">
                <a:solidFill>
                  <a:srgbClr val="000000"/>
                </a:solidFill>
                <a:latin typeface="Calibri" panose="020F0502020204030204" pitchFamily="34" charset="0"/>
              </a:rPr>
              <a:t>	</a:t>
            </a:r>
            <a:r>
              <a:rPr lang="es-MX" sz="2000" b="1" i="0" u="none" strike="noStrike" baseline="0" dirty="0">
                <a:solidFill>
                  <a:srgbClr val="000000"/>
                </a:solidFill>
                <a:latin typeface="Calibri" panose="020F0502020204030204" pitchFamily="34" charset="0"/>
              </a:rPr>
              <a:t>Descripción </a:t>
            </a:r>
            <a:r>
              <a:rPr lang="es-MX" sz="2000" b="0" i="0" u="none" strike="noStrike" baseline="0" dirty="0">
                <a:solidFill>
                  <a:srgbClr val="000000"/>
                </a:solidFill>
                <a:latin typeface="Calibri" panose="020F0502020204030204" pitchFamily="34" charset="0"/>
              </a:rPr>
              <a:t>							</a:t>
            </a:r>
            <a:r>
              <a:rPr lang="es-MX" sz="2000" b="1" i="0" u="none" strike="noStrike" baseline="0" dirty="0">
                <a:solidFill>
                  <a:srgbClr val="000000"/>
                </a:solidFill>
                <a:latin typeface="Calibri" panose="020F0502020204030204" pitchFamily="34" charset="0"/>
              </a:rPr>
              <a:t>Ejemplo</a:t>
            </a:r>
            <a:r>
              <a:rPr lang="es-MX" sz="2000" b="0" i="0" u="none" strike="noStrike" baseline="0" dirty="0">
                <a:solidFill>
                  <a:srgbClr val="000000"/>
                </a:solidFill>
                <a:latin typeface="Calibri" panose="020F0502020204030204" pitchFamily="34" charset="0"/>
              </a:rPr>
              <a:t>	</a:t>
            </a:r>
          </a:p>
          <a:p>
            <a:r>
              <a:rPr lang="es-MX" sz="2000" b="1" i="0" u="none" strike="noStrike" baseline="0" dirty="0">
                <a:solidFill>
                  <a:srgbClr val="000000"/>
                </a:solidFill>
                <a:latin typeface="Calibri" panose="020F0502020204030204" pitchFamily="34" charset="0"/>
              </a:rPr>
              <a:t>Moneda </a:t>
            </a:r>
            <a:r>
              <a:rPr lang="es-MX" sz="2000" b="0" i="0" u="none" strike="noStrike" baseline="0" dirty="0">
                <a:solidFill>
                  <a:srgbClr val="000000"/>
                </a:solidFill>
                <a:latin typeface="Calibri" panose="020F0502020204030204" pitchFamily="34" charset="0"/>
              </a:rPr>
              <a:t>	Cuando se aplica el formato de moneda a un número, el símbolo de moneda aparece junto al primer dígito de la celda. Se puede especificar el número de posiciones decimales que se va a usar, el uso de un separador de miles y el modo en que se muestran los números negativos. </a:t>
            </a:r>
          </a:p>
          <a:p>
            <a:r>
              <a:rPr lang="es-MX" sz="2000" b="1" i="0" u="none" strike="noStrike" baseline="0" dirty="0">
                <a:solidFill>
                  <a:srgbClr val="000000"/>
                </a:solidFill>
                <a:latin typeface="Calibri" panose="020F0502020204030204" pitchFamily="34" charset="0"/>
              </a:rPr>
              <a:t>Sugerencia </a:t>
            </a:r>
            <a:r>
              <a:rPr lang="es-MX" sz="2000" b="0" i="0" u="none" strike="noStrike" baseline="0" dirty="0">
                <a:solidFill>
                  <a:srgbClr val="000000"/>
                </a:solidFill>
                <a:latin typeface="Calibri" panose="020F0502020204030204" pitchFamily="34" charset="0"/>
              </a:rPr>
              <a:t>Para aplicar rápidamente el formato de moneda, seleccione la celda o el rango de celdas a las que desee aplicar el formato y después </a:t>
            </a:r>
            <a:r>
              <a:rPr lang="es-MX" sz="2000" dirty="0"/>
              <a:t>presione CTRL+MAYÚS+$. 	</a:t>
            </a:r>
          </a:p>
          <a:p>
            <a:r>
              <a:rPr lang="es-MX" sz="2000" b="0" i="0" u="none" strike="noStrike" baseline="0" dirty="0">
                <a:solidFill>
                  <a:srgbClr val="000000"/>
                </a:solidFill>
                <a:latin typeface="Calibri" panose="020F0502020204030204" pitchFamily="34" charset="0"/>
              </a:rPr>
              <a:t>	</a:t>
            </a:r>
          </a:p>
        </p:txBody>
      </p:sp>
      <p:pic>
        <p:nvPicPr>
          <p:cNvPr id="5" name="Imagen 4"/>
          <p:cNvPicPr>
            <a:picLocks noChangeAspect="1"/>
          </p:cNvPicPr>
          <p:nvPr/>
        </p:nvPicPr>
        <p:blipFill>
          <a:blip r:embed="rId2"/>
          <a:stretch>
            <a:fillRect/>
          </a:stretch>
        </p:blipFill>
        <p:spPr>
          <a:xfrm>
            <a:off x="9541222" y="3199459"/>
            <a:ext cx="1895404" cy="2216342"/>
          </a:xfrm>
          <a:prstGeom prst="rect">
            <a:avLst/>
          </a:prstGeom>
        </p:spPr>
      </p:pic>
    </p:spTree>
    <p:extLst>
      <p:ext uri="{BB962C8B-B14F-4D97-AF65-F5344CB8AC3E}">
        <p14:creationId xmlns:p14="http://schemas.microsoft.com/office/powerpoint/2010/main" val="31682912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3125</Words>
  <Application>Microsoft Office PowerPoint</Application>
  <PresentationFormat>Panorámica</PresentationFormat>
  <Paragraphs>158</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Calibri Light</vt:lpstr>
      <vt:lpstr>Courier New</vt:lpstr>
      <vt:lpstr>Tema de Office</vt:lpstr>
      <vt:lpstr>Clase 2 Excel</vt:lpstr>
      <vt:lpstr>Establecer un ancho específico para una columna </vt:lpstr>
      <vt:lpstr>Cambiar el ancho de columna para ajustarlo automáticamente al contenido (autoajustar) </vt:lpstr>
      <vt:lpstr>Hacer coincidir el ancho de columna con otra columna  </vt:lpstr>
      <vt:lpstr>Cambiar el ancho predeterminado de todas las columnas de una hoja de cálculo o un libro  </vt:lpstr>
      <vt:lpstr>Dar formato a números como moneda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Inmovilizar filas o columnas específicas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2 Excel</dc:title>
  <dc:creator>acer</dc:creator>
  <cp:lastModifiedBy>Cristina Ayusa</cp:lastModifiedBy>
  <cp:revision>3</cp:revision>
  <dcterms:created xsi:type="dcterms:W3CDTF">2021-05-26T02:52:46Z</dcterms:created>
  <dcterms:modified xsi:type="dcterms:W3CDTF">2022-05-30T13:09:58Z</dcterms:modified>
</cp:coreProperties>
</file>