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90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941782-FB82-1FD9-47AF-DC00F2C3D50E}"/>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97EFBF30-F202-548A-2DA2-1723BDCF41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BE47638E-4483-ABAA-2394-ED30F3C5F6C8}"/>
              </a:ext>
            </a:extLst>
          </p:cNvPr>
          <p:cNvSpPr>
            <a:spLocks noGrp="1"/>
          </p:cNvSpPr>
          <p:nvPr>
            <p:ph type="dt" sz="half" idx="10"/>
          </p:nvPr>
        </p:nvSpPr>
        <p:spPr/>
        <p:txBody>
          <a:bodyPr/>
          <a:lstStyle/>
          <a:p>
            <a:fld id="{DEA7C18E-8D13-4F5F-B0B6-A1907F9DA73C}" type="datetimeFigureOut">
              <a:rPr lang="es-AR" smtClean="0"/>
              <a:t>24/4/2023</a:t>
            </a:fld>
            <a:endParaRPr lang="es-AR"/>
          </a:p>
        </p:txBody>
      </p:sp>
      <p:sp>
        <p:nvSpPr>
          <p:cNvPr id="5" name="Marcador de pie de página 4">
            <a:extLst>
              <a:ext uri="{FF2B5EF4-FFF2-40B4-BE49-F238E27FC236}">
                <a16:creationId xmlns:a16="http://schemas.microsoft.com/office/drawing/2014/main" id="{A373C602-7920-4704-6B50-162DC726B077}"/>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D61BBC83-8716-C2FF-D14B-C43EC87AF8C7}"/>
              </a:ext>
            </a:extLst>
          </p:cNvPr>
          <p:cNvSpPr>
            <a:spLocks noGrp="1"/>
          </p:cNvSpPr>
          <p:nvPr>
            <p:ph type="sldNum" sz="quarter" idx="12"/>
          </p:nvPr>
        </p:nvSpPr>
        <p:spPr/>
        <p:txBody>
          <a:bodyPr/>
          <a:lstStyle/>
          <a:p>
            <a:fld id="{3BF2F6ED-BE1B-46C9-B0F6-F3E026C7F8A3}" type="slidenum">
              <a:rPr lang="es-AR" smtClean="0"/>
              <a:t>‹Nº›</a:t>
            </a:fld>
            <a:endParaRPr lang="es-AR"/>
          </a:p>
        </p:txBody>
      </p:sp>
    </p:spTree>
    <p:extLst>
      <p:ext uri="{BB962C8B-B14F-4D97-AF65-F5344CB8AC3E}">
        <p14:creationId xmlns:p14="http://schemas.microsoft.com/office/powerpoint/2010/main" val="4054417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840C67-A8E9-D3C3-7913-839BEF0E9D11}"/>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F905071B-0201-4D45-A138-872763EE68E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AF760667-C6EB-299F-95AD-4328EA1BA77A}"/>
              </a:ext>
            </a:extLst>
          </p:cNvPr>
          <p:cNvSpPr>
            <a:spLocks noGrp="1"/>
          </p:cNvSpPr>
          <p:nvPr>
            <p:ph type="dt" sz="half" idx="10"/>
          </p:nvPr>
        </p:nvSpPr>
        <p:spPr/>
        <p:txBody>
          <a:bodyPr/>
          <a:lstStyle/>
          <a:p>
            <a:fld id="{DEA7C18E-8D13-4F5F-B0B6-A1907F9DA73C}" type="datetimeFigureOut">
              <a:rPr lang="es-AR" smtClean="0"/>
              <a:t>24/4/2023</a:t>
            </a:fld>
            <a:endParaRPr lang="es-AR"/>
          </a:p>
        </p:txBody>
      </p:sp>
      <p:sp>
        <p:nvSpPr>
          <p:cNvPr id="5" name="Marcador de pie de página 4">
            <a:extLst>
              <a:ext uri="{FF2B5EF4-FFF2-40B4-BE49-F238E27FC236}">
                <a16:creationId xmlns:a16="http://schemas.microsoft.com/office/drawing/2014/main" id="{797FDBCC-EF8C-66D0-F435-F3F54A5DEBBB}"/>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38B02E7C-FD50-E17C-C7B5-557951D806E9}"/>
              </a:ext>
            </a:extLst>
          </p:cNvPr>
          <p:cNvSpPr>
            <a:spLocks noGrp="1"/>
          </p:cNvSpPr>
          <p:nvPr>
            <p:ph type="sldNum" sz="quarter" idx="12"/>
          </p:nvPr>
        </p:nvSpPr>
        <p:spPr/>
        <p:txBody>
          <a:bodyPr/>
          <a:lstStyle/>
          <a:p>
            <a:fld id="{3BF2F6ED-BE1B-46C9-B0F6-F3E026C7F8A3}" type="slidenum">
              <a:rPr lang="es-AR" smtClean="0"/>
              <a:t>‹Nº›</a:t>
            </a:fld>
            <a:endParaRPr lang="es-AR"/>
          </a:p>
        </p:txBody>
      </p:sp>
    </p:spTree>
    <p:extLst>
      <p:ext uri="{BB962C8B-B14F-4D97-AF65-F5344CB8AC3E}">
        <p14:creationId xmlns:p14="http://schemas.microsoft.com/office/powerpoint/2010/main" val="632947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2E4A16F-59AD-3AE4-C714-A399B9A22F83}"/>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61C78C30-ADE8-6A55-3C28-946054A5550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572BFED3-47C6-7AD4-0B67-0D34646F3E21}"/>
              </a:ext>
            </a:extLst>
          </p:cNvPr>
          <p:cNvSpPr>
            <a:spLocks noGrp="1"/>
          </p:cNvSpPr>
          <p:nvPr>
            <p:ph type="dt" sz="half" idx="10"/>
          </p:nvPr>
        </p:nvSpPr>
        <p:spPr/>
        <p:txBody>
          <a:bodyPr/>
          <a:lstStyle/>
          <a:p>
            <a:fld id="{DEA7C18E-8D13-4F5F-B0B6-A1907F9DA73C}" type="datetimeFigureOut">
              <a:rPr lang="es-AR" smtClean="0"/>
              <a:t>24/4/2023</a:t>
            </a:fld>
            <a:endParaRPr lang="es-AR"/>
          </a:p>
        </p:txBody>
      </p:sp>
      <p:sp>
        <p:nvSpPr>
          <p:cNvPr id="5" name="Marcador de pie de página 4">
            <a:extLst>
              <a:ext uri="{FF2B5EF4-FFF2-40B4-BE49-F238E27FC236}">
                <a16:creationId xmlns:a16="http://schemas.microsoft.com/office/drawing/2014/main" id="{ECC9CA19-597F-CA9F-734F-CA55ED5E187F}"/>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94F53EB1-5716-0720-8141-2A03B7F1A97A}"/>
              </a:ext>
            </a:extLst>
          </p:cNvPr>
          <p:cNvSpPr>
            <a:spLocks noGrp="1"/>
          </p:cNvSpPr>
          <p:nvPr>
            <p:ph type="sldNum" sz="quarter" idx="12"/>
          </p:nvPr>
        </p:nvSpPr>
        <p:spPr/>
        <p:txBody>
          <a:bodyPr/>
          <a:lstStyle/>
          <a:p>
            <a:fld id="{3BF2F6ED-BE1B-46C9-B0F6-F3E026C7F8A3}" type="slidenum">
              <a:rPr lang="es-AR" smtClean="0"/>
              <a:t>‹Nº›</a:t>
            </a:fld>
            <a:endParaRPr lang="es-AR"/>
          </a:p>
        </p:txBody>
      </p:sp>
    </p:spTree>
    <p:extLst>
      <p:ext uri="{BB962C8B-B14F-4D97-AF65-F5344CB8AC3E}">
        <p14:creationId xmlns:p14="http://schemas.microsoft.com/office/powerpoint/2010/main" val="4269394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78AFE3-5483-49A1-B2A1-E79001DBA80E}"/>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A9A1D32E-D975-F5FA-D4A1-715E5A46959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95DDF792-C674-62D8-2433-5E9585CD0304}"/>
              </a:ext>
            </a:extLst>
          </p:cNvPr>
          <p:cNvSpPr>
            <a:spLocks noGrp="1"/>
          </p:cNvSpPr>
          <p:nvPr>
            <p:ph type="dt" sz="half" idx="10"/>
          </p:nvPr>
        </p:nvSpPr>
        <p:spPr/>
        <p:txBody>
          <a:bodyPr/>
          <a:lstStyle/>
          <a:p>
            <a:fld id="{DEA7C18E-8D13-4F5F-B0B6-A1907F9DA73C}" type="datetimeFigureOut">
              <a:rPr lang="es-AR" smtClean="0"/>
              <a:t>24/4/2023</a:t>
            </a:fld>
            <a:endParaRPr lang="es-AR"/>
          </a:p>
        </p:txBody>
      </p:sp>
      <p:sp>
        <p:nvSpPr>
          <p:cNvPr id="5" name="Marcador de pie de página 4">
            <a:extLst>
              <a:ext uri="{FF2B5EF4-FFF2-40B4-BE49-F238E27FC236}">
                <a16:creationId xmlns:a16="http://schemas.microsoft.com/office/drawing/2014/main" id="{80124383-C596-BEC9-15D5-8129E229DA4E}"/>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5C8BEC86-D07C-7E76-595D-A4DBF3F9CDB1}"/>
              </a:ext>
            </a:extLst>
          </p:cNvPr>
          <p:cNvSpPr>
            <a:spLocks noGrp="1"/>
          </p:cNvSpPr>
          <p:nvPr>
            <p:ph type="sldNum" sz="quarter" idx="12"/>
          </p:nvPr>
        </p:nvSpPr>
        <p:spPr/>
        <p:txBody>
          <a:bodyPr/>
          <a:lstStyle/>
          <a:p>
            <a:fld id="{3BF2F6ED-BE1B-46C9-B0F6-F3E026C7F8A3}" type="slidenum">
              <a:rPr lang="es-AR" smtClean="0"/>
              <a:t>‹Nº›</a:t>
            </a:fld>
            <a:endParaRPr lang="es-AR"/>
          </a:p>
        </p:txBody>
      </p:sp>
    </p:spTree>
    <p:extLst>
      <p:ext uri="{BB962C8B-B14F-4D97-AF65-F5344CB8AC3E}">
        <p14:creationId xmlns:p14="http://schemas.microsoft.com/office/powerpoint/2010/main" val="4145321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83C002-D074-4E11-3855-79411EF9083D}"/>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24342BA5-346D-9A08-5EB0-DAA834B8D3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D99E278-0F89-C8C0-103C-9C197A44A083}"/>
              </a:ext>
            </a:extLst>
          </p:cNvPr>
          <p:cNvSpPr>
            <a:spLocks noGrp="1"/>
          </p:cNvSpPr>
          <p:nvPr>
            <p:ph type="dt" sz="half" idx="10"/>
          </p:nvPr>
        </p:nvSpPr>
        <p:spPr/>
        <p:txBody>
          <a:bodyPr/>
          <a:lstStyle/>
          <a:p>
            <a:fld id="{DEA7C18E-8D13-4F5F-B0B6-A1907F9DA73C}" type="datetimeFigureOut">
              <a:rPr lang="es-AR" smtClean="0"/>
              <a:t>24/4/2023</a:t>
            </a:fld>
            <a:endParaRPr lang="es-AR"/>
          </a:p>
        </p:txBody>
      </p:sp>
      <p:sp>
        <p:nvSpPr>
          <p:cNvPr id="5" name="Marcador de pie de página 4">
            <a:extLst>
              <a:ext uri="{FF2B5EF4-FFF2-40B4-BE49-F238E27FC236}">
                <a16:creationId xmlns:a16="http://schemas.microsoft.com/office/drawing/2014/main" id="{AB3E6909-B269-BD04-B351-F6937E8F897E}"/>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1D448125-7644-DC6A-3754-B8D1638D07D6}"/>
              </a:ext>
            </a:extLst>
          </p:cNvPr>
          <p:cNvSpPr>
            <a:spLocks noGrp="1"/>
          </p:cNvSpPr>
          <p:nvPr>
            <p:ph type="sldNum" sz="quarter" idx="12"/>
          </p:nvPr>
        </p:nvSpPr>
        <p:spPr/>
        <p:txBody>
          <a:bodyPr/>
          <a:lstStyle/>
          <a:p>
            <a:fld id="{3BF2F6ED-BE1B-46C9-B0F6-F3E026C7F8A3}" type="slidenum">
              <a:rPr lang="es-AR" smtClean="0"/>
              <a:t>‹Nº›</a:t>
            </a:fld>
            <a:endParaRPr lang="es-AR"/>
          </a:p>
        </p:txBody>
      </p:sp>
    </p:spTree>
    <p:extLst>
      <p:ext uri="{BB962C8B-B14F-4D97-AF65-F5344CB8AC3E}">
        <p14:creationId xmlns:p14="http://schemas.microsoft.com/office/powerpoint/2010/main" val="1862860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50AD39-1E35-DDED-9488-997FD90D1C66}"/>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49DE0024-E783-65EE-6677-8CD81FFB988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724F74FC-69F3-67F0-33E2-5DB73C9DAA3D}"/>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9AC12213-5C65-9241-101D-E68BF5C7624F}"/>
              </a:ext>
            </a:extLst>
          </p:cNvPr>
          <p:cNvSpPr>
            <a:spLocks noGrp="1"/>
          </p:cNvSpPr>
          <p:nvPr>
            <p:ph type="dt" sz="half" idx="10"/>
          </p:nvPr>
        </p:nvSpPr>
        <p:spPr/>
        <p:txBody>
          <a:bodyPr/>
          <a:lstStyle/>
          <a:p>
            <a:fld id="{DEA7C18E-8D13-4F5F-B0B6-A1907F9DA73C}" type="datetimeFigureOut">
              <a:rPr lang="es-AR" smtClean="0"/>
              <a:t>24/4/2023</a:t>
            </a:fld>
            <a:endParaRPr lang="es-AR"/>
          </a:p>
        </p:txBody>
      </p:sp>
      <p:sp>
        <p:nvSpPr>
          <p:cNvPr id="6" name="Marcador de pie de página 5">
            <a:extLst>
              <a:ext uri="{FF2B5EF4-FFF2-40B4-BE49-F238E27FC236}">
                <a16:creationId xmlns:a16="http://schemas.microsoft.com/office/drawing/2014/main" id="{5B7411B4-AC84-E9AD-4B8F-980E7A262DC9}"/>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B4D984E7-BC9F-713F-7E2F-A1A0A02D5663}"/>
              </a:ext>
            </a:extLst>
          </p:cNvPr>
          <p:cNvSpPr>
            <a:spLocks noGrp="1"/>
          </p:cNvSpPr>
          <p:nvPr>
            <p:ph type="sldNum" sz="quarter" idx="12"/>
          </p:nvPr>
        </p:nvSpPr>
        <p:spPr/>
        <p:txBody>
          <a:bodyPr/>
          <a:lstStyle/>
          <a:p>
            <a:fld id="{3BF2F6ED-BE1B-46C9-B0F6-F3E026C7F8A3}" type="slidenum">
              <a:rPr lang="es-AR" smtClean="0"/>
              <a:t>‹Nº›</a:t>
            </a:fld>
            <a:endParaRPr lang="es-AR"/>
          </a:p>
        </p:txBody>
      </p:sp>
    </p:spTree>
    <p:extLst>
      <p:ext uri="{BB962C8B-B14F-4D97-AF65-F5344CB8AC3E}">
        <p14:creationId xmlns:p14="http://schemas.microsoft.com/office/powerpoint/2010/main" val="4200693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724190-240F-F2F9-25D4-366D93DC6E8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725DFE3A-5C50-B5C9-E0B2-7BD1B85260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73DEDDC-622E-0D5F-CB0C-0D8ABB2CF8E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94982B73-8918-D391-3091-7DDBAE17A2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B58D7ED-9C4E-394D-0C28-7444D165B9A1}"/>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90A8C512-EB99-D7B5-B9AA-0AB5A83E9F07}"/>
              </a:ext>
            </a:extLst>
          </p:cNvPr>
          <p:cNvSpPr>
            <a:spLocks noGrp="1"/>
          </p:cNvSpPr>
          <p:nvPr>
            <p:ph type="dt" sz="half" idx="10"/>
          </p:nvPr>
        </p:nvSpPr>
        <p:spPr/>
        <p:txBody>
          <a:bodyPr/>
          <a:lstStyle/>
          <a:p>
            <a:fld id="{DEA7C18E-8D13-4F5F-B0B6-A1907F9DA73C}" type="datetimeFigureOut">
              <a:rPr lang="es-AR" smtClean="0"/>
              <a:t>24/4/2023</a:t>
            </a:fld>
            <a:endParaRPr lang="es-AR"/>
          </a:p>
        </p:txBody>
      </p:sp>
      <p:sp>
        <p:nvSpPr>
          <p:cNvPr id="8" name="Marcador de pie de página 7">
            <a:extLst>
              <a:ext uri="{FF2B5EF4-FFF2-40B4-BE49-F238E27FC236}">
                <a16:creationId xmlns:a16="http://schemas.microsoft.com/office/drawing/2014/main" id="{E9CBCD49-C88C-C3B0-26EB-C157DA3A9095}"/>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00218014-C3E6-CD6B-81F0-1EC48A52D4CB}"/>
              </a:ext>
            </a:extLst>
          </p:cNvPr>
          <p:cNvSpPr>
            <a:spLocks noGrp="1"/>
          </p:cNvSpPr>
          <p:nvPr>
            <p:ph type="sldNum" sz="quarter" idx="12"/>
          </p:nvPr>
        </p:nvSpPr>
        <p:spPr/>
        <p:txBody>
          <a:bodyPr/>
          <a:lstStyle/>
          <a:p>
            <a:fld id="{3BF2F6ED-BE1B-46C9-B0F6-F3E026C7F8A3}" type="slidenum">
              <a:rPr lang="es-AR" smtClean="0"/>
              <a:t>‹Nº›</a:t>
            </a:fld>
            <a:endParaRPr lang="es-AR"/>
          </a:p>
        </p:txBody>
      </p:sp>
    </p:spTree>
    <p:extLst>
      <p:ext uri="{BB962C8B-B14F-4D97-AF65-F5344CB8AC3E}">
        <p14:creationId xmlns:p14="http://schemas.microsoft.com/office/powerpoint/2010/main" val="1716291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70C536-9715-CB02-87AB-01B0DF83FDF2}"/>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2C0E3724-842A-0B12-DFF9-85F4CE4931FE}"/>
              </a:ext>
            </a:extLst>
          </p:cNvPr>
          <p:cNvSpPr>
            <a:spLocks noGrp="1"/>
          </p:cNvSpPr>
          <p:nvPr>
            <p:ph type="dt" sz="half" idx="10"/>
          </p:nvPr>
        </p:nvSpPr>
        <p:spPr/>
        <p:txBody>
          <a:bodyPr/>
          <a:lstStyle/>
          <a:p>
            <a:fld id="{DEA7C18E-8D13-4F5F-B0B6-A1907F9DA73C}" type="datetimeFigureOut">
              <a:rPr lang="es-AR" smtClean="0"/>
              <a:t>24/4/2023</a:t>
            </a:fld>
            <a:endParaRPr lang="es-AR"/>
          </a:p>
        </p:txBody>
      </p:sp>
      <p:sp>
        <p:nvSpPr>
          <p:cNvPr id="4" name="Marcador de pie de página 3">
            <a:extLst>
              <a:ext uri="{FF2B5EF4-FFF2-40B4-BE49-F238E27FC236}">
                <a16:creationId xmlns:a16="http://schemas.microsoft.com/office/drawing/2014/main" id="{0CAA877B-99FE-C818-EF65-0DBBE96FC18F}"/>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8BE58A17-FFBF-168D-8898-4BDFF3FF9D62}"/>
              </a:ext>
            </a:extLst>
          </p:cNvPr>
          <p:cNvSpPr>
            <a:spLocks noGrp="1"/>
          </p:cNvSpPr>
          <p:nvPr>
            <p:ph type="sldNum" sz="quarter" idx="12"/>
          </p:nvPr>
        </p:nvSpPr>
        <p:spPr/>
        <p:txBody>
          <a:bodyPr/>
          <a:lstStyle/>
          <a:p>
            <a:fld id="{3BF2F6ED-BE1B-46C9-B0F6-F3E026C7F8A3}" type="slidenum">
              <a:rPr lang="es-AR" smtClean="0"/>
              <a:t>‹Nº›</a:t>
            </a:fld>
            <a:endParaRPr lang="es-AR"/>
          </a:p>
        </p:txBody>
      </p:sp>
    </p:spTree>
    <p:extLst>
      <p:ext uri="{BB962C8B-B14F-4D97-AF65-F5344CB8AC3E}">
        <p14:creationId xmlns:p14="http://schemas.microsoft.com/office/powerpoint/2010/main" val="2626584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C40BC5B-6B5F-AEB2-6DE3-16F057946010}"/>
              </a:ext>
            </a:extLst>
          </p:cNvPr>
          <p:cNvSpPr>
            <a:spLocks noGrp="1"/>
          </p:cNvSpPr>
          <p:nvPr>
            <p:ph type="dt" sz="half" idx="10"/>
          </p:nvPr>
        </p:nvSpPr>
        <p:spPr/>
        <p:txBody>
          <a:bodyPr/>
          <a:lstStyle/>
          <a:p>
            <a:fld id="{DEA7C18E-8D13-4F5F-B0B6-A1907F9DA73C}" type="datetimeFigureOut">
              <a:rPr lang="es-AR" smtClean="0"/>
              <a:t>24/4/2023</a:t>
            </a:fld>
            <a:endParaRPr lang="es-AR"/>
          </a:p>
        </p:txBody>
      </p:sp>
      <p:sp>
        <p:nvSpPr>
          <p:cNvPr id="3" name="Marcador de pie de página 2">
            <a:extLst>
              <a:ext uri="{FF2B5EF4-FFF2-40B4-BE49-F238E27FC236}">
                <a16:creationId xmlns:a16="http://schemas.microsoft.com/office/drawing/2014/main" id="{DF9D0162-56ED-FE55-8CCE-61CD76A8FD25}"/>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860FCA39-BA6A-6384-7A5D-153D774B0531}"/>
              </a:ext>
            </a:extLst>
          </p:cNvPr>
          <p:cNvSpPr>
            <a:spLocks noGrp="1"/>
          </p:cNvSpPr>
          <p:nvPr>
            <p:ph type="sldNum" sz="quarter" idx="12"/>
          </p:nvPr>
        </p:nvSpPr>
        <p:spPr/>
        <p:txBody>
          <a:bodyPr/>
          <a:lstStyle/>
          <a:p>
            <a:fld id="{3BF2F6ED-BE1B-46C9-B0F6-F3E026C7F8A3}" type="slidenum">
              <a:rPr lang="es-AR" smtClean="0"/>
              <a:t>‹Nº›</a:t>
            </a:fld>
            <a:endParaRPr lang="es-AR"/>
          </a:p>
        </p:txBody>
      </p:sp>
    </p:spTree>
    <p:extLst>
      <p:ext uri="{BB962C8B-B14F-4D97-AF65-F5344CB8AC3E}">
        <p14:creationId xmlns:p14="http://schemas.microsoft.com/office/powerpoint/2010/main" val="1477019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015FBE-A591-F824-A995-FFD605B9B5F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C6F0ED6A-6A8A-BBA7-D852-24293C8850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FF7341F3-C867-2FEF-FBFB-E1F5D5973E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00F6623-8128-7591-7D24-E43256A6626A}"/>
              </a:ext>
            </a:extLst>
          </p:cNvPr>
          <p:cNvSpPr>
            <a:spLocks noGrp="1"/>
          </p:cNvSpPr>
          <p:nvPr>
            <p:ph type="dt" sz="half" idx="10"/>
          </p:nvPr>
        </p:nvSpPr>
        <p:spPr/>
        <p:txBody>
          <a:bodyPr/>
          <a:lstStyle/>
          <a:p>
            <a:fld id="{DEA7C18E-8D13-4F5F-B0B6-A1907F9DA73C}" type="datetimeFigureOut">
              <a:rPr lang="es-AR" smtClean="0"/>
              <a:t>24/4/2023</a:t>
            </a:fld>
            <a:endParaRPr lang="es-AR"/>
          </a:p>
        </p:txBody>
      </p:sp>
      <p:sp>
        <p:nvSpPr>
          <p:cNvPr id="6" name="Marcador de pie de página 5">
            <a:extLst>
              <a:ext uri="{FF2B5EF4-FFF2-40B4-BE49-F238E27FC236}">
                <a16:creationId xmlns:a16="http://schemas.microsoft.com/office/drawing/2014/main" id="{B972C35A-B1C0-4879-AAC0-46934A7B54FC}"/>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D490A56A-4A84-6F5A-A247-A62B3B106233}"/>
              </a:ext>
            </a:extLst>
          </p:cNvPr>
          <p:cNvSpPr>
            <a:spLocks noGrp="1"/>
          </p:cNvSpPr>
          <p:nvPr>
            <p:ph type="sldNum" sz="quarter" idx="12"/>
          </p:nvPr>
        </p:nvSpPr>
        <p:spPr/>
        <p:txBody>
          <a:bodyPr/>
          <a:lstStyle/>
          <a:p>
            <a:fld id="{3BF2F6ED-BE1B-46C9-B0F6-F3E026C7F8A3}" type="slidenum">
              <a:rPr lang="es-AR" smtClean="0"/>
              <a:t>‹Nº›</a:t>
            </a:fld>
            <a:endParaRPr lang="es-AR"/>
          </a:p>
        </p:txBody>
      </p:sp>
    </p:spTree>
    <p:extLst>
      <p:ext uri="{BB962C8B-B14F-4D97-AF65-F5344CB8AC3E}">
        <p14:creationId xmlns:p14="http://schemas.microsoft.com/office/powerpoint/2010/main" val="1780421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8FB6AC-8250-8A94-FEE2-ED033AAFCD9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3AC6C2C4-932A-4D9D-2457-C6C95CB8C2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C510C4DA-3EAC-DA28-2681-3680BFFA69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A5E95CD-DAB7-96B8-0DFE-67E39FAF9E3E}"/>
              </a:ext>
            </a:extLst>
          </p:cNvPr>
          <p:cNvSpPr>
            <a:spLocks noGrp="1"/>
          </p:cNvSpPr>
          <p:nvPr>
            <p:ph type="dt" sz="half" idx="10"/>
          </p:nvPr>
        </p:nvSpPr>
        <p:spPr/>
        <p:txBody>
          <a:bodyPr/>
          <a:lstStyle/>
          <a:p>
            <a:fld id="{DEA7C18E-8D13-4F5F-B0B6-A1907F9DA73C}" type="datetimeFigureOut">
              <a:rPr lang="es-AR" smtClean="0"/>
              <a:t>24/4/2023</a:t>
            </a:fld>
            <a:endParaRPr lang="es-AR"/>
          </a:p>
        </p:txBody>
      </p:sp>
      <p:sp>
        <p:nvSpPr>
          <p:cNvPr id="6" name="Marcador de pie de página 5">
            <a:extLst>
              <a:ext uri="{FF2B5EF4-FFF2-40B4-BE49-F238E27FC236}">
                <a16:creationId xmlns:a16="http://schemas.microsoft.com/office/drawing/2014/main" id="{75027CE4-E7EE-97D8-4537-238A3EC589EE}"/>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EEBAF299-9B19-3953-58D8-D4E388AC59E0}"/>
              </a:ext>
            </a:extLst>
          </p:cNvPr>
          <p:cNvSpPr>
            <a:spLocks noGrp="1"/>
          </p:cNvSpPr>
          <p:nvPr>
            <p:ph type="sldNum" sz="quarter" idx="12"/>
          </p:nvPr>
        </p:nvSpPr>
        <p:spPr/>
        <p:txBody>
          <a:bodyPr/>
          <a:lstStyle/>
          <a:p>
            <a:fld id="{3BF2F6ED-BE1B-46C9-B0F6-F3E026C7F8A3}" type="slidenum">
              <a:rPr lang="es-AR" smtClean="0"/>
              <a:t>‹Nº›</a:t>
            </a:fld>
            <a:endParaRPr lang="es-AR"/>
          </a:p>
        </p:txBody>
      </p:sp>
    </p:spTree>
    <p:extLst>
      <p:ext uri="{BB962C8B-B14F-4D97-AF65-F5344CB8AC3E}">
        <p14:creationId xmlns:p14="http://schemas.microsoft.com/office/powerpoint/2010/main" val="57313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D91DEB5A-214A-1BA8-46A9-D600E01D45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1F23CC20-963F-5DEB-86FF-9B040905CE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1688A830-2422-720B-8E27-0B9DC1D93E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A7C18E-8D13-4F5F-B0B6-A1907F9DA73C}" type="datetimeFigureOut">
              <a:rPr lang="es-AR" smtClean="0"/>
              <a:t>24/4/2023</a:t>
            </a:fld>
            <a:endParaRPr lang="es-AR"/>
          </a:p>
        </p:txBody>
      </p:sp>
      <p:sp>
        <p:nvSpPr>
          <p:cNvPr id="5" name="Marcador de pie de página 4">
            <a:extLst>
              <a:ext uri="{FF2B5EF4-FFF2-40B4-BE49-F238E27FC236}">
                <a16:creationId xmlns:a16="http://schemas.microsoft.com/office/drawing/2014/main" id="{508E2F1E-531F-371E-6859-F0C2210F27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AF364DA3-F816-ADD9-0D5E-1FDD67659D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F2F6ED-BE1B-46C9-B0F6-F3E026C7F8A3}" type="slidenum">
              <a:rPr lang="es-AR" smtClean="0"/>
              <a:t>‹Nº›</a:t>
            </a:fld>
            <a:endParaRPr lang="es-AR"/>
          </a:p>
        </p:txBody>
      </p:sp>
    </p:spTree>
    <p:extLst>
      <p:ext uri="{BB962C8B-B14F-4D97-AF65-F5344CB8AC3E}">
        <p14:creationId xmlns:p14="http://schemas.microsoft.com/office/powerpoint/2010/main" val="1349462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uncomo.mundodeportivo.com/educacion/articulo/como-hacer-un-ensayo-literario-50060.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uncomo.mundodeportivo.com/educacion/articulo/como-hacer-la-introduccion-de-un-ensayo-49762.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8886E2-4B19-EA57-CEEA-2FD7258C91C3}"/>
              </a:ext>
            </a:extLst>
          </p:cNvPr>
          <p:cNvSpPr>
            <a:spLocks noGrp="1"/>
          </p:cNvSpPr>
          <p:nvPr>
            <p:ph type="ctrTitle"/>
          </p:nvPr>
        </p:nvSpPr>
        <p:spPr/>
        <p:txBody>
          <a:bodyPr/>
          <a:lstStyle/>
          <a:p>
            <a:r>
              <a:rPr lang="es-AR" dirty="0"/>
              <a:t>Ensayo</a:t>
            </a:r>
          </a:p>
        </p:txBody>
      </p:sp>
      <p:sp>
        <p:nvSpPr>
          <p:cNvPr id="3" name="Subtítulo 2">
            <a:extLst>
              <a:ext uri="{FF2B5EF4-FFF2-40B4-BE49-F238E27FC236}">
                <a16:creationId xmlns:a16="http://schemas.microsoft.com/office/drawing/2014/main" id="{553B1EDF-C604-82FF-6CED-4F9DB0376078}"/>
              </a:ext>
            </a:extLst>
          </p:cNvPr>
          <p:cNvSpPr>
            <a:spLocks noGrp="1"/>
          </p:cNvSpPr>
          <p:nvPr>
            <p:ph type="subTitle" idx="1"/>
          </p:nvPr>
        </p:nvSpPr>
        <p:spPr/>
        <p:txBody>
          <a:bodyPr/>
          <a:lstStyle/>
          <a:p>
            <a:endParaRPr lang="es-AR"/>
          </a:p>
        </p:txBody>
      </p:sp>
      <p:pic>
        <p:nvPicPr>
          <p:cNvPr id="4" name="Imagen 2" descr="Cuál es la estructura de un ensayo">
            <a:extLst>
              <a:ext uri="{FF2B5EF4-FFF2-40B4-BE49-F238E27FC236}">
                <a16:creationId xmlns:a16="http://schemas.microsoft.com/office/drawing/2014/main" id="{38C3DF09-FF6A-9661-D750-C7C3E50180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6935" y="711200"/>
            <a:ext cx="3545114" cy="203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8879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7">
            <a:extLst>
              <a:ext uri="{FF2B5EF4-FFF2-40B4-BE49-F238E27FC236}">
                <a16:creationId xmlns:a16="http://schemas.microsoft.com/office/drawing/2014/main" id="{4F9A80D4-7607-02F7-CBA9-1B63A308DFA5}"/>
              </a:ext>
            </a:extLst>
          </p:cNvPr>
          <p:cNvSpPr>
            <a:spLocks noChangeArrowheads="1"/>
          </p:cNvSpPr>
          <p:nvPr/>
        </p:nvSpPr>
        <p:spPr bwMode="auto">
          <a:xfrm>
            <a:off x="-1" y="0"/>
            <a:ext cx="1418045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AR"/>
          </a:p>
        </p:txBody>
      </p:sp>
      <p:sp>
        <p:nvSpPr>
          <p:cNvPr id="15" name="Rectangle 18">
            <a:extLst>
              <a:ext uri="{FF2B5EF4-FFF2-40B4-BE49-F238E27FC236}">
                <a16:creationId xmlns:a16="http://schemas.microsoft.com/office/drawing/2014/main" id="{91B022E1-45EE-5ECB-55D9-64662B68B4D0}"/>
              </a:ext>
            </a:extLst>
          </p:cNvPr>
          <p:cNvSpPr>
            <a:spLocks noChangeArrowheads="1"/>
          </p:cNvSpPr>
          <p:nvPr/>
        </p:nvSpPr>
        <p:spPr bwMode="auto">
          <a:xfrm>
            <a:off x="638628" y="654608"/>
            <a:ext cx="10537372" cy="707225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AR" altLang="es-AR" sz="16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El </a:t>
            </a:r>
            <a:r>
              <a:rPr kumimoji="0" lang="es-AR" altLang="es-AR" sz="1600" b="1"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ensayo</a:t>
            </a:r>
            <a:r>
              <a:rPr kumimoji="0" lang="es-AR" altLang="es-AR" sz="16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es un tipo de texto que analiza, eval</a:t>
            </a:r>
            <a:r>
              <a:rPr kumimoji="0" lang="es-AR" altLang="es-AR" sz="1600" b="0"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Arial" panose="020B0604020202020204" pitchFamily="34" charset="0"/>
              </a:rPr>
              <a:t>ú</a:t>
            </a:r>
            <a:r>
              <a:rPr kumimoji="0" lang="es-AR" altLang="es-AR" sz="16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a o interpreta un tema determinado, ya sea de manera oficial o libre. Su principal caracter</a:t>
            </a:r>
            <a:r>
              <a:rPr kumimoji="0" lang="es-AR" altLang="es-AR" sz="1600" b="0"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Arial" panose="020B0604020202020204" pitchFamily="34" charset="0"/>
              </a:rPr>
              <a:t>í</a:t>
            </a:r>
            <a:r>
              <a:rPr kumimoji="0" lang="es-AR" altLang="es-AR" sz="16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stica es que se trata de un texto en el que el escritor cuenta con total libertad para organizar el contenido y la informaci</a:t>
            </a:r>
            <a:r>
              <a:rPr kumimoji="0" lang="es-AR" altLang="es-AR" sz="1600" b="0"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Arial" panose="020B0604020202020204" pitchFamily="34" charset="0"/>
              </a:rPr>
              <a:t>ó</a:t>
            </a:r>
            <a:r>
              <a:rPr kumimoji="0" lang="es-AR" altLang="es-AR" sz="16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n. Es, adem</a:t>
            </a:r>
            <a:r>
              <a:rPr kumimoji="0" lang="es-AR" altLang="es-AR" sz="1600" b="0"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Arial" panose="020B0604020202020204" pitchFamily="34" charset="0"/>
              </a:rPr>
              <a:t>á</a:t>
            </a:r>
            <a:r>
              <a:rPr kumimoji="0" lang="es-AR" altLang="es-AR" sz="16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s, considerado un g</a:t>
            </a:r>
            <a:r>
              <a:rPr kumimoji="0" lang="es-AR" altLang="es-AR" sz="1600" b="0"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Arial" panose="020B0604020202020204" pitchFamily="34" charset="0"/>
              </a:rPr>
              <a:t>é</a:t>
            </a:r>
            <a:r>
              <a:rPr kumimoji="0" lang="es-AR" altLang="es-AR" sz="16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nero literario, como puede ser la poes</a:t>
            </a:r>
            <a:r>
              <a:rPr kumimoji="0" lang="es-AR" altLang="es-AR" sz="1600" b="0"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Arial" panose="020B0604020202020204" pitchFamily="34" charset="0"/>
              </a:rPr>
              <a:t>í</a:t>
            </a:r>
            <a:r>
              <a:rPr kumimoji="0" lang="es-AR" altLang="es-AR" sz="16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a, la ficci</a:t>
            </a:r>
            <a:r>
              <a:rPr kumimoji="0" lang="es-AR" altLang="es-AR" sz="1600" b="0" i="0" u="none" strike="noStrike" cap="none" normalizeH="0" baseline="0" dirty="0">
                <a:ln>
                  <a:noFill/>
                </a:ln>
                <a:solidFill>
                  <a:srgbClr val="333333"/>
                </a:solidFill>
                <a:effectLst/>
                <a:latin typeface="Calibri" panose="020F0502020204030204" pitchFamily="34" charset="0"/>
                <a:ea typeface="Times New Roman" panose="02020603050405020304" pitchFamily="18" charset="0"/>
                <a:cs typeface="Arial" panose="020B0604020202020204" pitchFamily="34" charset="0"/>
              </a:rPr>
              <a:t>ó</a:t>
            </a:r>
            <a:r>
              <a:rPr kumimoji="0" lang="es-AR" altLang="es-AR" sz="16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n o el drama.</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AR" altLang="es-AR" sz="16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Todos los ensayos suelen presentar una </a:t>
            </a:r>
            <a:r>
              <a:rPr kumimoji="0" lang="es-AR" altLang="es-AR" sz="1600" b="1"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estructura bastante clara</a:t>
            </a:r>
            <a:r>
              <a:rPr kumimoji="0" lang="es-AR" altLang="es-AR" sz="16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 la cual se articula entorno a una introducción, un desarrollo y una conclusión</a:t>
            </a:r>
          </a:p>
          <a:p>
            <a:pPr marL="0" marR="0" lvl="0" indent="0" algn="just" defTabSz="914400" rtl="0" eaLnBrk="0" fontAlgn="base" latinLnBrk="0" hangingPunct="0">
              <a:lnSpc>
                <a:spcPct val="100000"/>
              </a:lnSpc>
              <a:spcBef>
                <a:spcPct val="0"/>
              </a:spcBef>
              <a:spcAft>
                <a:spcPct val="0"/>
              </a:spcAft>
              <a:buClrTx/>
              <a:buSzTx/>
              <a:buFontTx/>
              <a:buNone/>
              <a:tabLst/>
            </a:pPr>
            <a:r>
              <a:rPr lang="es-AR" sz="16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Un ensayo, como hemos avanzado, es un texto escrito en el cual el autor</a:t>
            </a:r>
            <a:r>
              <a:rPr lang="es-AR" sz="1600" b="1"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analiza y da su opinión sobre un tema en concreto</a:t>
            </a:r>
            <a:r>
              <a:rPr lang="es-AR" sz="16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Es un tipo de documento especialmente relevante en el ámbito académico, ya que muchos estudiantes deben realizar un ensayo para demostrar su aprendizaje a lo largo de un grado.</a:t>
            </a:r>
            <a:endParaRPr kumimoji="0" lang="es-AR" altLang="es-AR" sz="16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AR" altLang="es-AR" sz="16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endParaRPr>
          </a:p>
          <a:p>
            <a:pPr marL="114300" marR="114300" algn="just">
              <a:lnSpc>
                <a:spcPct val="107000"/>
              </a:lnSpc>
              <a:spcAft>
                <a:spcPts val="300"/>
              </a:spcAft>
            </a:pPr>
            <a:r>
              <a:rPr lang="es-AR" sz="1600" b="1"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Características de un ensayo</a:t>
            </a:r>
            <a:endParaRPr lang="es-AR" sz="16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AR" sz="16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Un ensayo, como hemos avanzado, es un texto escrito en el cual el autor</a:t>
            </a:r>
            <a:r>
              <a:rPr lang="es-AR" sz="1600" b="1"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analiza y da su opinión sobre un tema en concreto</a:t>
            </a:r>
            <a:r>
              <a:rPr lang="es-AR" sz="16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Es un tipo de documento especialmente relevante en el ámbito académico, ya que muchos estudiantes deben realizar un ensayo para demostrar su aprendizaje a lo largo de un grado. Estas son las </a:t>
            </a:r>
            <a:r>
              <a:rPr lang="es-AR" sz="1600" b="1"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características de un ensayo</a:t>
            </a:r>
            <a:r>
              <a:rPr lang="es-AR" sz="16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s-AR"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300"/>
              </a:spcBef>
              <a:spcAft>
                <a:spcPts val="800"/>
              </a:spcAft>
              <a:buSzPts val="1000"/>
              <a:buFont typeface="Symbol" panose="05050102010706020507" pitchFamily="18" charset="2"/>
              <a:buChar char=""/>
              <a:tabLst>
                <a:tab pos="457200" algn="l"/>
              </a:tabLst>
            </a:pPr>
            <a:r>
              <a:rPr lang="es-AR" sz="16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Aunque no tiene una extensión obligatoria, los ensayos suelen ser breves y amenos.</a:t>
            </a:r>
            <a:endParaRPr lang="es-AR"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300"/>
              </a:spcBef>
              <a:spcAft>
                <a:spcPts val="800"/>
              </a:spcAft>
              <a:buSzPts val="1000"/>
              <a:buFont typeface="Symbol" panose="05050102010706020507" pitchFamily="18" charset="2"/>
              <a:buChar char=""/>
              <a:tabLst>
                <a:tab pos="457200" algn="l"/>
              </a:tabLst>
            </a:pPr>
            <a:r>
              <a:rPr lang="es-AR" sz="16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La estructura de un ensayo es libre, aunque siempre debe contar con ciertas partes determinadas.</a:t>
            </a:r>
            <a:endParaRPr lang="es-AR"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300"/>
              </a:spcBef>
              <a:spcAft>
                <a:spcPts val="800"/>
              </a:spcAft>
              <a:buSzPts val="1000"/>
              <a:buFont typeface="Symbol" panose="05050102010706020507" pitchFamily="18" charset="2"/>
              <a:buChar char=""/>
              <a:tabLst>
                <a:tab pos="457200" algn="l"/>
              </a:tabLst>
            </a:pPr>
            <a:r>
              <a:rPr lang="es-AR" sz="16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El ensayo es un texto completamente personal, es decir, que depende mayoritariamente de la opinión crítica del autor.</a:t>
            </a:r>
            <a:endParaRPr lang="es-AR"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300"/>
              </a:spcBef>
              <a:spcAft>
                <a:spcPts val="800"/>
              </a:spcAft>
              <a:buSzPts val="1000"/>
              <a:buFont typeface="Symbol" panose="05050102010706020507" pitchFamily="18" charset="2"/>
              <a:buChar char=""/>
              <a:tabLst>
                <a:tab pos="457200" algn="l"/>
              </a:tabLst>
            </a:pPr>
            <a:r>
              <a:rPr lang="es-AR" sz="16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El ensayo va dirigido a un público general, es decir, que no tiene que estar escrito para un grupo especializado.</a:t>
            </a:r>
            <a:endParaRPr lang="es-AR"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300"/>
              </a:spcBef>
              <a:spcAft>
                <a:spcPts val="800"/>
              </a:spcAft>
              <a:buSzPts val="1000"/>
              <a:buFont typeface="Symbol" panose="05050102010706020507" pitchFamily="18" charset="2"/>
              <a:buChar char=""/>
              <a:tabLst>
                <a:tab pos="457200" algn="l"/>
              </a:tabLst>
            </a:pPr>
            <a:r>
              <a:rPr lang="es-AR" sz="16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A pesar de ser un texto personal y para el público general, el ensayo debe ser riguroso, pues la opinión del autor debe basarse en datos y argumentos analizables.</a:t>
            </a:r>
            <a:endParaRPr lang="es-AR"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AR" altLang="es-AR" sz="16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97993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C12CFAA-5F2A-2140-4CB1-8FDA55FDDB1A}"/>
              </a:ext>
            </a:extLst>
          </p:cNvPr>
          <p:cNvSpPr>
            <a:spLocks noGrp="1"/>
          </p:cNvSpPr>
          <p:nvPr>
            <p:ph idx="1"/>
          </p:nvPr>
        </p:nvSpPr>
        <p:spPr>
          <a:xfrm>
            <a:off x="838200" y="295422"/>
            <a:ext cx="10515600" cy="5881541"/>
          </a:xfrm>
        </p:spPr>
        <p:txBody>
          <a:bodyPr>
            <a:normAutofit fontScale="62500" lnSpcReduction="20000"/>
          </a:bodyPr>
          <a:lstStyle/>
          <a:p>
            <a:pPr marL="0" indent="0" algn="just">
              <a:lnSpc>
                <a:spcPct val="107000"/>
              </a:lnSpc>
              <a:spcAft>
                <a:spcPts val="800"/>
              </a:spcAft>
              <a:buNone/>
            </a:pPr>
            <a:r>
              <a:rPr lang="es-AR" b="1" kern="0" dirty="0">
                <a:solidFill>
                  <a:srgbClr val="333333"/>
                </a:solidFill>
                <a:latin typeface="Arial" panose="020B0604020202020204" pitchFamily="34" charset="0"/>
                <a:ea typeface="Times New Roman" panose="02020603050405020304" pitchFamily="18" charset="0"/>
                <a:cs typeface="Times New Roman" panose="02020603050405020304" pitchFamily="18" charset="0"/>
              </a:rPr>
              <a:t>T</a:t>
            </a:r>
            <a:r>
              <a:rPr lang="es-AR" sz="2800" b="1"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ipos de ensayo</a:t>
            </a:r>
            <a:endParaRPr lang="es-AR" sz="28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endParaRPr>
          </a:p>
          <a:p>
            <a:pPr algn="just">
              <a:lnSpc>
                <a:spcPct val="107000"/>
              </a:lnSpc>
              <a:spcAft>
                <a:spcPts val="800"/>
              </a:spcAft>
            </a:pPr>
            <a:r>
              <a:rPr lang="es-AR" sz="28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Si bien es cierto que existen muchas posibles divisiones dentro de los ensayos, se dice que los tipos de ensayo principales son los siguientes:</a:t>
            </a:r>
            <a:endParaRPr lang="es-AR"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300"/>
              </a:spcBef>
              <a:spcAft>
                <a:spcPts val="800"/>
              </a:spcAft>
              <a:buSzPts val="1000"/>
              <a:buFont typeface="Symbol" panose="05050102010706020507" pitchFamily="18" charset="2"/>
              <a:buChar char=""/>
              <a:tabLst>
                <a:tab pos="457200" algn="l"/>
              </a:tabLst>
            </a:pPr>
            <a:r>
              <a:rPr lang="es-AR" sz="2800" b="1"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Ensayo argumentativo</a:t>
            </a:r>
            <a:r>
              <a:rPr lang="es-AR" sz="28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el ensayo argumentativo es el más habitual, pues en él el escritor expone diversos argumentos que se pueden debatir y que sirven para justificar una declaración. Además, la estructura del ensayo argumentativo es la más sencilla, pues permite ver con claridad hasta dónde llega cada apartado.</a:t>
            </a:r>
            <a:endParaRPr lang="es-AR"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300"/>
              </a:spcBef>
              <a:spcAft>
                <a:spcPts val="800"/>
              </a:spcAft>
              <a:buSzPts val="1000"/>
              <a:buFont typeface="Symbol" panose="05050102010706020507" pitchFamily="18" charset="2"/>
              <a:buChar char=""/>
              <a:tabLst>
                <a:tab pos="457200" algn="l"/>
              </a:tabLst>
            </a:pPr>
            <a:r>
              <a:rPr lang="es-AR" sz="2800" b="1"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Ensayo científico</a:t>
            </a:r>
            <a:r>
              <a:rPr lang="es-AR" sz="28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este es el ensayo más específico de todos, pues en él el autor expone un tema científico muy concreto y, con sus propias palabras, intenta responder a una única cuestión.</a:t>
            </a:r>
            <a:endParaRPr lang="es-AR"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300"/>
              </a:spcBef>
              <a:spcAft>
                <a:spcPts val="800"/>
              </a:spcAft>
              <a:buSzPts val="1000"/>
              <a:buFont typeface="Symbol" panose="05050102010706020507" pitchFamily="18" charset="2"/>
              <a:buChar char=""/>
              <a:tabLst>
                <a:tab pos="457200" algn="l"/>
              </a:tabLst>
            </a:pPr>
            <a:r>
              <a:rPr lang="es-AR" sz="2800" b="1"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Ensayo descriptivo</a:t>
            </a:r>
            <a:r>
              <a:rPr lang="es-AR" sz="28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el ensayo descriptivo no tiene por qué ser científico, aunque estos son los más comunes. En este tipo de textos, el autor expone toda la información recogida a lo largo de un análisis previo para intentar explicar un caso de estudio o un fenómeno.</a:t>
            </a:r>
            <a:endParaRPr lang="es-AR"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300"/>
              </a:spcBef>
              <a:spcAft>
                <a:spcPts val="800"/>
              </a:spcAft>
              <a:buSzPts val="1000"/>
              <a:buFont typeface="Symbol" panose="05050102010706020507" pitchFamily="18" charset="2"/>
              <a:buChar char=""/>
              <a:tabLst>
                <a:tab pos="457200" algn="l"/>
              </a:tabLst>
            </a:pPr>
            <a:r>
              <a:rPr lang="es-AR" sz="2800" b="1"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Ensayo filosófico</a:t>
            </a:r>
            <a:r>
              <a:rPr lang="es-AR" sz="28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el ensayo filosófico es un texto reflexivo en el que el autor expone y analiza diferentes temas éticos, religiosos o, como bien dice su nombre, filosóficos.</a:t>
            </a:r>
            <a:endParaRPr lang="es-AR"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300"/>
              </a:spcBef>
              <a:spcAft>
                <a:spcPts val="800"/>
              </a:spcAft>
              <a:buSzPts val="1000"/>
              <a:buFont typeface="Symbol" panose="05050102010706020507" pitchFamily="18" charset="2"/>
              <a:buChar char=""/>
              <a:tabLst>
                <a:tab pos="457200" algn="l"/>
              </a:tabLst>
            </a:pPr>
            <a:r>
              <a:rPr lang="es-AR" sz="2800" b="1"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Ensayo literario</a:t>
            </a:r>
            <a:r>
              <a:rPr lang="es-AR" sz="28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aunque pueda parecerse al ensayo argumentativo, el ensayo literario debe ir siempre sobre una obra literaria. A través de sus opiniones y sus análisis sobre dicha obra, el escritor muestra su punto de vista. Si quieres más información sobre </a:t>
            </a:r>
            <a:r>
              <a:rPr lang="es-AR" sz="2800" u="sng" kern="0" dirty="0">
                <a:solidFill>
                  <a:srgbClr val="0183E4"/>
                </a:solidFill>
                <a:effectLst/>
                <a:latin typeface="Arial" panose="020B0604020202020204" pitchFamily="34" charset="0"/>
                <a:ea typeface="Times New Roman" panose="02020603050405020304" pitchFamily="18" charset="0"/>
                <a:cs typeface="Times New Roman" panose="02020603050405020304" pitchFamily="18" charset="0"/>
                <a:hlinkClick r:id="rId2"/>
              </a:rPr>
              <a:t>Cómo hacer un ensayo literario</a:t>
            </a:r>
            <a:r>
              <a:rPr lang="es-AR" sz="28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no te pierdas este otro artículo de </a:t>
            </a:r>
            <a:r>
              <a:rPr lang="es-AR" sz="2800" kern="0" dirty="0" err="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unCOMO</a:t>
            </a:r>
            <a:r>
              <a:rPr lang="es-AR" sz="28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s-AR"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s-AR" dirty="0"/>
              <a:t>v</a:t>
            </a:r>
          </a:p>
        </p:txBody>
      </p:sp>
    </p:spTree>
    <p:extLst>
      <p:ext uri="{BB962C8B-B14F-4D97-AF65-F5344CB8AC3E}">
        <p14:creationId xmlns:p14="http://schemas.microsoft.com/office/powerpoint/2010/main" val="640798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460FF0-DD13-F439-5B50-5B8F2ACDF320}"/>
              </a:ext>
            </a:extLst>
          </p:cNvPr>
          <p:cNvSpPr>
            <a:spLocks noGrp="1"/>
          </p:cNvSpPr>
          <p:nvPr>
            <p:ph type="title"/>
          </p:nvPr>
        </p:nvSpPr>
        <p:spPr/>
        <p:txBody>
          <a:bodyPr/>
          <a:lstStyle/>
          <a:p>
            <a:endParaRPr lang="es-AR"/>
          </a:p>
        </p:txBody>
      </p:sp>
      <p:sp>
        <p:nvSpPr>
          <p:cNvPr id="3" name="Marcador de contenido 2">
            <a:extLst>
              <a:ext uri="{FF2B5EF4-FFF2-40B4-BE49-F238E27FC236}">
                <a16:creationId xmlns:a16="http://schemas.microsoft.com/office/drawing/2014/main" id="{D6AC37D2-05C3-D9F8-3D10-9785EF577E29}"/>
              </a:ext>
            </a:extLst>
          </p:cNvPr>
          <p:cNvSpPr>
            <a:spLocks noGrp="1"/>
          </p:cNvSpPr>
          <p:nvPr>
            <p:ph idx="1"/>
          </p:nvPr>
        </p:nvSpPr>
        <p:spPr/>
        <p:txBody>
          <a:bodyPr>
            <a:normAutofit fontScale="47500" lnSpcReduction="20000"/>
          </a:bodyPr>
          <a:lstStyle/>
          <a:p>
            <a:pPr marL="114300" marR="114300" algn="just">
              <a:lnSpc>
                <a:spcPct val="107000"/>
              </a:lnSpc>
              <a:spcAft>
                <a:spcPts val="300"/>
              </a:spcAft>
            </a:pPr>
            <a:r>
              <a:rPr lang="es-AR" sz="2800" b="1"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Cómo es la estructura de un ensayo - explicación</a:t>
            </a:r>
            <a:endParaRPr lang="es-AR"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AR" sz="28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Ahora que ya sabes qué es un ensayo y qué características lo definen, es hora de conocer </a:t>
            </a:r>
            <a:r>
              <a:rPr lang="es-AR" sz="2800" b="1"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cuáles son las partes de un ensayo</a:t>
            </a:r>
            <a:r>
              <a:rPr lang="es-AR" sz="28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Desde un COMO te lo explicamos.</a:t>
            </a:r>
            <a:endParaRPr lang="es-AR"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AR" sz="28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Los ensayos deben contar todos con una clara introducción, un desarrollo y una conclusión. Esta es, a grandes rasgos, la estructura imprescindible que deberás tener en cuenta para poder escribir o identificar un ensayo.</a:t>
            </a:r>
            <a:endParaRPr lang="es-AR"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300"/>
              </a:spcBef>
              <a:spcAft>
                <a:spcPts val="800"/>
              </a:spcAft>
              <a:buSzPts val="1000"/>
              <a:buFont typeface="Symbol" panose="05050102010706020507" pitchFamily="18" charset="2"/>
              <a:buChar char=""/>
              <a:tabLst>
                <a:tab pos="457200" algn="l"/>
              </a:tabLst>
            </a:pPr>
            <a:r>
              <a:rPr lang="es-AR" sz="2800" b="1"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Introducción</a:t>
            </a:r>
            <a:r>
              <a:rPr lang="es-AR" sz="28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en la introducción de un ensayo el autor dejará claro cuál es el tema al que va a aproximarse, cuál es su tesis y cuáles son sus principales líneas de argumentación. Esto supone el 10% de todo el ensayo, y en esta parte, se pueden plantear los problemas del tema en cuestión, algunas reflexiones del autor, lecturas de otros autores, etc. En este otro artículo te explicamos más detalladamente </a:t>
            </a:r>
            <a:r>
              <a:rPr lang="es-AR" sz="2800" u="sng" kern="0" dirty="0">
                <a:solidFill>
                  <a:srgbClr val="0183E4"/>
                </a:solidFill>
                <a:effectLst/>
                <a:latin typeface="Arial" panose="020B0604020202020204" pitchFamily="34" charset="0"/>
                <a:ea typeface="Times New Roman" panose="02020603050405020304" pitchFamily="18" charset="0"/>
                <a:cs typeface="Times New Roman" panose="02020603050405020304" pitchFamily="18" charset="0"/>
                <a:hlinkClick r:id="rId2"/>
              </a:rPr>
              <a:t>Cómo hacer la introducción de un ensayo</a:t>
            </a:r>
            <a:r>
              <a:rPr lang="es-AR" sz="28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s-AR"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Bef>
                <a:spcPts val="300"/>
              </a:spcBef>
              <a:spcAft>
                <a:spcPts val="800"/>
              </a:spcAft>
              <a:buSzPts val="1000"/>
              <a:buFont typeface="Symbol" panose="05050102010706020507" pitchFamily="18" charset="2"/>
              <a:buChar char=""/>
              <a:tabLst>
                <a:tab pos="457200" algn="l"/>
              </a:tabLst>
            </a:pPr>
            <a:r>
              <a:rPr lang="es-AR" sz="2800" b="1"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Desarrollo</a:t>
            </a:r>
            <a:r>
              <a:rPr lang="es-AR" sz="28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en el desarrollo, el autor expone y analiza el tema que ha escogido en profundidad. Plantea sus ideas y argumentaciones basándose </a:t>
            </a:r>
            <a:r>
              <a:rPr lang="es-AR" sz="2800" kern="0" dirty="0" err="1">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enotras</a:t>
            </a:r>
            <a:r>
              <a:rPr lang="es-AR" sz="2800" kern="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 fuentes tales como revistas, entrevistas, libros e incluso fuentes online. Es la parte más amplia, pues ocupa el 80% del ensayo. Además, es necesario sintetizar y resumir todo el contenido, pues aunque sea la parte más amplia, no debe ser tediosa. Es en el desarrollo donde el autor, presenta sus ideas principales, las cuales deben ser argumentadas mediante explicaciones secundarias y estar fomentadas en datos concretos obtenidos de las diferentes fuentes de información y de sus propias valoraciones y opiniones. Es importante que todas las ideas expuestas queden bien entrelazadas y que el ensayo tenga coherencia.</a:t>
            </a:r>
            <a:endParaRPr lang="es-AR" sz="2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s-AR" sz="2800" b="1" kern="0" dirty="0">
                <a:solidFill>
                  <a:srgbClr val="333333"/>
                </a:solidFill>
                <a:effectLst/>
                <a:latin typeface="Arial" panose="020B0604020202020204" pitchFamily="34" charset="0"/>
                <a:ea typeface="Times New Roman" panose="02020603050405020304" pitchFamily="18" charset="0"/>
              </a:rPr>
              <a:t>Conclusión</a:t>
            </a:r>
            <a:r>
              <a:rPr lang="es-AR" sz="2800" kern="0" dirty="0">
                <a:solidFill>
                  <a:srgbClr val="333333"/>
                </a:solidFill>
                <a:effectLst/>
                <a:latin typeface="Arial" panose="020B0604020202020204" pitchFamily="34" charset="0"/>
                <a:ea typeface="Times New Roman" panose="02020603050405020304" pitchFamily="18" charset="0"/>
              </a:rPr>
              <a:t>: finalmente encontramos la conclusión, la parte en la que se resume la idea o las ideas más importantes del texto, es decir, aquellas que el autor quiere destacar por encima de otras. En la conclusión, el escritor mostrará claramente cuál es su postura y enumerará los argumentos más importantes dados en el desarrollo. Dentro de las diferentes partes de un ensayo, la conclusión es fundamental porque es la que invitará a los lectores a querer saber más cosas del tema. </a:t>
            </a:r>
            <a:r>
              <a:rPr kumimoji="0" lang="es-AR" altLang="es-AR" sz="2400" b="0" i="0" u="none" strike="noStrike" cap="none" normalizeH="0" baseline="0" dirty="0">
                <a:ln>
                  <a:noFill/>
                </a:ln>
                <a:solidFill>
                  <a:srgbClr val="333333"/>
                </a:solidFill>
                <a:effectLst/>
                <a:latin typeface="Arial" panose="020B0604020202020204" pitchFamily="34" charset="0"/>
                <a:ea typeface="Times New Roman" panose="02020603050405020304" pitchFamily="18" charset="0"/>
                <a:cs typeface="Arial" panose="020B0604020202020204" pitchFamily="34" charset="0"/>
              </a:rPr>
              <a:t>.</a:t>
            </a:r>
            <a:r>
              <a:rPr kumimoji="0" lang="es-AR" altLang="es-AR" sz="2400" b="0" i="0" u="none" strike="noStrike" cap="none" normalizeH="0" baseline="0" dirty="0">
                <a:ln>
                  <a:noFill/>
                </a:ln>
                <a:solidFill>
                  <a:schemeClr val="tx1"/>
                </a:solidFill>
                <a:effectLst/>
              </a:rPr>
              <a:t> </a:t>
            </a:r>
            <a:endParaRPr kumimoji="0" lang="es-AR" altLang="es-AR" sz="2400" b="0" i="0" u="none" strike="noStrike" cap="none" normalizeH="0" baseline="0" dirty="0">
              <a:ln>
                <a:noFill/>
              </a:ln>
              <a:solidFill>
                <a:schemeClr val="tx1"/>
              </a:solidFill>
              <a:effectLst/>
              <a:latin typeface="Arial" panose="020B0604020202020204" pitchFamily="34" charset="0"/>
            </a:endParaRPr>
          </a:p>
          <a:p>
            <a:endParaRPr lang="es-AR" dirty="0"/>
          </a:p>
        </p:txBody>
      </p:sp>
    </p:spTree>
    <p:extLst>
      <p:ext uri="{BB962C8B-B14F-4D97-AF65-F5344CB8AC3E}">
        <p14:creationId xmlns:p14="http://schemas.microsoft.com/office/powerpoint/2010/main" val="357796151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926</TotalTime>
  <Words>996</Words>
  <Application>Microsoft Office PowerPoint</Application>
  <PresentationFormat>Panorámica</PresentationFormat>
  <Paragraphs>26</Paragraphs>
  <Slides>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4</vt:i4>
      </vt:variant>
    </vt:vector>
  </HeadingPairs>
  <TitlesOfParts>
    <vt:vector size="9" baseType="lpstr">
      <vt:lpstr>Arial</vt:lpstr>
      <vt:lpstr>Calibri</vt:lpstr>
      <vt:lpstr>Calibri Light</vt:lpstr>
      <vt:lpstr>Symbol</vt:lpstr>
      <vt:lpstr>Tema de Office</vt:lpstr>
      <vt:lpstr>Ensayo</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Ensayo</dc:title>
  <dc:creator>Cristina Ayusa</dc:creator>
  <cp:lastModifiedBy>Cristina Ayusa</cp:lastModifiedBy>
  <cp:revision>1</cp:revision>
  <dcterms:created xsi:type="dcterms:W3CDTF">2023-04-25T02:39:45Z</dcterms:created>
  <dcterms:modified xsi:type="dcterms:W3CDTF">2023-04-25T18:06:03Z</dcterms:modified>
</cp:coreProperties>
</file>