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D1DC405D-4553-4CAA-8658-927CD26BC9FD}" type="datetimeFigureOut">
              <a:rPr lang="es-MX" smtClean="0"/>
              <a:t>01/05/2023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26610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1DC405D-4553-4CAA-8658-927CD26BC9FD}" type="datetimeFigureOut">
              <a:rPr lang="es-MX" smtClean="0"/>
              <a:t>01/05/2023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360885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1DC405D-4553-4CAA-8658-927CD26BC9FD}" type="datetimeFigureOut">
              <a:rPr lang="es-MX" smtClean="0"/>
              <a:t>01/05/2023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425847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1DC405D-4553-4CAA-8658-927CD26BC9FD}" type="datetimeFigureOut">
              <a:rPr lang="es-MX" smtClean="0"/>
              <a:t>01/05/2023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395741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1DC405D-4553-4CAA-8658-927CD26BC9FD}" type="datetimeFigureOut">
              <a:rPr lang="es-MX" smtClean="0"/>
              <a:t>01/05/2023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385406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D1DC405D-4553-4CAA-8658-927CD26BC9FD}" type="datetimeFigureOut">
              <a:rPr lang="es-MX" smtClean="0"/>
              <a:t>01/05/2023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332374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1DC405D-4553-4CAA-8658-927CD26BC9FD}" type="datetimeFigureOut">
              <a:rPr lang="es-MX" smtClean="0"/>
              <a:t>01/05/2023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406395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D1DC405D-4553-4CAA-8658-927CD26BC9FD}" type="datetimeFigureOut">
              <a:rPr lang="es-MX" smtClean="0"/>
              <a:t>01/05/2023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49504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1DC405D-4553-4CAA-8658-927CD26BC9FD}" type="datetimeFigureOut">
              <a:rPr lang="es-MX" smtClean="0"/>
              <a:t>01/05/2023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58671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1DC405D-4553-4CAA-8658-927CD26BC9FD}" type="datetimeFigureOut">
              <a:rPr lang="es-MX" smtClean="0"/>
              <a:t>01/05/2023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7277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1DC405D-4553-4CAA-8658-927CD26BC9FD}" type="datetimeFigureOut">
              <a:rPr lang="es-MX" smtClean="0"/>
              <a:t>01/05/2023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1A23E7-440A-4F70-BFCD-1EF97742190D}" type="slidenum">
              <a:rPr lang="es-MX" smtClean="0"/>
              <a:t>‹Nº›</a:t>
            </a:fld>
            <a:endParaRPr lang="es-MX"/>
          </a:p>
        </p:txBody>
      </p:sp>
    </p:spTree>
    <p:extLst>
      <p:ext uri="{BB962C8B-B14F-4D97-AF65-F5344CB8AC3E}">
        <p14:creationId xmlns:p14="http://schemas.microsoft.com/office/powerpoint/2010/main" val="226956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C405D-4553-4CAA-8658-927CD26BC9FD}" type="datetimeFigureOut">
              <a:rPr lang="es-MX" smtClean="0"/>
              <a:t>01/05/2023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A23E7-440A-4F70-BFCD-1EF97742190D}" type="slidenum">
              <a:rPr lang="es-MX" smtClean="0"/>
              <a:t>‹Nº›</a:t>
            </a:fld>
            <a:endParaRPr lang="es-MX"/>
          </a:p>
        </p:txBody>
      </p:sp>
    </p:spTree>
    <p:extLst>
      <p:ext uri="{BB962C8B-B14F-4D97-AF65-F5344CB8AC3E}">
        <p14:creationId xmlns:p14="http://schemas.microsoft.com/office/powerpoint/2010/main" val="945085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ontos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Insertar vínculo, imágenes y gráficos</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379335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a:t>En general, los elementos gráficos SmartArt son más eficaces cuando el número de formas y la cantidad de texto se limitan a puntos clave. Los textos largos pueden distraer la atención de la apariencia visual del elemento gráfico SmartArt y dificultar la transmisión visual del mensaje. No obstante, algunos diseños, como Lista de trapezoides en el tipo Lista, funcionan mejor con textos más largos.</a:t>
            </a:r>
          </a:p>
          <a:p>
            <a:endParaRPr lang="es-MX" dirty="0"/>
          </a:p>
          <a:p>
            <a:pPr algn="just"/>
            <a:endParaRPr lang="es-MX" dirty="0"/>
          </a:p>
        </p:txBody>
      </p:sp>
    </p:spTree>
    <p:extLst>
      <p:ext uri="{BB962C8B-B14F-4D97-AF65-F5344CB8AC3E}">
        <p14:creationId xmlns:p14="http://schemas.microsoft.com/office/powerpoint/2010/main" val="14185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10638"/>
          </a:xfrm>
        </p:spPr>
        <p:txBody>
          <a:bodyPr>
            <a:normAutofit fontScale="90000"/>
          </a:bodyPr>
          <a:lstStyle/>
          <a:p>
            <a:r>
              <a:rPr lang="es-MX" sz="3200" dirty="0"/>
              <a:t>Ejemplos:</a:t>
            </a:r>
          </a:p>
        </p:txBody>
      </p:sp>
      <p:sp>
        <p:nvSpPr>
          <p:cNvPr id="3" name="Marcador de contenido 2"/>
          <p:cNvSpPr>
            <a:spLocks noGrp="1"/>
          </p:cNvSpPr>
          <p:nvPr>
            <p:ph idx="1"/>
          </p:nvPr>
        </p:nvSpPr>
        <p:spPr>
          <a:xfrm>
            <a:off x="838200" y="1310470"/>
            <a:ext cx="10515600" cy="4351338"/>
          </a:xfrm>
        </p:spPr>
        <p:txBody>
          <a:bodyPr>
            <a:normAutofit fontScale="85000" lnSpcReduction="20000"/>
          </a:bodyPr>
          <a:lstStyle/>
          <a:p>
            <a:r>
              <a:rPr lang="es-MX" dirty="0"/>
              <a:t>El diseño Flechas de contrapeso del tipo Relación está diseñado para mostrar dos ideas o conceptos opuestos. Solo dos formas pueden contener texto y el diseño no se puede cambiar para mostrar más ideas o conceptos.</a:t>
            </a:r>
          </a:p>
          <a:p>
            <a:r>
              <a:rPr lang="es-MX" dirty="0"/>
              <a:t>El diseño Pirámide básica del tipo Pirámide</a:t>
            </a:r>
          </a:p>
          <a:p>
            <a:r>
              <a:rPr lang="es-MX" dirty="0"/>
              <a:t>Ciclo continuo del tipo Ciclo. </a:t>
            </a:r>
          </a:p>
          <a:p>
            <a:r>
              <a:rPr lang="es-MX" dirty="0"/>
              <a:t>Si no encuentra el diseño exacto que desea, puede agregar y quitar formas en el elemento gráfico SmartArt para ajustar la estructura del diseño. </a:t>
            </a:r>
          </a:p>
          <a:p>
            <a:r>
              <a:rPr lang="es-MX" dirty="0"/>
              <a:t>Cuando selecciona un diseño, aparece un texto de marcador de posición (por ejemplo, [Texto]). El texto de marcador de posición no se imprime y no aparece durante una presentación de PowerPoint. Puede sustituir el texto de marcador de posición con su propio contenido. Tenga en cuenta que las formas que contienen texto de marcador de posición siempre se muestran y se imprimen, a menos que las elimine.</a:t>
            </a:r>
          </a:p>
          <a:p>
            <a:endParaRPr lang="es-MX" dirty="0"/>
          </a:p>
        </p:txBody>
      </p:sp>
    </p:spTree>
    <p:extLst>
      <p:ext uri="{BB962C8B-B14F-4D97-AF65-F5344CB8AC3E}">
        <p14:creationId xmlns:p14="http://schemas.microsoft.com/office/powerpoint/2010/main" val="210184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07.png" descr="Imagen del panel Texto mostrando texto de Nivel 1 y Nivel 2"/>
          <p:cNvPicPr>
            <a:picLocks noGrp="1"/>
          </p:cNvPicPr>
          <p:nvPr>
            <p:ph idx="1"/>
          </p:nvPr>
        </p:nvPicPr>
        <p:blipFill>
          <a:blip r:embed="rId2" cstate="print"/>
          <a:stretch>
            <a:fillRect/>
          </a:stretch>
        </p:blipFill>
        <p:spPr>
          <a:xfrm>
            <a:off x="838199" y="1873006"/>
            <a:ext cx="4171429" cy="2190476"/>
          </a:xfrm>
          <a:prstGeom prst="rect">
            <a:avLst/>
          </a:prstGeom>
        </p:spPr>
      </p:pic>
      <p:sp>
        <p:nvSpPr>
          <p:cNvPr id="5" name="Rectángulo 4"/>
          <p:cNvSpPr/>
          <p:nvPr/>
        </p:nvSpPr>
        <p:spPr>
          <a:xfrm>
            <a:off x="838199" y="463482"/>
            <a:ext cx="10515600" cy="1200329"/>
          </a:xfrm>
          <a:prstGeom prst="rect">
            <a:avLst/>
          </a:prstGeom>
        </p:spPr>
        <p:txBody>
          <a:bodyPr wrap="square">
            <a:spAutoFit/>
          </a:bodyPr>
          <a:lstStyle/>
          <a:p>
            <a:r>
              <a:rPr lang="es-MX" dirty="0"/>
              <a:t>El panel Texto es el panel que se utiliza para escribir y modificar el texto que aparece en el elemento gráfico SmartArt. El panel Texto aparece a la izquierda del elemento gráfico SmartArt. A medida que agrega y modifica el contenido en el panel Texto, el elemento gráfico SmartArt se actualiza automáticamente, es decir, las formas se agregan o se quitan según sea necesario.</a:t>
            </a:r>
          </a:p>
        </p:txBody>
      </p:sp>
      <p:sp>
        <p:nvSpPr>
          <p:cNvPr id="6" name="Rectángulo 5"/>
          <p:cNvSpPr/>
          <p:nvPr/>
        </p:nvSpPr>
        <p:spPr>
          <a:xfrm>
            <a:off x="5009628" y="1663811"/>
            <a:ext cx="6581358" cy="3139321"/>
          </a:xfrm>
          <a:prstGeom prst="rect">
            <a:avLst/>
          </a:prstGeom>
        </p:spPr>
        <p:txBody>
          <a:bodyPr wrap="square">
            <a:spAutoFit/>
          </a:bodyPr>
          <a:lstStyle/>
          <a:p>
            <a:pPr algn="just"/>
            <a:r>
              <a:rPr lang="es-MX" dirty="0"/>
              <a:t>El panel Texto funciona como un esquema o una lista con viñetas que asigna información directamente al elemento gráfico SmartArt.</a:t>
            </a:r>
          </a:p>
          <a:p>
            <a:pPr algn="just"/>
            <a:endParaRPr lang="es-MX" dirty="0"/>
          </a:p>
          <a:p>
            <a:pPr algn="just"/>
            <a:r>
              <a:rPr lang="es-MX" dirty="0"/>
              <a:t>Presione ENTRAR para crear una línea nueva de texto con viñetas en el panel Texto. Para aplicar sangría a una línea del panel Texto, seleccione la línea a la que desea aplicar la sangría y después en Herramientas de SmartArt, en el grupo Crear gráfico de la pestaña Diseño, haga clic en Disminuir nivel. Para aplicar una sangría negativa a una línea, haga clic en Aumentar nivel. También puede presionar la tecla TAB para aplicar una sangría o MAYÚS+TAB para aplicar una sangría negativa en el panel Texto.</a:t>
            </a:r>
          </a:p>
        </p:txBody>
      </p:sp>
      <p:sp>
        <p:nvSpPr>
          <p:cNvPr id="7" name="Rectángulo 6"/>
          <p:cNvSpPr/>
          <p:nvPr/>
        </p:nvSpPr>
        <p:spPr>
          <a:xfrm>
            <a:off x="719605" y="5634129"/>
            <a:ext cx="10752787" cy="923330"/>
          </a:xfrm>
          <a:prstGeom prst="rect">
            <a:avLst/>
          </a:prstGeom>
        </p:spPr>
        <p:txBody>
          <a:bodyPr wrap="square">
            <a:spAutoFit/>
          </a:bodyPr>
          <a:lstStyle/>
          <a:p>
            <a:r>
              <a:rPr lang="es-MX" dirty="0"/>
              <a:t>Nota Según el diseño que elija, cada viñeta del panel Texto se representa en el elemento gráfico SmartArt como una forma nueva o como una viñeta dentro de una forma. Por ejemplo, observe cómo el mismo texto se asigna de manera diferente en los dos elementos gráficos SmartArt siguientes</a:t>
            </a:r>
          </a:p>
        </p:txBody>
      </p:sp>
    </p:spTree>
    <p:extLst>
      <p:ext uri="{BB962C8B-B14F-4D97-AF65-F5344CB8AC3E}">
        <p14:creationId xmlns:p14="http://schemas.microsoft.com/office/powerpoint/2010/main" val="148446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07852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5033"/>
          </a:xfrm>
        </p:spPr>
        <p:txBody>
          <a:bodyPr>
            <a:normAutofit/>
          </a:bodyPr>
          <a:lstStyle/>
          <a:p>
            <a:r>
              <a:rPr lang="es-ES" sz="3200" b="1" dirty="0"/>
              <a:t>Crear o editar un hipervínculo en Word</a:t>
            </a:r>
            <a:endParaRPr lang="es-MX" sz="3200" dirty="0"/>
          </a:p>
        </p:txBody>
      </p:sp>
      <p:sp>
        <p:nvSpPr>
          <p:cNvPr id="3" name="Marcador de contenido 2"/>
          <p:cNvSpPr>
            <a:spLocks noGrp="1"/>
          </p:cNvSpPr>
          <p:nvPr>
            <p:ph idx="1"/>
          </p:nvPr>
        </p:nvSpPr>
        <p:spPr>
          <a:xfrm>
            <a:off x="619259" y="1040014"/>
            <a:ext cx="10515600" cy="4351338"/>
          </a:xfrm>
        </p:spPr>
        <p:txBody>
          <a:bodyPr>
            <a:normAutofit/>
          </a:bodyPr>
          <a:lstStyle/>
          <a:p>
            <a:r>
              <a:rPr lang="es-ES" sz="1800" dirty="0"/>
              <a:t>Word crea automáticamente un hipervínculo cuando presiona Entrar o la Barra espaciadora </a:t>
            </a:r>
          </a:p>
          <a:p>
            <a:pPr marL="0" indent="0">
              <a:buNone/>
            </a:pPr>
            <a:r>
              <a:rPr lang="es-ES" sz="1800" dirty="0"/>
              <a:t>después de escribir una dirección URL como, por ejemplo, </a:t>
            </a:r>
            <a:r>
              <a:rPr lang="es-ES" sz="1800" dirty="0">
                <a:hlinkClick r:id="rId2"/>
              </a:rPr>
              <a:t>http://www.contoso.com.</a:t>
            </a:r>
            <a:endParaRPr lang="es-MX" sz="1800" dirty="0"/>
          </a:p>
          <a:p>
            <a:r>
              <a:rPr lang="es-ES" sz="1800" dirty="0"/>
              <a:t> También se puede crear:</a:t>
            </a:r>
          </a:p>
        </p:txBody>
      </p:sp>
      <p:pic>
        <p:nvPicPr>
          <p:cNvPr id="4" name="image97.png" descr="Después de hacer clic con el botón derecho en el texto, la opción Hipervínculo aparece resaltada"/>
          <p:cNvPicPr/>
          <p:nvPr/>
        </p:nvPicPr>
        <p:blipFill rotWithShape="1">
          <a:blip r:embed="rId3" cstate="print"/>
          <a:srcRect l="9113" r="15245"/>
          <a:stretch/>
        </p:blipFill>
        <p:spPr>
          <a:xfrm>
            <a:off x="9772382" y="365125"/>
            <a:ext cx="2137892" cy="2762787"/>
          </a:xfrm>
          <a:prstGeom prst="rect">
            <a:avLst/>
          </a:prstGeom>
        </p:spPr>
      </p:pic>
      <p:sp>
        <p:nvSpPr>
          <p:cNvPr id="5" name="CuadroTexto 4"/>
          <p:cNvSpPr txBox="1"/>
          <p:nvPr/>
        </p:nvSpPr>
        <p:spPr>
          <a:xfrm>
            <a:off x="463640" y="2250749"/>
            <a:ext cx="11050073" cy="1754326"/>
          </a:xfrm>
          <a:prstGeom prst="rect">
            <a:avLst/>
          </a:prstGeom>
          <a:noFill/>
        </p:spPr>
        <p:txBody>
          <a:bodyPr wrap="square" rtlCol="0">
            <a:spAutoFit/>
          </a:bodyPr>
          <a:lstStyle/>
          <a:p>
            <a:pPr marL="742950" lvl="1" indent="-285750">
              <a:buFont typeface="Arial" panose="020B0604020202020204" pitchFamily="34" charset="0"/>
              <a:buChar char="•"/>
            </a:pPr>
            <a:r>
              <a:rPr lang="es-ES" dirty="0"/>
              <a:t>Un vínculo a un texto o imagen o a un lugar específico de un documento.</a:t>
            </a:r>
            <a:endParaRPr lang="es-MX" dirty="0"/>
          </a:p>
          <a:p>
            <a:pPr marL="742950" lvl="1" indent="-285750">
              <a:buFont typeface="Arial" panose="020B0604020202020204" pitchFamily="34" charset="0"/>
              <a:buChar char="•"/>
            </a:pPr>
            <a:r>
              <a:rPr lang="es-ES" dirty="0"/>
              <a:t>Vínculo a un archivo, página web o mensaje de correo en blanco </a:t>
            </a:r>
            <a:endParaRPr lang="es-MX" dirty="0"/>
          </a:p>
          <a:p>
            <a:pPr marL="342900" indent="-342900">
              <a:buFont typeface="+mj-lt"/>
              <a:buAutoNum type="arabicPeriod"/>
            </a:pPr>
            <a:r>
              <a:rPr lang="es-ES" dirty="0"/>
              <a:t>Seleccione el texto o la imagen que desee usar como vínculo,</a:t>
            </a:r>
          </a:p>
          <a:p>
            <a:pPr marL="342900" indent="-342900">
              <a:buFont typeface="+mj-lt"/>
              <a:buAutoNum type="arabicPeriod"/>
            </a:pPr>
            <a:r>
              <a:rPr lang="es-ES" dirty="0"/>
              <a:t>Haga clic con el botón secundario en el texto o en la imagen </a:t>
            </a:r>
          </a:p>
          <a:p>
            <a:pPr marL="342900" indent="-342900">
              <a:buFont typeface="+mj-lt"/>
              <a:buAutoNum type="arabicPeriod"/>
            </a:pPr>
            <a:r>
              <a:rPr lang="es-ES" dirty="0"/>
              <a:t>Luego, haga clic en </a:t>
            </a:r>
            <a:r>
              <a:rPr lang="es-ES" b="1" dirty="0"/>
              <a:t>Hipervínculo </a:t>
            </a:r>
            <a:r>
              <a:rPr lang="es-ES" dirty="0"/>
              <a:t>en el menú contextual o puede hacer clic en </a:t>
            </a:r>
            <a:r>
              <a:rPr lang="es-ES" b="1" dirty="0"/>
              <a:t>Insertar </a:t>
            </a:r>
            <a:r>
              <a:rPr lang="es-ES" dirty="0"/>
              <a:t>&gt; </a:t>
            </a:r>
            <a:r>
              <a:rPr lang="es-ES" b="1" dirty="0"/>
              <a:t>Hipervínculo</a:t>
            </a:r>
          </a:p>
          <a:p>
            <a:endParaRPr lang="es-MX" dirty="0"/>
          </a:p>
        </p:txBody>
      </p:sp>
    </p:spTree>
    <p:extLst>
      <p:ext uri="{BB962C8B-B14F-4D97-AF65-F5344CB8AC3E}">
        <p14:creationId xmlns:p14="http://schemas.microsoft.com/office/powerpoint/2010/main" val="73880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700" y="300730"/>
            <a:ext cx="11706894" cy="742459"/>
          </a:xfrm>
        </p:spPr>
        <p:txBody>
          <a:bodyPr>
            <a:normAutofit/>
          </a:bodyPr>
          <a:lstStyle/>
          <a:p>
            <a:pPr lvl="0"/>
            <a:r>
              <a:rPr lang="es-ES" sz="3200" dirty="0"/>
              <a:t>En el cuadro </a:t>
            </a:r>
            <a:r>
              <a:rPr lang="es-ES" sz="3200" b="1" dirty="0"/>
              <a:t>Insertar hipervínculo</a:t>
            </a:r>
            <a:endParaRPr lang="es-MX" sz="3200" dirty="0"/>
          </a:p>
        </p:txBody>
      </p:sp>
      <p:sp>
        <p:nvSpPr>
          <p:cNvPr id="3" name="Marcador de contenido 2"/>
          <p:cNvSpPr>
            <a:spLocks noGrp="1"/>
          </p:cNvSpPr>
          <p:nvPr>
            <p:ph idx="1"/>
          </p:nvPr>
        </p:nvSpPr>
        <p:spPr>
          <a:xfrm>
            <a:off x="361681" y="1043188"/>
            <a:ext cx="10515600" cy="5514081"/>
          </a:xfrm>
        </p:spPr>
        <p:txBody>
          <a:bodyPr>
            <a:normAutofit fontScale="70000" lnSpcReduction="20000"/>
          </a:bodyPr>
          <a:lstStyle/>
          <a:p>
            <a:pPr marL="457200" lvl="1" indent="0">
              <a:lnSpc>
                <a:spcPct val="160000"/>
              </a:lnSpc>
              <a:buNone/>
            </a:pPr>
            <a:r>
              <a:rPr lang="es-ES" dirty="0"/>
              <a:t>Realice una de las siguientes acciones:</a:t>
            </a:r>
          </a:p>
          <a:p>
            <a:pPr lvl="1">
              <a:lnSpc>
                <a:spcPct val="160000"/>
              </a:lnSpc>
            </a:pPr>
            <a:r>
              <a:rPr lang="es-ES" dirty="0"/>
              <a:t>Para crear un vínculo a un archivo o a una página web existente, haga clic en </a:t>
            </a:r>
            <a:r>
              <a:rPr lang="es-ES" b="1" dirty="0"/>
              <a:t>Archivo o página web existente </a:t>
            </a:r>
            <a:r>
              <a:rPr lang="es-ES" dirty="0"/>
              <a:t>y, luego, escriba una dirección URL en el cuadro </a:t>
            </a:r>
            <a:r>
              <a:rPr lang="es-ES" b="1" dirty="0"/>
              <a:t>Dirección</a:t>
            </a:r>
            <a:r>
              <a:rPr lang="es-ES" dirty="0"/>
              <a:t>. </a:t>
            </a:r>
          </a:p>
          <a:p>
            <a:pPr marL="457200" lvl="1" indent="0">
              <a:lnSpc>
                <a:spcPct val="160000"/>
              </a:lnSpc>
              <a:buNone/>
            </a:pPr>
            <a:r>
              <a:rPr lang="es-ES" dirty="0"/>
              <a:t>    Si no conoce la dirección de un archivo, haga clic en la flecha de la lista </a:t>
            </a:r>
            <a:r>
              <a:rPr lang="es-ES" b="1" dirty="0"/>
              <a:t>Buscar en </a:t>
            </a:r>
            <a:r>
              <a:rPr lang="es-ES" dirty="0"/>
              <a:t>y busque el       archivo deseado.</a:t>
            </a:r>
            <a:endParaRPr lang="es-MX" sz="1600" dirty="0"/>
          </a:p>
          <a:p>
            <a:pPr lvl="1">
              <a:lnSpc>
                <a:spcPct val="160000"/>
              </a:lnSpc>
            </a:pPr>
            <a:r>
              <a:rPr lang="es-ES" dirty="0"/>
              <a:t>Para crear un vínculo a un lugar específico dentro del documento, haga clic en </a:t>
            </a:r>
            <a:r>
              <a:rPr lang="es-ES" b="1" dirty="0">
                <a:hlinkClick r:id="rId2" action="ppaction://hlinksldjump"/>
              </a:rPr>
              <a:t>Lugar de este documento </a:t>
            </a:r>
            <a:r>
              <a:rPr lang="es-ES" dirty="0"/>
              <a:t>y, luego, seleccione la ubicación del vínculo </a:t>
            </a:r>
          </a:p>
          <a:p>
            <a:pPr lvl="1">
              <a:lnSpc>
                <a:spcPct val="160000"/>
              </a:lnSpc>
            </a:pPr>
            <a:r>
              <a:rPr lang="es-ES" dirty="0"/>
              <a:t>Para crear un vínculo a un archivo que no se ha creado aún, haga clic en </a:t>
            </a:r>
            <a:r>
              <a:rPr lang="es-ES" b="1" dirty="0"/>
              <a:t>Crear nuevo documento</a:t>
            </a:r>
            <a:r>
              <a:rPr lang="es-ES" dirty="0"/>
              <a:t>, escriba el nombre del archivo nuevo en el cuadro </a:t>
            </a:r>
            <a:r>
              <a:rPr lang="es-ES" b="1" dirty="0"/>
              <a:t>Nombre del nuevo documento </a:t>
            </a:r>
            <a:r>
              <a:rPr lang="es-ES" dirty="0"/>
              <a:t>y, luego, en </a:t>
            </a:r>
            <a:r>
              <a:rPr lang="es-ES" b="1" dirty="0"/>
              <a:t>Cuándo modificar</a:t>
            </a:r>
            <a:r>
              <a:rPr lang="es-ES" dirty="0"/>
              <a:t>, haga clic en </a:t>
            </a:r>
            <a:r>
              <a:rPr lang="es-ES" b="1" dirty="0"/>
              <a:t>Modificar documento nuevo más adelante </a:t>
            </a:r>
            <a:r>
              <a:rPr lang="es-ES" dirty="0"/>
              <a:t>o </a:t>
            </a:r>
            <a:r>
              <a:rPr lang="es-ES" b="1" dirty="0"/>
              <a:t>Modificar documento nuevo ahora</a:t>
            </a:r>
            <a:r>
              <a:rPr lang="es-ES" dirty="0"/>
              <a:t>.</a:t>
            </a:r>
            <a:endParaRPr lang="es-MX" sz="1200" dirty="0"/>
          </a:p>
          <a:p>
            <a:pPr lvl="1">
              <a:lnSpc>
                <a:spcPct val="160000"/>
              </a:lnSpc>
            </a:pPr>
            <a:r>
              <a:rPr lang="es-ES" dirty="0"/>
              <a:t>Para crear un vínculo a un mensaje de correo en blanco, haga clic en </a:t>
            </a:r>
            <a:r>
              <a:rPr lang="es-ES" b="1" dirty="0"/>
              <a:t>Dirección de correo electrónico </a:t>
            </a:r>
            <a:r>
              <a:rPr lang="es-ES" dirty="0"/>
              <a:t>y escriba una dirección de correo y un asunto para el mensaje. También puede elegir una dirección de </a:t>
            </a:r>
            <a:r>
              <a:rPr lang="es-ES" b="1" dirty="0"/>
              <a:t>Direcciones de correo utilizadas recientemente</a:t>
            </a:r>
            <a:endParaRPr lang="es-MX" dirty="0"/>
          </a:p>
          <a:p>
            <a:pPr>
              <a:lnSpc>
                <a:spcPct val="160000"/>
              </a:lnSpc>
            </a:pPr>
            <a:endParaRPr lang="es-MX" dirty="0"/>
          </a:p>
        </p:txBody>
      </p:sp>
    </p:spTree>
    <p:extLst>
      <p:ext uri="{BB962C8B-B14F-4D97-AF65-F5344CB8AC3E}">
        <p14:creationId xmlns:p14="http://schemas.microsoft.com/office/powerpoint/2010/main" val="29401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16700"/>
          </a:xfrm>
        </p:spPr>
        <p:txBody>
          <a:bodyPr>
            <a:normAutofit/>
          </a:bodyPr>
          <a:lstStyle/>
          <a:p>
            <a:r>
              <a:rPr lang="es-ES" sz="3200" b="1" dirty="0"/>
              <a:t>Desactivar los hipervínculos automáticos</a:t>
            </a:r>
            <a:endParaRPr lang="es-MX" sz="3200" dirty="0"/>
          </a:p>
        </p:txBody>
      </p:sp>
      <p:sp>
        <p:nvSpPr>
          <p:cNvPr id="3" name="Marcador de contenido 2"/>
          <p:cNvSpPr>
            <a:spLocks noGrp="1"/>
          </p:cNvSpPr>
          <p:nvPr>
            <p:ph idx="1"/>
          </p:nvPr>
        </p:nvSpPr>
        <p:spPr>
          <a:xfrm>
            <a:off x="580623" y="1194560"/>
            <a:ext cx="10515600" cy="4351338"/>
          </a:xfrm>
        </p:spPr>
        <p:txBody>
          <a:bodyPr>
            <a:normAutofit/>
          </a:bodyPr>
          <a:lstStyle/>
          <a:p>
            <a:r>
              <a:rPr lang="es-ES" sz="2000" b="1" dirty="0"/>
              <a:t> </a:t>
            </a:r>
            <a:r>
              <a:rPr lang="es-ES" sz="2000" dirty="0"/>
              <a:t>Cuando no sea práctico que Word cree automáticamente los hipervínculos en su documento a medida que escriba, puede desconectarlos.</a:t>
            </a:r>
            <a:endParaRPr lang="es-MX" sz="2000" dirty="0"/>
          </a:p>
          <a:p>
            <a:r>
              <a:rPr lang="es-ES" sz="2000" dirty="0"/>
              <a:t> Haga clic en </a:t>
            </a:r>
            <a:r>
              <a:rPr lang="es-ES" sz="2000" b="1" dirty="0"/>
              <a:t>Archivo</a:t>
            </a:r>
            <a:r>
              <a:rPr lang="es-ES" sz="2000" dirty="0"/>
              <a:t>&gt;</a:t>
            </a:r>
            <a:r>
              <a:rPr lang="es-ES" sz="2000" b="1" dirty="0"/>
              <a:t>Opciones</a:t>
            </a:r>
            <a:r>
              <a:rPr lang="es-ES" sz="2000" dirty="0"/>
              <a:t>&gt;</a:t>
            </a:r>
            <a:r>
              <a:rPr lang="es-ES" sz="2000" b="1" dirty="0"/>
              <a:t>Revisión</a:t>
            </a:r>
            <a:r>
              <a:rPr lang="es-ES" sz="2000" dirty="0"/>
              <a:t>.</a:t>
            </a:r>
            <a:endParaRPr lang="es-MX" sz="2000" dirty="0"/>
          </a:p>
          <a:p>
            <a:pPr lvl="0"/>
            <a:r>
              <a:rPr lang="es-ES" sz="2000" dirty="0"/>
              <a:t>Haga clic en </a:t>
            </a:r>
            <a:r>
              <a:rPr lang="es-ES" sz="2000" b="1" dirty="0"/>
              <a:t>Opciones de Autocorrección </a:t>
            </a:r>
            <a:r>
              <a:rPr lang="es-ES" sz="2000" dirty="0"/>
              <a:t>y después haga clic en la pestaña </a:t>
            </a:r>
            <a:r>
              <a:rPr lang="es-ES" sz="2000" b="1" dirty="0"/>
              <a:t>Autoformato mientras escribe</a:t>
            </a:r>
            <a:r>
              <a:rPr lang="es-ES" sz="2000" dirty="0"/>
              <a:t>.</a:t>
            </a:r>
            <a:endParaRPr lang="es-MX" sz="2000" dirty="0"/>
          </a:p>
          <a:p>
            <a:r>
              <a:rPr lang="es-ES" sz="2000" dirty="0"/>
              <a:t>Desactive la casilla </a:t>
            </a:r>
            <a:r>
              <a:rPr lang="es-ES" sz="2000" b="1" dirty="0"/>
              <a:t>Rutas de red e Internet por hipervínculos</a:t>
            </a:r>
            <a:r>
              <a:rPr lang="es-ES" sz="2000" dirty="0"/>
              <a:t>, haga clic en </a:t>
            </a:r>
            <a:r>
              <a:rPr lang="es-ES" sz="2000" b="1" dirty="0"/>
              <a:t>Aceptar </a:t>
            </a:r>
            <a:r>
              <a:rPr lang="es-ES" sz="2000" dirty="0"/>
              <a:t>y después vuelva a hacer clic en </a:t>
            </a:r>
            <a:r>
              <a:rPr lang="es-ES" sz="2000" b="1" dirty="0"/>
              <a:t>Aceptar</a:t>
            </a:r>
            <a:endParaRPr lang="es-MX" sz="2000" dirty="0"/>
          </a:p>
        </p:txBody>
      </p:sp>
    </p:spTree>
    <p:extLst>
      <p:ext uri="{BB962C8B-B14F-4D97-AF65-F5344CB8AC3E}">
        <p14:creationId xmlns:p14="http://schemas.microsoft.com/office/powerpoint/2010/main" val="81643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dirty="0"/>
              <a:t>6.2.-Agregar marcadores en un documento de Word</a:t>
            </a:r>
            <a:endParaRPr lang="es-MX" sz="3200" dirty="0"/>
          </a:p>
        </p:txBody>
      </p:sp>
      <p:sp>
        <p:nvSpPr>
          <p:cNvPr id="3" name="Marcador de contenido 2"/>
          <p:cNvSpPr>
            <a:spLocks noGrp="1"/>
          </p:cNvSpPr>
          <p:nvPr>
            <p:ph idx="1"/>
          </p:nvPr>
        </p:nvSpPr>
        <p:spPr>
          <a:xfrm>
            <a:off x="838200" y="1542290"/>
            <a:ext cx="10515600" cy="4351338"/>
          </a:xfrm>
        </p:spPr>
        <p:txBody>
          <a:bodyPr>
            <a:normAutofit fontScale="92500" lnSpcReduction="20000"/>
          </a:bodyPr>
          <a:lstStyle/>
          <a:p>
            <a:r>
              <a:rPr lang="es-ES" sz="2000" dirty="0"/>
              <a:t>Un marcador identifica una palabra, sección o posición en el documento para que pueda encontrarlas fácilmente sin desplazarse por el documento. </a:t>
            </a:r>
          </a:p>
          <a:p>
            <a:pPr marL="457200" lvl="1" indent="0">
              <a:buNone/>
            </a:pPr>
            <a:r>
              <a:rPr lang="es-ES" sz="1600" dirty="0"/>
              <a:t>Por ejemplo: crear un marcador para identificar texto que quiere revisar más adelante.</a:t>
            </a:r>
            <a:endParaRPr lang="es-MX" sz="1600" dirty="0"/>
          </a:p>
          <a:p>
            <a:r>
              <a:rPr lang="es-ES" sz="2000" dirty="0"/>
              <a:t> Para agregar un marcador, primero se marca el punto del documento al cual quiere ir. Después podrá saltar a ese punto o agregar vínculos al mismo dentro del documento.</a:t>
            </a:r>
            <a:endParaRPr lang="es-MX" sz="2000" dirty="0"/>
          </a:p>
          <a:p>
            <a:pPr marL="0" indent="0">
              <a:buNone/>
            </a:pPr>
            <a:r>
              <a:rPr lang="es-ES" sz="2000" dirty="0"/>
              <a:t>Para agregar marcador en una ubicación</a:t>
            </a:r>
            <a:endParaRPr lang="es-MX" sz="2000" dirty="0"/>
          </a:p>
          <a:p>
            <a:pPr marL="457200" indent="-457200">
              <a:buFont typeface="+mj-lt"/>
              <a:buAutoNum type="arabicPeriod"/>
            </a:pPr>
            <a:r>
              <a:rPr lang="es-ES" sz="2000" dirty="0"/>
              <a:t> Seleccione el texto, imagen o el punto del documento en el que quiere </a:t>
            </a:r>
          </a:p>
          <a:p>
            <a:pPr marL="0" indent="0">
              <a:buNone/>
            </a:pPr>
            <a:r>
              <a:rPr lang="es-ES" sz="2000" dirty="0"/>
              <a:t>         insertar un marcador.</a:t>
            </a:r>
            <a:endParaRPr lang="es-MX" sz="2000" dirty="0"/>
          </a:p>
          <a:p>
            <a:pPr marL="457200" indent="-457200">
              <a:buAutoNum type="arabicPeriod" startAt="2"/>
            </a:pPr>
            <a:r>
              <a:rPr lang="es-ES" sz="2000" dirty="0"/>
              <a:t>Haga clic en </a:t>
            </a:r>
            <a:r>
              <a:rPr lang="es-ES" sz="2000" b="1" dirty="0"/>
              <a:t>Insertar </a:t>
            </a:r>
            <a:r>
              <a:rPr lang="es-ES" sz="2000" dirty="0"/>
              <a:t>&gt; </a:t>
            </a:r>
            <a:r>
              <a:rPr lang="es-ES" sz="2000" b="1" dirty="0"/>
              <a:t>Marcador</a:t>
            </a:r>
            <a:r>
              <a:rPr lang="es-ES" sz="2000" dirty="0"/>
              <a:t>.</a:t>
            </a:r>
          </a:p>
          <a:p>
            <a:pPr lvl="1"/>
            <a:r>
              <a:rPr lang="es-ES" sz="1600" dirty="0"/>
              <a:t>En </a:t>
            </a:r>
            <a:r>
              <a:rPr lang="es-ES" sz="1600" b="1" dirty="0"/>
              <a:t>Nombre de marcador</a:t>
            </a:r>
            <a:r>
              <a:rPr lang="es-ES" sz="1600" dirty="0"/>
              <a:t>, escriba o seleccione un nombre y haga clic en </a:t>
            </a:r>
            <a:r>
              <a:rPr lang="es-ES" sz="1600" b="1" dirty="0"/>
              <a:t>Agregar</a:t>
            </a:r>
            <a:r>
              <a:rPr lang="es-ES" sz="1600" dirty="0"/>
              <a:t>.</a:t>
            </a:r>
            <a:endParaRPr lang="es-MX" sz="1600" dirty="0"/>
          </a:p>
          <a:p>
            <a:pPr lvl="1"/>
            <a:r>
              <a:rPr lang="es-ES" sz="1600" dirty="0"/>
              <a:t> </a:t>
            </a:r>
            <a:r>
              <a:rPr lang="es-ES" sz="1600" b="1" dirty="0"/>
              <a:t>Nota </a:t>
            </a:r>
            <a:r>
              <a:rPr lang="es-ES" sz="1600" dirty="0"/>
              <a:t>Los nombres de los marcadores deben comenzar con una letra, puede tener hasta 40 caracteres y no pueden contener espacios. Los marcadores pueden contener letras, números o caracteres de subrayado (_).</a:t>
            </a:r>
            <a:endParaRPr lang="es-MX" sz="1600" dirty="0"/>
          </a:p>
          <a:p>
            <a:r>
              <a:rPr lang="es-ES" sz="2000" dirty="0"/>
              <a:t>Para saltar a un marcador</a:t>
            </a:r>
            <a:endParaRPr lang="es-MX" sz="2000" dirty="0"/>
          </a:p>
          <a:p>
            <a:r>
              <a:rPr lang="es-ES" sz="2000" dirty="0"/>
              <a:t>Pulse </a:t>
            </a:r>
            <a:r>
              <a:rPr lang="es-ES" sz="2000" dirty="0" err="1"/>
              <a:t>Ctrl+I</a:t>
            </a:r>
            <a:r>
              <a:rPr lang="es-ES" sz="2000" dirty="0"/>
              <a:t> para abrir la pestaña </a:t>
            </a:r>
            <a:r>
              <a:rPr lang="es-ES" sz="2000" b="1" dirty="0"/>
              <a:t>Ir </a:t>
            </a:r>
            <a:r>
              <a:rPr lang="es-ES" sz="2000" dirty="0"/>
              <a:t>en el cuadro de diálogo </a:t>
            </a:r>
            <a:r>
              <a:rPr lang="es-ES" sz="2000" b="1" dirty="0"/>
              <a:t>Buscar y reemplazar</a:t>
            </a:r>
            <a:r>
              <a:rPr lang="es-ES" sz="2000" dirty="0"/>
              <a:t>. En </a:t>
            </a:r>
            <a:r>
              <a:rPr lang="es-ES" sz="2000" b="1" dirty="0"/>
              <a:t>Ir a...</a:t>
            </a:r>
            <a:r>
              <a:rPr lang="es-ES" sz="2000" dirty="0"/>
              <a:t>, haga clic en</a:t>
            </a:r>
            <a:endParaRPr lang="es-MX" sz="2000" dirty="0"/>
          </a:p>
          <a:p>
            <a:r>
              <a:rPr lang="es-ES" sz="2000" b="1" dirty="0"/>
              <a:t>Marcador</a:t>
            </a:r>
            <a:r>
              <a:rPr lang="es-ES" sz="2000" dirty="0"/>
              <a:t>. Introduzca o elija el nombre del marcador y haga clic en </a:t>
            </a:r>
            <a:r>
              <a:rPr lang="es-ES" sz="2000" b="1" dirty="0"/>
              <a:t>Ir</a:t>
            </a:r>
            <a:r>
              <a:rPr lang="es-ES" sz="2000" dirty="0"/>
              <a:t>.</a:t>
            </a:r>
            <a:endParaRPr lang="es-MX" sz="2000" dirty="0"/>
          </a:p>
          <a:p>
            <a:endParaRPr lang="es-MX" sz="2000" dirty="0"/>
          </a:p>
        </p:txBody>
      </p:sp>
      <p:pic>
        <p:nvPicPr>
          <p:cNvPr id="4" name="image98.png" descr="El icono Marcador está resaltado en la pestaña Insertar"/>
          <p:cNvPicPr/>
          <p:nvPr/>
        </p:nvPicPr>
        <p:blipFill>
          <a:blip r:embed="rId2" cstate="print"/>
          <a:stretch>
            <a:fillRect/>
          </a:stretch>
        </p:blipFill>
        <p:spPr>
          <a:xfrm>
            <a:off x="8886423" y="3136934"/>
            <a:ext cx="3169413" cy="984305"/>
          </a:xfrm>
          <a:prstGeom prst="rect">
            <a:avLst/>
          </a:prstGeom>
        </p:spPr>
      </p:pic>
      <p:pic>
        <p:nvPicPr>
          <p:cNvPr id="5" name="image99.png" descr="Se muestra la pestaña Ir en el cuadro Buscar y reemplazar"/>
          <p:cNvPicPr/>
          <p:nvPr/>
        </p:nvPicPr>
        <p:blipFill>
          <a:blip r:embed="rId3" cstate="print"/>
          <a:stretch>
            <a:fillRect/>
          </a:stretch>
        </p:blipFill>
        <p:spPr>
          <a:xfrm>
            <a:off x="8113690" y="5349016"/>
            <a:ext cx="3942146" cy="1508984"/>
          </a:xfrm>
          <a:prstGeom prst="rect">
            <a:avLst/>
          </a:prstGeom>
        </p:spPr>
      </p:pic>
    </p:spTree>
    <p:extLst>
      <p:ext uri="{BB962C8B-B14F-4D97-AF65-F5344CB8AC3E}">
        <p14:creationId xmlns:p14="http://schemas.microsoft.com/office/powerpoint/2010/main" val="53644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84881"/>
          </a:xfrm>
        </p:spPr>
        <p:txBody>
          <a:bodyPr>
            <a:normAutofit fontScale="90000"/>
          </a:bodyPr>
          <a:lstStyle/>
          <a:p>
            <a:pPr algn="just"/>
            <a:r>
              <a:rPr lang="es-ES" sz="3200" dirty="0"/>
              <a:t>Vínculo a un marcador</a:t>
            </a:r>
            <a:endParaRPr lang="es-MX" sz="3200" dirty="0"/>
          </a:p>
        </p:txBody>
      </p:sp>
      <p:sp>
        <p:nvSpPr>
          <p:cNvPr id="3" name="Marcador de contenido 2"/>
          <p:cNvSpPr>
            <a:spLocks noGrp="1"/>
          </p:cNvSpPr>
          <p:nvPr>
            <p:ph idx="1"/>
          </p:nvPr>
        </p:nvSpPr>
        <p:spPr>
          <a:xfrm>
            <a:off x="838200" y="898346"/>
            <a:ext cx="10752786" cy="4351338"/>
          </a:xfrm>
        </p:spPr>
        <p:txBody>
          <a:bodyPr>
            <a:normAutofit/>
          </a:bodyPr>
          <a:lstStyle/>
          <a:p>
            <a:r>
              <a:rPr lang="es-MX" dirty="0"/>
              <a:t>Para agregar hipervínculos que lo llevarán a una ubicación de marcador del mismo documento.</a:t>
            </a:r>
          </a:p>
          <a:p>
            <a:pPr lvl="1"/>
            <a:r>
              <a:rPr lang="es-MX" dirty="0"/>
              <a:t>Seleccione el texto u objeto que desea usar como hipervínculo.</a:t>
            </a:r>
          </a:p>
          <a:p>
            <a:pPr lvl="1"/>
            <a:r>
              <a:rPr lang="es-MX" dirty="0"/>
              <a:t>Haga clic con el botón secundario y luego haga clic en Hipervínculo  .</a:t>
            </a:r>
          </a:p>
          <a:p>
            <a:pPr lvl="1"/>
            <a:r>
              <a:rPr lang="es-MX" dirty="0"/>
              <a:t>En Vincular a, haga clic en Lugar de este documento.</a:t>
            </a:r>
          </a:p>
          <a:p>
            <a:pPr lvl="1"/>
            <a:r>
              <a:rPr lang="es-MX" dirty="0"/>
              <a:t>En la lista, seleccione el encabezado o marcador al que desea vincular.</a:t>
            </a:r>
          </a:p>
          <a:p>
            <a:pPr marL="457200" lvl="1" indent="0">
              <a:buNone/>
            </a:pPr>
            <a:r>
              <a:rPr lang="es-MX" dirty="0"/>
              <a:t>Nota Para personalizar la información en pantalla que aparece cuando mantiene el cursor sobre el hipervínculo, haga clic en Información en pantalla, y luego escriba el texto que quiere.</a:t>
            </a:r>
          </a:p>
          <a:p>
            <a:pPr lvl="1"/>
            <a:r>
              <a:rPr lang="es-MX" dirty="0"/>
              <a:t>Haga clic en Aceptar.</a:t>
            </a:r>
          </a:p>
          <a:p>
            <a:pPr marL="0" indent="0">
              <a:buNone/>
            </a:pPr>
            <a:endParaRPr lang="es-MX" dirty="0"/>
          </a:p>
        </p:txBody>
      </p:sp>
    </p:spTree>
    <p:extLst>
      <p:ext uri="{BB962C8B-B14F-4D97-AF65-F5344CB8AC3E}">
        <p14:creationId xmlns:p14="http://schemas.microsoft.com/office/powerpoint/2010/main" val="395575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90943"/>
          </a:xfrm>
        </p:spPr>
        <p:txBody>
          <a:bodyPr>
            <a:normAutofit/>
          </a:bodyPr>
          <a:lstStyle/>
          <a:p>
            <a:r>
              <a:rPr lang="es-MX" sz="3200" dirty="0"/>
              <a:t>6.4.-Insertar imágenes en Word</a:t>
            </a:r>
          </a:p>
        </p:txBody>
      </p:sp>
      <p:sp>
        <p:nvSpPr>
          <p:cNvPr id="3" name="Marcador de contenido 2"/>
          <p:cNvSpPr>
            <a:spLocks noGrp="1"/>
          </p:cNvSpPr>
          <p:nvPr>
            <p:ph idx="1"/>
          </p:nvPr>
        </p:nvSpPr>
        <p:spPr>
          <a:xfrm>
            <a:off x="838200" y="1233196"/>
            <a:ext cx="10817180" cy="4351338"/>
          </a:xfrm>
        </p:spPr>
        <p:txBody>
          <a:bodyPr>
            <a:normAutofit fontScale="92500" lnSpcReduction="10000"/>
          </a:bodyPr>
          <a:lstStyle/>
          <a:p>
            <a:r>
              <a:rPr lang="es-MX" dirty="0"/>
              <a:t>Se pueden insertar o copiar imágenes de muchos orígenes distintos, como un sitio web, un origen en línea como Bing.com o un equipo.</a:t>
            </a:r>
          </a:p>
          <a:p>
            <a:pPr marL="0" indent="0">
              <a:buNone/>
            </a:pPr>
            <a:r>
              <a:rPr lang="es-MX" b="1" dirty="0"/>
              <a:t>Insertar una imagen desde un equipo</a:t>
            </a:r>
          </a:p>
          <a:p>
            <a:r>
              <a:rPr lang="es-MX" dirty="0"/>
              <a:t>Haga clic en el lugar del documento en donde quiera insertar la imagen.</a:t>
            </a:r>
          </a:p>
          <a:p>
            <a:r>
              <a:rPr lang="es-MX" dirty="0"/>
              <a:t>Haga clic en Insertar &gt; Imágenes.</a:t>
            </a:r>
          </a:p>
          <a:p>
            <a:r>
              <a:rPr lang="es-ES" dirty="0"/>
              <a:t>Busque el archivo .</a:t>
            </a:r>
            <a:r>
              <a:rPr lang="es-ES" dirty="0" err="1"/>
              <a:t>pdf</a:t>
            </a:r>
            <a:r>
              <a:rPr lang="es-ES" dirty="0"/>
              <a:t> que desea insertar, selecciónelo y después haga clic en </a:t>
            </a:r>
            <a:r>
              <a:rPr lang="es-ES" b="1" dirty="0"/>
              <a:t>Insertar</a:t>
            </a:r>
            <a:r>
              <a:rPr lang="es-ES" dirty="0"/>
              <a:t>.</a:t>
            </a:r>
            <a:endParaRPr lang="es-MX" dirty="0"/>
          </a:p>
          <a:p>
            <a:r>
              <a:rPr lang="es-ES" b="1" dirty="0"/>
              <a:t>Nota </a:t>
            </a:r>
            <a:r>
              <a:rPr lang="es-ES" dirty="0"/>
              <a:t>De forma predeterminada, Word inserta la imagen en un documento. Para reducir el tamaño del documento, cree vínculos a las imágenes. Para ello, en el cuadro de diálogo </a:t>
            </a:r>
            <a:r>
              <a:rPr lang="es-ES" b="1" dirty="0"/>
              <a:t>Insertar imagen</a:t>
            </a:r>
            <a:r>
              <a:rPr lang="es-ES" dirty="0"/>
              <a:t>, haga clic en la flecha situada junto a </a:t>
            </a:r>
            <a:r>
              <a:rPr lang="es-ES" b="1" dirty="0"/>
              <a:t>Insertar </a:t>
            </a:r>
            <a:r>
              <a:rPr lang="es-ES" dirty="0"/>
              <a:t>y, luego, haga clic en </a:t>
            </a:r>
            <a:r>
              <a:rPr lang="es-ES" b="1" dirty="0"/>
              <a:t>Vincular al archivo</a:t>
            </a:r>
            <a:r>
              <a:rPr lang="es-ES" dirty="0"/>
              <a:t>.</a:t>
            </a:r>
            <a:endParaRPr lang="es-MX" dirty="0"/>
          </a:p>
          <a:p>
            <a:endParaRPr lang="es-MX" dirty="0"/>
          </a:p>
          <a:p>
            <a:endParaRPr lang="es-MX" dirty="0"/>
          </a:p>
        </p:txBody>
      </p:sp>
      <p:pic>
        <p:nvPicPr>
          <p:cNvPr id="4" name="image101.png" descr="El icono Imágenes está resaltado en la pestaña Insertar."/>
          <p:cNvPicPr/>
          <p:nvPr/>
        </p:nvPicPr>
        <p:blipFill>
          <a:blip r:embed="rId2" cstate="print"/>
          <a:stretch>
            <a:fillRect/>
          </a:stretch>
        </p:blipFill>
        <p:spPr>
          <a:xfrm>
            <a:off x="7211695" y="61621"/>
            <a:ext cx="4142105" cy="1171575"/>
          </a:xfrm>
          <a:prstGeom prst="rect">
            <a:avLst/>
          </a:prstGeom>
        </p:spPr>
      </p:pic>
    </p:spTree>
    <p:extLst>
      <p:ext uri="{BB962C8B-B14F-4D97-AF65-F5344CB8AC3E}">
        <p14:creationId xmlns:p14="http://schemas.microsoft.com/office/powerpoint/2010/main" val="343487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87912"/>
          </a:xfrm>
        </p:spPr>
        <p:txBody>
          <a:bodyPr>
            <a:normAutofit/>
          </a:bodyPr>
          <a:lstStyle/>
          <a:p>
            <a:r>
              <a:rPr lang="es-ES" sz="3200" dirty="0"/>
              <a:t>Insertar una imagen desde un origen en línea</a:t>
            </a:r>
            <a:endParaRPr lang="es-MX" sz="3200" dirty="0"/>
          </a:p>
        </p:txBody>
      </p:sp>
      <p:sp>
        <p:nvSpPr>
          <p:cNvPr id="3" name="Marcador de contenido 2"/>
          <p:cNvSpPr>
            <a:spLocks noGrp="1"/>
          </p:cNvSpPr>
          <p:nvPr>
            <p:ph idx="1"/>
          </p:nvPr>
        </p:nvSpPr>
        <p:spPr>
          <a:xfrm>
            <a:off x="670775" y="1168803"/>
            <a:ext cx="10515600" cy="5193360"/>
          </a:xfrm>
        </p:spPr>
        <p:txBody>
          <a:bodyPr>
            <a:noAutofit/>
          </a:bodyPr>
          <a:lstStyle/>
          <a:p>
            <a:r>
              <a:rPr lang="es-ES" sz="1800" b="1" dirty="0"/>
              <a:t> </a:t>
            </a:r>
            <a:r>
              <a:rPr lang="es-ES" sz="1800" dirty="0"/>
              <a:t>Haga clic en el lugar del documento en donde quiera insertar la imagen.</a:t>
            </a:r>
            <a:endParaRPr lang="es-MX" sz="1800" dirty="0"/>
          </a:p>
          <a:p>
            <a:r>
              <a:rPr lang="es-ES" sz="1800" dirty="0"/>
              <a:t>Haga clic en </a:t>
            </a:r>
            <a:r>
              <a:rPr lang="es-ES" sz="1800" b="1" dirty="0"/>
              <a:t>Insertar </a:t>
            </a:r>
            <a:r>
              <a:rPr lang="es-ES" sz="1800" dirty="0"/>
              <a:t>&gt; </a:t>
            </a:r>
            <a:r>
              <a:rPr lang="es-ES" sz="1800" b="1" dirty="0"/>
              <a:t>Imágenes en línea</a:t>
            </a:r>
          </a:p>
          <a:p>
            <a:r>
              <a:rPr lang="es-ES" sz="1800" dirty="0"/>
              <a:t>En el cuadro Buscar, escriba una palabra o frase que describa la imagen que quiera y presione Entrar.</a:t>
            </a:r>
            <a:endParaRPr lang="es-MX" sz="1800" dirty="0"/>
          </a:p>
          <a:p>
            <a:r>
              <a:rPr lang="es-ES" sz="1800" dirty="0"/>
              <a:t>En la lista de resultados, haga clic en la imagen que desee y haga clic en </a:t>
            </a:r>
            <a:r>
              <a:rPr lang="es-ES" sz="1800" b="1" dirty="0"/>
              <a:t>Insertar</a:t>
            </a:r>
            <a:r>
              <a:rPr lang="es-ES" sz="1800" dirty="0"/>
              <a:t>.</a:t>
            </a:r>
            <a:endParaRPr lang="es-MX" sz="1800" dirty="0"/>
          </a:p>
          <a:p>
            <a:endParaRPr lang="es-ES" sz="1800" dirty="0"/>
          </a:p>
          <a:p>
            <a:pPr marL="0" indent="0">
              <a:buNone/>
            </a:pPr>
            <a:r>
              <a:rPr lang="es-ES" sz="1800" dirty="0"/>
              <a:t>Para insertar una imagen de una página Web</a:t>
            </a:r>
            <a:endParaRPr lang="es-MX" sz="1800" dirty="0"/>
          </a:p>
          <a:p>
            <a:r>
              <a:rPr lang="es-ES" sz="1800" dirty="0"/>
              <a:t>Abra el documento.</a:t>
            </a:r>
            <a:endParaRPr lang="es-MX" sz="1800" dirty="0"/>
          </a:p>
          <a:p>
            <a:r>
              <a:rPr lang="es-ES" sz="1800" dirty="0"/>
              <a:t>Desde la página Web, haga clic con el botón secundario sobre la imagen que quiera y luego haga clic en </a:t>
            </a:r>
            <a:r>
              <a:rPr lang="es-ES" sz="1800" b="1" dirty="0"/>
              <a:t>Copiar</a:t>
            </a:r>
            <a:r>
              <a:rPr lang="es-ES" sz="1800" dirty="0"/>
              <a:t>.</a:t>
            </a:r>
            <a:endParaRPr lang="es-MX" sz="1800" dirty="0"/>
          </a:p>
          <a:p>
            <a:r>
              <a:rPr lang="es-ES" sz="1800" dirty="0"/>
              <a:t>En el documento, haga clic con el botón secundario en el lugar donde desee insertar la imagen y luego haga clic en </a:t>
            </a:r>
            <a:r>
              <a:rPr lang="es-ES" sz="1800" b="1" dirty="0"/>
              <a:t>Pegar</a:t>
            </a:r>
          </a:p>
          <a:p>
            <a:endParaRPr lang="es-ES" sz="1800" dirty="0"/>
          </a:p>
          <a:p>
            <a:pPr marL="0" indent="0">
              <a:buNone/>
            </a:pPr>
            <a:r>
              <a:rPr lang="es-ES" sz="1800" dirty="0"/>
              <a:t>Insertar una captura de pantalla o recorte de pantalla</a:t>
            </a:r>
          </a:p>
          <a:p>
            <a:r>
              <a:rPr lang="es-ES" sz="1800" dirty="0"/>
              <a:t>Posicionarse en el lugar del documento donde insertar la captura, luego ir a insertar imagen, captura y seleccionar la pantalla o parte de la misma y aceptar</a:t>
            </a:r>
          </a:p>
          <a:p>
            <a:endParaRPr lang="es-MX" sz="1800" dirty="0"/>
          </a:p>
        </p:txBody>
      </p:sp>
      <p:pic>
        <p:nvPicPr>
          <p:cNvPr id="4" name="image103.png" descr="Botón Captura de pantalla en el grupo Ilustraciones en Word"/>
          <p:cNvPicPr/>
          <p:nvPr/>
        </p:nvPicPr>
        <p:blipFill>
          <a:blip r:embed="rId2" cstate="print"/>
          <a:stretch>
            <a:fillRect/>
          </a:stretch>
        </p:blipFill>
        <p:spPr>
          <a:xfrm>
            <a:off x="7182824" y="4939697"/>
            <a:ext cx="3544570" cy="847725"/>
          </a:xfrm>
          <a:prstGeom prst="rect">
            <a:avLst/>
          </a:prstGeom>
        </p:spPr>
      </p:pic>
    </p:spTree>
    <p:extLst>
      <p:ext uri="{BB962C8B-B14F-4D97-AF65-F5344CB8AC3E}">
        <p14:creationId xmlns:p14="http://schemas.microsoft.com/office/powerpoint/2010/main" val="202015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3669"/>
          </a:xfrm>
        </p:spPr>
        <p:txBody>
          <a:bodyPr>
            <a:normAutofit fontScale="90000"/>
          </a:bodyPr>
          <a:lstStyle/>
          <a:p>
            <a:r>
              <a:rPr lang="es-ES" dirty="0"/>
              <a:t>Gráfico SmartArt</a:t>
            </a:r>
            <a:endParaRPr lang="es-MX" dirty="0"/>
          </a:p>
        </p:txBody>
      </p:sp>
      <p:sp>
        <p:nvSpPr>
          <p:cNvPr id="3" name="Marcador de contenido 2"/>
          <p:cNvSpPr>
            <a:spLocks noGrp="1"/>
          </p:cNvSpPr>
          <p:nvPr>
            <p:ph idx="1"/>
          </p:nvPr>
        </p:nvSpPr>
        <p:spPr>
          <a:xfrm>
            <a:off x="709412" y="1091529"/>
            <a:ext cx="10515600" cy="4351338"/>
          </a:xfrm>
        </p:spPr>
        <p:txBody>
          <a:bodyPr>
            <a:normAutofit/>
          </a:bodyPr>
          <a:lstStyle/>
          <a:p>
            <a:r>
              <a:rPr lang="es-ES" sz="2000" dirty="0"/>
              <a:t>Un elemento gráfico SmartArt es una representación visual de su información e ideas. Puede crear elementos gráficos SmartArt eligiendo entre los diferentes diseños con el objeto de comunicar mensajes de forma rápida, fácil y eficaz. </a:t>
            </a:r>
          </a:p>
          <a:p>
            <a:r>
              <a:rPr lang="es-ES" sz="2000" dirty="0"/>
              <a:t>Los elementos gráficos SmartArt, especialmente combinados con otras características, como los temas, le ayudan a crear ilustraciones con la calidad de un diseñador con solo un par de clics.</a:t>
            </a:r>
          </a:p>
          <a:p>
            <a:r>
              <a:rPr lang="es-ES" sz="2000" dirty="0"/>
              <a:t>Puede crear un elemento gráfico SmartArt en Excel, PowerPoint, Word o en un mensaje de correo electrónico en Outlook</a:t>
            </a:r>
          </a:p>
          <a:p>
            <a:r>
              <a:rPr lang="es-ES" sz="2000" dirty="0"/>
              <a:t>Se elije un diseño para el elemento gráfico </a:t>
            </a:r>
            <a:r>
              <a:rPr lang="es-ES" sz="2000" dirty="0" err="1"/>
              <a:t>SmartArtde</a:t>
            </a:r>
            <a:r>
              <a:rPr lang="es-ES" sz="2000" dirty="0"/>
              <a:t> acuerdo a lo que se desea transmitir</a:t>
            </a:r>
            <a:endParaRPr lang="es-MX" sz="2000" dirty="0"/>
          </a:p>
          <a:p>
            <a:r>
              <a:rPr lang="es-MX" sz="2000" dirty="0"/>
              <a:t>Tener en cuenta que:</a:t>
            </a:r>
          </a:p>
          <a:p>
            <a:endParaRPr lang="es-MX" sz="2000" dirty="0"/>
          </a:p>
        </p:txBody>
      </p:sp>
      <p:graphicFrame>
        <p:nvGraphicFramePr>
          <p:cNvPr id="4" name="Tabla 3"/>
          <p:cNvGraphicFramePr>
            <a:graphicFrameLocks noGrp="1"/>
          </p:cNvGraphicFramePr>
          <p:nvPr>
            <p:extLst>
              <p:ext uri="{D42A27DB-BD31-4B8C-83A1-F6EECF244321}">
                <p14:modId xmlns:p14="http://schemas.microsoft.com/office/powerpoint/2010/main" val="2451052558"/>
              </p:ext>
            </p:extLst>
          </p:nvPr>
        </p:nvGraphicFramePr>
        <p:xfrm>
          <a:off x="3382640" y="4126675"/>
          <a:ext cx="6843395" cy="2350770"/>
        </p:xfrm>
        <a:graphic>
          <a:graphicData uri="http://schemas.openxmlformats.org/drawingml/2006/table">
            <a:tbl>
              <a:tblPr firstRow="1" firstCol="1" lastRow="1" lastCol="1" bandRow="1" bandCol="1">
                <a:tableStyleId>{5C22544A-7EE6-4342-B048-85BDC9FD1C3A}</a:tableStyleId>
              </a:tblPr>
              <a:tblGrid>
                <a:gridCol w="5711190">
                  <a:extLst>
                    <a:ext uri="{9D8B030D-6E8A-4147-A177-3AD203B41FA5}">
                      <a16:colId xmlns:a16="http://schemas.microsoft.com/office/drawing/2014/main" val="20000"/>
                    </a:ext>
                  </a:extLst>
                </a:gridCol>
                <a:gridCol w="1132205">
                  <a:extLst>
                    <a:ext uri="{9D8B030D-6E8A-4147-A177-3AD203B41FA5}">
                      <a16:colId xmlns:a16="http://schemas.microsoft.com/office/drawing/2014/main" val="20001"/>
                    </a:ext>
                  </a:extLst>
                </a:gridCol>
              </a:tblGrid>
              <a:tr h="187960">
                <a:tc>
                  <a:txBody>
                    <a:bodyPr/>
                    <a:lstStyle/>
                    <a:p>
                      <a:pPr algn="ctr">
                        <a:spcAft>
                          <a:spcPts val="0"/>
                        </a:spcAft>
                      </a:pPr>
                      <a:r>
                        <a:rPr lang="es-ES" sz="1200">
                          <a:effectLst/>
                        </a:rPr>
                        <a:t>Para ello</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Utilice este tipo</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0"/>
                  </a:ext>
                </a:extLst>
              </a:tr>
              <a:tr h="224155">
                <a:tc>
                  <a:txBody>
                    <a:bodyPr/>
                    <a:lstStyle/>
                    <a:p>
                      <a:pPr algn="ctr">
                        <a:spcAft>
                          <a:spcPts val="0"/>
                        </a:spcAft>
                      </a:pPr>
                      <a:r>
                        <a:rPr lang="es-ES" sz="1200">
                          <a:effectLst/>
                        </a:rPr>
                        <a:t>Mostrar información no secuencial.</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Lista</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1"/>
                  </a:ext>
                </a:extLst>
              </a:tr>
              <a:tr h="223520">
                <a:tc>
                  <a:txBody>
                    <a:bodyPr/>
                    <a:lstStyle/>
                    <a:p>
                      <a:pPr algn="ctr">
                        <a:spcAft>
                          <a:spcPts val="0"/>
                        </a:spcAft>
                      </a:pPr>
                      <a:r>
                        <a:rPr lang="es-ES" sz="1200">
                          <a:effectLst/>
                        </a:rPr>
                        <a:t>Mostrar etapas en un proceso o en una escala de tiempo.</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Proceso</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2"/>
                  </a:ext>
                </a:extLst>
              </a:tr>
              <a:tr h="223520">
                <a:tc>
                  <a:txBody>
                    <a:bodyPr/>
                    <a:lstStyle/>
                    <a:p>
                      <a:pPr algn="ctr">
                        <a:spcAft>
                          <a:spcPts val="0"/>
                        </a:spcAft>
                      </a:pPr>
                      <a:r>
                        <a:rPr lang="es-ES" sz="1200">
                          <a:effectLst/>
                        </a:rPr>
                        <a:t>Mostrar un proceso continuo.</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Ciclo</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3"/>
                  </a:ext>
                </a:extLst>
              </a:tr>
              <a:tr h="223520">
                <a:tc>
                  <a:txBody>
                    <a:bodyPr/>
                    <a:lstStyle/>
                    <a:p>
                      <a:pPr algn="ctr">
                        <a:spcAft>
                          <a:spcPts val="0"/>
                        </a:spcAft>
                      </a:pPr>
                      <a:r>
                        <a:rPr lang="es-ES" sz="1200">
                          <a:effectLst/>
                        </a:rPr>
                        <a:t>Crear un organigrama.</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Jerarquía</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4"/>
                  </a:ext>
                </a:extLst>
              </a:tr>
              <a:tr h="223520">
                <a:tc>
                  <a:txBody>
                    <a:bodyPr/>
                    <a:lstStyle/>
                    <a:p>
                      <a:pPr algn="ctr">
                        <a:spcAft>
                          <a:spcPts val="0"/>
                        </a:spcAft>
                      </a:pPr>
                      <a:r>
                        <a:rPr lang="es-ES" sz="1200">
                          <a:effectLst/>
                        </a:rPr>
                        <a:t>Mostrar un árbol de decisión.</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Jerarquía</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5"/>
                  </a:ext>
                </a:extLst>
              </a:tr>
              <a:tr h="223520">
                <a:tc>
                  <a:txBody>
                    <a:bodyPr/>
                    <a:lstStyle/>
                    <a:p>
                      <a:pPr algn="ctr">
                        <a:spcAft>
                          <a:spcPts val="0"/>
                        </a:spcAft>
                      </a:pPr>
                      <a:r>
                        <a:rPr lang="es-ES" sz="1200">
                          <a:effectLst/>
                        </a:rPr>
                        <a:t>Ilustrar conexiones.</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Relación</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6"/>
                  </a:ext>
                </a:extLst>
              </a:tr>
              <a:tr h="223520">
                <a:tc>
                  <a:txBody>
                    <a:bodyPr/>
                    <a:lstStyle/>
                    <a:p>
                      <a:pPr algn="ctr">
                        <a:spcAft>
                          <a:spcPts val="0"/>
                        </a:spcAft>
                      </a:pPr>
                      <a:r>
                        <a:rPr lang="es-ES" sz="1200">
                          <a:effectLst/>
                        </a:rPr>
                        <a:t>Mostrar cómo las partes se relacionan con un todo.</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Matriz</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7"/>
                  </a:ext>
                </a:extLst>
              </a:tr>
              <a:tr h="223520">
                <a:tc>
                  <a:txBody>
                    <a:bodyPr/>
                    <a:lstStyle/>
                    <a:p>
                      <a:pPr algn="ctr">
                        <a:spcAft>
                          <a:spcPts val="0"/>
                        </a:spcAft>
                      </a:pPr>
                      <a:r>
                        <a:rPr lang="es-ES" sz="1200">
                          <a:effectLst/>
                        </a:rPr>
                        <a:t>Usar imágenes para transmitir o dar énfasis al contenido.</a:t>
                      </a:r>
                      <a:endParaRPr lang="es-MX" sz="1100">
                        <a:effectLst/>
                        <a:latin typeface="Carlito"/>
                        <a:ea typeface="Carlito"/>
                        <a:cs typeface="Carlito"/>
                      </a:endParaRPr>
                    </a:p>
                  </a:txBody>
                  <a:tcPr marL="0" marR="0" marT="0" marB="0"/>
                </a:tc>
                <a:tc>
                  <a:txBody>
                    <a:bodyPr/>
                    <a:lstStyle/>
                    <a:p>
                      <a:pPr algn="ctr">
                        <a:spcAft>
                          <a:spcPts val="0"/>
                        </a:spcAft>
                      </a:pPr>
                      <a:r>
                        <a:rPr lang="es-ES" sz="1200">
                          <a:effectLst/>
                        </a:rPr>
                        <a:t>Imagen</a:t>
                      </a:r>
                      <a:endParaRPr lang="es-MX" sz="1100">
                        <a:effectLst/>
                        <a:latin typeface="Carlito"/>
                        <a:ea typeface="Carlito"/>
                        <a:cs typeface="Carlito"/>
                      </a:endParaRPr>
                    </a:p>
                  </a:txBody>
                  <a:tcPr marL="0" marR="0" marT="0" marB="0"/>
                </a:tc>
                <a:extLst>
                  <a:ext uri="{0D108BD9-81ED-4DB2-BD59-A6C34878D82A}">
                    <a16:rowId xmlns:a16="http://schemas.microsoft.com/office/drawing/2014/main" val="10008"/>
                  </a:ext>
                </a:extLst>
              </a:tr>
              <a:tr h="374015">
                <a:tc>
                  <a:txBody>
                    <a:bodyPr/>
                    <a:lstStyle/>
                    <a:p>
                      <a:pPr algn="ctr">
                        <a:spcAft>
                          <a:spcPts val="0"/>
                        </a:spcAft>
                      </a:pPr>
                      <a:r>
                        <a:rPr lang="es-ES" sz="1200">
                          <a:effectLst/>
                        </a:rPr>
                        <a:t>Mostrar relaciones proporcionales con el mayor componente en la parte superior o inferior.</a:t>
                      </a:r>
                      <a:endParaRPr lang="es-MX" sz="1100">
                        <a:effectLst/>
                        <a:latin typeface="Carlito"/>
                        <a:ea typeface="Carlito"/>
                        <a:cs typeface="Carlito"/>
                      </a:endParaRPr>
                    </a:p>
                  </a:txBody>
                  <a:tcPr marL="0" marR="0" marT="0" marB="0"/>
                </a:tc>
                <a:tc>
                  <a:txBody>
                    <a:bodyPr/>
                    <a:lstStyle/>
                    <a:p>
                      <a:pPr algn="ctr">
                        <a:spcAft>
                          <a:spcPts val="0"/>
                        </a:spcAft>
                      </a:pPr>
                      <a:r>
                        <a:rPr lang="es-ES" sz="1200" dirty="0">
                          <a:effectLst/>
                        </a:rPr>
                        <a:t>Pirámide</a:t>
                      </a:r>
                      <a:endParaRPr lang="es-MX" sz="1100" dirty="0">
                        <a:effectLst/>
                        <a:latin typeface="Carlito"/>
                        <a:ea typeface="Carlito"/>
                        <a:cs typeface="Carlito"/>
                      </a:endParaRPr>
                    </a:p>
                  </a:txBody>
                  <a:tcPr marL="0" marR="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133974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1681</Words>
  <Application>Microsoft Office PowerPoint</Application>
  <PresentationFormat>Panorámica</PresentationFormat>
  <Paragraphs>101</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Carlito</vt:lpstr>
      <vt:lpstr>Tema de Office</vt:lpstr>
      <vt:lpstr>Insertar vínculo, imágenes y gráficos</vt:lpstr>
      <vt:lpstr>Crear o editar un hipervínculo en Word</vt:lpstr>
      <vt:lpstr>En el cuadro Insertar hipervínculo</vt:lpstr>
      <vt:lpstr>Desactivar los hipervínculos automáticos</vt:lpstr>
      <vt:lpstr>6.2.-Agregar marcadores en un documento de Word</vt:lpstr>
      <vt:lpstr>Vínculo a un marcador</vt:lpstr>
      <vt:lpstr>6.4.-Insertar imágenes en Word</vt:lpstr>
      <vt:lpstr>Insertar una imagen desde un origen en línea</vt:lpstr>
      <vt:lpstr>Gráfico SmartArt</vt:lpstr>
      <vt:lpstr>Presentación de PowerPoint</vt:lpstr>
      <vt:lpstr>Ejemplos: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Insertar vínculo, imágenes y gráficos</dc:title>
  <dc:creator>acer</dc:creator>
  <cp:lastModifiedBy>Cristina Ayusa</cp:lastModifiedBy>
  <cp:revision>3</cp:revision>
  <dcterms:created xsi:type="dcterms:W3CDTF">2021-04-14T02:55:33Z</dcterms:created>
  <dcterms:modified xsi:type="dcterms:W3CDTF">2023-05-02T01:14:32Z</dcterms:modified>
</cp:coreProperties>
</file>