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650561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655733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3277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447936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98441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60795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92167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35094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199921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000011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87386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81B2-785B-466F-9CD3-7E4ECF8CB5A4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B7A1D-827D-4976-B3EC-BDC4F154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86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upport.office.microsoft.com/client/Ajustar-sangr&#195;&#173;a-y-espaciado-0cc5028b-02c6-4eb3-9a3a-57befde470d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upport.office.microsoft.com/client/espacio-sencillo-en-el-documento-e0bb532d-8681-44a9-89e8-bdf37f6eef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Clase 2 </a:t>
            </a:r>
            <a:r>
              <a:rPr lang="es-MX" dirty="0"/>
              <a:t>de Word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516551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/>
          </a:bodyPr>
          <a:lstStyle/>
          <a:p>
            <a:pPr lvl="0"/>
            <a:r>
              <a:rPr kumimoji="0" lang="es-E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2.7.-Cambiar el color de la fuente (color del texto)</a:t>
            </a:r>
            <a:endParaRPr lang="es-MX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0844" y="1431214"/>
            <a:ext cx="9491135" cy="124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5048" tIns="12696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Seleccione el texto que desea cambiar.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Haga clic en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Inicio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En el grupo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Fuente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, haga clic en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Color de fuente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y, a continuación, elija el color.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image52.jpeg" descr="Paleta de colores de fu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48" y="2937871"/>
            <a:ext cx="17621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8302" y="28065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1266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591" y="235133"/>
            <a:ext cx="11203745" cy="892444"/>
          </a:xfrm>
        </p:spPr>
        <p:txBody>
          <a:bodyPr>
            <a:normAutofit/>
          </a:bodyPr>
          <a:lstStyle/>
          <a:p>
            <a:r>
              <a:rPr lang="es-ES" sz="3200" dirty="0"/>
              <a:t>2.8.-Agregar una marca de agua "borrador" al documento en Word</a:t>
            </a:r>
            <a:endParaRPr lang="es-MX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3590" y="927778"/>
            <a:ext cx="826083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Word incorpora varias marcas de agua comunes, como Borrador, Confidencial y No copiar. También puede escribir sus propias marcas de agua.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Haga clic en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Diseño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&gt;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Marca de agua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image54.png" descr="El icono de marca de agua está resaltado en la pestaña Diseñ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421" y="833758"/>
            <a:ext cx="3617579" cy="101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9149" y="2168409"/>
            <a:ext cx="1135262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b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</a:b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Desplácese por la galería de marcas de agua y haga clic en la que desee. Aparecerá en todas las páginas, excepto en la designada como página de título.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Sugerencia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Si no puede ver la marca de agua, haga clic en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Ver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&gt;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Diseño de impresión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Carlito" charset="0"/>
              </a:rPr>
              <a:t>. Esta vista también muestra cómo se verá la marca de agua una vez impresa</a:t>
            </a:r>
            <a:r>
              <a:rPr kumimoji="0" 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13590" y="4022668"/>
            <a:ext cx="11728355" cy="2555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algn="just">
              <a:spcAft>
                <a:spcPts val="0"/>
              </a:spcAft>
            </a:pPr>
            <a:r>
              <a:rPr lang="es-ES" sz="2000" b="1" dirty="0">
                <a:effectLst/>
                <a:latin typeface="Carlito"/>
                <a:ea typeface="Carlito"/>
                <a:cs typeface="Carlito"/>
              </a:rPr>
              <a:t>Cambie una marca de agua</a:t>
            </a:r>
            <a:endParaRPr lang="es-MX" sz="2000" b="1" dirty="0">
              <a:effectLst/>
              <a:latin typeface="Carlito"/>
              <a:ea typeface="Carlito"/>
              <a:cs typeface="Carlito"/>
            </a:endParaRPr>
          </a:p>
          <a:p>
            <a:pPr algn="just">
              <a:spcBef>
                <a:spcPts val="50"/>
              </a:spcBef>
              <a:spcAft>
                <a:spcPts val="0"/>
              </a:spcAft>
            </a:pPr>
            <a:r>
              <a:rPr lang="es-ES" sz="2000" dirty="0">
                <a:effectLst/>
                <a:latin typeface="Carlito"/>
                <a:ea typeface="Carlito"/>
                <a:cs typeface="Carlito"/>
              </a:rPr>
              <a:t> 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Haga clic en </a:t>
            </a:r>
            <a:r>
              <a:rPr lang="es-ES" sz="2000" b="1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Diseño 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&gt; </a:t>
            </a:r>
            <a:r>
              <a:rPr lang="es-ES" sz="2000" b="1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Marca de</a:t>
            </a:r>
            <a:r>
              <a:rPr lang="es-ES" sz="2000" b="1" spc="-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s-ES" sz="2000" b="1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agua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.</a:t>
            </a:r>
            <a:endParaRPr lang="es-MX" sz="2000" spc="-15" dirty="0">
              <a:effectLst/>
              <a:latin typeface="Carlito"/>
              <a:ea typeface="Carlito"/>
              <a:cs typeface="Carlito"/>
            </a:endParaRPr>
          </a:p>
          <a:p>
            <a:pPr marL="342900" lvl="0" indent="-342900" algn="just">
              <a:spcBef>
                <a:spcPts val="10"/>
              </a:spcBef>
              <a:spcAft>
                <a:spcPts val="0"/>
              </a:spcAft>
              <a:buClr>
                <a:srgbClr val="363636"/>
              </a:buClr>
              <a:buSzPts val="1200"/>
              <a:buFont typeface="Carlito"/>
              <a:buAutoNum type="arabicPeriod"/>
              <a:tabLst>
                <a:tab pos="622935" algn="l"/>
              </a:tabLst>
            </a:pP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Haga clic en </a:t>
            </a:r>
            <a:r>
              <a:rPr lang="es-ES" sz="2000" b="1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Personalizar marca de agua 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cerca de la parte inferior de la galería de marcas de</a:t>
            </a:r>
            <a:r>
              <a:rPr lang="es-ES" sz="2000" spc="-110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agua.</a:t>
            </a:r>
            <a:endParaRPr lang="es-MX" sz="2000" spc="-15" dirty="0">
              <a:effectLst/>
              <a:latin typeface="Carlito"/>
              <a:ea typeface="Carlito"/>
              <a:cs typeface="Carlito"/>
            </a:endParaRPr>
          </a:p>
          <a:p>
            <a:pPr marL="342900" lvl="0" indent="-342900" algn="just">
              <a:spcAft>
                <a:spcPts val="0"/>
              </a:spcAft>
              <a:buClr>
                <a:srgbClr val="363636"/>
              </a:buClr>
              <a:buSzPts val="1200"/>
              <a:buFont typeface="Carlito"/>
              <a:buAutoNum type="arabicPeriod"/>
              <a:tabLst>
                <a:tab pos="622935" algn="l"/>
              </a:tabLst>
            </a:pP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Para cambiar el texto de la marca de agua, escriba su propio texto en el cuadro </a:t>
            </a:r>
            <a:r>
              <a:rPr lang="es-ES" sz="2000" b="1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Texto 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debajo</a:t>
            </a:r>
            <a:r>
              <a:rPr lang="es-ES" sz="2000" spc="6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de</a:t>
            </a:r>
            <a:endParaRPr lang="es-MX" sz="2000" spc="-15" dirty="0">
              <a:effectLst/>
              <a:latin typeface="Carlito"/>
              <a:ea typeface="Carlito"/>
              <a:cs typeface="Carlito"/>
            </a:endParaRPr>
          </a:p>
          <a:p>
            <a:pPr marL="622300" algn="just">
              <a:spcAft>
                <a:spcPts val="0"/>
              </a:spcAft>
            </a:pPr>
            <a:r>
              <a:rPr lang="es-ES" sz="2000" b="1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Marca de agua de texto </a:t>
            </a:r>
            <a:r>
              <a:rPr lang="es-ES" sz="2000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o elija alguno de la lista </a:t>
            </a:r>
            <a:r>
              <a:rPr lang="es-ES" sz="2000" b="1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Texto</a:t>
            </a:r>
            <a:r>
              <a:rPr lang="es-ES" sz="2000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.</a:t>
            </a:r>
            <a:endParaRPr lang="es-MX" sz="2000" dirty="0">
              <a:effectLst/>
              <a:latin typeface="Carlito"/>
              <a:ea typeface="Carlito"/>
              <a:cs typeface="Carlito"/>
            </a:endParaRPr>
          </a:p>
          <a:p>
            <a:pPr marL="342900" marR="346710" lvl="0" indent="-342900" algn="just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Clr>
                <a:srgbClr val="363636"/>
              </a:buClr>
              <a:buSzPts val="1200"/>
              <a:buFont typeface="Carlito"/>
              <a:buAutoNum type="arabicPeriod"/>
              <a:tabLst>
                <a:tab pos="622935" algn="l"/>
              </a:tabLst>
            </a:pP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Elija las opciones para la fuente, el tamaño, el color, el texto, etc. para la marca de agua y haga clic en</a:t>
            </a:r>
            <a:r>
              <a:rPr lang="es-ES" sz="2000" spc="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 </a:t>
            </a:r>
            <a:r>
              <a:rPr lang="es-ES" sz="2000" b="1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Aplicar</a:t>
            </a:r>
            <a:r>
              <a:rPr lang="es-ES" sz="2000" spc="-15" dirty="0">
                <a:solidFill>
                  <a:srgbClr val="363636"/>
                </a:solidFill>
                <a:effectLst/>
                <a:latin typeface="Carlito"/>
                <a:ea typeface="Carlito"/>
                <a:cs typeface="Carlito"/>
              </a:rPr>
              <a:t>.</a:t>
            </a:r>
            <a:endParaRPr lang="es-MX" sz="2000" spc="-15" dirty="0">
              <a:effectLst/>
              <a:latin typeface="Carlito"/>
              <a:ea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947363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9635" y="266652"/>
            <a:ext cx="10992729" cy="1325563"/>
          </a:xfrm>
        </p:spPr>
        <p:txBody>
          <a:bodyPr>
            <a:normAutofit/>
          </a:bodyPr>
          <a:lstStyle/>
          <a:p>
            <a:r>
              <a:rPr lang="es-ES" sz="3200" dirty="0"/>
              <a:t>2.9.-Agregar una imagen como marca de agua de fondo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634" y="1439591"/>
            <a:ext cx="10992729" cy="435133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Es una buena manera de incorporar identidad de marca al documento con un logotipo o de agregar un fondo atractivo. </a:t>
            </a:r>
          </a:p>
          <a:p>
            <a:r>
              <a:rPr lang="es-ES" dirty="0"/>
              <a:t>Se puede insertar una imagen de fondo, como marca de agua personalizada o en el  encabezado.</a:t>
            </a:r>
            <a:endParaRPr lang="es-MX" dirty="0"/>
          </a:p>
          <a:p>
            <a:pPr lvl="0"/>
            <a:r>
              <a:rPr lang="es-ES" dirty="0"/>
              <a:t>Haga clic en </a:t>
            </a:r>
            <a:r>
              <a:rPr lang="es-ES" b="1" dirty="0"/>
              <a:t>Marca de agua personalizada</a:t>
            </a:r>
            <a:r>
              <a:rPr lang="es-ES" dirty="0"/>
              <a:t>.</a:t>
            </a:r>
            <a:endParaRPr lang="es-MX" dirty="0"/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Haga clic en </a:t>
            </a:r>
            <a:r>
              <a:rPr lang="es-ES" b="1" dirty="0"/>
              <a:t>Marca de agua personalizada </a:t>
            </a:r>
            <a:r>
              <a:rPr lang="es-ES" dirty="0"/>
              <a:t>&gt; </a:t>
            </a:r>
            <a:r>
              <a:rPr lang="es-ES" b="1" dirty="0"/>
              <a:t>Seleccionar imagen</a:t>
            </a:r>
            <a:r>
              <a:rPr lang="es-ES" dirty="0"/>
              <a:t>.</a:t>
            </a:r>
            <a:endParaRPr lang="es-MX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Busque la imagen que desee y después haga clic en </a:t>
            </a:r>
            <a:r>
              <a:rPr lang="es-ES" b="1" dirty="0"/>
              <a:t>Insertar</a:t>
            </a:r>
            <a:r>
              <a:rPr lang="es-ES" dirty="0"/>
              <a:t>.</a:t>
            </a:r>
            <a:endParaRPr lang="es-MX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Seleccione un porcentaje en </a:t>
            </a:r>
            <a:r>
              <a:rPr lang="es-ES" b="1" dirty="0"/>
              <a:t>Escala </a:t>
            </a:r>
            <a:r>
              <a:rPr lang="es-ES" dirty="0"/>
              <a:t>para insertar la imagen en un tamaño concreto. Asegúrese de que sea un porcentaje suficientemente grande para llenar la página, o simplemente seleccione </a:t>
            </a:r>
            <a:r>
              <a:rPr lang="es-ES" b="1" dirty="0"/>
              <a:t>Automático</a:t>
            </a:r>
            <a:r>
              <a:rPr lang="es-ES" dirty="0"/>
              <a:t>.</a:t>
            </a:r>
            <a:endParaRPr lang="es-MX" dirty="0"/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Seleccione la casilla </a:t>
            </a:r>
            <a:r>
              <a:rPr lang="es-ES" b="1" dirty="0"/>
              <a:t>Decolorar </a:t>
            </a:r>
            <a:r>
              <a:rPr lang="es-ES" dirty="0"/>
              <a:t>para aclarar la imagen, de forma que no interfiera con el texto.</a:t>
            </a:r>
            <a:endParaRPr lang="es-MX" dirty="0"/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Haga clic en </a:t>
            </a:r>
            <a:r>
              <a:rPr lang="es-ES" b="1" dirty="0"/>
              <a:t>Aceptar</a:t>
            </a:r>
            <a:r>
              <a:rPr lang="es-ES" dirty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944775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6797" cy="915035"/>
          </a:xfrm>
        </p:spPr>
        <p:txBody>
          <a:bodyPr>
            <a:normAutofit/>
          </a:bodyPr>
          <a:lstStyle/>
          <a:p>
            <a:r>
              <a:rPr lang="es-ES" sz="3200" b="1" dirty="0"/>
              <a:t>Agregar una imagen de fondo con más opciones de formato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184" y="1417660"/>
            <a:ext cx="11217812" cy="4378021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Insertar una imagen de fondo como un encabezado es más complicado, pero tendrá más opciones para ajustar la foto.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Haga clic en </a:t>
            </a:r>
            <a:r>
              <a:rPr lang="es-ES" b="1" dirty="0"/>
              <a:t>Insertar </a:t>
            </a:r>
            <a:r>
              <a:rPr lang="es-ES" dirty="0"/>
              <a:t>&gt; </a:t>
            </a:r>
            <a:r>
              <a:rPr lang="es-ES" b="1" dirty="0"/>
              <a:t>Encabezado </a:t>
            </a:r>
            <a:r>
              <a:rPr lang="es-ES" dirty="0"/>
              <a:t>&gt; </a:t>
            </a:r>
            <a:r>
              <a:rPr lang="es-ES" b="1" dirty="0"/>
              <a:t>Editar encabezado</a:t>
            </a:r>
            <a:r>
              <a:rPr lang="es-ES" dirty="0"/>
              <a:t>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En la pestaña </a:t>
            </a:r>
            <a:r>
              <a:rPr lang="es-ES" b="1" dirty="0"/>
              <a:t>Herramientas de encabezado y pie de página</a:t>
            </a:r>
            <a:r>
              <a:rPr lang="es-ES" dirty="0"/>
              <a:t>, haga clic en </a:t>
            </a:r>
            <a:r>
              <a:rPr lang="es-ES" b="1" dirty="0"/>
              <a:t>Imágenes</a:t>
            </a:r>
            <a:r>
              <a:rPr lang="es-ES" dirty="0"/>
              <a:t>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Ir a imagen y haga clic en </a:t>
            </a:r>
            <a:r>
              <a:rPr lang="es-ES" b="1" dirty="0"/>
              <a:t>Insertar</a:t>
            </a:r>
            <a:r>
              <a:rPr lang="es-ES" dirty="0"/>
              <a:t>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En la pestaña </a:t>
            </a:r>
            <a:r>
              <a:rPr lang="es-ES" b="1" dirty="0"/>
              <a:t>Herramientas de imagen</a:t>
            </a:r>
            <a:r>
              <a:rPr lang="es-ES" dirty="0"/>
              <a:t>, haga clic en </a:t>
            </a:r>
            <a:r>
              <a:rPr lang="es-ES" b="1" dirty="0"/>
              <a:t>Posición </a:t>
            </a:r>
            <a:r>
              <a:rPr lang="es-ES" dirty="0"/>
              <a:t>y luego haga clic en la opción centrada en </a:t>
            </a:r>
            <a:r>
              <a:rPr lang="es-ES" b="1" dirty="0"/>
              <a:t>Con ajuste de texto</a:t>
            </a:r>
            <a:r>
              <a:rPr lang="es-ES" dirty="0"/>
              <a:t>.</a:t>
            </a:r>
            <a:endParaRPr lang="es-MX" dirty="0"/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En </a:t>
            </a:r>
            <a:r>
              <a:rPr lang="es-ES" b="1" dirty="0"/>
              <a:t>Herramientas de imagen</a:t>
            </a:r>
            <a:r>
              <a:rPr lang="es-ES" dirty="0"/>
              <a:t>, haga clic en </a:t>
            </a:r>
            <a:r>
              <a:rPr lang="es-ES" b="1" dirty="0"/>
              <a:t>Ajustar texto </a:t>
            </a:r>
            <a:r>
              <a:rPr lang="es-ES" dirty="0"/>
              <a:t>&gt; </a:t>
            </a:r>
            <a:r>
              <a:rPr lang="es-ES" b="1" dirty="0"/>
              <a:t>Detrás del texto</a:t>
            </a:r>
            <a:r>
              <a:rPr lang="es-ES" dirty="0"/>
              <a:t>.</a:t>
            </a:r>
            <a:endParaRPr lang="es-MX" dirty="0"/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En </a:t>
            </a:r>
            <a:r>
              <a:rPr lang="es-ES" b="1" dirty="0"/>
              <a:t>Herramientas de imagen</a:t>
            </a:r>
            <a:r>
              <a:rPr lang="es-ES" dirty="0"/>
              <a:t>, seleccione las opciones que quiere en el grupo </a:t>
            </a:r>
            <a:r>
              <a:rPr lang="es-ES" b="1" dirty="0"/>
              <a:t>Ajustar</a:t>
            </a:r>
            <a:r>
              <a:rPr lang="es-ES" dirty="0"/>
              <a:t>. Por ejemplo, para darle a la imagen un aspecto difuminado de modo que no interfiera con el texto, haga clic en </a:t>
            </a:r>
            <a:r>
              <a:rPr lang="es-ES" b="1" dirty="0"/>
              <a:t>Color </a:t>
            </a:r>
            <a:r>
              <a:rPr lang="es-ES" dirty="0"/>
              <a:t>y en </a:t>
            </a:r>
            <a:r>
              <a:rPr lang="es-ES" b="1" dirty="0"/>
              <a:t>Volver a colorear</a:t>
            </a:r>
            <a:r>
              <a:rPr lang="es-ES" dirty="0"/>
              <a:t>, haga clic en la opción </a:t>
            </a:r>
            <a:r>
              <a:rPr lang="es-ES" b="1" dirty="0"/>
              <a:t>Decolorar</a:t>
            </a:r>
            <a:r>
              <a:rPr lang="es-ES" dirty="0"/>
              <a:t>: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Haga clic en </a:t>
            </a:r>
            <a:r>
              <a:rPr lang="es-ES" b="1" dirty="0"/>
              <a:t>Herramientas de encabezado y pie de página </a:t>
            </a:r>
            <a:r>
              <a:rPr lang="es-ES" dirty="0"/>
              <a:t>&gt; </a:t>
            </a:r>
            <a:r>
              <a:rPr lang="es-ES" b="1" dirty="0"/>
              <a:t>Cerrar encabezado y pie de página</a:t>
            </a:r>
            <a:r>
              <a:rPr lang="es-ES" dirty="0"/>
              <a:t>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04531666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9302" y="103982"/>
            <a:ext cx="10515600" cy="1325563"/>
          </a:xfrm>
        </p:spPr>
        <p:txBody>
          <a:bodyPr/>
          <a:lstStyle/>
          <a:p>
            <a:r>
              <a:rPr lang="es-MX" dirty="0"/>
              <a:t>Insertar una firma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864" y="1058486"/>
            <a:ext cx="10515600" cy="4351338"/>
          </a:xfrm>
        </p:spPr>
        <p:txBody>
          <a:bodyPr>
            <a:normAutofit/>
          </a:bodyPr>
          <a:lstStyle/>
          <a:p>
            <a:r>
              <a:rPr lang="es-MX" sz="2000" dirty="0"/>
              <a:t>Puede firmar en un papel, luego escanear la firma (o sacar una foto)  recortar con un editor de imagen y guardar como formato de imagen. Luego puede ser incorporada en algún documento.</a:t>
            </a:r>
          </a:p>
          <a:p>
            <a:endParaRPr lang="es-MX" sz="2000" dirty="0"/>
          </a:p>
          <a:p>
            <a:endParaRPr lang="es-MX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2864" y="1874391"/>
            <a:ext cx="10156874" cy="3090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5048" tIns="12696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rlito" charset="0"/>
                <a:cs typeface="Carlito" charset="0"/>
              </a:rPr>
              <a:t>Insertar una línea de firma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Use el comando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Línea de firma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para insertar una línea de firma con una X al lado para indicar dónde hay que firmar el documento.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Haga clic en el lugar en donde quiera la línea.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Haga clic en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Insertar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&gt;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ea typeface="Carlito" charset="0"/>
                <a:cs typeface="Carlito" charset="0"/>
              </a:rPr>
              <a:t>Línea de firma</a:t>
            </a:r>
          </a:p>
          <a:p>
            <a:pPr lvl="0" algn="just">
              <a:buFontTx/>
              <a:buChar char="•"/>
            </a:pP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Luego haga clic en </a:t>
            </a:r>
            <a:r>
              <a:rPr lang="es-ES" sz="2000" b="1" dirty="0">
                <a:solidFill>
                  <a:srgbClr val="363636"/>
                </a:solidFill>
                <a:ea typeface="Carlito" charset="0"/>
                <a:cs typeface="Carlito" charset="0"/>
              </a:rPr>
              <a:t>Línea de firma de Microsoft Office</a:t>
            </a: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. En el cuadro </a:t>
            </a:r>
            <a:r>
              <a:rPr lang="es-ES" sz="2000" b="1" dirty="0">
                <a:solidFill>
                  <a:srgbClr val="363636"/>
                </a:solidFill>
                <a:ea typeface="Carlito" charset="0"/>
                <a:cs typeface="Carlito" charset="0"/>
              </a:rPr>
              <a:t>Configuración de firma</a:t>
            </a: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, puede escribir un nombre en el cuadro </a:t>
            </a:r>
            <a:r>
              <a:rPr lang="es-ES" sz="2000" b="1" dirty="0">
                <a:solidFill>
                  <a:srgbClr val="363636"/>
                </a:solidFill>
                <a:ea typeface="Carlito" charset="0"/>
                <a:cs typeface="Carlito" charset="0"/>
              </a:rPr>
              <a:t>firmante sugerido</a:t>
            </a: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. También puede agregar un título en el cuadro </a:t>
            </a:r>
            <a:r>
              <a:rPr lang="es-ES" sz="2000" b="1" dirty="0">
                <a:solidFill>
                  <a:srgbClr val="363636"/>
                </a:solidFill>
                <a:ea typeface="Carlito" charset="0"/>
                <a:cs typeface="Carlito" charset="0"/>
              </a:rPr>
              <a:t>Puesto del firmante sugerido</a:t>
            </a: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.</a:t>
            </a:r>
            <a:endParaRPr lang="es-MX" sz="2000" dirty="0"/>
          </a:p>
          <a:p>
            <a:pPr lvl="0" algn="just">
              <a:buFontTx/>
              <a:buChar char="•"/>
            </a:pP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Haga clic en </a:t>
            </a:r>
            <a:r>
              <a:rPr lang="es-ES" sz="2000" b="1" dirty="0">
                <a:solidFill>
                  <a:srgbClr val="363636"/>
                </a:solidFill>
                <a:ea typeface="Carlito" charset="0"/>
                <a:cs typeface="Carlito" charset="0"/>
              </a:rPr>
              <a:t>Aceptar</a:t>
            </a:r>
            <a:r>
              <a:rPr lang="es-ES" sz="2000" dirty="0">
                <a:solidFill>
                  <a:srgbClr val="363636"/>
                </a:solidFill>
                <a:ea typeface="Carlito" charset="0"/>
                <a:cs typeface="Carlito" charset="0"/>
              </a:rPr>
              <a:t>. La línea de firma aparecerá en el documento</a:t>
            </a: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217" name="image61.png" descr="Comando de Línea de firma de la pestaña Inser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016" y="2138083"/>
            <a:ext cx="4481204" cy="128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268" y="5933095"/>
            <a:ext cx="2408129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63536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Incluir texto escrito mediante teclado con su firma reutilizable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4304" y="1347323"/>
            <a:ext cx="9678573" cy="4351338"/>
          </a:xfrm>
        </p:spPr>
        <p:txBody>
          <a:bodyPr>
            <a:noAutofit/>
          </a:bodyPr>
          <a:lstStyle/>
          <a:p>
            <a:r>
              <a:rPr lang="es-ES" sz="2000" dirty="0"/>
              <a:t>Para que sea parte de su firma información como por ejemplo su cargo, teléfono o correo electrónico, debe ser </a:t>
            </a:r>
            <a:r>
              <a:rPr lang="es-ES" sz="2000" dirty="0" err="1"/>
              <a:t>guárdada</a:t>
            </a:r>
            <a:r>
              <a:rPr lang="es-ES" sz="2000" dirty="0"/>
              <a:t> junto con la imagen como autotexto.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Escriba el texto que quiera bajo la imagen insertada.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Seleccione la imagen y el texto escrito mediante teclado.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Haga clic en </a:t>
            </a:r>
            <a:r>
              <a:rPr lang="es-ES" sz="2000" b="1" dirty="0"/>
              <a:t>Insertar </a:t>
            </a:r>
            <a:r>
              <a:rPr lang="es-ES" sz="2000" dirty="0"/>
              <a:t>&gt; </a:t>
            </a:r>
            <a:r>
              <a:rPr lang="es-ES" sz="2000" b="1" dirty="0"/>
              <a:t>Elementos rápidos</a:t>
            </a:r>
            <a:r>
              <a:rPr lang="es-E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/>
              <a:t>Haga clic en </a:t>
            </a:r>
            <a:r>
              <a:rPr lang="es-ES" sz="2000" b="1" dirty="0"/>
              <a:t>Guardar selección en galería de elementos rápidos</a:t>
            </a:r>
            <a:r>
              <a:rPr lang="es-ES" sz="2000" dirty="0"/>
              <a:t>. Se abre el cuadro </a:t>
            </a:r>
            <a:r>
              <a:rPr lang="es-ES" sz="2000" b="1" dirty="0"/>
              <a:t>Crear nuevo bloque de construcción</a:t>
            </a:r>
            <a:r>
              <a:rPr lang="es-ES" sz="20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En el cuadro </a:t>
            </a:r>
            <a:r>
              <a:rPr lang="es-ES" sz="2000" b="1" dirty="0"/>
              <a:t>Nombre</a:t>
            </a:r>
            <a:r>
              <a:rPr lang="es-ES" sz="2000" dirty="0"/>
              <a:t>, escriba un nombre para el bloque de firma.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En el cuadro </a:t>
            </a:r>
            <a:r>
              <a:rPr lang="es-ES" sz="2000" b="1" dirty="0"/>
              <a:t>Galería</a:t>
            </a:r>
            <a:r>
              <a:rPr lang="es-ES" sz="2000" dirty="0"/>
              <a:t>, seleccione </a:t>
            </a:r>
            <a:r>
              <a:rPr lang="es-ES" sz="2000" b="1" dirty="0"/>
              <a:t>Autotexto</a:t>
            </a:r>
            <a:r>
              <a:rPr lang="es-ES" sz="2000" dirty="0"/>
              <a:t>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Haga clic en </a:t>
            </a:r>
            <a:r>
              <a:rPr lang="es-ES" sz="2000" b="1" dirty="0"/>
              <a:t>Aceptar</a:t>
            </a:r>
            <a:r>
              <a:rPr lang="es-ES" sz="2000" dirty="0"/>
              <a:t>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Al usar esta firma, coloque el punto de inserción en donde quiera insertar el bloque de firma.</a:t>
            </a:r>
            <a:endParaRPr lang="es-MX" sz="2000" dirty="0"/>
          </a:p>
          <a:p>
            <a:pPr marL="514350" lvl="0" indent="-514350">
              <a:buFont typeface="+mj-lt"/>
              <a:buAutoNum type="arabicPeriod"/>
            </a:pPr>
            <a:r>
              <a:rPr lang="es-ES" sz="2000" dirty="0"/>
              <a:t>Haga clic en </a:t>
            </a:r>
            <a:r>
              <a:rPr lang="es-ES" sz="2000" b="1" dirty="0"/>
              <a:t>Insertar </a:t>
            </a:r>
            <a:r>
              <a:rPr lang="es-ES" sz="2000" dirty="0"/>
              <a:t>&gt; </a:t>
            </a:r>
            <a:r>
              <a:rPr lang="es-ES" sz="2000" b="1" dirty="0"/>
              <a:t>Elementos rápidos </a:t>
            </a:r>
            <a:r>
              <a:rPr lang="es-ES" sz="2000" dirty="0"/>
              <a:t>&gt; </a:t>
            </a:r>
            <a:r>
              <a:rPr lang="es-ES" sz="2000" b="1" dirty="0"/>
              <a:t>Autotexto</a:t>
            </a:r>
            <a:r>
              <a:rPr lang="es-ES" sz="2000" dirty="0"/>
              <a:t>, y luego haga clic en el nombre de su bloque de firma.</a:t>
            </a:r>
            <a:endParaRPr lang="es-MX" sz="2000" dirty="0"/>
          </a:p>
          <a:p>
            <a:endParaRPr lang="es-MX" sz="20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895" y="2097567"/>
            <a:ext cx="2488709" cy="248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86246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138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/>
              <a:t>2.4.-Establecer los márgenes de una página en Word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Word establece automáticamente un margen de página de una pulgada alrededor de cada página.</a:t>
            </a:r>
          </a:p>
          <a:p>
            <a:r>
              <a:rPr lang="es-ES" dirty="0"/>
              <a:t> Se puede seleccionar un margen diferente ya predefinido; o bien, crear uno propio. </a:t>
            </a:r>
          </a:p>
          <a:p>
            <a:r>
              <a:rPr lang="es-ES" dirty="0"/>
              <a:t>También puede establecer márgenes de páginas opuestas, </a:t>
            </a:r>
          </a:p>
          <a:p>
            <a:r>
              <a:rPr lang="es-ES" dirty="0"/>
              <a:t>Permitir espacio adicional para los márgenes para enlazar el documento y cambiar el modo en que se miden los márgenes.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9992535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52" y="16169"/>
            <a:ext cx="7968174" cy="1325563"/>
          </a:xfrm>
        </p:spPr>
        <p:txBody>
          <a:bodyPr>
            <a:normAutofit/>
          </a:bodyPr>
          <a:lstStyle/>
          <a:p>
            <a:r>
              <a:rPr lang="es-MX" sz="3200" dirty="0"/>
              <a:t>Elegir una configuración de margen predefinida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8034" y="1613163"/>
            <a:ext cx="93059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FontTx/>
              <a:buChar char="•"/>
            </a:pPr>
            <a:r>
              <a:rPr lang="es-ES" dirty="0">
                <a:solidFill>
                  <a:srgbClr val="363636"/>
                </a:solidFill>
                <a:ea typeface="Carlito"/>
                <a:cs typeface="Carlito"/>
              </a:rPr>
              <a:t>Haga clic en </a:t>
            </a:r>
            <a:r>
              <a:rPr lang="es-ES" b="1" dirty="0">
                <a:solidFill>
                  <a:srgbClr val="363636"/>
                </a:solidFill>
                <a:ea typeface="Carlito"/>
                <a:cs typeface="Carlito"/>
              </a:rPr>
              <a:t>Diseño </a:t>
            </a:r>
            <a:r>
              <a:rPr lang="es-ES" dirty="0">
                <a:solidFill>
                  <a:srgbClr val="363636"/>
                </a:solidFill>
                <a:ea typeface="Carlito"/>
                <a:cs typeface="Carlito"/>
              </a:rPr>
              <a:t>&gt; </a:t>
            </a:r>
            <a:r>
              <a:rPr lang="es-ES" b="1" dirty="0">
                <a:solidFill>
                  <a:srgbClr val="363636"/>
                </a:solidFill>
                <a:ea typeface="Carlito"/>
                <a:cs typeface="Carlito"/>
              </a:rPr>
              <a:t>Márgenes</a:t>
            </a:r>
            <a:r>
              <a:rPr lang="es-ES" dirty="0">
                <a:solidFill>
                  <a:srgbClr val="363636"/>
                </a:solidFill>
                <a:ea typeface="Carlito"/>
                <a:cs typeface="Carlito"/>
              </a:rPr>
              <a:t>.</a:t>
            </a:r>
          </a:p>
          <a:p>
            <a:r>
              <a:rPr lang="es-ES" dirty="0"/>
              <a:t>Aparece la galería </a:t>
            </a:r>
            <a:r>
              <a:rPr lang="es-ES" b="1" dirty="0"/>
              <a:t>Márgenes </a:t>
            </a:r>
            <a:r>
              <a:rPr lang="es-ES" dirty="0"/>
              <a:t>con el margen </a:t>
            </a:r>
            <a:r>
              <a:rPr lang="es-ES" b="1" dirty="0"/>
              <a:t>Normal </a:t>
            </a:r>
            <a:r>
              <a:rPr lang="es-ES" dirty="0"/>
              <a:t>de una pulgada ya seleccionado.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pPr lvl="0"/>
            <a:r>
              <a:rPr lang="es-ES" dirty="0"/>
              <a:t>Para cambiar los márgenes, haga clic en cualquiera de las demás opciones de la galería </a:t>
            </a:r>
            <a:r>
              <a:rPr lang="es-ES" b="1" dirty="0"/>
              <a:t>Márgenes</a:t>
            </a:r>
            <a:r>
              <a:rPr lang="es-ES" dirty="0"/>
              <a:t>. Cada uno muestra las medidas del margen</a:t>
            </a:r>
          </a:p>
          <a:p>
            <a:pPr lvl="0"/>
            <a:endParaRPr lang="es-ES" dirty="0"/>
          </a:p>
          <a:p>
            <a:r>
              <a:rPr lang="es-ES" b="1" dirty="0"/>
              <a:t>Notas:</a:t>
            </a:r>
            <a:endParaRPr lang="es-MX" b="1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Si el documento contiene varias secciones, el nuevo margen se aplicará únicamente a la sección en la que se encuentra o en tantas secciones como las que haya seleccionado.</a:t>
            </a:r>
            <a:endParaRPr lang="es-MX" sz="1600" dirty="0"/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Si desea que el nuevo margen sea el predeterminado cada vez que abra Word, haga clic en </a:t>
            </a:r>
            <a:r>
              <a:rPr lang="es-ES" b="1" dirty="0"/>
              <a:t>Márgenes -&gt;Márgenes personalizados</a:t>
            </a:r>
            <a:r>
              <a:rPr lang="es-ES" dirty="0"/>
              <a:t>. En </a:t>
            </a:r>
            <a:r>
              <a:rPr lang="es-ES" b="1" dirty="0"/>
              <a:t>Configuración de página</a:t>
            </a:r>
            <a:r>
              <a:rPr lang="es-ES" dirty="0"/>
              <a:t>, en la pestaña </a:t>
            </a:r>
            <a:r>
              <a:rPr lang="es-ES" b="1" dirty="0"/>
              <a:t>Márgenes</a:t>
            </a:r>
            <a:r>
              <a:rPr lang="es-ES" dirty="0"/>
              <a:t>, haga clic en -&gt;</a:t>
            </a:r>
            <a:r>
              <a:rPr lang="es-ES" b="1" dirty="0"/>
              <a:t>Establecer como predeterminado</a:t>
            </a:r>
            <a:r>
              <a:rPr lang="es-ES" dirty="0"/>
              <a:t>.</a:t>
            </a:r>
            <a:endParaRPr lang="es-MX" b="1" dirty="0"/>
          </a:p>
          <a:p>
            <a:pPr lvl="0"/>
            <a:endParaRPr lang="es-MX" dirty="0"/>
          </a:p>
          <a:p>
            <a:pPr lvl="0">
              <a:buFontTx/>
              <a:buChar char="•"/>
            </a:pPr>
            <a:endParaRPr lang="es-MX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image46.png" descr="La opción Márgenes está resaltada en la pestaña Visualizació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5487" y="798858"/>
            <a:ext cx="4257822" cy="1135730"/>
          </a:xfrm>
          <a:prstGeom prst="rect">
            <a:avLst/>
          </a:prstGeom>
        </p:spPr>
      </p:pic>
      <p:pic>
        <p:nvPicPr>
          <p:cNvPr id="8" name="image47.png" descr="Desde la ficha Disposición, muestra las opciones para los márgenes,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3959" y="2070303"/>
            <a:ext cx="24193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5002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Crear márgenes personalizados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Si ninguno de los márgenes estándares concuerda con lo que desea, defina sus propios márgenes.</a:t>
            </a:r>
            <a:endParaRPr lang="es-MX" dirty="0"/>
          </a:p>
          <a:p>
            <a:pPr algn="just"/>
            <a:r>
              <a:rPr lang="es-ES" dirty="0"/>
              <a:t> Haga clic en </a:t>
            </a:r>
            <a:r>
              <a:rPr lang="es-ES" b="1" dirty="0"/>
              <a:t>Diseño </a:t>
            </a:r>
            <a:r>
              <a:rPr lang="es-ES" dirty="0"/>
              <a:t>&gt; </a:t>
            </a:r>
            <a:r>
              <a:rPr lang="es-ES" b="1" dirty="0"/>
              <a:t>Márgenes </a:t>
            </a:r>
            <a:r>
              <a:rPr lang="es-ES" dirty="0"/>
              <a:t>&gt; </a:t>
            </a:r>
            <a:r>
              <a:rPr lang="es-ES" b="1" dirty="0"/>
              <a:t>Márgenes personalizados</a:t>
            </a:r>
            <a:r>
              <a:rPr lang="es-ES" dirty="0"/>
              <a:t>.</a:t>
            </a:r>
            <a:endParaRPr lang="es-MX" dirty="0"/>
          </a:p>
          <a:p>
            <a:pPr lvl="0" algn="just"/>
            <a:r>
              <a:rPr lang="es-ES" dirty="0"/>
              <a:t>En </a:t>
            </a:r>
            <a:r>
              <a:rPr lang="es-ES" b="1" dirty="0"/>
              <a:t>Configuración de página</a:t>
            </a:r>
            <a:r>
              <a:rPr lang="es-ES" dirty="0"/>
              <a:t>, en </a:t>
            </a:r>
            <a:r>
              <a:rPr lang="es-ES" b="1" dirty="0"/>
              <a:t>Márgenes</a:t>
            </a:r>
            <a:r>
              <a:rPr lang="es-ES" dirty="0"/>
              <a:t>, escriba los valores que desee.</a:t>
            </a:r>
            <a:endParaRPr lang="es-MX" dirty="0"/>
          </a:p>
          <a:p>
            <a:pPr algn="just"/>
            <a:r>
              <a:rPr lang="es-ES" b="1" dirty="0"/>
              <a:t>Nota </a:t>
            </a:r>
            <a:r>
              <a:rPr lang="es-ES" dirty="0"/>
              <a:t>Si desea que los nuevos márgenes sean los predeterminados cada vez que abra Word, haga clic en </a:t>
            </a:r>
            <a:r>
              <a:rPr lang="es-ES" b="1" dirty="0"/>
              <a:t>Márgenes </a:t>
            </a:r>
            <a:r>
              <a:rPr lang="es-ES" dirty="0"/>
              <a:t>&gt; </a:t>
            </a:r>
            <a:r>
              <a:rPr lang="es-ES" b="1" dirty="0"/>
              <a:t>Márgenes personalizados</a:t>
            </a:r>
            <a:r>
              <a:rPr lang="es-ES" dirty="0"/>
              <a:t>. En </a:t>
            </a:r>
            <a:r>
              <a:rPr lang="es-ES" b="1" dirty="0"/>
              <a:t>Configuración de página</a:t>
            </a:r>
            <a:r>
              <a:rPr lang="es-ES" dirty="0"/>
              <a:t>, en la pestaña </a:t>
            </a:r>
            <a:r>
              <a:rPr lang="es-ES" b="1" dirty="0"/>
              <a:t>Márgenes</a:t>
            </a:r>
            <a:r>
              <a:rPr lang="es-ES" dirty="0"/>
              <a:t>, haga clic en </a:t>
            </a:r>
            <a:r>
              <a:rPr lang="es-ES" b="1" dirty="0"/>
              <a:t>Establecer como predeterminado</a:t>
            </a:r>
            <a:r>
              <a:rPr lang="es-ES" dirty="0"/>
              <a:t>.</a:t>
            </a: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298348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Establecer márgenes de páginas opuestas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Utilice márgenes simétricos para configurar páginas opuestas en documentos de doble cara, como libros o revistas, de manera que los márgenes de la página izquierda serán una imagen reflejada de los de la derecha.</a:t>
            </a:r>
            <a:endParaRPr lang="es-MX" dirty="0"/>
          </a:p>
          <a:p>
            <a:pPr lvl="0"/>
            <a:r>
              <a:rPr lang="es-ES" dirty="0"/>
              <a:t>Haga clic en </a:t>
            </a:r>
            <a:r>
              <a:rPr lang="es-ES" b="1" dirty="0"/>
              <a:t>Diseño </a:t>
            </a:r>
            <a:r>
              <a:rPr lang="es-ES" dirty="0"/>
              <a:t>&gt; </a:t>
            </a:r>
            <a:r>
              <a:rPr lang="es-ES" b="1" dirty="0"/>
              <a:t>Márgenes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Haga clic en </a:t>
            </a:r>
            <a:r>
              <a:rPr lang="es-ES" b="1" dirty="0"/>
              <a:t>Reflejado</a:t>
            </a:r>
            <a:r>
              <a:rPr lang="es-ES" dirty="0"/>
              <a:t>.</a:t>
            </a:r>
            <a:endParaRPr lang="es-MX" dirty="0"/>
          </a:p>
          <a:p>
            <a:r>
              <a:rPr lang="es-ES" b="1" dirty="0"/>
              <a:t>Nota </a:t>
            </a:r>
            <a:r>
              <a:rPr lang="es-ES" dirty="0"/>
              <a:t>Para cambiar los anchos de los márgenes reflejados, haga clic en </a:t>
            </a:r>
            <a:r>
              <a:rPr lang="es-ES" b="1" dirty="0"/>
              <a:t>Márgenes personalizados </a:t>
            </a:r>
            <a:r>
              <a:rPr lang="es-ES" dirty="0"/>
              <a:t>en la parte inferior de la galería </a:t>
            </a:r>
            <a:r>
              <a:rPr lang="es-ES" b="1" dirty="0"/>
              <a:t>Márgenes</a:t>
            </a:r>
            <a:r>
              <a:rPr lang="es-ES" dirty="0"/>
              <a:t>. Escriba los nuevos valores en los cuadros </a:t>
            </a:r>
            <a:r>
              <a:rPr lang="es-ES" b="1" dirty="0"/>
              <a:t>Interior </a:t>
            </a:r>
            <a:r>
              <a:rPr lang="es-ES" dirty="0"/>
              <a:t>y </a:t>
            </a:r>
            <a:r>
              <a:rPr lang="es-ES" b="1" dirty="0"/>
              <a:t>Exterior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242574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601" y="351057"/>
            <a:ext cx="11006797" cy="1325563"/>
          </a:xfrm>
        </p:spPr>
        <p:txBody>
          <a:bodyPr>
            <a:normAutofit/>
          </a:bodyPr>
          <a:lstStyle/>
          <a:p>
            <a:r>
              <a:rPr lang="es-ES" sz="3200" b="1" dirty="0"/>
              <a:t>Agregar un margen de encuadernación para documentos enlazados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544271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 </a:t>
            </a:r>
            <a:r>
              <a:rPr lang="es-ES" dirty="0"/>
              <a:t>Un margen de encuadernación agrega espacio adicional a los márgenes laterales, al margen superior o a los márgenes internos de un documento que planea enlazar. De esa manera, se asegura de que el texto no se oculta con el enlace.</a:t>
            </a:r>
            <a:endParaRPr lang="es-MX" dirty="0"/>
          </a:p>
          <a:p>
            <a:r>
              <a:rPr lang="es-ES" dirty="0"/>
              <a:t> Haga clic en </a:t>
            </a:r>
            <a:r>
              <a:rPr lang="es-ES" b="1" dirty="0"/>
              <a:t>Diseño </a:t>
            </a:r>
            <a:r>
              <a:rPr lang="es-ES" dirty="0"/>
              <a:t>&gt; </a:t>
            </a:r>
            <a:r>
              <a:rPr lang="es-ES" b="1" dirty="0"/>
              <a:t>Márgenes </a:t>
            </a:r>
            <a:r>
              <a:rPr lang="es-ES" dirty="0"/>
              <a:t>&gt; </a:t>
            </a:r>
            <a:r>
              <a:rPr lang="es-ES" b="1" dirty="0"/>
              <a:t>Márgenes personalizados.</a:t>
            </a:r>
            <a:endParaRPr lang="es-MX" dirty="0"/>
          </a:p>
          <a:p>
            <a:pPr lvl="0"/>
            <a:r>
              <a:rPr lang="es-ES" dirty="0"/>
              <a:t>En el cuadro </a:t>
            </a:r>
            <a:r>
              <a:rPr lang="es-ES" b="1" dirty="0"/>
              <a:t>Encuadernación</a:t>
            </a:r>
            <a:r>
              <a:rPr lang="es-ES" dirty="0"/>
              <a:t>, escriba un valor para el ancho del margen de encuadernación.</a:t>
            </a:r>
            <a:endParaRPr lang="es-MX" dirty="0"/>
          </a:p>
          <a:p>
            <a:pPr lvl="0"/>
            <a:r>
              <a:rPr lang="es-ES" dirty="0"/>
              <a:t>En el cuadro </a:t>
            </a:r>
            <a:r>
              <a:rPr lang="es-ES" b="1" dirty="0"/>
              <a:t>Posición del margen interno</a:t>
            </a:r>
            <a:r>
              <a:rPr lang="es-ES" dirty="0"/>
              <a:t>, haga clic en </a:t>
            </a:r>
            <a:r>
              <a:rPr lang="es-ES" b="1" dirty="0"/>
              <a:t>Izquierda </a:t>
            </a:r>
            <a:r>
              <a:rPr lang="es-ES" dirty="0"/>
              <a:t>o en </a:t>
            </a:r>
            <a:r>
              <a:rPr lang="es-ES" b="1" dirty="0"/>
              <a:t>Superior</a:t>
            </a:r>
            <a:r>
              <a:rPr lang="es-ES" dirty="0"/>
              <a:t>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ES" b="1" dirty="0"/>
              <a:t>Nota </a:t>
            </a:r>
            <a:r>
              <a:rPr lang="es-ES" dirty="0"/>
              <a:t>El cuadro </a:t>
            </a:r>
            <a:r>
              <a:rPr lang="es-ES" b="1" dirty="0"/>
              <a:t>Posición del margen interno </a:t>
            </a:r>
            <a:r>
              <a:rPr lang="es-ES" dirty="0"/>
              <a:t>no está disponible cuando utiliza las opciones de página </a:t>
            </a:r>
            <a:r>
              <a:rPr lang="es-ES" b="1" dirty="0"/>
              <a:t>Márgenes simétricos</a:t>
            </a:r>
            <a:r>
              <a:rPr lang="es-ES" dirty="0"/>
              <a:t>, </a:t>
            </a:r>
            <a:r>
              <a:rPr lang="es-ES" b="1" dirty="0"/>
              <a:t>2 páginas por hoja </a:t>
            </a:r>
            <a:r>
              <a:rPr lang="es-ES" dirty="0"/>
              <a:t>o </a:t>
            </a:r>
            <a:r>
              <a:rPr lang="es-ES" b="1" dirty="0"/>
              <a:t>Formato libro</a:t>
            </a:r>
            <a:r>
              <a:rPr lang="es-ES" dirty="0"/>
              <a:t>, ya que esas opciones establecen la posición del margen interno de forma automática.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070542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/>
              <a:t>Cambiar la unidad de medida de margen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116" y="1291052"/>
            <a:ext cx="11006798" cy="539110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sz="1800" dirty="0"/>
              <a:t>Establezca la unidad de margen de medida a lo que encuentre de mayor utilidad: pulgadas, centímetros, milímetros, puntos o picas.</a:t>
            </a:r>
            <a:endParaRPr lang="es-MX" sz="1800" dirty="0"/>
          </a:p>
          <a:p>
            <a:pPr>
              <a:spcBef>
                <a:spcPts val="600"/>
              </a:spcBef>
            </a:pPr>
            <a:r>
              <a:rPr lang="es-ES" sz="1800" dirty="0"/>
              <a:t> Haga clic en </a:t>
            </a:r>
            <a:r>
              <a:rPr lang="es-ES" sz="1800" b="1" dirty="0"/>
              <a:t>Archivo </a:t>
            </a:r>
            <a:r>
              <a:rPr lang="es-ES" sz="1800" dirty="0"/>
              <a:t>&gt; </a:t>
            </a:r>
            <a:r>
              <a:rPr lang="es-ES" sz="1800" b="1" dirty="0"/>
              <a:t>Opciones </a:t>
            </a:r>
            <a:r>
              <a:rPr lang="es-ES" sz="1800" dirty="0"/>
              <a:t>&gt; </a:t>
            </a:r>
            <a:r>
              <a:rPr lang="es-ES" sz="1800" b="1" dirty="0"/>
              <a:t>Avanzadas</a:t>
            </a:r>
            <a:r>
              <a:rPr lang="es-ES" sz="1800" dirty="0"/>
              <a:t>.</a:t>
            </a:r>
            <a:endParaRPr lang="es-MX" sz="1800" dirty="0"/>
          </a:p>
          <a:p>
            <a:pPr lvl="0">
              <a:spcBef>
                <a:spcPts val="600"/>
              </a:spcBef>
            </a:pPr>
            <a:r>
              <a:rPr lang="es-ES" sz="1800" dirty="0"/>
              <a:t>En </a:t>
            </a:r>
            <a:r>
              <a:rPr lang="es-ES" sz="1800" b="1" dirty="0"/>
              <a:t>Mostrar</a:t>
            </a:r>
            <a:r>
              <a:rPr lang="es-ES" sz="1800" dirty="0"/>
              <a:t>, en el cuadro </a:t>
            </a:r>
            <a:r>
              <a:rPr lang="es-ES" sz="1800" b="1" dirty="0"/>
              <a:t>Mostrar medidas en unidades de</a:t>
            </a:r>
            <a:r>
              <a:rPr lang="es-ES" sz="1800" dirty="0"/>
              <a:t>, seleccione la unidad que desea.</a:t>
            </a:r>
            <a:endParaRPr lang="es-MX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es-ES" sz="1800" b="1" dirty="0"/>
              <a:t>IMPORTANTE:</a:t>
            </a:r>
          </a:p>
          <a:p>
            <a:pPr lvl="0">
              <a:spcBef>
                <a:spcPts val="600"/>
              </a:spcBef>
            </a:pPr>
            <a:r>
              <a:rPr lang="es-ES" sz="1800" dirty="0"/>
              <a:t>Para cambiar los márgenes desde un determinado punto en adelante en un documento: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s-ES" sz="1800" dirty="0"/>
              <a:t>seleccione el texto, haga clic en </a:t>
            </a:r>
            <a:r>
              <a:rPr lang="es-ES" sz="1800" b="1" dirty="0"/>
              <a:t>Diseño </a:t>
            </a:r>
            <a:r>
              <a:rPr lang="es-ES" sz="1800" dirty="0"/>
              <a:t>&gt; </a:t>
            </a:r>
            <a:r>
              <a:rPr lang="es-ES" sz="1800" b="1" dirty="0"/>
              <a:t>Márgenes </a:t>
            </a:r>
            <a:r>
              <a:rPr lang="es-ES" sz="1800" dirty="0"/>
              <a:t>&gt; </a:t>
            </a:r>
            <a:r>
              <a:rPr lang="es-ES" sz="1800" b="1" dirty="0"/>
              <a:t>Márgenes personalizados</a:t>
            </a:r>
            <a:r>
              <a:rPr lang="es-ES" sz="1800" dirty="0"/>
              <a:t>. Luego, en la pestaña </a:t>
            </a:r>
            <a:r>
              <a:rPr lang="es-ES" sz="1800" b="1" dirty="0"/>
              <a:t>Márgenes </a:t>
            </a:r>
            <a:r>
              <a:rPr lang="es-ES" sz="1800" dirty="0"/>
              <a:t>en </a:t>
            </a:r>
            <a:r>
              <a:rPr lang="es-ES" sz="1800" b="1" dirty="0"/>
              <a:t>Configurar página</a:t>
            </a:r>
            <a:r>
              <a:rPr lang="es-ES" sz="1800" dirty="0"/>
              <a:t>, introduzca los valores de los márgenes que desee y, en </a:t>
            </a:r>
            <a:r>
              <a:rPr lang="es-ES" sz="1800" b="1" dirty="0"/>
              <a:t>Aplicar a</a:t>
            </a:r>
            <a:r>
              <a:rPr lang="es-ES" sz="1800" dirty="0"/>
              <a:t>, haga clic en </a:t>
            </a:r>
            <a:r>
              <a:rPr lang="es-ES" sz="1800" b="1" dirty="0"/>
              <a:t>De aquí en adelante</a:t>
            </a:r>
            <a:r>
              <a:rPr lang="es-ES" sz="1800" dirty="0"/>
              <a:t>.</a:t>
            </a:r>
            <a:endParaRPr lang="es-MX" sz="1800" dirty="0"/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s-ES" sz="1800" dirty="0"/>
              <a:t>Si aplica márgenes al texto seleccionado, Word inserta automáticamente saltos de sección antes y después del texto. Si el documento ya está dividido en secciones, puede hacer clic en una sección o seleccionar varias secciones y, luego, cambiar los márgenes.</a:t>
            </a:r>
            <a:endParaRPr lang="es-MX" sz="1800" dirty="0"/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s-ES" sz="1800" dirty="0"/>
              <a:t>La mayoría de las impresoras requieren un ancho mínimo para la configuración de los márgenes, porque no pueden imprimir hasta los bordes de las páginas. 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s-ES" sz="1800" dirty="0"/>
              <a:t>Si trata de definir márgenes que son demasiado estrechos, se muestra el mensaje </a:t>
            </a:r>
            <a:r>
              <a:rPr lang="es-ES" sz="1800" b="1" dirty="0"/>
              <a:t>Uno o más márgenes están establecidos fuera del área imprimible de la página</a:t>
            </a:r>
            <a:r>
              <a:rPr lang="es-ES" sz="1800" dirty="0"/>
              <a:t>. Haga clic en </a:t>
            </a:r>
            <a:r>
              <a:rPr lang="es-ES" sz="1800" b="1" dirty="0"/>
              <a:t>Corregir </a:t>
            </a:r>
            <a:r>
              <a:rPr lang="es-ES" sz="1800" dirty="0"/>
              <a:t>para aumentar el ancho de los márgenes automáticamente. La configuración del margen mínimo depende de la impresora, del controlador de la impresora y del tamaño del papel.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620164122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815" y="192318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dirty="0"/>
              <a:t>2.5.-Cambiar el espaciado interlineal predeterminado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5716" y="1257516"/>
            <a:ext cx="8697939" cy="5396501"/>
          </a:xfrm>
        </p:spPr>
        <p:txBody>
          <a:bodyPr>
            <a:noAutofit/>
          </a:bodyPr>
          <a:lstStyle/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interlineado predeterminado en Word es 1,15. 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 forma predeterminada: </a:t>
            </a:r>
          </a:p>
          <a:p>
            <a:pPr lvl="1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Los párrafos siempre van seguidos de una línea en blanco y los títulos tienen un espacio encima de ellos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En la pestaña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haga clic en el botón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Espaciado entre líneas y párrafos</a:t>
            </a:r>
          </a:p>
          <a:p>
            <a:pPr lvl="1"/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Haga clic en </a:t>
            </a:r>
            <a:r>
              <a:rPr kumimoji="0" lang="es-ES" sz="18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Opciones de interlineado 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en la parte inferior del menú y, después, seleccione las opciones que desee en el cuadro de diálogo </a:t>
            </a:r>
            <a:r>
              <a:rPr kumimoji="0" lang="es-ES" sz="18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Párrafo 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en </a:t>
            </a:r>
            <a:r>
              <a:rPr kumimoji="0" lang="es-ES" sz="18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Espaciado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. Para obtener más información sobre estas opciones de configuración, consulte 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  <a:hlinkClick r:id="rId2"/>
              </a:rPr>
              <a:t>Ajustar sangría y espaciado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Carlito" charset="0"/>
                <a:cs typeface="Arial" panose="020B0604020202020204" pitchFamily="34" charset="0"/>
              </a:rPr>
              <a:t>.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Para cambiar el espaciado que precede o sigue a los párrafos seleccionados, haga clic en la flecha situada junto a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Anterior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Posterior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y escriba el espacio que desea.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Haga clic en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Establecer como predeterminado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En el cuadro de diálogo, haga clic junto a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Todos los documentos basados en plantillas Normal.dotm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y, después, en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Aceptar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3655" y="576656"/>
            <a:ext cx="3001399" cy="2684888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450100" y="4008575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image49.png" descr="Las opciones de Espaciado se resaltan en el cuadro de diálogo Párrafo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556" y="3385847"/>
            <a:ext cx="2750378" cy="321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2300" y="4476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117256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169" y="233864"/>
            <a:ext cx="10515600" cy="1069474"/>
          </a:xfrm>
        </p:spPr>
        <p:txBody>
          <a:bodyPr>
            <a:normAutofit/>
          </a:bodyPr>
          <a:lstStyle/>
          <a:p>
            <a:r>
              <a:rPr lang="es-ES" sz="3200" b="1" dirty="0"/>
              <a:t>2.6.-Cambiar el interlineado en Word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3289" y="1032217"/>
            <a:ext cx="9796976" cy="48979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/>
              <a:t>El modo más rápido de cambiar la longitud de espacio que aparece entre las líneas de texto o entre párrafos en un documento entero es usar el botón </a:t>
            </a:r>
            <a:r>
              <a:rPr lang="es-ES" b="1" dirty="0"/>
              <a:t>Espaciado entre párrafos </a:t>
            </a:r>
            <a:r>
              <a:rPr lang="es-ES" dirty="0"/>
              <a:t>de la pestaña </a:t>
            </a:r>
            <a:r>
              <a:rPr lang="es-ES" b="1" dirty="0"/>
              <a:t>Diseño</a:t>
            </a:r>
            <a:r>
              <a:rPr lang="es-ES" dirty="0"/>
              <a:t>, que cambia estos dos parámetros al mismo tiempo.</a:t>
            </a:r>
            <a:endParaRPr lang="es-MX" dirty="0"/>
          </a:p>
          <a:p>
            <a:r>
              <a:rPr lang="es-ES" dirty="0"/>
              <a:t>Haga clic en </a:t>
            </a:r>
            <a:r>
              <a:rPr lang="es-ES" b="1" dirty="0"/>
              <a:t>Diseño </a:t>
            </a:r>
            <a:r>
              <a:rPr lang="es-ES" dirty="0"/>
              <a:t>&gt; </a:t>
            </a:r>
            <a:r>
              <a:rPr lang="es-ES" b="1" dirty="0"/>
              <a:t>Espacio entre párrafos</a:t>
            </a:r>
          </a:p>
          <a:p>
            <a:pPr lvl="0"/>
            <a:r>
              <a:rPr lang="es-ES" dirty="0"/>
              <a:t>Mueva el cursor sobre las distintas opciones de espaciado entre párrafos que hay en </a:t>
            </a:r>
            <a:r>
              <a:rPr lang="es-ES" b="1" dirty="0"/>
              <a:t>Integrado </a:t>
            </a:r>
            <a:r>
              <a:rPr lang="es-ES" dirty="0"/>
              <a:t>y observe cómo cambia el interlineado.</a:t>
            </a:r>
            <a:endParaRPr lang="es-MX" dirty="0"/>
          </a:p>
          <a:p>
            <a:pPr lvl="0"/>
            <a:r>
              <a:rPr lang="es-ES" dirty="0"/>
              <a:t>Haga clic en la opción que desee. Si quiere usar un </a:t>
            </a:r>
            <a:r>
              <a:rPr lang="es-ES" dirty="0">
                <a:hlinkClick r:id="rId2"/>
              </a:rPr>
              <a:t>espacio sencillo en el documento</a:t>
            </a:r>
            <a:r>
              <a:rPr lang="es-ES" dirty="0"/>
              <a:t>, elija </a:t>
            </a:r>
            <a:r>
              <a:rPr lang="es-ES" b="1" dirty="0"/>
              <a:t>Sin espacio entre párrafos</a:t>
            </a:r>
            <a:r>
              <a:rPr lang="es-ES" dirty="0"/>
              <a:t>.</a:t>
            </a:r>
            <a:endParaRPr lang="es-MX" dirty="0"/>
          </a:p>
          <a:p>
            <a:pPr>
              <a:lnSpc>
                <a:spcPct val="120000"/>
              </a:lnSpc>
            </a:pPr>
            <a:r>
              <a:rPr lang="es-ES" dirty="0"/>
              <a:t> Esto reemplaza la configuración del conjunto de estilos que esté usando actualmente. Si, posteriormente, decide que prefiere volver a la configuración original, haga clic en </a:t>
            </a:r>
            <a:r>
              <a:rPr lang="es-ES" b="1" dirty="0"/>
              <a:t>Diseño </a:t>
            </a:r>
            <a:r>
              <a:rPr lang="es-ES" dirty="0"/>
              <a:t>&gt; </a:t>
            </a:r>
            <a:r>
              <a:rPr lang="es-ES" b="1" dirty="0"/>
              <a:t>Espaciado entre párrafos </a:t>
            </a:r>
            <a:r>
              <a:rPr lang="es-ES" dirty="0"/>
              <a:t>y elija la opción en </a:t>
            </a:r>
            <a:r>
              <a:rPr lang="es-ES" b="1" dirty="0"/>
              <a:t>Conjunto de estilos</a:t>
            </a:r>
            <a:r>
              <a:rPr lang="es-ES" dirty="0"/>
              <a:t>, que puede ser </a:t>
            </a:r>
            <a:r>
              <a:rPr lang="es-ES" b="1" dirty="0"/>
              <a:t>Predeterminado</a:t>
            </a:r>
            <a:r>
              <a:rPr lang="es-ES" dirty="0"/>
              <a:t>, como se muestra arriba, o el nombre del conjunto de estilos que esté usando actualmente.</a:t>
            </a:r>
            <a:endParaRPr lang="es-MX" dirty="0"/>
          </a:p>
          <a:p>
            <a:endParaRPr lang="es-MX" dirty="0"/>
          </a:p>
        </p:txBody>
      </p:sp>
      <p:pic>
        <p:nvPicPr>
          <p:cNvPr id="6145" name="image51.png" descr="En la pestaña Diseño se muestran las opciones de espaciado entre párrafo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734" y="114111"/>
            <a:ext cx="2175266" cy="29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59128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1974</Words>
  <Application>Microsoft Office PowerPoint</Application>
  <PresentationFormat>Panorámica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Carlito</vt:lpstr>
      <vt:lpstr>Tema de Office</vt:lpstr>
      <vt:lpstr>Clase 2 de Word</vt:lpstr>
      <vt:lpstr>2.4.-Establecer los márgenes de una página en Word</vt:lpstr>
      <vt:lpstr>Elegir una configuración de margen predefinida</vt:lpstr>
      <vt:lpstr>Crear márgenes personalizados</vt:lpstr>
      <vt:lpstr>Establecer márgenes de páginas opuestas</vt:lpstr>
      <vt:lpstr>Agregar un margen de encuadernación para documentos enlazados</vt:lpstr>
      <vt:lpstr>Cambiar la unidad de medida de margen</vt:lpstr>
      <vt:lpstr>2.5.-Cambiar el espaciado interlineal predeterminado</vt:lpstr>
      <vt:lpstr>2.6.-Cambiar el interlineado en Word</vt:lpstr>
      <vt:lpstr>2.7.-Cambiar el color de la fuente (color del texto)</vt:lpstr>
      <vt:lpstr>2.8.-Agregar una marca de agua "borrador" al documento en Word</vt:lpstr>
      <vt:lpstr>2.9.-Agregar una imagen como marca de agua de fondo</vt:lpstr>
      <vt:lpstr>Agregar una imagen de fondo con más opciones de formato</vt:lpstr>
      <vt:lpstr>Insertar una firma</vt:lpstr>
      <vt:lpstr>Incluir texto escrito mediante teclado con su firma reutilizable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3 de Word</dc:title>
  <dc:creator>acer</dc:creator>
  <cp:lastModifiedBy>Cristina Ayusa</cp:lastModifiedBy>
  <cp:revision>5</cp:revision>
  <dcterms:created xsi:type="dcterms:W3CDTF">2021-04-07T01:39:18Z</dcterms:created>
  <dcterms:modified xsi:type="dcterms:W3CDTF">2023-04-27T02:02:19Z</dcterms:modified>
</cp:coreProperties>
</file>