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7"/>
  </p:notesMasterIdLst>
  <p:handoutMasterIdLst>
    <p:handoutMasterId r:id="rId28"/>
  </p:handoutMasterIdLst>
  <p:sldIdLst>
    <p:sldId id="257" r:id="rId5"/>
    <p:sldId id="272" r:id="rId6"/>
    <p:sldId id="265" r:id="rId7"/>
    <p:sldId id="273" r:id="rId8"/>
    <p:sldId id="275" r:id="rId9"/>
    <p:sldId id="258" r:id="rId10"/>
    <p:sldId id="267" r:id="rId11"/>
    <p:sldId id="264" r:id="rId12"/>
    <p:sldId id="269" r:id="rId13"/>
    <p:sldId id="276" r:id="rId14"/>
    <p:sldId id="277" r:id="rId15"/>
    <p:sldId id="278" r:id="rId16"/>
    <p:sldId id="279" r:id="rId17"/>
    <p:sldId id="280" r:id="rId18"/>
    <p:sldId id="281" r:id="rId19"/>
    <p:sldId id="288" r:id="rId20"/>
    <p:sldId id="282" r:id="rId21"/>
    <p:sldId id="283" r:id="rId22"/>
    <p:sldId id="284" r:id="rId23"/>
    <p:sldId id="286" r:id="rId24"/>
    <p:sldId id="287" r:id="rId25"/>
    <p:sldId id="285" r:id="rId26"/>
  </p:sldIdLst>
  <p:sldSz cx="12188825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47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D89C0C2-8A3B-4968-9009-5AE0FCA939F8}" type="datetime1">
              <a:rPr lang="es-ES" smtClean="0"/>
              <a:t>19/04/2023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7A11987-E5A7-42B0-A14C-FA9C541A1496}" type="datetime1">
              <a:rPr lang="es-ES" noProof="0" smtClean="0"/>
              <a:pPr/>
              <a:t>19/04/2023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2E61351F-DBB1-4664-ADA9-83BC7CB8848D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7149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388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0684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8775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8134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8519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3552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E61351F-DBB1-4664-ADA9-83BC7CB8848D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7652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514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A79D-E823-4104-A8ED-C191E4F80CC8}" type="datetime1">
              <a:rPr lang="es-ES" noProof="0" smtClean="0"/>
              <a:pPr/>
              <a:t>19/04/2023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772135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143F-C8A2-48B6-A8F6-7D05156B30FB}" type="datetime1">
              <a:rPr lang="es-ES" noProof="0" smtClean="0"/>
              <a:pPr/>
              <a:t>19/04/2023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0520323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A088-74BC-468F-8C7E-EFAB85AD81C0}" type="datetime1">
              <a:rPr lang="es-ES" noProof="0" smtClean="0"/>
              <a:pPr/>
              <a:t>19/04/2023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98536027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97F0C-0414-4CB4-A4EB-58D2291450D8}" type="datetime1">
              <a:rPr lang="es-ES" smtClean="0"/>
              <a:pPr/>
              <a:t>19/04/2023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1133945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D1E0-AEB8-403B-A545-17921D9FC2DD}" type="datetime1">
              <a:rPr lang="es-ES" noProof="0" smtClean="0"/>
              <a:pPr/>
              <a:t>19/04/2023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118668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845734"/>
            <a:ext cx="4936474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0741-58DE-49C0-A5D3-7F27D1D091F0}" type="datetime1">
              <a:rPr lang="es-ES" noProof="0" smtClean="0"/>
              <a:pPr/>
              <a:t>19/04/2023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1855379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20AA-05C3-434F-A6B4-531532F7DC39}" type="datetime1">
              <a:rPr lang="es-ES" noProof="0" smtClean="0"/>
              <a:pPr/>
              <a:t>19/04/2023</a:t>
            </a:fld>
            <a:endParaRPr lang="es-E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8342897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27FD-0E1D-4E93-A412-9AA2943EB687}" type="datetime1">
              <a:rPr lang="es-ES" noProof="0" smtClean="0"/>
              <a:pPr/>
              <a:t>19/04/2023</a:t>
            </a:fld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2577354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F9EF-77D6-407D-964B-B1456DA7E1A1}" type="datetime1">
              <a:rPr lang="es-ES" noProof="0" smtClean="0"/>
              <a:pPr/>
              <a:t>19/04/2023</a:t>
            </a:fld>
            <a:endParaRPr lang="es-E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77863095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8E797F0C-0414-4CB4-A4EB-58D2291450D8}" type="datetime1">
              <a:rPr lang="es-ES" smtClean="0"/>
              <a:pPr/>
              <a:t>19/04/2023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FEFA0A-2F20-4B60-98C6-5FFDA469AA1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103711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97F0C-0414-4CB4-A4EB-58D2291450D8}" type="datetime1">
              <a:rPr lang="es-ES" smtClean="0"/>
              <a:pPr/>
              <a:t>19/04/2023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3614470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E797F0C-0414-4CB4-A4EB-58D2291450D8}" type="datetime1">
              <a:rPr lang="es-ES" smtClean="0"/>
              <a:pPr/>
              <a:t>19/04/2023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1FEFA0A-2F20-4B60-98C6-5FFDA469AA1C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85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pull/>
  </p:transition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299741" y="4581128"/>
            <a:ext cx="10055781" cy="1143000"/>
          </a:xfrm>
        </p:spPr>
        <p:txBody>
          <a:bodyPr/>
          <a:lstStyle/>
          <a:p>
            <a:pPr lvl="0"/>
            <a:r>
              <a:rPr lang="es-ES" sz="2400" cap="none" spc="0" dirty="0">
                <a:solidFill>
                  <a:srgbClr val="164B4F"/>
                </a:solidFill>
                <a:latin typeface="Euphemia"/>
              </a:rPr>
              <a:t>Docente: Ing. Cristina V. Ayusa</a:t>
            </a:r>
          </a:p>
          <a:p>
            <a:endParaRPr lang="es-MX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293814" y="990600"/>
            <a:ext cx="9985174" cy="16463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0" i="0" u="none" strike="noStrike" kern="1200" cap="none" spc="0" normalizeH="0" baseline="0" noProof="0" dirty="0">
                <a:ln>
                  <a:noFill/>
                </a:ln>
                <a:solidFill>
                  <a:srgbClr val="164B4F"/>
                </a:solidFill>
                <a:effectLst/>
                <a:uLnTx/>
                <a:uFillTx/>
                <a:latin typeface="Euphemia"/>
              </a:rPr>
              <a:t>Introducción a la Informática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485900" y="2852936"/>
            <a:ext cx="8458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164B4F"/>
                </a:solidFill>
                <a:effectLst/>
                <a:uLnTx/>
                <a:uFillTx/>
                <a:latin typeface="Euphemia"/>
              </a:rPr>
              <a:t>Carreras: TUEM – TUPM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164B4F"/>
              </a:solidFill>
              <a:effectLst/>
              <a:uLnTx/>
              <a:uFillTx/>
              <a:latin typeface="Euphemi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164B4F"/>
              </a:solidFill>
              <a:effectLst/>
              <a:uLnTx/>
              <a:uFillTx/>
              <a:latin typeface="Euphemi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164B4F"/>
              </a:solidFill>
              <a:effectLst/>
              <a:uLnTx/>
              <a:uFillTx/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9764" y="670539"/>
            <a:ext cx="10055781" cy="742237"/>
          </a:xfrm>
        </p:spPr>
        <p:txBody>
          <a:bodyPr rtlCol="0">
            <a:normAutofit/>
          </a:bodyPr>
          <a:lstStyle/>
          <a:p>
            <a:r>
              <a:rPr lang="es-ES" sz="3200" dirty="0">
                <a:latin typeface="+mn-lt"/>
              </a:rPr>
              <a:t>Metodología de la programación, aspectos básicos: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99764" y="1628800"/>
            <a:ext cx="10395248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400" dirty="0"/>
              <a:t>La programación puede ser entendida como un proceso de solución de problemas que tiene lugar en dos etapas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400" dirty="0"/>
              <a:t>Obtener la solución del problema, comprende :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400" dirty="0"/>
              <a:t>Un análisis detallado de la situación, y la búsqueda de tácticas que conduzcan a la situación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400" dirty="0"/>
              <a:t>Codificar: esta información en un lenguaje informático concreto</a:t>
            </a:r>
          </a:p>
        </p:txBody>
      </p:sp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138864" y="1190250"/>
            <a:ext cx="2571172" cy="4716369"/>
            <a:chOff x="138864" y="1190250"/>
            <a:chExt cx="2571172" cy="4716369"/>
          </a:xfrm>
        </p:grpSpPr>
        <p:sp>
          <p:nvSpPr>
            <p:cNvPr id="8" name="Nube 7"/>
            <p:cNvSpPr/>
            <p:nvPr/>
          </p:nvSpPr>
          <p:spPr>
            <a:xfrm>
              <a:off x="182100" y="1190250"/>
              <a:ext cx="2520280" cy="947416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PROBLEMA</a:t>
              </a:r>
            </a:p>
          </p:txBody>
        </p:sp>
        <p:sp>
          <p:nvSpPr>
            <p:cNvPr id="9" name="Nube 8"/>
            <p:cNvSpPr/>
            <p:nvPr/>
          </p:nvSpPr>
          <p:spPr>
            <a:xfrm>
              <a:off x="189756" y="3118540"/>
              <a:ext cx="2520280" cy="947416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INFORME ALGORÍTMICO</a:t>
              </a:r>
            </a:p>
          </p:txBody>
        </p:sp>
        <p:sp>
          <p:nvSpPr>
            <p:cNvPr id="10" name="Nube 9"/>
            <p:cNvSpPr/>
            <p:nvPr/>
          </p:nvSpPr>
          <p:spPr>
            <a:xfrm>
              <a:off x="138864" y="4959203"/>
              <a:ext cx="2520280" cy="947416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PROGRAMA</a:t>
              </a:r>
            </a:p>
          </p:txBody>
        </p:sp>
        <p:cxnSp>
          <p:nvCxnSpPr>
            <p:cNvPr id="12" name="Conector recto de flecha 11" title="ANÁLISIS"/>
            <p:cNvCxnSpPr>
              <a:endCxn id="9" idx="3"/>
            </p:cNvCxnSpPr>
            <p:nvPr/>
          </p:nvCxnSpPr>
          <p:spPr>
            <a:xfrm>
              <a:off x="1348113" y="2108870"/>
              <a:ext cx="101783" cy="10638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uadroTexto 12"/>
            <p:cNvSpPr txBox="1"/>
            <p:nvPr/>
          </p:nvSpPr>
          <p:spPr>
            <a:xfrm>
              <a:off x="208681" y="2244502"/>
              <a:ext cx="13163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dirty="0"/>
                <a:t>ANÁLISIS Y</a:t>
              </a:r>
            </a:p>
            <a:p>
              <a:r>
                <a:rPr lang="es-MX" sz="1600" dirty="0"/>
                <a:t> RESOLUCIÓN</a:t>
              </a:r>
            </a:p>
          </p:txBody>
        </p:sp>
        <p:cxnSp>
          <p:nvCxnSpPr>
            <p:cNvPr id="14" name="Conector recto de flecha 13" title="ANÁLISIS"/>
            <p:cNvCxnSpPr/>
            <p:nvPr/>
          </p:nvCxnSpPr>
          <p:spPr>
            <a:xfrm>
              <a:off x="1206252" y="4065956"/>
              <a:ext cx="297650" cy="9170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uadroTexto 14"/>
            <p:cNvSpPr txBox="1"/>
            <p:nvPr/>
          </p:nvSpPr>
          <p:spPr>
            <a:xfrm>
              <a:off x="505550" y="4175737"/>
              <a:ext cx="8721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600" dirty="0"/>
                <a:t>CÓDIGO</a:t>
              </a:r>
            </a:p>
          </p:txBody>
        </p:sp>
      </p:grpSp>
      <p:sp>
        <p:nvSpPr>
          <p:cNvPr id="17" name="CuadroTexto 16"/>
          <p:cNvSpPr txBox="1"/>
          <p:nvPr/>
        </p:nvSpPr>
        <p:spPr>
          <a:xfrm>
            <a:off x="1206252" y="620688"/>
            <a:ext cx="7938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/>
              <a:t>EL MÉTODO GENERAL DE PROGRAMACIÓN ES: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710036" y="1382304"/>
            <a:ext cx="9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MX" sz="2400" dirty="0"/>
              <a:t>PROBLEMA: actividad que no sabemos como llevar a cabo</a:t>
            </a:r>
          </a:p>
          <a:p>
            <a:pPr marL="342900" indent="-342900" algn="just">
              <a:buAutoNum type="arabicPeriod"/>
            </a:pPr>
            <a:r>
              <a:rPr lang="es-MX" sz="2400" dirty="0"/>
              <a:t>Informe algorítmico; la actividad se analiza en busca de la forma de resolución. El resultado se plasma en un informe que contiene: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s-MX" sz="2400" dirty="0"/>
              <a:t>La descripción de la tarea y la enumeración de los objetivos a conseguir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s-MX" sz="2400" dirty="0"/>
              <a:t>El procedimiento empleado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s-MX" sz="2400" dirty="0"/>
              <a:t>Los recursos y elementos necesarios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s-MX" sz="2400" dirty="0"/>
              <a:t>El algoritmo (la secuencia en la que hay que realizar cada una de las operaciones)</a:t>
            </a:r>
          </a:p>
          <a:p>
            <a:pPr algn="just"/>
            <a:r>
              <a:rPr lang="es-MX" sz="2400" dirty="0"/>
              <a:t>3. Programa: el algoritmo traducido a un  lenguaje de programación específico, se convierte en un programa que el ordenador  puede ejecutar</a:t>
            </a:r>
          </a:p>
        </p:txBody>
      </p:sp>
    </p:spTree>
    <p:extLst>
      <p:ext uri="{BB962C8B-B14F-4D97-AF65-F5344CB8AC3E}">
        <p14:creationId xmlns:p14="http://schemas.microsoft.com/office/powerpoint/2010/main" val="2558984330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53852" y="764704"/>
            <a:ext cx="3198813" cy="819150"/>
          </a:xfrm>
        </p:spPr>
        <p:txBody>
          <a:bodyPr/>
          <a:lstStyle/>
          <a:p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Algoritmo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053852" y="1880828"/>
            <a:ext cx="10271125" cy="3096344"/>
          </a:xfrm>
        </p:spPr>
        <p:txBody>
          <a:bodyPr>
            <a:noAutofit/>
          </a:bodyPr>
          <a:lstStyle/>
          <a:p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Un algoritmo es una secuencia de pasos que de forma ordenada permite resolver un problema específico.</a:t>
            </a:r>
          </a:p>
          <a:p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Características</a:t>
            </a:r>
          </a:p>
          <a:p>
            <a:pPr marL="631825" indent="-282575">
              <a:buFont typeface="Wingdings" pitchFamily="2" charset="2"/>
              <a:buChar char="§"/>
            </a:pPr>
            <a:r>
              <a:rPr lang="es-A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Preciso</a:t>
            </a:r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 (indica el orden de pasos)</a:t>
            </a:r>
          </a:p>
          <a:p>
            <a:pPr marL="631825" indent="-282575">
              <a:buFont typeface="Wingdings" pitchFamily="2" charset="2"/>
              <a:buChar char="§"/>
            </a:pPr>
            <a:r>
              <a:rPr lang="es-AR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Definido</a:t>
            </a:r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 (para la misma entrada siempre produce el mismo resultado)</a:t>
            </a:r>
          </a:p>
          <a:p>
            <a:pPr marL="631825" indent="-282575">
              <a:buFont typeface="Wingdings" pitchFamily="2" charset="2"/>
              <a:buChar char="§"/>
            </a:pPr>
            <a:r>
              <a:rPr lang="es-AR" sz="2400" b="1" dirty="0">
                <a:latin typeface="Calibri" panose="020F0502020204030204" pitchFamily="34" charset="0"/>
                <a:cs typeface="Calibri" panose="020F0502020204030204" pitchFamily="34" charset="0"/>
              </a:rPr>
              <a:t>Finito</a:t>
            </a:r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 (tiene un N° finito de pasos)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79481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951320" y="1764772"/>
            <a:ext cx="10490661" cy="4608512"/>
          </a:xfrm>
          <a:prstGeom prst="rect">
            <a:avLst/>
          </a:prstGeom>
        </p:spPr>
        <p:txBody>
          <a:bodyPr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cs typeface="Arial" panose="020B0604020202020204" pitchFamily="34" charset="0"/>
              </a:rPr>
              <a:t>Una metodología define los métodos, técnicas y herramientas que deben aplicarse al realizar un proceso.</a:t>
            </a:r>
            <a:endParaRPr lang="es-AR" sz="2400" dirty="0">
              <a:cs typeface="Arial" panose="020B0604020202020204" pitchFamily="34" charset="0"/>
            </a:endParaRPr>
          </a:p>
          <a:p>
            <a:r>
              <a:rPr lang="es-AR" sz="2400" dirty="0">
                <a:cs typeface="Arial" panose="020B0604020202020204" pitchFamily="34" charset="0"/>
              </a:rPr>
              <a:t>La </a:t>
            </a:r>
            <a:r>
              <a:rPr lang="es-AR" sz="2400" i="1" dirty="0">
                <a:cs typeface="Arial" panose="020B0604020202020204" pitchFamily="34" charset="0"/>
              </a:rPr>
              <a:t>metodología de la programación </a:t>
            </a:r>
            <a:r>
              <a:rPr lang="es-AR" sz="2400" dirty="0">
                <a:cs typeface="Arial" panose="020B0604020202020204" pitchFamily="34" charset="0"/>
              </a:rPr>
              <a:t>define cómo transformar un algoritmo en un programa de computadora.</a:t>
            </a:r>
          </a:p>
          <a:p>
            <a:pPr algn="just"/>
            <a:r>
              <a:rPr lang="es-AR" sz="2400" dirty="0">
                <a:cs typeface="Arial" panose="020B0604020202020204" pitchFamily="34" charset="0"/>
              </a:rPr>
              <a:t>El </a:t>
            </a:r>
            <a:r>
              <a:rPr lang="es-AR" sz="2400" i="1" dirty="0">
                <a:cs typeface="Arial" panose="020B0604020202020204" pitchFamily="34" charset="0"/>
              </a:rPr>
              <a:t>objetivo</a:t>
            </a:r>
            <a:r>
              <a:rPr lang="es-AR" sz="2400" dirty="0">
                <a:cs typeface="Arial" panose="020B0604020202020204" pitchFamily="34" charset="0"/>
              </a:rPr>
              <a:t> de la programación es</a:t>
            </a:r>
            <a:r>
              <a:rPr lang="es-AR" sz="2400" i="1" dirty="0">
                <a:cs typeface="Arial" panose="020B0604020202020204" pitchFamily="34" charset="0"/>
              </a:rPr>
              <a:t> </a:t>
            </a:r>
            <a:r>
              <a:rPr lang="es-AR" sz="2400" dirty="0">
                <a:cs typeface="Arial" panose="020B0604020202020204" pitchFamily="34" charset="0"/>
              </a:rPr>
              <a:t>generar soluciones que automaticen tareas repetitivas para simplificar el trabajo rutinario de las personas.</a:t>
            </a:r>
            <a:endParaRPr lang="es-ES" sz="2400" dirty="0"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951320" y="4437112"/>
            <a:ext cx="10111643" cy="11521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Métodos: Indican</a:t>
            </a:r>
            <a:r>
              <a:rPr kumimoji="0" lang="es-A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la secuencia de tareas necesaria para realizar un trabajo.</a:t>
            </a:r>
            <a:endParaRPr kumimoji="0" lang="es-A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Técnicas: Indican cómo realizar una tarea y las herramientas a utilizar. 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Herramientas: Son</a:t>
            </a:r>
            <a:r>
              <a:rPr kumimoji="0" lang="es-A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los elementos que se aplican al realizar una tarea.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29916" y="908720"/>
            <a:ext cx="2316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/>
              <a:t>Metodología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8" y="188640"/>
            <a:ext cx="1169120" cy="157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41559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01924" y="120975"/>
            <a:ext cx="7588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/>
              <a:t>Fases de la solución basada en computadora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89756" y="2204864"/>
            <a:ext cx="6092825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8663" indent="-366713">
              <a:spcBef>
                <a:spcPts val="600"/>
              </a:spcBef>
              <a:buFont typeface="+mj-lt"/>
              <a:buAutoNum type="arabicPeriod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Análisis del Problema</a:t>
            </a:r>
          </a:p>
          <a:p>
            <a:pPr marL="728663" indent="-366713">
              <a:spcBef>
                <a:spcPts val="600"/>
              </a:spcBef>
              <a:buFont typeface="+mj-lt"/>
              <a:buAutoNum type="arabicPeriod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Diseño del Algoritmo</a:t>
            </a:r>
          </a:p>
          <a:p>
            <a:pPr marL="728663" indent="-366713">
              <a:spcBef>
                <a:spcPts val="600"/>
              </a:spcBef>
              <a:buFont typeface="+mj-lt"/>
              <a:buAutoNum type="arabicPeriod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Codificación</a:t>
            </a:r>
          </a:p>
          <a:p>
            <a:pPr marL="728663" indent="-366713">
              <a:spcBef>
                <a:spcPts val="600"/>
              </a:spcBef>
              <a:buFont typeface="+mj-lt"/>
              <a:buAutoNum type="arabicPeriod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Compilación y Ejecución</a:t>
            </a:r>
          </a:p>
          <a:p>
            <a:pPr marL="728663" indent="-366713">
              <a:spcBef>
                <a:spcPts val="600"/>
              </a:spcBef>
              <a:buFont typeface="+mj-lt"/>
              <a:buAutoNum type="arabicPeriod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Verificación y Depuración</a:t>
            </a:r>
          </a:p>
          <a:p>
            <a:pPr marL="728663" indent="-366713">
              <a:spcBef>
                <a:spcPts val="600"/>
              </a:spcBef>
              <a:buFont typeface="+mj-lt"/>
              <a:buAutoNum type="arabicPeriod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Documentación y Mantenimiento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6" y="100110"/>
            <a:ext cx="1357937" cy="12112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372" y="676479"/>
            <a:ext cx="56292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42092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3812" y="1268760"/>
            <a:ext cx="108012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dirty="0">
                <a:latin typeface="Calibri" panose="020F0502020204030204" pitchFamily="34" charset="0"/>
                <a:cs typeface="Calibri" panose="020F0502020204030204" pitchFamily="34" charset="0"/>
              </a:rPr>
              <a:t>Análisis del problema: Se debe identificar:</a:t>
            </a:r>
          </a:p>
          <a:p>
            <a:pPr marL="1089025" lvl="1" indent="-282575">
              <a:buFont typeface="Wingdings" pitchFamily="2" charset="2"/>
              <a:buChar char="§"/>
            </a:pPr>
            <a:r>
              <a:rPr lang="es-AR" sz="2400" dirty="0">
                <a:cs typeface="Arial" panose="020B0604020202020204" pitchFamily="34" charset="0"/>
              </a:rPr>
              <a:t>el problema a resolver,</a:t>
            </a:r>
          </a:p>
          <a:p>
            <a:pPr marL="1089025" lvl="1" indent="-282575">
              <a:buFont typeface="Wingdings" pitchFamily="2" charset="2"/>
              <a:buChar char="§"/>
            </a:pPr>
            <a:r>
              <a:rPr lang="es-AR" sz="2400" dirty="0">
                <a:cs typeface="Arial" panose="020B0604020202020204" pitchFamily="34" charset="0"/>
              </a:rPr>
              <a:t>las entradas de datos,</a:t>
            </a:r>
          </a:p>
          <a:p>
            <a:pPr marL="1089025" lvl="1" indent="-282575">
              <a:buFont typeface="Wingdings" pitchFamily="2" charset="2"/>
              <a:buChar char="§"/>
            </a:pPr>
            <a:r>
              <a:rPr lang="es-AR" sz="2400" dirty="0">
                <a:cs typeface="Arial" panose="020B0604020202020204" pitchFamily="34" charset="0"/>
              </a:rPr>
              <a:t>los resultados a obtener y</a:t>
            </a:r>
          </a:p>
          <a:p>
            <a:pPr marL="1089025" lvl="1" indent="-282575">
              <a:buFont typeface="Wingdings" pitchFamily="2" charset="2"/>
              <a:buChar char="§"/>
            </a:pPr>
            <a:r>
              <a:rPr lang="es-AR" sz="2400" dirty="0">
                <a:cs typeface="Arial" panose="020B0604020202020204" pitchFamily="34" charset="0"/>
              </a:rPr>
              <a:t>el objetivo del algoritmo</a:t>
            </a:r>
          </a:p>
          <a:p>
            <a:pPr marL="806450" lvl="1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812107379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60C9F3-F953-C0F7-0F41-35BC9F4E522F}"/>
              </a:ext>
            </a:extLst>
          </p:cNvPr>
          <p:cNvSpPr txBox="1"/>
          <p:nvPr/>
        </p:nvSpPr>
        <p:spPr>
          <a:xfrm>
            <a:off x="1053852" y="1286436"/>
            <a:ext cx="808311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200" dirty="0">
                <a:latin typeface="Calibri" panose="020F0502020204030204" pitchFamily="34" charset="0"/>
                <a:cs typeface="Calibri" panose="020F0502020204030204" pitchFamily="34" charset="0"/>
              </a:rPr>
              <a:t>Diseño del algoritmo:</a:t>
            </a:r>
          </a:p>
          <a:p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Se establecen los </a:t>
            </a:r>
            <a:r>
              <a:rPr lang="es-A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pasos</a:t>
            </a:r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 y el </a:t>
            </a:r>
            <a:r>
              <a:rPr lang="es-AR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orden</a:t>
            </a:r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 en qué deben aplicarse para resolver el problema planteado.</a:t>
            </a:r>
          </a:p>
          <a:p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Descomposición del problema</a:t>
            </a:r>
          </a:p>
          <a:p>
            <a:pPr marL="1089025" lvl="1" indent="-282575">
              <a:buFont typeface="Wingdings" pitchFamily="2" charset="2"/>
              <a:buChar char="§"/>
            </a:pPr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Diseño Top-Down</a:t>
            </a:r>
          </a:p>
          <a:p>
            <a:pPr marL="1089025" lvl="1" indent="-282575">
              <a:buFont typeface="Wingdings" pitchFamily="2" charset="2"/>
              <a:buChar char="§"/>
            </a:pPr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Refinamiento Sucesivo</a:t>
            </a:r>
          </a:p>
          <a:p>
            <a:pPr marL="1089025" lvl="1" indent="-282575">
              <a:buFont typeface="Wingdings" pitchFamily="2" charset="2"/>
              <a:buChar char="§"/>
            </a:pPr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Herramientas de especificación de algoritmos </a:t>
            </a: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(diagramas de flujo, diagramas N-S, pseudocódigo, fórmulas, lenguaje natural)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11756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2613431" y="4365104"/>
            <a:ext cx="6961961" cy="1310236"/>
            <a:chOff x="4078021" y="4480001"/>
            <a:chExt cx="6961961" cy="1310236"/>
          </a:xfrm>
        </p:grpSpPr>
        <p:sp>
          <p:nvSpPr>
            <p:cNvPr id="3" name="2 Marcador de contenido"/>
            <p:cNvSpPr txBox="1">
              <a:spLocks/>
            </p:cNvSpPr>
            <p:nvPr/>
          </p:nvSpPr>
          <p:spPr>
            <a:xfrm>
              <a:off x="4578499" y="4480001"/>
              <a:ext cx="4643470" cy="454605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r>
                <a:rPr lang="es-AR" sz="22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Refinamiento Sucesivo</a:t>
              </a:r>
            </a:p>
          </p:txBody>
        </p:sp>
        <p:sp>
          <p:nvSpPr>
            <p:cNvPr id="4" name="Rectángulo redondeado 3"/>
            <p:cNvSpPr/>
            <p:nvPr/>
          </p:nvSpPr>
          <p:spPr>
            <a:xfrm>
              <a:off x="4078021" y="5056896"/>
              <a:ext cx="1273329" cy="73334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4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Obtener el valor de los catetos</a:t>
              </a:r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6071430" y="5034081"/>
              <a:ext cx="1657609" cy="73334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92D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4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Solicitar al usuario que ingrese los valores</a:t>
              </a:r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8491599" y="5023438"/>
              <a:ext cx="2548383" cy="73334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92D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4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ESCRIBIR “Ingrese los catetos”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A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LEER b, c</a:t>
              </a:r>
              <a:endParaRPr lang="es-AR" sz="1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lecha derecha 6"/>
            <p:cNvSpPr/>
            <p:nvPr/>
          </p:nvSpPr>
          <p:spPr>
            <a:xfrm>
              <a:off x="5423358" y="5133797"/>
              <a:ext cx="576064" cy="527451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" name="Flecha derecha 7"/>
            <p:cNvSpPr/>
            <p:nvPr/>
          </p:nvSpPr>
          <p:spPr>
            <a:xfrm>
              <a:off x="7872344" y="5133797"/>
              <a:ext cx="576064" cy="527451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CF4ED2-1FAA-4126-2E0B-8F74D6F6D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3" y="332655"/>
            <a:ext cx="10365956" cy="385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190606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01924" y="284314"/>
            <a:ext cx="9577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Diseño del algoritmo:</a:t>
            </a:r>
          </a:p>
          <a:p>
            <a:endParaRPr lang="es-MX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092" y="1566862"/>
            <a:ext cx="36099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1560616" y="867286"/>
            <a:ext cx="6459630" cy="45218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s-AR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Herramientas de Especificación de Algoritmos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BFBC54A-2E7B-8A23-D414-FFC61FCD1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356" y="1288931"/>
            <a:ext cx="6705225" cy="516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045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57808" y="1289953"/>
            <a:ext cx="108732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cs typeface="Calibri" panose="020F0502020204030204" pitchFamily="34" charset="0"/>
              </a:rPr>
              <a:t>Codificación: </a:t>
            </a:r>
          </a:p>
          <a:p>
            <a:pPr algn="just"/>
            <a:r>
              <a:rPr lang="es-AR" sz="2400" dirty="0">
                <a:cs typeface="Calibri" panose="020F0502020204030204" pitchFamily="34" charset="0"/>
              </a:rPr>
              <a:t>Consiste en traducir el diseño del algoritmo a algún lenguaje de programación específico</a:t>
            </a:r>
          </a:p>
          <a:p>
            <a:pPr algn="just"/>
            <a:endParaRPr lang="es-AR" sz="2400" dirty="0">
              <a:cs typeface="Arial" panose="020B0604020202020204" pitchFamily="34" charset="0"/>
            </a:endParaRPr>
          </a:p>
          <a:p>
            <a:pPr algn="just"/>
            <a:r>
              <a:rPr lang="es-AR" sz="2400" dirty="0">
                <a:cs typeface="Calibri" panose="020F0502020204030204" pitchFamily="34" charset="0"/>
              </a:rPr>
              <a:t>Lenguajes de Programación</a:t>
            </a:r>
          </a:p>
          <a:p>
            <a:pPr marL="631825" indent="-282575" algn="just">
              <a:buFont typeface="Wingdings" pitchFamily="2" charset="2"/>
              <a:buChar char="§"/>
            </a:pPr>
            <a:r>
              <a:rPr lang="es-AR" sz="2400" dirty="0">
                <a:cs typeface="Arial" panose="020B0604020202020204" pitchFamily="34" charset="0"/>
              </a:rPr>
              <a:t>Lenguaje Máquina: </a:t>
            </a:r>
            <a:r>
              <a:rPr lang="es-AR" sz="2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secuencias binarias (0’s y 1’s) que especifican instrucciones y datos directamente comprensibles por la computadora.</a:t>
            </a:r>
          </a:p>
          <a:p>
            <a:pPr marL="631825" indent="-282575" algn="just">
              <a:buFont typeface="Wingdings" pitchFamily="2" charset="2"/>
              <a:buChar char="§"/>
            </a:pPr>
            <a:r>
              <a:rPr lang="es-AR" sz="2400" dirty="0">
                <a:cs typeface="Arial" panose="020B0604020202020204" pitchFamily="34" charset="0"/>
              </a:rPr>
              <a:t>Lenguajes de Bajo Nivel (ensamblador): </a:t>
            </a:r>
            <a:r>
              <a:rPr lang="es-AR" sz="2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instrucciones en especificadas códigos especiales llamados nemotécnicos (Por ejemplo,  STAA $0400)</a:t>
            </a:r>
          </a:p>
          <a:p>
            <a:pPr marL="631825" indent="-282575" algn="just">
              <a:buFont typeface="Wingdings" pitchFamily="2" charset="2"/>
              <a:buChar char="§"/>
            </a:pPr>
            <a:r>
              <a:rPr lang="es-AR" sz="2400" dirty="0">
                <a:cs typeface="Arial" panose="020B0604020202020204" pitchFamily="34" charset="0"/>
              </a:rPr>
              <a:t>Lenguajes de Alto Nivel:</a:t>
            </a:r>
            <a:r>
              <a:rPr lang="es-AR" sz="2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diseñados para la fácil comprensión del ser humano.</a:t>
            </a:r>
            <a:endParaRPr lang="es-ES" sz="24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es-MX" sz="2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8250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Condiciones de aprobación de la materia: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 Materia es cuatrimestral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Es promocional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Se regulariza con 5 se promociona con 8.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Es de carácter teórico –practico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0" indent="0" rtl="0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29816" y="2090172"/>
            <a:ext cx="107291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400" dirty="0">
                <a:cs typeface="Arial" panose="020B0604020202020204" pitchFamily="34" charset="0"/>
              </a:rPr>
              <a:t>La verificación comprueba el algoritmo a través de un conjunto de datos de prueba o test (valores normales, extremos y aspectos especiales).</a:t>
            </a:r>
          </a:p>
          <a:p>
            <a:pPr algn="just"/>
            <a:endParaRPr lang="es-AR" sz="2400" dirty="0">
              <a:cs typeface="Arial" panose="020B0604020202020204" pitchFamily="34" charset="0"/>
            </a:endParaRPr>
          </a:p>
          <a:p>
            <a:pPr algn="just"/>
            <a:r>
              <a:rPr lang="es-AR" sz="2400" dirty="0">
                <a:cs typeface="Arial" panose="020B0604020202020204" pitchFamily="34" charset="0"/>
              </a:rPr>
              <a:t>La depuración detecta, corrige y/o elimina errores en el programa.</a:t>
            </a:r>
          </a:p>
          <a:p>
            <a:pPr marL="631825" indent="-282575" algn="just">
              <a:buFont typeface="Wingdings" pitchFamily="2" charset="2"/>
              <a:buChar char="§"/>
            </a:pPr>
            <a:r>
              <a:rPr lang="es-AR" sz="2400" dirty="0">
                <a:cs typeface="Arial" panose="020B0604020202020204" pitchFamily="34" charset="0"/>
              </a:rPr>
              <a:t>Errores de compilación</a:t>
            </a:r>
          </a:p>
          <a:p>
            <a:pPr marL="631825" indent="-282575" algn="just">
              <a:buFont typeface="Wingdings" pitchFamily="2" charset="2"/>
              <a:buChar char="§"/>
            </a:pPr>
            <a:r>
              <a:rPr lang="es-AR" sz="2400" dirty="0">
                <a:cs typeface="Arial" panose="020B0604020202020204" pitchFamily="34" charset="0"/>
              </a:rPr>
              <a:t>Errores de ejecución</a:t>
            </a:r>
          </a:p>
          <a:p>
            <a:pPr marL="631825" indent="-282575" algn="just">
              <a:buFont typeface="Wingdings" pitchFamily="2" charset="2"/>
              <a:buChar char="§"/>
            </a:pPr>
            <a:r>
              <a:rPr lang="es-AR" sz="2400" dirty="0">
                <a:cs typeface="Arial" panose="020B0604020202020204" pitchFamily="34" charset="0"/>
              </a:rPr>
              <a:t>Errores de lógica</a:t>
            </a:r>
            <a:endParaRPr lang="es-ES" sz="2400" dirty="0"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25860" y="836712"/>
            <a:ext cx="45847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/>
              <a:t> Verificación y depuración:</a:t>
            </a:r>
          </a:p>
          <a:p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856875117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09836" y="1124744"/>
            <a:ext cx="9538189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/>
              <a:t>Documentación y mantenimiento:</a:t>
            </a:r>
          </a:p>
          <a:p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Documentación Interna</a:t>
            </a:r>
          </a:p>
          <a:p>
            <a:pPr marL="631825" indent="-282575">
              <a:buFont typeface="Wingdings" pitchFamily="2" charset="2"/>
              <a:buChar char="§"/>
            </a:pP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Comentarios</a:t>
            </a: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Documentación Externa</a:t>
            </a:r>
          </a:p>
          <a:p>
            <a:pPr marL="631825" indent="-282575">
              <a:buFont typeface="Wingdings" pitchFamily="2" charset="2"/>
              <a:buChar char="§"/>
            </a:pP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Manuales, diseños, análisis del problema</a:t>
            </a:r>
          </a:p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</a:p>
          <a:p>
            <a:pPr marL="631825" indent="-282575">
              <a:buFont typeface="Wingdings" pitchFamily="2" charset="2"/>
              <a:buChar char="§"/>
            </a:pP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Correctivo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(localiza y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elimina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errores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detectados luego de la entrega del programa)</a:t>
            </a:r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indent="-282575">
              <a:buFont typeface="Wingdings" pitchFamily="2" charset="2"/>
              <a:buChar char="§"/>
            </a:pP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Preventivo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mejora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propiedades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un programa sin alterar su funcionalidad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indent="-282575">
              <a:buFont typeface="Wingdings" pitchFamily="2" charset="2"/>
              <a:buChar char="§"/>
            </a:pP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Adaptativo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adapta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un programa a nuevas condiciones del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entorno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indent="-282575">
              <a:buFont typeface="Wingdings" pitchFamily="2" charset="2"/>
              <a:buChar char="§"/>
            </a:pP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Perfectivo 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(mejora o añade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nuevas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funcionalidades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a un programa)</a:t>
            </a:r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04948685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5806380" y="1873048"/>
            <a:ext cx="5364311" cy="2996112"/>
          </a:xfrm>
          <a:prstGeom prst="rect">
            <a:avLst/>
          </a:prstGeom>
        </p:spPr>
        <p:txBody>
          <a:bodyPr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400" dirty="0">
                <a:cs typeface="Arial" panose="020B0604020202020204" pitchFamily="34" charset="0"/>
              </a:rPr>
              <a:t>Un compilador es programa especial que traduce un programa fuente a lenguaje máquina (programa objeto).</a:t>
            </a:r>
          </a:p>
          <a:p>
            <a:r>
              <a:rPr lang="es-AR" sz="2400" dirty="0">
                <a:cs typeface="Arial" panose="020B0604020202020204" pitchFamily="34" charset="0"/>
              </a:rPr>
              <a:t>Un </a:t>
            </a:r>
            <a:r>
              <a:rPr lang="es-AR" sz="2400" dirty="0" err="1">
                <a:cs typeface="Arial" panose="020B0604020202020204" pitchFamily="34" charset="0"/>
              </a:rPr>
              <a:t>Linker</a:t>
            </a:r>
            <a:r>
              <a:rPr lang="es-AR" sz="2400" dirty="0">
                <a:cs typeface="Arial" panose="020B0604020202020204" pitchFamily="34" charset="0"/>
              </a:rPr>
              <a:t> (enlazador) es un programa que genera un programa ejecutable al agregar librerías (funciones especiales) a un programa objeto.</a:t>
            </a:r>
            <a:endParaRPr lang="es-ES" sz="2400" dirty="0">
              <a:cs typeface="Arial" panose="020B0604020202020204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053852" y="247010"/>
            <a:ext cx="7848872" cy="661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Compilación y Ejecución</a:t>
            </a:r>
            <a:endParaRPr lang="es-E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ETAPAS EN LA EJECUCIÓN DE UN PROGRAMA | English Q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908760"/>
            <a:ext cx="3923866" cy="511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6092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Conceptos básicos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/>
              <a:t>Paradigmas de programación definiciones: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400" dirty="0"/>
              <a:t>Un paradigma de programación es un modelo básico de diseño y desarrollo de programas, que permite producir programas con unas directrices específicas, tales como: estructura modular, fuerte cohesión, alta rentabilidad, </a:t>
            </a:r>
            <a:r>
              <a:rPr lang="es-MX" sz="2400" dirty="0" err="1"/>
              <a:t>etc</a:t>
            </a:r>
            <a:endParaRPr lang="es-MX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s-MX" sz="2400" dirty="0"/>
              <a:t>Un paradigma de programación es una colección de modelos conceptuales que juntos modelan el proceso de diseño y determinan, al final, la estructura de un programa.</a:t>
            </a:r>
          </a:p>
          <a:p>
            <a:pPr>
              <a:buFont typeface="Wingdings" panose="05000000000000000000" pitchFamily="2" charset="2"/>
              <a:buChar char="§"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1844" y="476672"/>
            <a:ext cx="10055781" cy="982156"/>
          </a:xfrm>
        </p:spPr>
        <p:txBody>
          <a:bodyPr rtlCol="0"/>
          <a:lstStyle/>
          <a:p>
            <a:r>
              <a:rPr lang="es-MX" b="1" dirty="0"/>
              <a:t>Tipos de paradigmas</a:t>
            </a:r>
            <a:endParaRPr lang="es-ES" dirty="0"/>
          </a:p>
        </p:txBody>
      </p:sp>
      <p:sp>
        <p:nvSpPr>
          <p:cNvPr id="5" name="Marcador de posición de contenido 4"/>
          <p:cNvSpPr>
            <a:spLocks noGrp="1"/>
          </p:cNvSpPr>
          <p:nvPr>
            <p:ph sz="half" idx="1"/>
          </p:nvPr>
        </p:nvSpPr>
        <p:spPr>
          <a:xfrm>
            <a:off x="621804" y="1916832"/>
            <a:ext cx="11017224" cy="3528392"/>
          </a:xfrm>
        </p:spPr>
        <p:txBody>
          <a:bodyPr rtlCol="0">
            <a:noAutofit/>
          </a:bodyPr>
          <a:lstStyle/>
          <a:p>
            <a:pPr>
              <a:lnSpc>
                <a:spcPct val="110000"/>
              </a:lnSpc>
            </a:pPr>
            <a:r>
              <a:rPr lang="es-MX" sz="2400" dirty="0"/>
              <a:t>Floyd describió tres categorías de paradigmas de programación: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MX" sz="2400" dirty="0"/>
              <a:t>a) Los que soportan técnicas de programación de bajo nivel (ej.: copia de ficheros frente estructuras de datos compartidos)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MX" sz="2400" dirty="0"/>
              <a:t>b) Los que soportan métodos de diseño de algoritmos (ej.: divide y vencerás, programación dinámica, etc.)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s-MX" sz="2400" dirty="0"/>
              <a:t>c) Los que soportan soluciones de programación de alto nivel, como los descritos en el punto anterior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6994" y="476672"/>
            <a:ext cx="10055781" cy="982155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Categoría según la solución de los problemas</a:t>
            </a:r>
          </a:p>
        </p:txBody>
      </p:sp>
      <p:sp>
        <p:nvSpPr>
          <p:cNvPr id="5" name="Marcador de posición de contenido 4"/>
          <p:cNvSpPr>
            <a:spLocks noGrp="1"/>
          </p:cNvSpPr>
          <p:nvPr>
            <p:ph sz="half" idx="1"/>
          </p:nvPr>
        </p:nvSpPr>
        <p:spPr>
          <a:xfrm>
            <a:off x="1096993" y="1845734"/>
            <a:ext cx="10055782" cy="4023360"/>
          </a:xfrm>
        </p:spPr>
        <p:txBody>
          <a:bodyPr rtlCol="0">
            <a:normAutofit/>
          </a:bodyPr>
          <a:lstStyle/>
          <a:p>
            <a:r>
              <a:rPr lang="es-MX" sz="2400" dirty="0"/>
              <a:t>Se agrupan en tres categorías de acuerdo con la solución que aportan para resolver el problema: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MX" sz="2400" dirty="0"/>
              <a:t>Solución procedimental u operacional. Describe el modo de construir la solución. Es decir señala la forma de obtener la solución.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MX" sz="2400" dirty="0"/>
              <a:t>Solución demostrativa. Especifica la solución describiendo ejemplos y permitiendo que el sistema generalice la solución de estos ejemplos para otros casos..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MX" sz="2400" dirty="0"/>
              <a:t>Solución declarativa. Señala las características que debe tener la solución, sin describir cómo procesarla. Es decir señala qué se desea obtener pero no cómo obtenerlo</a:t>
            </a:r>
          </a:p>
        </p:txBody>
      </p:sp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869848"/>
          </a:xfrm>
        </p:spPr>
        <p:txBody>
          <a:bodyPr rtlCol="0">
            <a:normAutofit/>
          </a:bodyPr>
          <a:lstStyle/>
          <a:p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>Un sistema</a:t>
            </a:r>
            <a:endParaRPr lang="es-ES" sz="320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7238" y="2204864"/>
            <a:ext cx="10055781" cy="1143000"/>
          </a:xfrm>
        </p:spPr>
        <p:txBody>
          <a:bodyPr rtlCol="0">
            <a:noAutofit/>
          </a:bodyPr>
          <a:lstStyle/>
          <a:p>
            <a:r>
              <a:rPr lang="es-AR" sz="2000" dirty="0">
                <a:latin typeface="+mn-lt"/>
                <a:cs typeface="Arial" panose="020B0604020202020204" pitchFamily="34" charset="0"/>
              </a:rPr>
              <a:t>es un conjunto de elementos interconectados que trabajan de forma coordinada para realizar alguna tarea compleja.</a:t>
            </a:r>
            <a:br>
              <a:rPr lang="es-AR" sz="2000" dirty="0">
                <a:latin typeface="+mn-lt"/>
                <a:cs typeface="Arial" panose="020B0604020202020204" pitchFamily="34" charset="0"/>
              </a:rPr>
            </a:br>
            <a:r>
              <a:rPr lang="es-AR" sz="2000" dirty="0">
                <a:latin typeface="+mn-lt"/>
                <a:cs typeface="Arial" panose="020B0604020202020204" pitchFamily="34" charset="0"/>
              </a:rPr>
              <a:t>Por ejemplo: sistema circulatorio humano, sistema de tráfico aéreo, sistema solar, etc.</a:t>
            </a:r>
            <a:br>
              <a:rPr lang="es-ES" sz="2000" dirty="0">
                <a:latin typeface="+mn-lt"/>
                <a:cs typeface="Arial" panose="020B0604020202020204" pitchFamily="34" charset="0"/>
              </a:rPr>
            </a:br>
            <a:endParaRPr lang="es-ES" sz="2000" dirty="0">
              <a:latin typeface="+mn-lt"/>
            </a:endParaRPr>
          </a:p>
        </p:txBody>
      </p:sp>
      <p:pic>
        <p:nvPicPr>
          <p:cNvPr id="1026" name="Picture 2" descr="Sistemas y aparatos del cuerpo humano: Descúbrel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88" y="31663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04" y="4365104"/>
            <a:ext cx="2695575" cy="1695450"/>
          </a:xfrm>
          <a:prstGeom prst="rect">
            <a:avLst/>
          </a:prstGeom>
        </p:spPr>
      </p:pic>
      <p:pic>
        <p:nvPicPr>
          <p:cNvPr id="1028" name="Picture 4" descr="Teoría general de sistem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604" y="3070671"/>
            <a:ext cx="2857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ecnología SIG (Sistema de Información Geográfica): ¿qué es y para qué  sirve? - BibL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12" y="419448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6994" y="286605"/>
            <a:ext cx="10055781" cy="982156"/>
          </a:xfrm>
        </p:spPr>
        <p:txBody>
          <a:bodyPr rtlCol="0"/>
          <a:lstStyle/>
          <a:p>
            <a:r>
              <a:rPr lang="es-AR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Procesamiento de Información</a:t>
            </a:r>
            <a:endParaRPr lang="es-E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>
          <a:xfrm>
            <a:off x="1095496" y="1726953"/>
            <a:ext cx="10183492" cy="981967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AR" sz="2400" dirty="0">
                <a:cs typeface="Calibri" panose="020F0502020204030204" pitchFamily="34" charset="0"/>
              </a:rPr>
              <a:t>Un sistema de procesamiento de información es un sistema que transforma datos brutos en información organizada,  significativa y útil.</a:t>
            </a:r>
          </a:p>
        </p:txBody>
      </p:sp>
      <p:pic>
        <p:nvPicPr>
          <p:cNvPr id="2050" name="Picture 2" descr="Informatica: Ciclo Básico De Operaci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16" y="3116464"/>
            <a:ext cx="4874417" cy="299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110255" y="3116464"/>
            <a:ext cx="60928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2400" dirty="0">
                <a:cs typeface="Arial" panose="020B0604020202020204" pitchFamily="34" charset="0"/>
              </a:rPr>
              <a:t>Componentes: </a:t>
            </a:r>
          </a:p>
          <a:p>
            <a:pPr marL="631825" indent="-282575">
              <a:buFont typeface="Wingdings" pitchFamily="2" charset="2"/>
              <a:buChar char="§"/>
            </a:pPr>
            <a:r>
              <a:rPr lang="es-AR" sz="2400" dirty="0">
                <a:cs typeface="Arial" panose="020B0604020202020204" pitchFamily="34" charset="0"/>
              </a:rPr>
              <a:t>Entrada (datos),</a:t>
            </a:r>
          </a:p>
          <a:p>
            <a:pPr marL="631825" indent="-282575">
              <a:buFont typeface="Wingdings" pitchFamily="2" charset="2"/>
              <a:buChar char="§"/>
            </a:pPr>
            <a:r>
              <a:rPr lang="es-AR" sz="2400" dirty="0">
                <a:cs typeface="Arial" panose="020B0604020202020204" pitchFamily="34" charset="0"/>
              </a:rPr>
              <a:t>Procesador (métodos de transformación)</a:t>
            </a:r>
          </a:p>
          <a:p>
            <a:pPr marL="631825" indent="-282575">
              <a:buFont typeface="Wingdings" pitchFamily="2" charset="2"/>
              <a:buChar char="§"/>
            </a:pPr>
            <a:r>
              <a:rPr lang="es-AR" sz="2400" dirty="0">
                <a:cs typeface="Arial" panose="020B0604020202020204" pitchFamily="34" charset="0"/>
              </a:rPr>
              <a:t>Salida (información procesada)</a:t>
            </a:r>
            <a:endParaRPr lang="es-E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3" y="476672"/>
            <a:ext cx="10055781" cy="910148"/>
          </a:xfrm>
        </p:spPr>
        <p:txBody>
          <a:bodyPr rtlCol="0">
            <a:normAutofit fontScale="90000"/>
          </a:bodyPr>
          <a:lstStyle/>
          <a:p>
            <a:r>
              <a:rPr lang="es-A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Computadoras</a:t>
            </a:r>
            <a:br>
              <a:rPr lang="es-AR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AR" sz="2700" dirty="0">
                <a:latin typeface="+mn-lt"/>
                <a:cs typeface="Arial" panose="020B0604020202020204" pitchFamily="34" charset="0"/>
              </a:rPr>
              <a:t>Dispositivo electrónico capaz de procesar información</a:t>
            </a:r>
            <a:endParaRPr lang="es-ES" sz="27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74" name="Picture 2" descr="QUE ES INFORMATICA? ¿QUE ES UN SISTEMA INFORMATIC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780" y="129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899593" y="1697958"/>
            <a:ext cx="7776862" cy="4611362"/>
          </a:xfrm>
          <a:prstGeom prst="rect">
            <a:avLst/>
          </a:prstGeom>
        </p:spPr>
        <p:txBody>
          <a:bodyPr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Principales elementos de las computadoras</a:t>
            </a:r>
          </a:p>
          <a:p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84104" y="2132856"/>
            <a:ext cx="6679846" cy="348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53852" y="979758"/>
            <a:ext cx="8986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/>
              <a:t>Principales componentes de las computadoras: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09836" y="1852949"/>
            <a:ext cx="10369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1825" indent="-282575">
              <a:buFont typeface="Wingdings" pitchFamily="2" charset="2"/>
              <a:buChar char="§"/>
            </a:pP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Hardware (físico):  procesador (CPU), memoria principal, memoria secundaria, dispositivos de entrada, salida y entrada/salida.</a:t>
            </a:r>
          </a:p>
          <a:p>
            <a:pPr marL="631825" indent="-282575">
              <a:buFont typeface="Wingdings" pitchFamily="2" charset="2"/>
              <a:buChar char="§"/>
            </a:pP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Software (lógico):  sistemas operativos,  programas de aplicación.</a:t>
            </a:r>
          </a:p>
          <a:p>
            <a:endParaRPr lang="es-MX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132" y="3068960"/>
            <a:ext cx="422991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416</TotalTime>
  <Words>1122</Words>
  <Application>Microsoft Office PowerPoint</Application>
  <PresentationFormat>Personalizado</PresentationFormat>
  <Paragraphs>131</Paragraphs>
  <Slides>22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Euphemia</vt:lpstr>
      <vt:lpstr>Wingdings</vt:lpstr>
      <vt:lpstr>Wingdings 2</vt:lpstr>
      <vt:lpstr>Retrospección</vt:lpstr>
      <vt:lpstr>Presentación de PowerPoint</vt:lpstr>
      <vt:lpstr>Condiciones de aprobación de la materia:</vt:lpstr>
      <vt:lpstr>Conceptos básicos </vt:lpstr>
      <vt:lpstr>Tipos de paradigmas</vt:lpstr>
      <vt:lpstr>Categoría según la solución de los problemas</vt:lpstr>
      <vt:lpstr>Un sistema</vt:lpstr>
      <vt:lpstr>Procesamiento de Información</vt:lpstr>
      <vt:lpstr>Computadoras Dispositivo electrónico capaz de procesar información</vt:lpstr>
      <vt:lpstr>Presentación de PowerPoint</vt:lpstr>
      <vt:lpstr>Metodología de la programación, aspectos básicos:</vt:lpstr>
      <vt:lpstr>Presentación de PowerPoint</vt:lpstr>
      <vt:lpstr>Algoritmo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</dc:creator>
  <cp:lastModifiedBy>Cristina Ayusa</cp:lastModifiedBy>
  <cp:revision>3</cp:revision>
  <dcterms:created xsi:type="dcterms:W3CDTF">2021-03-21T21:19:36Z</dcterms:created>
  <dcterms:modified xsi:type="dcterms:W3CDTF">2023-04-20T01:32:39Z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