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svg" ContentType="image/svg+xml"/>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dMasterIdLst>
    <p:sldMasterId id="2147483648" r:id="rId5"/>
  </p:sldMasterIdLst>
  <p:sldIdLst>
    <p:sldId id="257" r:id="rId6"/>
    <p:sldId id="256" r:id="rId7"/>
    <p:sldId id="258" r:id="rId8"/>
    <p:sldId id="259" r:id="rId9"/>
    <p:sldId id="260" r:id="rId10"/>
    <p:sldId id="275" r:id="rId11"/>
    <p:sldId id="262" r:id="rId12"/>
    <p:sldId id="261"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6" r:id="rId26"/>
    <p:sldId id="277" r:id="rId27"/>
    <p:sldId id="278" r:id="rId28"/>
    <p:sldId id="279" r:id="rId29"/>
    <p:sldId id="280" r:id="rId30"/>
  </p:sldIdLst>
  <p:sldSz cx="12192000" cy="6858000"/>
  <p:notesSz cx="6858000" cy="12192000"/>
  <p:defaultText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howPr showNarration="1">
    <p:penClr>
      <a:srgbClr val="0000FF"/>
    </p:penClr>
  </p:showPr>
  <p:extLst>
    <p:ext uri="smNativeData">
      <pr:smAppRevision xmlns:pr="smNativeData" xmlns="smNativeData" dt="1684845623" val="1064" revOS="4"/>
      <pr:smFileRevision xmlns:pr="smNativeData" xmlns="smNativeData" dt="1684845623" val="101"/>
      <pr:guideOptions xmlns:pr="smNativeData" xmlns="smNativeData" dt="1684845623"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ideViewPr>
    <p:cSldViewPr snapToObjects="1" showGuides="1">
      <p:cViewPr>
        <p:scale>
          <a:sx n="50" d="100"/>
          <a:sy n="50" d="100"/>
        </p:scale>
        <p:origin x="2748" y="1308"/>
      </p:cViewPr>
      <p:guideLst x="0" y="0">
        <p:guide orient="horz" pos="2160"/>
        <p:guide pos="3840"/>
      </p:guideLst>
    </p:cSldViewPr>
  </p:slideViewPr>
  <p:outlineViewPr>
    <p:cViewPr>
      <p:scale>
        <a:sx n="33" d="100"/>
        <a:sy n="33" d="100"/>
      </p:scale>
      <p:origin x="0" y="0"/>
    </p:cViewPr>
  </p:outlineViewPr>
  <p:sorterViewPr>
    <p:cViewPr>
      <p:scale>
        <a:sx n="13" d="100"/>
        <a:sy n="13" d="100"/>
      </p:scale>
      <p:origin x="0" y="0"/>
    </p:cViewPr>
  </p:sorterViewPr>
  <p:notesViewPr>
    <p:cSldViewPr snapToObjects="1" showGuides="1">
      <p:cViewPr>
        <p:scale>
          <a:sx n="50" d="100"/>
          <a:sy n="50" d="100"/>
        </p:scale>
        <p:origin x="2748" y="1308"/>
      </p:cViewPr>
    </p:cSldViewPr>
  </p:notesViewPr>
  <p:gridSpacing cx="73477120" cy="73477120"/>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
  <p:cSld name="Diapositiva de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BAAAAAmAAAACAAAAAEAAAAAAAAA"/>
              </a:ext>
            </a:extLst>
          </p:cNvSpPr>
          <p:nvPr>
            <p:ph type="ctrTitle"/>
          </p:nvPr>
        </p:nvSpPr>
        <p:spPr>
          <a:xfrm>
            <a:off x="914400" y="2129790"/>
            <a:ext cx="10363200" cy="1470660"/>
          </a:xfrm>
        </p:spPr>
        <p:txBody>
          <a:bodyPr/>
          <a:lstStyle/>
          <a:p>
            <a:pPr/>
            <a:r>
              <a:t>Click to edit Master title style</a:t>
            </a:r>
          </a:p>
        </p:txBody>
      </p:sp>
      <p:sp>
        <p:nvSpPr>
          <p:cNvPr id="3" name="SlideSubtitle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AsAAOgXAADAPwAAsCIAABAAAAAmAAAACAAAAAGAAAAAAAAA"/>
              </a:ext>
            </a:extLst>
          </p:cNvSpPr>
          <p:nvPr>
            <p:ph type="subTitle" idx="1"/>
          </p:nvPr>
        </p:nvSpPr>
        <p:spPr>
          <a:xfrm>
            <a:off x="1828800" y="3886200"/>
            <a:ext cx="85344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FD9D-D3D2-A30B-9C4E-255EB3006A70}"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E5DF-91D2-A313-9C4E-6746AB006A32}" type="slidenum">
              <a:t/>
            </a:fld>
          </a:p>
        </p:txBody>
      </p:sp>
    </p:spTree>
  </p:cSld>
  <p:clrMapOvr>
    <a:masterClrMapping/>
  </p:clrMapOvr>
  <p:hf hdr="0" ftr="0"/>
</p:sldLayout>
</file>

<file path=ppt/slideLayouts/slideLayout10.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x">
  <p:cSld name="Título y texto vertical">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49Ij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N7RsZB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I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8B9C-D2D2-A37D-9C4E-2428C5006A71}"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6c3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B20A-44D2-A344-9C4E-B211FC006AE7}" type="slidenum">
              <a:t/>
            </a:fld>
          </a:p>
        </p:txBody>
      </p:sp>
    </p:spTree>
  </p:cSld>
  <p:clrMapOvr>
    <a:masterClrMapping/>
  </p:clrMapOvr>
  <p:hf hdr="0" ftr="0"/>
</p:sldLayout>
</file>

<file path=ppt/slideLayouts/slideLayout1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itleAndTx">
  <p:cSld name="Título vertical y text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DYAALABAABARwAAsCUAABAAAAAmAAAACAAAAIMAAAAAAAAA"/>
              </a:ext>
            </a:extLst>
          </p:cNvSpPr>
          <p:nvPr>
            <p:ph type="title"/>
          </p:nvPr>
        </p:nvSpPr>
        <p:spPr>
          <a:xfrm>
            <a:off x="8839200" y="274320"/>
            <a:ext cx="27432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N7RsZB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AfNQAAsCUAABAAAAAmAAAACAAAAAMAAAAAAAAA"/>
              </a:ext>
            </a:extLst>
          </p:cNvSpPr>
          <p:nvPr>
            <p:ph idx="1"/>
          </p:nvPr>
        </p:nvSpPr>
        <p:spPr>
          <a:xfrm>
            <a:off x="609600" y="274320"/>
            <a:ext cx="8025765"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E172-3CD2-A317-9C4E-CA42AF006A9F}"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CDD0-9ED2-A33B-9C4E-686E83006A3D}" type="slidenum">
              <a:t/>
            </a:fld>
          </a:p>
        </p:txBody>
      </p:sp>
    </p:spTree>
  </p:cSld>
  <p:clrMapOvr>
    <a:masterClrMapping/>
  </p:clrMapOvr>
  <p:hf hdr="0" ftr="0"/>
</p:sldLayout>
</file>

<file path=ppt/slideLayouts/slideLayout2.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x">
  <p:cSld name="Título y contenid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D694-DAD2-A320-9C4E-2C7598006A79}"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9C1D-53D2-A36A-9C4E-A53FD2006AF0}" type="slidenum">
              <a:t/>
            </a:fld>
          </a:p>
        </p:txBody>
      </p:sp>
    </p:spTree>
  </p:cSld>
  <p:clrMapOvr>
    <a:masterClrMapping/>
  </p:clrMapOvr>
  <p:hf hdr="0" ftr="0"/>
</p:sldLayout>
</file>

<file path=ppt/slideLayouts/slideLayout3.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secHead">
  <p:cSld name="Encabezado de sec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BwbAACtRQAAfSMAABAAAAAmAAAACAAAAIGAAAAAAAAA"/>
              </a:ext>
            </a:extLst>
          </p:cNvSpPr>
          <p:nvPr>
            <p:ph type="title"/>
          </p:nvPr>
        </p:nvSpPr>
        <p:spPr>
          <a:xfrm>
            <a:off x="963295" y="4406900"/>
            <a:ext cx="10363200" cy="1362075"/>
          </a:xfrm>
        </p:spPr>
        <p:txBody>
          <a:bodyPr vert="horz" wrap="square" numCol="1" spcCol="215900" anchor="t">
            <a:prstTxWarp prst="textNoShape">
              <a:avLst/>
            </a:prstTxWarp>
          </a:bodyPr>
          <a:lstStyle>
            <a:lvl1pPr algn="l">
              <a:defRPr sz="4000" b="1" cap="all"/>
            </a:lvl1pPr>
          </a:lstStyle>
          <a:p>
            <a:pPr/>
            <a:r>
              <a:t>Click to edit Master title style</a:t>
            </a:r>
          </a:p>
        </p:txBody>
      </p:sp>
      <p:sp>
        <p:nvSpPr>
          <p:cNvPr id="3" name="SlideText1"/>
          <p:cNvSpPr>
            <a:spLocks noGrp="1" noChangeArrowheads="1"/>
            <a:extLst>
              <a:ext uri="smNativeData">
                <pr:smNativeData xmlns:pr="smNativeData" xmlns="smNativeData" val="SMDATA_15_N7RsZB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OERAACtRQAAHBsAABAAAAAmAAAACAAAAIGAAAAAAAAA"/>
              </a:ext>
            </a:extLst>
          </p:cNvSpPr>
          <p:nvPr>
            <p:ph idx="1"/>
          </p:nvPr>
        </p:nvSpPr>
        <p:spPr>
          <a:xfrm>
            <a:off x="963295" y="2906395"/>
            <a:ext cx="10363200" cy="1500505"/>
          </a:xfrm>
        </p:spPr>
        <p:txBody>
          <a:bodyPr vert="horz" wrap="square" numCol="1" spcCol="215900" anchor="b">
            <a:prstTxWarp prst="textNoShape">
              <a:avLst/>
            </a:prstTxWarp>
          </a:bodyPr>
          <a:lstStyle>
            <a:lvl1pPr marL="0" indent="0">
              <a:buNone/>
              <a:defRPr sz="2000" cap="none"/>
            </a:lvl1pPr>
            <a:lvl2pPr marL="457200" indent="0">
              <a:buNone/>
              <a:defRPr sz="1800" cap="none"/>
            </a:lvl2pPr>
            <a:lvl3pPr marL="914400" indent="0">
              <a:buNone/>
              <a:defRPr sz="1600" cap="none"/>
            </a:lvl3pPr>
            <a:lvl4pPr marL="1371600" indent="0">
              <a:buNone/>
              <a:defRPr sz="1400" cap="none"/>
            </a:lvl4pPr>
            <a:lvl5pPr marL="1828800" indent="0">
              <a:buNone/>
              <a:defRPr sz="1400" cap="none"/>
            </a:lvl5pPr>
            <a:lvl6pPr marL="2286000" indent="0">
              <a:buNone/>
              <a:defRPr sz="1400" cap="none"/>
            </a:lvl6pPr>
            <a:lvl7pPr marL="2743200" indent="0">
              <a:buNone/>
              <a:defRPr sz="1400" cap="none"/>
            </a:lvl7pPr>
            <a:lvl8pPr marL="3200400" indent="0">
              <a:buNone/>
              <a:defRPr sz="1400" cap="none"/>
            </a:lvl8pPr>
            <a:lvl9pPr marL="3657600" indent="0">
              <a:buNone/>
              <a:defRPr sz="1400" cap="none"/>
            </a:lvl9pPr>
          </a:lstStyle>
          <a:p>
            <a:pPr/>
            <a:r>
              <a:t>Click to edit Master text styles</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DE75-3BD2-A328-9C4E-CD7D90006A98}"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FC4B-05D2-A30A-9C4E-F35FB2006AA6}" type="slidenum">
              <a:t/>
            </a:fld>
          </a:p>
        </p:txBody>
      </p:sp>
    </p:spTree>
  </p:cSld>
  <p:clrMapOvr>
    <a:masterClrMapping/>
  </p:clrMapOvr>
  <p:hf hdr="0" ftr="0"/>
</p:sldLayout>
</file>

<file path=ppt/slideLayouts/slideLayout4.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ColTx">
  <p:cSld name="Título y dos contenido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DhJAAAsCUAABAAAAAmAAAACAAAAAGAAAAAAAAA"/>
              </a:ext>
            </a:extLst>
          </p:cNvSpPr>
          <p:nvPr>
            <p:ph idx="1"/>
          </p:nvPr>
        </p:nvSpPr>
        <p:spPr>
          <a:xfrm>
            <a:off x="609600"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yYAANgJAABARwAAsCUAABAAAAAmAAAACAAAAAGAAAAAAAAA"/>
              </a:ext>
            </a:extLst>
          </p:cNvSpPr>
          <p:nvPr>
            <p:ph idx="2"/>
          </p:nvPr>
        </p:nvSpPr>
        <p:spPr>
          <a:xfrm>
            <a:off x="6196965"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FEF6-B8D2-A308-9C4E-4E5DB0006A1B}" type="datetime1">
              <a:t/>
            </a:fld>
          </a:p>
        </p:txBody>
      </p:sp>
      <p:sp>
        <p:nvSpPr>
          <p:cNvPr id="6"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E663-2DD2-A310-9C4E-DB45A8006A8E}" type="slidenum">
              <a:t/>
            </a:fld>
          </a:p>
        </p:txBody>
      </p:sp>
    </p:spTree>
  </p:cSld>
  <p:clrMapOvr>
    <a:masterClrMapping/>
  </p:clrMapOvr>
  <p:hf hdr="0" ftr="0"/>
</p:sldLayout>
</file>

<file path=ppt/slideLayouts/slideLayout5.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TxTwoObj">
  <p:cSld name="Compara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xmlns="smNativeData" val="SMDATA_15_N7RsZB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HEJAADjJAAAYQ0AABAAAAAmAAAACAAAAIGAAAAAAAAA"/>
              </a:ext>
            </a:extLst>
          </p:cNvSpPr>
          <p:nvPr>
            <p:ph idx="1"/>
          </p:nvPr>
        </p:nvSpPr>
        <p:spPr>
          <a:xfrm>
            <a:off x="609600"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4"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GENAADjJAAAsCUAABAAAAAmAAAACAAAAAGAAAAAAAAA"/>
              </a:ext>
            </a:extLst>
          </p:cNvSpPr>
          <p:nvPr>
            <p:ph idx="2"/>
          </p:nvPr>
        </p:nvSpPr>
        <p:spPr>
          <a:xfrm>
            <a:off x="609600"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xmlns="smNativeData" val="SMDATA_15_N7RsZB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HEJAABARwAAYQ0AABAAAAAmAAAACAAAAIGAAAAAAAAA"/>
              </a:ext>
            </a:extLst>
          </p:cNvSpPr>
          <p:nvPr>
            <p:ph idx="3"/>
          </p:nvPr>
        </p:nvSpPr>
        <p:spPr>
          <a:xfrm>
            <a:off x="6195695"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6" name="SlideText4"/>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GENAABARwAAsCUAABAAAAAmAAAACAAAAAGAAAAAAAAA"/>
              </a:ext>
            </a:extLst>
          </p:cNvSpPr>
          <p:nvPr>
            <p:ph idx="4"/>
          </p:nvPr>
        </p:nvSpPr>
        <p:spPr>
          <a:xfrm>
            <a:off x="6195695"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9701-4FD2-A361-9C4E-B934D9006AEC}" type="datetime1">
              <a:t/>
            </a:fld>
          </a:p>
        </p:txBody>
      </p:sp>
      <p:sp>
        <p:nvSpPr>
          <p:cNvPr id="8"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9"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F3B2-FCD2-A305-9C4E-0A50BD006A5F}" type="slidenum">
              <a:t/>
            </a:fld>
          </a:p>
        </p:txBody>
      </p:sp>
    </p:spTree>
  </p:cSld>
  <p:clrMapOvr>
    <a:masterClrMapping/>
  </p:clrMapOvr>
  <p:hf hdr="0" ftr="0"/>
</p:sldLayout>
</file>

<file path=ppt/slideLayouts/slideLayout6.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Only">
  <p:cSld name="Solo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D739-77D2-A321-9C4E-817499006AD4}" type="datetime1">
              <a:t/>
            </a:fld>
          </a:p>
        </p:txBody>
      </p:sp>
      <p:sp>
        <p:nvSpPr>
          <p:cNvPr id="4"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5"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E517-59D2-A313-9C4E-AF46AB006AFA}" type="slidenum">
              <a:t/>
            </a:fld>
          </a:p>
        </p:txBody>
      </p:sp>
    </p:spTree>
  </p:cSld>
  <p:clrMapOvr>
    <a:masterClrMapping/>
  </p:clrMapOvr>
  <p:hf hdr="0" ftr="0"/>
</p:sldLayout>
</file>

<file path=ppt/slideLayouts/slideLayout7.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blank">
  <p:cSld name="Vacío">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C449-07D2-A332-9C4E-F1678A006AA4}" type="datetime1">
              <a:t/>
            </a:fld>
          </a:p>
        </p:txBody>
      </p:sp>
      <p:sp>
        <p:nvSpPr>
          <p:cNvPr id="3"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4"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B01F-51D2-A346-9C4E-A713FE006AF2}" type="slidenum">
              <a:t/>
            </a:fld>
          </a:p>
        </p:txBody>
      </p:sp>
    </p:spTree>
  </p:cSld>
  <p:clrMapOvr>
    <a:masterClrMapping/>
  </p:clrMapOvr>
  <p:hf hdr="0" ftr="0"/>
</p:sldLayout>
</file>

<file path=ppt/slideLayouts/slideLayout8.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Tx">
  <p:cSld name="Contenido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4BAABtHAAA1AgAABAAAAAmAAAACAAAAIGAAAAAAAAA"/>
              </a:ext>
            </a:extLst>
          </p:cNvSpPr>
          <p:nvPr>
            <p:ph type="title"/>
          </p:nvPr>
        </p:nvSpPr>
        <p:spPr>
          <a:xfrm>
            <a:off x="609600" y="273050"/>
            <a:ext cx="4011295" cy="116205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x0AAK4BAABARwAAsCUAABAAAAAmAAAACAAAAAGAAAAAAAAA"/>
              </a:ext>
            </a:extLst>
          </p:cNvSpPr>
          <p:nvPr>
            <p:ph idx="1"/>
          </p:nvPr>
        </p:nvSpPr>
        <p:spPr>
          <a:xfrm>
            <a:off x="4766945" y="273050"/>
            <a:ext cx="6815455" cy="5853430"/>
          </a:xfrm>
        </p:spPr>
        <p:txBody>
          <a:bodyPr/>
          <a:lstStyle>
            <a:lvl1pPr>
              <a:defRPr sz="3200" cap="none"/>
            </a:lvl1pPr>
            <a:lvl2pPr>
              <a:defRPr sz="2800" cap="none"/>
            </a:lvl2pPr>
            <a:lvl3pPr>
              <a:defRPr sz="2400" cap="none"/>
            </a:lvl3pPr>
            <a:lvl4pPr>
              <a:defRPr sz="2000" cap="none"/>
            </a:lvl4pPr>
            <a:lvl5pPr>
              <a:defRPr sz="2000" cap="none"/>
            </a:lvl5pPr>
            <a:lvl6pPr>
              <a:defRPr sz="2000" cap="none"/>
            </a:lvl6pPr>
            <a:lvl7pPr>
              <a:defRPr sz="2000" cap="none"/>
            </a:lvl7pPr>
            <a:lvl8pPr>
              <a:defRPr sz="2000" cap="none"/>
            </a:lvl8pPr>
            <a:lvl9pPr>
              <a:defRPr sz="20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QIAABtHAAAsCUAABAAAAAmAAAACAAAAAGAAAAAAAAA"/>
              </a:ext>
            </a:extLst>
          </p:cNvSpPr>
          <p:nvPr>
            <p:ph idx="2"/>
          </p:nvPr>
        </p:nvSpPr>
        <p:spPr>
          <a:xfrm>
            <a:off x="609600" y="1435100"/>
            <a:ext cx="4011295" cy="46913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BE9C-D2D2-A348-9C4E-241DF0006A71}" type="datetime1">
              <a:t/>
            </a:fld>
          </a:p>
        </p:txBody>
      </p:sp>
      <p:sp>
        <p:nvSpPr>
          <p:cNvPr id="6"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NwY0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C3F3-BDD2-A335-9C4E-4B608D006A1E}" type="slidenum">
              <a:t/>
            </a:fld>
          </a:p>
        </p:txBody>
      </p:sp>
    </p:spTree>
  </p:cSld>
  <p:clrMapOvr>
    <a:masterClrMapping/>
  </p:clrMapOvr>
  <p:hf hdr="0" ftr="0"/>
</p:sldLayout>
</file>

<file path=ppt/slideLayouts/slideLayout9.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picTx">
  <p:cSld name="Imagen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IgdAACzOwAABCEAABAAAAAmAAAACAAAAIGAAAAAAAAA"/>
              </a:ext>
            </a:extLst>
          </p:cNvSpPr>
          <p:nvPr>
            <p:ph type="title"/>
          </p:nvPr>
        </p:nvSpPr>
        <p:spPr>
          <a:xfrm>
            <a:off x="2389505" y="4800600"/>
            <a:ext cx="7315200" cy="56642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MYDAACzOwAAFh0AABAAAAAmAAAACAAAAAGAAAAAAAAA"/>
              </a:ext>
            </a:extLst>
          </p:cNvSpPr>
          <p:nvPr>
            <p:ph idx="1"/>
          </p:nvPr>
        </p:nvSpPr>
        <p:spPr>
          <a:xfrm>
            <a:off x="2389505" y="613410"/>
            <a:ext cx="7315200" cy="4114800"/>
          </a:xfrm>
        </p:spPr>
        <p:txBody>
          <a:bodyPr/>
          <a:lstStyle>
            <a:lvl1pPr marL="0" indent="0">
              <a:buNone/>
              <a:defRPr sz="3200" cap="none"/>
            </a:lvl1pPr>
            <a:lvl2pPr marL="457200" indent="0">
              <a:buNone/>
              <a:defRPr sz="2800" cap="none"/>
            </a:lvl2pPr>
            <a:lvl3pPr marL="914400" indent="0">
              <a:buNone/>
              <a:defRPr sz="2400" cap="none"/>
            </a:lvl3pPr>
            <a:lvl4pPr marL="1371600" indent="0">
              <a:buNone/>
              <a:defRPr sz="2000" cap="none"/>
            </a:lvl4pPr>
            <a:lvl5pPr marL="1828800" indent="0">
              <a:buNone/>
              <a:defRPr sz="2000" cap="none"/>
            </a:lvl5pPr>
            <a:lvl6pPr marL="2286000" indent="0">
              <a:buNone/>
              <a:defRPr sz="2000" cap="none"/>
            </a:lvl6pPr>
            <a:lvl7pPr marL="2743200" indent="0">
              <a:buNone/>
              <a:defRPr sz="2000" cap="none"/>
            </a:lvl7pPr>
            <a:lvl8pPr marL="3200400" indent="0">
              <a:buNone/>
              <a:defRPr sz="2000" cap="none"/>
            </a:lvl8pPr>
            <a:lvl9pPr marL="3657600" indent="0">
              <a:buNone/>
              <a:defRPr sz="2000" cap="none"/>
            </a:lvl9pPr>
          </a:lstStyle>
          <a:p>
            <a:pPr/>
            <a:r>
              <a:t>Click to edit Master text styles</a:t>
            </a:r>
          </a:p>
        </p:txBody>
      </p:sp>
      <p:sp>
        <p:nvSpPr>
          <p:cNvPr id="4"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AQhAACzOwAA+CUAABAAAAAmAAAACAAAAAGAAAAAAAAA"/>
              </a:ext>
            </a:extLst>
          </p:cNvSpPr>
          <p:nvPr>
            <p:ph idx="2"/>
          </p:nvPr>
        </p:nvSpPr>
        <p:spPr>
          <a:xfrm>
            <a:off x="2389505" y="5367020"/>
            <a:ext cx="7315200" cy="8051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FF6AE42-0CD2-A358-9C4E-FA0DE0006AAF}" type="datetime1">
              <a:t/>
            </a:fld>
          </a:p>
        </p:txBody>
      </p:sp>
      <p:sp>
        <p:nvSpPr>
          <p:cNvPr id="6"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FF6AA10-5ED2-A35C-9C4E-A809E4006AFD}" type="slidenum">
              <a:t/>
            </a:fld>
          </a:p>
        </p:txBody>
      </p:sp>
    </p:spTree>
  </p:cSld>
  <p:clrMapOvr>
    <a:masterClrMapping/>
  </p:clrMapOvr>
  <p:hf hdr="0" ftr="0"/>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name="Estilo predeterminado">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P//////////"/>
              </a:ext>
            </a:extLst>
          </p:cNvSpPr>
          <p:nvPr>
            <p:ph type="title"/>
          </p:nvPr>
        </p:nvSpPr>
        <p:spPr>
          <a:xfrm>
            <a:off x="609600" y="274320"/>
            <a:ext cx="109728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P//////////"/>
              </a:ext>
            </a:extLst>
          </p:cNvSpPr>
          <p:nvPr>
            <p:ph type="body" idx="1"/>
          </p:nvPr>
        </p:nvSpPr>
        <p:spPr>
          <a:xfrm>
            <a:off x="609600" y="1600200"/>
            <a:ext cx="109728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P//////////"/>
              </a:ext>
            </a:extLst>
          </p:cNvSpPr>
          <p:nvPr>
            <p:ph type="dt" sz="quarter" idx="2"/>
          </p:nvPr>
        </p:nvSpPr>
        <p:spPr>
          <a:xfrm>
            <a:off x="609600" y="6356985"/>
            <a:ext cx="2844165" cy="364490"/>
          </a:xfrm>
          <a:prstGeom prst="rect">
            <a:avLst/>
          </a:prstGeom>
          <a:noFill/>
          <a:ln>
            <a:noFill/>
          </a:ln>
          <a:effectLst/>
        </p:spPr>
        <p:txBody>
          <a:bodyPr vert="horz" wrap="square" numCol="1" spcCol="215900" anchor="ctr">
            <a:prstTxWarp prst="textNoShape">
              <a:avLst/>
            </a:prstTxWarp>
          </a:bodyPr>
          <a:lstStyle>
            <a:lvl1pPr algn="l">
              <a:defRPr sz="1200" cap="none"/>
            </a:lvl1pPr>
          </a:lstStyle>
          <a:p>
            <a:pPr/>
            <a:fld id="{3FF6BE0E-40D2-A348-9C4E-B61DF0006AE3}" type="datetime1">
              <a:t/>
            </a:fld>
          </a:p>
        </p:txBody>
      </p:sp>
      <p:sp>
        <p:nvSpPr>
          <p:cNvPr id="5" name="Foot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P//////////"/>
              </a:ext>
            </a:extLst>
          </p:cNvSpPr>
          <p:nvPr>
            <p:ph type="ftr" sz="quarter" idx="3"/>
          </p:nvPr>
        </p:nvSpPr>
        <p:spPr>
          <a:xfrm>
            <a:off x="4166235" y="6356985"/>
            <a:ext cx="3859530" cy="364490"/>
          </a:xfrm>
          <a:prstGeom prst="rect">
            <a:avLst/>
          </a:prstGeom>
          <a:noFill/>
          <a:ln>
            <a:noFill/>
          </a:ln>
          <a:effectLst/>
        </p:spPr>
        <p:txBody>
          <a:bodyPr vert="horz" wrap="square" numCol="1" spcCol="215900" anchor="ctr">
            <a:prstTxWarp prst="textNoShape">
              <a:avLst/>
            </a:prstTxWarp>
          </a:bodyPr>
          <a:lstStyle>
            <a:lvl1pPr algn="ctr">
              <a:defRPr sz="1200" cap="none"/>
            </a:lvl1pPr>
          </a:lstStyle>
          <a:p>
            <a:pPr/>
          </a:p>
        </p:txBody>
      </p:sp>
      <p:sp>
        <p:nvSpPr>
          <p:cNvPr id="6" name="SlideNumberAre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P//////////"/>
              </a:ext>
            </a:extLst>
          </p:cNvSpPr>
          <p:nvPr>
            <p:ph type="sldNum" sz="quarter" idx="4"/>
          </p:nvPr>
        </p:nvSpPr>
        <p:spPr>
          <a:xfrm>
            <a:off x="8738235" y="6356985"/>
            <a:ext cx="2844165" cy="364490"/>
          </a:xfrm>
          <a:prstGeom prst="rect">
            <a:avLst/>
          </a:prstGeom>
          <a:noFill/>
          <a:ln>
            <a:noFill/>
          </a:ln>
          <a:effectLst/>
        </p:spPr>
        <p:txBody>
          <a:bodyPr vert="horz" wrap="square" numCol="1" spcCol="215900" anchor="ctr">
            <a:prstTxWarp prst="textNoShape">
              <a:avLst/>
            </a:prstTxWarp>
          </a:bodyPr>
          <a:lstStyle>
            <a:lvl1pPr algn="r">
              <a:defRPr sz="1200" cap="none"/>
            </a:lvl1pPr>
          </a:lstStyle>
          <a:p>
            <a:pPr/>
            <a:fld id="{3FF68440-0ED2-A372-9C4E-F827CA006AAD}"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cap="none" spc="0" baseline="0">
          <a:solidFill>
            <a:schemeClr val="tx2"/>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minarioconcordia.com.ar" TargetMode="Externa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BAAAAAmAAAACAAAAAAAAAAAAAAA"/>
              </a:ext>
            </a:extLst>
          </p:cNvSpPr>
          <p:nvPr>
            <p:ph type="ctrTitle"/>
          </p:nvPr>
        </p:nvSpPr>
        <p:spPr/>
        <p:txBody>
          <a:bodyPr/>
          <a:lstStyle/>
          <a:p>
            <a:pPr/>
            <a:r>
              <a:t>Como hacer una tesina</a:t>
            </a: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defRPr sz="3000" cap="none"/>
            </a:pPr>
            <a:r>
              <a:t>Delimitación y planteamiento del problema de investigación. </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defRPr sz="2800" cap="none"/>
            </a:pPr>
            <a:r>
              <a:t>La palabra “problema” se entenderá como cualquier situación actual que difiera en alguna mediada de la situación ideal, es decir, que presente elementos factibles de ser mejorados. </a:t>
            </a:r>
          </a:p>
          <a:p>
            <a:pPr algn="just">
              <a:defRPr sz="2800" cap="none"/>
            </a:pPr>
            <a:r>
              <a:t>El problema deberá cumplir una serie de condiciones que de alguna forma justifiquen el esfuerzo necesario para resolverlo.</a:t>
            </a:r>
          </a:p>
          <a:p>
            <a:pPr algn="just">
              <a:defRPr sz="2800" cap="none"/>
            </a:pP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just">
              <a:defRPr sz="2800" cap="none"/>
            </a:pPr>
            <a:r>
              <a:t>Para plantear el problema, se recomienda dar respuesta a las siguientes interrogantes:</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defRPr sz="2800" cap="none"/>
            </a:pPr>
            <a:r>
              <a:t>¿Cuáles son los elementos del problema: datos, situaciones y conceptos relacionados con el mismo?</a:t>
            </a:r>
          </a:p>
          <a:p>
            <a:pPr algn="just">
              <a:defRPr sz="2800" cap="none"/>
            </a:pPr>
            <a:r>
              <a:t>¿Cuáles son los hechos anteriores que guardan relación con el problema?</a:t>
            </a:r>
          </a:p>
          <a:p>
            <a:pPr algn="just">
              <a:defRPr sz="2800" cap="none"/>
            </a:pPr>
            <a:r>
              <a:t>¿Cuál es la situación actual?</a:t>
            </a:r>
          </a:p>
          <a:p>
            <a:pPr algn="just">
              <a:defRPr sz="2800" cap="none"/>
            </a:pPr>
            <a:r>
              <a:t>¿Cuál es la relevancia del problema?</a:t>
            </a:r>
          </a:p>
          <a:p>
            <a:pPr algn="just">
              <a:defRPr sz="2800" cap="none"/>
            </a:pPr>
            <a:r>
              <a:t>¿Qué pasa? ---¿Por qué estará pasando?--- ¿Cuál es el diagnóstico?--- ¿Qué puede pasar si todo continúa así?--- ¿Qué se puede hacer para evitar que pase?</a:t>
            </a:r>
          </a:p>
          <a:p>
            <a:pP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pic>
        <p:nvPicPr>
          <p:cNvPr id="2" name="Imagen1"/>
          <p:cNvPicPr>
            <a:picLocks noChangeAspect="1"/>
            <a:extLst>
              <a:ext uri="smNativeData">
                <pr:smNativeData xmlns:pr="smNativeData" xmlns="smNativeData" val="SMDATA_17_N7RsZB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VwkAAJgFAACQDAAAxwI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NsEAADiAAAABi0AAEcpAAAQAAAAJgAAAAgAAAD//////////w=="/>
              </a:ext>
            </a:extLst>
          </p:cNvPicPr>
          <p:nvPr/>
        </p:nvPicPr>
        <p:blipFill>
          <a:blip r:embed="rId2"/>
          <a:srcRect l="23910" t="14320" r="32160" b="7110"/>
          <a:stretch>
            <a:fillRect/>
          </a:stretch>
        </p:blipFill>
        <p:spPr>
          <a:xfrm>
            <a:off x="789305" y="143510"/>
            <a:ext cx="6529705" cy="6566535"/>
          </a:xfrm>
          <a:prstGeom prst="rect">
            <a:avLst/>
          </a:prstGeom>
          <a:noFill/>
          <a:ln>
            <a:noFill/>
          </a:ln>
          <a:effectLst/>
        </p:spPr>
      </p:pic>
    </p:spTree>
  </p:cSld>
  <p:clrMapOvr>
    <a:masterClrMapping/>
  </p:clrMapOvr>
  <p:timing>
    <p:tnLst>
      <p:par>
        <p:cTn id="1" dur="indefinite" restart="never" nodeType="tmRoot"/>
      </p:par>
    </p:tnLst>
  </p:timing>
</p:sld>
</file>

<file path=ppt/slides/slide1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w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EAcAABAAAAAmAAAACAAAAAEAAAAAAAAA"/>
              </a:ext>
            </a:extLst>
          </p:cNvSpPr>
          <p:nvPr>
            <p:ph type="title"/>
          </p:nvPr>
        </p:nvSpPr>
        <p:spPr>
          <a:xfrm>
            <a:off x="609600" y="274320"/>
            <a:ext cx="10972800" cy="873760"/>
          </a:xfrm>
        </p:spPr>
        <p:txBody>
          <a:bodyPr/>
          <a:lstStyle/>
          <a:p>
            <a:pPr>
              <a:defRPr sz="3000" cap="none"/>
            </a:pPr>
            <a:r>
              <a:t>Justificación.</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J8GAABARwAAsCUAAAAAAAAmAAAACAAAAAEAAAAAAAAA"/>
              </a:ext>
            </a:extLst>
          </p:cNvSpPr>
          <p:nvPr>
            <p:ph type="body" idx="1"/>
          </p:nvPr>
        </p:nvSpPr>
        <p:spPr>
          <a:xfrm>
            <a:off x="609600" y="1076325"/>
            <a:ext cx="10972800" cy="5050155"/>
          </a:xfrm>
        </p:spPr>
        <p:txBody>
          <a:bodyPr/>
          <a:lstStyle/>
          <a:p>
            <a:pPr/>
            <a:r>
              <a:t> </a:t>
            </a:r>
            <a:r>
              <a:rPr sz="2800" cap="none"/>
              <a:t>Planteará las razones que dan motivo a la investigación, así como las aportaciones que se obtendrán de ella y su importancia, se define el ¿Por qué? Y ¿Para qué? o lo que se busca y ¿Para qué?</a:t>
            </a:r>
            <a:endParaRPr sz="2800" cap="none"/>
          </a:p>
          <a:p>
            <a:pPr>
              <a:defRPr sz="2800" cap="none"/>
            </a:pPr>
            <a:r>
              <a:t>Funciones que cumple la justificación del problema:</a:t>
            </a:r>
          </a:p>
          <a:p>
            <a:pPr marL="539750" indent="0" algn="just">
              <a:buNone/>
              <a:defRPr sz="2800" cap="none"/>
            </a:pPr>
            <a:r>
              <a:t>a) Describe cuáles son los motivos para hacer el estudio propuesto ¿Por qué se hace? ¿Por qué este tema y no otro...?</a:t>
            </a:r>
          </a:p>
          <a:p>
            <a:pPr marL="539750" indent="0" algn="just">
              <a:buNone/>
              <a:defRPr sz="2800" cap="none"/>
            </a:pPr>
            <a:r>
              <a:t>b) Justifica los beneficios sociales y/o institucionales. ¿Para qué se hace? ¿Para qué será útil su aplicación...?</a:t>
            </a:r>
          </a:p>
          <a:p>
            <a:pPr marL="539750" indent="0" algn="just">
              <a:buNone/>
              <a:defRPr sz="2800" cap="none"/>
            </a:pPr>
            <a:r>
              <a:t>c) Demuestra la factibilidad de llevar a cabo la investigación ¿Cómo deberá aplicarse..?</a:t>
            </a:r>
          </a:p>
          <a:p>
            <a:pPr>
              <a:defRPr sz="2800" cap="none"/>
            </a:pP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s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PkDAABARwAAsCUAAAAAAAAmAAAACAAAAAEAAAAAAAAA"/>
              </a:ext>
            </a:extLst>
          </p:cNvSpPr>
          <p:nvPr>
            <p:ph type="body" idx="1"/>
          </p:nvPr>
        </p:nvSpPr>
        <p:spPr>
          <a:xfrm>
            <a:off x="609600" y="645795"/>
            <a:ext cx="10972800" cy="5480685"/>
          </a:xfrm>
        </p:spPr>
        <p:txBody>
          <a:bodyPr/>
          <a:lstStyle/>
          <a:p>
            <a:pPr marL="0" indent="0" algn="just">
              <a:buNone/>
              <a:defRPr sz="2800" cap="none"/>
            </a:pPr>
            <a:r>
              <a:t>Ejemplo:</a:t>
            </a:r>
          </a:p>
          <a:p>
            <a:pPr algn="just">
              <a:defRPr sz="2800" cap="none"/>
            </a:pPr>
            <a:r>
              <a:t>La importancia que se ha dado en los últimos años al desarrollo del turismo en el país, ha despertado la necesidad de entidades entre empresas pública y privadas, inmersas en el quehacer turístico, a perfeccionar e implementar planes de desarrollo local para el beneficio de las comunidades y el mejoramiento continuo de quienes habitan en ellas…</a:t>
            </a:r>
          </a:p>
          <a:p>
            <a:pPr algn="just">
              <a:defRPr sz="2800" cap="none"/>
            </a:pPr>
            <a:r>
              <a:t>En el estado de Chiapas, ha nacido por parte de los habitantes la iniciativa de implementar el desarrollo de la actividad turística en la zona, como recurso generador de riqueza y estimulo de la cultura local…</a:t>
            </a:r>
          </a:p>
          <a:p>
            <a:pPr algn="just">
              <a:defRPr sz="2800" cap="none"/>
            </a:pPr>
            <a:r>
              <a:t>Apoyando a los habitantes con financiamientos económicos que les permita…</a:t>
            </a: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CuadroTexto1"/>
          <p:cNvSpPr txBox="1">
            <a:extLst>
              <a:ext uri="smNativeData">
                <pr:smNativeData xmlns:pr="smNativeData" xmlns="smNativeData" val="SMDATA_15_N7RsZB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UwMAANsEAACtRwAA8BsAABAAAAAmAAAACAAAAP//////////"/>
              </a:ext>
            </a:extLst>
          </p:cNvSpPr>
          <p:nvPr/>
        </p:nvSpPr>
        <p:spPr>
          <a:xfrm>
            <a:off x="540385" y="789305"/>
            <a:ext cx="11111230" cy="3752215"/>
          </a:xfrm>
          <a:prstGeom prst="rect">
            <a:avLst/>
          </a:prstGeom>
          <a:noFill/>
          <a:ln>
            <a:noFill/>
          </a:ln>
          <a:effectLst/>
        </p:spPr>
        <p:txBody>
          <a:bodyPr vert="horz" wrap="square" numCol="1" spcCol="215900" anchor="t"/>
          <a:lstStyle/>
          <a:p>
            <a:pPr>
              <a:defRPr sz="2800" cap="none"/>
            </a:pPr>
            <a:r>
              <a:t>Se pretende que estos financiamientos económicos que les permita…</a:t>
            </a:r>
          </a:p>
          <a:p>
            <a:pPr>
              <a:defRPr sz="2800" cap="none"/>
            </a:pPr>
            <a:r>
              <a:t>Se pretende que estos financiamientos sean otorgados a los residentes que presenten un proyecto en el cuál la…</a:t>
            </a:r>
          </a:p>
          <a:p>
            <a:pPr>
              <a:defRPr sz="2800" cap="none"/>
            </a:pPr>
            <a:r>
              <a:t>La asesoría que recibirán para la realización de este proyecto será gratuita…</a:t>
            </a:r>
          </a:p>
          <a:p>
            <a:pPr>
              <a:defRPr sz="2800" cap="none"/>
            </a:pP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defRPr sz="2800" cap="none"/>
            </a:pPr>
            <a:r>
              <a:t>Marco teórico conceptual</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defRPr sz="2800" cap="none"/>
            </a:pPr>
            <a:r>
              <a:t>Se describirán brevemente las teorías, enfoques teóricos, postulados, conceptos, etc. que sustentan el abordaje y/o construcción del objeto de estudio y toda la investigación en general. </a:t>
            </a:r>
          </a:p>
          <a:p>
            <a:pPr algn="just">
              <a:defRPr sz="2800" cap="none"/>
            </a:pPr>
            <a:r>
              <a:t>Este apartado es muy importante, puesto que proporciona un carácter de seriedad académica y separa lo que sería una indagación de sentido común de una verdadera investigación.</a:t>
            </a: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defRPr sz="3000" cap="none"/>
            </a:pPr>
            <a:r>
              <a:t>Metodología de investigación.</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defRPr sz="2800" cap="none"/>
            </a:pPr>
            <a:r>
              <a:t> La metodología de la investigación supone la sistematización, es decir, la organización de los pasos a través de los cuales se ejecutará una investigación científica</a:t>
            </a:r>
          </a:p>
          <a:p>
            <a:pPr algn="just">
              <a:defRPr sz="2800" cap="none"/>
            </a:pPr>
            <a:r>
              <a:t>Existen diferentes tipos de metodologías, y responden a maneras diferentes de abordar una investigación en el área científica.</a:t>
            </a:r>
          </a:p>
          <a:p>
            <a:pPr algn="just">
              <a:defRPr sz="2800" cap="none"/>
            </a:pPr>
            <a:r>
              <a:t>Así, encontramos dos grandes clasificaciones: métodos cuantitativos y métodos cualitativos.</a:t>
            </a:r>
          </a:p>
          <a:p>
            <a:pPr algn="just">
              <a:defRPr sz="2800" cap="none"/>
            </a:pPr>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PkDAABARwAAsCUAAAAAAAAmAAAACAAAAAEAAAAAAAAA"/>
              </a:ext>
            </a:extLst>
          </p:cNvSpPr>
          <p:nvPr>
            <p:ph type="body" idx="1"/>
          </p:nvPr>
        </p:nvSpPr>
        <p:spPr>
          <a:xfrm>
            <a:off x="609600" y="645795"/>
            <a:ext cx="10972800" cy="5480685"/>
          </a:xfrm>
        </p:spPr>
        <p:txBody>
          <a:bodyPr/>
          <a:lstStyle/>
          <a:p>
            <a:pPr algn="just">
              <a:defRPr sz="2800" cap="none"/>
            </a:pPr>
            <a:r>
              <a:t> Los métodos cuantitativos son característicos de las ciencias naturales y exactas, porque buscan resultados numéricos, que permitan establecer estadísticas, porcentajes o variaciones numéricas.</a:t>
            </a:r>
          </a:p>
          <a:p>
            <a:pPr marL="0" indent="0" algn="just">
              <a:buNone/>
              <a:defRPr sz="2800" cap="none"/>
            </a:pPr>
          </a:p>
          <a:p>
            <a:pPr algn="just">
              <a:defRPr sz="2800" cap="none"/>
            </a:pPr>
            <a:r>
              <a:t>Los métodos cualitativos son propios de las ciencias sociales y humanas, porque se centran no en la cantidad o numérico sino en la “calidad”: opiniones, experiencias, testimonios que permitan dar cuenta de actitudes, comportamientos, hábitos, etc. Sin embargo, muchas veces las ciencias sociales o humanas también se valen de métodos cuantitativos, para obtener cantidades, porcentajes o estadísticas.</a:t>
            </a:r>
          </a:p>
          <a:p>
            <a:pPr/>
          </a:p>
        </p:txBody>
      </p:sp>
    </p:spTree>
  </p:cSld>
  <p:clrMapOvr>
    <a:masterClrMapping/>
  </p:clrMapOvr>
  <p:timing>
    <p:tnLst>
      <p:par>
        <p:cTn id="1" dur="indefinite" restart="never" nodeType="tmRoot"/>
      </p:par>
    </p:tnLst>
  </p:timing>
</p:sld>
</file>

<file path=ppt/slides/slide1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PkDAABARwAAsCUAAAAAAAAmAAAACAAAAAEAAAAAAAAA"/>
              </a:ext>
            </a:extLst>
          </p:cNvSpPr>
          <p:nvPr>
            <p:ph type="body" idx="1"/>
          </p:nvPr>
        </p:nvSpPr>
        <p:spPr>
          <a:xfrm>
            <a:off x="609600" y="645795"/>
            <a:ext cx="10972800" cy="5480685"/>
          </a:xfrm>
        </p:spPr>
        <p:txBody>
          <a:bodyPr/>
          <a:lstStyle/>
          <a:p>
            <a:pPr algn="just">
              <a:defRPr sz="2800" cap="none"/>
            </a:pPr>
            <a:r>
              <a:t>Ejemplo: En las ciencias sociales, la encuesta pertenece al método </a:t>
            </a:r>
            <a:r>
              <a:rPr b="1" cap="none"/>
              <a:t>cuantitativo</a:t>
            </a:r>
            <a:r>
              <a:t> por la cual yo pregunto a una persona por ejemplo; cuántas horas mira televisión por día. Me interesa sólo un dato que será un número o es posible de ser representado numéricamente. </a:t>
            </a:r>
          </a:p>
          <a:p>
            <a:pPr marL="0" indent="0" algn="just">
              <a:buNone/>
              <a:defRPr sz="2800" cap="none"/>
            </a:pPr>
          </a:p>
          <a:p>
            <a:pPr algn="just">
              <a:defRPr sz="2800" cap="none"/>
            </a:pPr>
            <a:r>
              <a:t>En cambio, a través de una entrevista en profundidad </a:t>
            </a:r>
            <a:r>
              <a:rPr b="1" cap="none"/>
              <a:t>(cualitativa)</a:t>
            </a:r>
            <a:r>
              <a:t>, puedo interrogar acerca de qué sensaciones experimenta mientras ve imágenes de accidentes en el noticiero televisivo del mediodía, y ahí estaré indagando acerca de otro tipo de datos, que nada tienen que ver con lo numérico</a:t>
            </a: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SlideSubtitle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pgYAAIgDAAAvRgAACCcAABAAAAAmAAAACAAAAAEAAAAAAAAA"/>
              </a:ext>
            </a:extLst>
          </p:cNvSpPr>
          <p:nvPr>
            <p:ph type="subTitle" idx="1"/>
          </p:nvPr>
        </p:nvSpPr>
        <p:spPr>
          <a:xfrm>
            <a:off x="1080770" y="574040"/>
            <a:ext cx="10328275" cy="5770880"/>
          </a:xfrm>
        </p:spPr>
        <p:txBody>
          <a:bodyPr/>
          <a:lstStyle/>
          <a:p>
            <a:pPr algn="just">
              <a:defRPr sz="3000" cap="none"/>
            </a:pPr>
            <a:r>
              <a:t>Guía para la elaboración de la TESINA</a:t>
            </a:r>
          </a:p>
          <a:p>
            <a:pPr algn="just">
              <a:buAutoNum type="arabicPeriod"/>
              <a:defRPr sz="2400" cap="none"/>
            </a:pPr>
            <a:r>
              <a:t>La tesina es un trabajo académico que permite al estudiante demostrar que posee las capacidades necesarias para realizar una investigación, así como el dominio del tema seleccionado.</a:t>
            </a:r>
          </a:p>
          <a:p>
            <a:pPr algn="just">
              <a:buAutoNum type="arabicPeriod"/>
              <a:defRPr sz="2400" cap="none"/>
            </a:pPr>
            <a:r>
              <a:t>Es un trabajo individual de investigación documental de carácter monográfico ya que aborda un tema relevante o problemática el cual permita enriquecer la disciplina o innovar con algún planteamiento.</a:t>
            </a:r>
          </a:p>
          <a:p>
            <a:pPr algn="just">
              <a:buAutoNum type="arabicPeriod"/>
              <a:defRPr sz="2400" cap="none"/>
            </a:pPr>
            <a:r>
              <a:t>Se elabora con el debido rigor teórico metodológico y se trabaja a partir de material documental, bibliográfico o hemerográfico, así como también de archivos institucionales, históricos, entre otros.</a:t>
            </a:r>
          </a:p>
          <a:p>
            <a:pPr algn="just">
              <a:defRPr sz="2400" cap="none"/>
            </a:pPr>
          </a:p>
        </p:txBody>
      </p:sp>
    </p:spTree>
  </p:cSld>
  <p:clrMapOvr>
    <a:masterClrMapping/>
  </p:clrMapOvr>
  <p:timing>
    <p:tnLst>
      <p:par>
        <p:cTn id="1" dur="indefinite" restart="never" nodeType="tmRoot"/>
      </p:par>
    </p:tnLst>
  </p:timing>
</p:sld>
</file>

<file path=ppt/slides/slide20.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r>
              <a:t>Conclusiones.</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r>
              <a:t> Lo que se busca es dar una respuesta al problema planteado.</a:t>
            </a:r>
          </a:p>
          <a:p>
            <a:pPr/>
            <a:r>
              <a:t>Por lo que es necesario hacer una valoración de los objetivos y ver si éstos se lograron o no.</a:t>
            </a:r>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defRPr sz="3000" cap="none"/>
            </a:pPr>
            <a:r>
              <a:t>Bibliografía. </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AAAAAAAAAA"/>
              </a:ext>
            </a:extLst>
          </p:cNvSpPr>
          <p:nvPr>
            <p:ph type="body" idx="1"/>
          </p:nvPr>
        </p:nvSpPr>
        <p:spPr/>
        <p:txBody>
          <a:bodyPr/>
          <a:lstStyle/>
          <a:p>
            <a:pPr/>
            <a:r>
              <a:t>Esta sección es absolutamente necesaria debido a que ahí se encuentran los datos de las fuentes que fueron citadas y que apoyaron el estudio. Para cualquier trabajo, la manera de registrarlas sigue una serie de normas, generalmente establecidas por los modelos de cita y referencia que en esta Universidad utilizamos Formato APA. En este apartado también</a:t>
            </a:r>
          </a:p>
          <a:p>
            <a:pPr/>
            <a:r>
              <a:t>podemos añadir otras fuentes no impresas (ligas, CDs, DVDs..). Presentar en forma de listado y por orden alfabético.</a:t>
            </a:r>
          </a:p>
          <a:p>
            <a:pPr/>
          </a:p>
        </p:txBody>
      </p:sp>
    </p:spTree>
  </p:cSld>
  <p:clrMapOvr>
    <a:masterClrMapping/>
  </p:clrMapOvr>
  <p:timing>
    <p:tnLst>
      <p:par>
        <p:cTn id="1" dur="indefinite" restart="never" nodeType="tmRoot"/>
      </p:par>
    </p:tnLst>
  </p:timing>
</p:sld>
</file>

<file path=ppt/slides/slide2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Puedes consultar:</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AAAAAAAAAA"/>
              </a:ext>
            </a:extLst>
          </p:cNvSpPr>
          <p:nvPr>
            <p:ph type="body" idx="1"/>
          </p:nvPr>
        </p:nvSpPr>
        <p:spPr/>
        <p:txBody>
          <a:bodyPr/>
          <a:lstStyle/>
          <a:p>
            <a:pPr/>
          </a:p>
          <a:p>
            <a:pPr/>
            <a:r>
              <a:t>http://www.udec.edu.mx/i2012/investigacion/manual_apa3a_edicion.pdf</a:t>
            </a:r>
          </a:p>
          <a:p>
            <a:pPr/>
            <a:r>
              <a:t>http://es.slideshare.net/CFPsicologia/3-citas-y-referencias-bibliogrficas</a:t>
            </a:r>
          </a:p>
        </p:txBody>
      </p:sp>
    </p:spTree>
  </p:cSld>
  <p:clrMapOvr>
    <a:masterClrMapping/>
  </p:clrMapOvr>
  <p:timing>
    <p:tnLst>
      <p:par>
        <p:cTn id="1" dur="indefinite" restart="never" nodeType="tmRoot"/>
      </p:par>
    </p:tnLst>
  </p:timing>
</p:sld>
</file>

<file path=ppt/slides/slide2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EAcAABAAAAAmAAAACAAAAAEAAAAAAAAA"/>
              </a:ext>
            </a:extLst>
          </p:cNvSpPr>
          <p:nvPr>
            <p:ph type="title"/>
          </p:nvPr>
        </p:nvSpPr>
        <p:spPr>
          <a:xfrm>
            <a:off x="609600" y="274320"/>
            <a:ext cx="10972800" cy="873760"/>
          </a:xfrm>
        </p:spPr>
        <p:txBody>
          <a:bodyPr/>
          <a:lstStyle/>
          <a:p>
            <a:pPr algn="l">
              <a:defRPr sz="3000" cap="none"/>
            </a:pPr>
            <a:r>
              <a:t>Anexos y apéndices. </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defRPr sz="2800" cap="none"/>
            </a:pPr>
            <a:r>
              <a:t>En los casos que el trabajo así lo requiera. El objetivo es presentar los documentos que amplían o profundizan el tema investigado, pero que no son necesarios para el informe en sí. Aquí se incluyen todos los materiales que complementan, confirman o ilustran el trabajo (listas de abreviaturas o siglas ordenadas alfabéticamente, datos concretos sobre instrumentos de investigación, dibujos, diagramas, fotos o cualquier otro material similar, gráficas, tablas y glosarios).</a:t>
            </a:r>
          </a:p>
          <a:p>
            <a:pPr>
              <a:defRPr sz="2800" cap="none"/>
            </a:pPr>
          </a:p>
        </p:txBody>
      </p:sp>
    </p:spTree>
  </p:cSld>
  <p:clrMapOvr>
    <a:masterClrMapping/>
  </p:clrMapOvr>
  <p:timing>
    <p:tnLst>
      <p:par>
        <p:cTn id="1" dur="indefinite" restart="never" nodeType="tmRoot"/>
      </p:par>
    </p:tnLst>
  </p:timing>
</p:sld>
</file>

<file path=ppt/slides/slide2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LgYAABAAAAAmAAAACAAAAAEAAAAAAAAA"/>
              </a:ext>
            </a:extLst>
          </p:cNvSpPr>
          <p:nvPr>
            <p:ph type="title"/>
          </p:nvPr>
        </p:nvSpPr>
        <p:spPr>
          <a:xfrm>
            <a:off x="609600" y="274320"/>
            <a:ext cx="10972800" cy="730250"/>
          </a:xfrm>
        </p:spPr>
        <p:txBody>
          <a:bodyPr/>
          <a:lstStyle/>
          <a:p>
            <a:pPr algn="l">
              <a:defRPr sz="3000" cap="none"/>
            </a:pPr>
            <a:r>
              <a:t>Bibliografía.</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kQMAAJYGAAARRwAAbiIAABAAAAAmAAAACAAAAAEAAAAAAAAA"/>
              </a:ext>
            </a:extLst>
          </p:cNvSpPr>
          <p:nvPr>
            <p:ph type="body" idx="1"/>
          </p:nvPr>
        </p:nvSpPr>
        <p:spPr>
          <a:xfrm>
            <a:off x="579755" y="1070610"/>
            <a:ext cx="10972800" cy="4526280"/>
          </a:xfrm>
        </p:spPr>
        <p:txBody>
          <a:bodyPr/>
          <a:lstStyle/>
          <a:p>
            <a:pPr/>
          </a:p>
          <a:p>
            <a:pPr/>
            <a:r>
              <a:t>-Cubo de Severino L. (2007). Los textos de la ciencia. Córdoba, Argentina: Editorial Comunicarte.</a:t>
            </a:r>
          </a:p>
          <a:p>
            <a:pPr/>
            <a:r>
              <a:t>-Schmelkes C. (1998). Manual para la presentación de anteproyectos e informes de investigación. México: Oxford.</a:t>
            </a:r>
          </a:p>
          <a:p>
            <a:pPr/>
            <a:r>
              <a:t>-Ramírez, T. (1999). Cómo hacer un proyecto de investigación. C.A.: Editorial Carthel.</a:t>
            </a:r>
          </a:p>
          <a:p>
            <a:pPr/>
            <a:r>
              <a:t>-Sabino, C. (1986). El proceso de la investigación. Caracas: Editorial Panapo.</a:t>
            </a:r>
          </a:p>
          <a:p>
            <a:pPr/>
          </a:p>
        </p:txBody>
      </p:sp>
    </p:spTree>
  </p:cSld>
  <p:clrMapOvr>
    <a:masterClrMapping/>
  </p:clrMapOvr>
  <p:timing>
    <p:tnLst>
      <p:par>
        <p:cTn id="1" dur="indefinite" restart="never" nodeType="tmRoot"/>
      </p:par>
    </p:tnLst>
  </p:timing>
</p:sld>
</file>

<file path=ppt/slides/slide2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DUCAABGSQAAnCgAAAAAAAAmAAAACAAAAAEAAAAAAAAA"/>
              </a:ext>
            </a:extLst>
          </p:cNvSpPr>
          <p:nvPr>
            <p:ph type="body" idx="1"/>
          </p:nvPr>
        </p:nvSpPr>
        <p:spPr>
          <a:xfrm>
            <a:off x="609600" y="358775"/>
            <a:ext cx="11301730" cy="6242685"/>
          </a:xfrm>
        </p:spPr>
        <p:txBody>
          <a:bodyPr/>
          <a:lstStyle/>
          <a:p>
            <a:pPr>
              <a:defRPr sz="2800" cap="none"/>
            </a:pPr>
            <a:r>
              <a:t>Tipología de documentos académicos. Consultado el 21 de enero de 2011. Disponible en: </a:t>
            </a:r>
            <a:r>
              <a:rPr cap="none">
                <a:hlinkClick r:id="rId2"/>
              </a:rPr>
              <a:t>www.seminarioconcordia.com.ar</a:t>
            </a:r>
            <a:r>
              <a:t> </a:t>
            </a:r>
          </a:p>
          <a:p>
            <a:pPr>
              <a:defRPr sz="2800" cap="none"/>
            </a:pPr>
            <a:r>
              <a:t>“Lineamientos para la definición y organización de la actividad de tesina del plan de estudios”. Consultado el 21 de enero de 2011. Disponible en:</a:t>
            </a:r>
          </a:p>
          <a:p>
            <a:pPr lvl="1">
              <a:buChar char="–"/>
              <a:defRPr sz="2800" cap="none"/>
            </a:pPr>
            <a:r>
              <a:t> www.farq.edu.uy/joomla/.../Lineamientos%20de%20Tesina.doc</a:t>
            </a:r>
          </a:p>
          <a:p>
            <a:pPr lvl="1">
              <a:defRPr sz="2800" cap="none"/>
            </a:pPr>
            <a:r>
              <a:t>http://www.udlap.mx/intranetWeb/centrodeescritura/files/notascompletas/tesina.pdf</a:t>
            </a:r>
          </a:p>
          <a:p>
            <a:pPr lvl="1">
              <a:defRPr sz="2800" cap="none"/>
            </a:pPr>
            <a:r>
              <a:t>http://es.slideshare.net/gigranibar/5-cap-1-planteamiento-del-problema-1</a:t>
            </a:r>
          </a:p>
          <a:p>
            <a:pPr lvl="1">
              <a:defRPr sz="2800" cap="none"/>
            </a:pPr>
            <a:r>
              <a:t>http://definicion.mx/metodologia/</a:t>
            </a:r>
          </a:p>
          <a:p>
            <a:pPr lvl="1">
              <a:defRPr sz="2800" cap="none"/>
            </a:pPr>
            <a:r>
              <a:t>http://www.udec.edu.mx/i2012/investigacion/manual_apa3a_edicion.pdf</a:t>
            </a:r>
          </a:p>
          <a:p>
            <a:pPr lvl="1">
              <a:defRPr sz="2800" cap="none"/>
            </a:pPr>
            <a:r>
              <a:t>http://es.slideshare.net/CFPsicologia/3-citas-y-referencias-bibliogrficas</a:t>
            </a:r>
          </a:p>
          <a:p>
            <a:pPr lvl="1">
              <a:defRPr sz="2800" cap="none"/>
            </a:pPr>
            <a:r>
              <a:t>http://metodologia02.blogspot.mx/p/justificacion-objetivos-y-bases.html</a:t>
            </a:r>
          </a:p>
        </p:txBody>
      </p:sp>
    </p:spTree>
  </p:cSld>
  <p:clrMapOvr>
    <a:masterClrMapping/>
  </p:clrMapOvr>
  <p:timing>
    <p:tnLst>
      <p:par>
        <p:cTn id="1" dur="indefinite" restart="never" nodeType="tmRoot"/>
      </p:par>
    </p:tnLst>
  </p:timing>
</p:sld>
</file>

<file path=ppt/slides/slide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iAMAAAkLAACOMAAA4SYAABAAAAAmAAAACAAAAAEAAAAAAAAA"/>
              </a:ext>
            </a:extLst>
          </p:cNvSpPr>
          <p:nvPr>
            <p:ph type="body" idx="1"/>
          </p:nvPr>
        </p:nvSpPr>
        <p:spPr>
          <a:xfrm>
            <a:off x="574040" y="1793875"/>
            <a:ext cx="7319010" cy="4526280"/>
          </a:xfrm>
        </p:spPr>
        <p:txBody>
          <a:bodyPr/>
          <a:lstStyle/>
          <a:p>
            <a:pPr>
              <a:buFontTx/>
              <a:buAutoNum type="arabicPeriod"/>
            </a:pPr>
            <a:r>
              <a:t>Portada.</a:t>
            </a:r>
          </a:p>
          <a:p>
            <a:pPr lvl="1" marL="720090" indent="-429895">
              <a:buFontTx/>
              <a:buAutoNum type="alphaLcParenR"/>
            </a:pPr>
            <a:r>
              <a:t>Nombre de la universidad.</a:t>
            </a:r>
          </a:p>
          <a:p>
            <a:pPr lvl="1" marL="791845" indent="-501650">
              <a:buFontTx/>
              <a:buAutoNum type="alphaLcParenR"/>
            </a:pPr>
            <a:r>
              <a:t>Título del tema a presentar (el cual debe ser sintético y reflejar de manera general el </a:t>
            </a:r>
            <a:br/>
            <a:r>
              <a:t>contenido del trabajo).</a:t>
            </a:r>
          </a:p>
          <a:p>
            <a:pPr lvl="1" marL="720090" indent="-429895">
              <a:buFontTx/>
              <a:buAutoNum type="alphaLcParenR"/>
            </a:pPr>
            <a:r>
              <a:t>Grado al que se aspira.</a:t>
            </a:r>
          </a:p>
          <a:p>
            <a:pPr lvl="1" marL="720090" indent="-429895">
              <a:buFontTx/>
              <a:buAutoNum type="alphaLcParenR"/>
            </a:pPr>
            <a:r>
              <a:t>Nombre y matrícula del autor.</a:t>
            </a:r>
          </a:p>
          <a:p>
            <a:pPr lvl="1" marL="720090" indent="-429895">
              <a:buFontTx/>
              <a:buAutoNum type="alphaLcParenR"/>
            </a:pPr>
            <a:r>
              <a:t>Lugar, mes y año de presentación.</a:t>
            </a:r>
          </a:p>
        </p:txBody>
      </p:sp>
      <p:sp>
        <p:nvSpPr>
          <p:cNvPr id="3"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defRPr sz="2800" cap="none"/>
            </a:pPr>
            <a:r>
              <a:t>Los elementos con los que debe contar son: </a:t>
            </a:r>
          </a:p>
        </p:txBody>
      </p:sp>
      <p:pic>
        <p:nvPicPr>
          <p:cNvPr id="4" name="Imagen1"/>
          <p:cNvPicPr>
            <a:picLocks noChangeAspect="1"/>
            <a:extLst>
              <a:ext uri="smNativeData">
                <pr:smNativeData xmlns:pr="smNativeData" xmlns="smNativeData" val="SMDATA_17_N7RsZB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KgsAAB0PAAA+FAAAewYAAAAAAABkAAAAZAAAAAAAAAAjAAAABAAAAGQAAAAXAAAAFAAAAAAAAAAAAAAA/38AAP9/AAAAAAAACQAAAAQAAAAC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Lvg4wX///8BAAAAAAAAAAAAAAAAAAAAAAAAAAAAAAAAAAAAAAAAAAAAAAACf39/AICAgAPMzMwAwMD/AH9/fwAAAAAAAAAAAAAAAAD///8AAAAAACEAAAAYAAAAFAAAAHAxAAA2BgAA7EsAACsoAAAQAAAAJgAAAAgAAAD//////////w=="/>
              </a:ext>
            </a:extLst>
          </p:cNvPicPr>
          <p:nvPr/>
        </p:nvPicPr>
        <p:blipFill>
          <a:blip r:embed="rId2"/>
          <a:srcRect l="28580" t="38690" r="51820" b="16590"/>
          <a:stretch>
            <a:fillRect/>
          </a:stretch>
        </p:blipFill>
        <p:spPr>
          <a:xfrm>
            <a:off x="8036560" y="1009650"/>
            <a:ext cx="4305300" cy="5520055"/>
          </a:xfrm>
          <a:prstGeom prst="rect">
            <a:avLst/>
          </a:prstGeom>
          <a:noFill/>
          <a:ln>
            <a:noFill/>
          </a:ln>
          <a:effectLst/>
        </p:spPr>
      </p:pic>
    </p:spTree>
  </p:cSld>
  <p:clrMapOvr>
    <a:masterClrMapping/>
  </p:clrMapOvr>
  <p:timing>
    <p:tnLst>
      <p:par>
        <p:cTn id="1" dur="indefinite" restart="never" nodeType="tmRoot"/>
      </p:par>
    </p:tnLst>
  </p:timing>
</p:sld>
</file>

<file path=ppt/slides/slide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just"/>
            <a:r>
              <a:t>2. Formato.</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buFontTx/>
              <a:buAutoNum type="alphaLcParenR"/>
            </a:pPr>
            <a:r>
              <a:t>La</a:t>
            </a:r>
            <a:r>
              <a:rPr sz="2800" cap="none"/>
              <a:t> Tesina debe tener por lo menos 50 cuartillas,</a:t>
            </a:r>
            <a:endParaRPr sz="2800" cap="none"/>
          </a:p>
          <a:p>
            <a:pPr>
              <a:buFontTx/>
              <a:buAutoNum type="alphaLcParenR"/>
              <a:defRPr sz="2800" cap="none"/>
            </a:pPr>
            <a:r>
              <a:t>Tipografía : ARIAL, color negro a 12</a:t>
            </a:r>
          </a:p>
          <a:p>
            <a:pPr>
              <a:buFontTx/>
              <a:buAutoNum type="alphaLcParenR"/>
              <a:defRPr sz="2800" cap="none"/>
            </a:pPr>
            <a:r>
              <a:t>Interlineado 1,5</a:t>
            </a:r>
          </a:p>
          <a:p>
            <a:pPr>
              <a:buFontTx/>
              <a:buAutoNum type="alphaLcParenR"/>
              <a:defRPr sz="2800" cap="none"/>
            </a:pPr>
            <a:r>
              <a:t>Hoja tamaño A4</a:t>
            </a:r>
          </a:p>
          <a:p>
            <a:pPr>
              <a:buFontTx/>
              <a:buAutoNum type="alphaLcParenR"/>
              <a:defRPr sz="2800" cap="none"/>
            </a:pPr>
            <a:r>
              <a:t>Márgenes: Superior e inferior 2.5 cm. , Derecho e Izquierdo 3.0 cm.</a:t>
            </a:r>
          </a:p>
          <a:p>
            <a:pPr>
              <a:buFontTx/>
              <a:buAutoNum type="alphaLcParenR"/>
              <a:defRPr sz="2800" cap="none"/>
            </a:pPr>
            <a:r>
              <a:t>Cada página se enumera en la esquina inferior derecha, con números arábigos en el orden correlativo</a:t>
            </a:r>
            <a:r>
              <a:rPr sz="3200" cap="none"/>
              <a:t> </a:t>
            </a:r>
            <a:endParaRPr sz="3200" cap="none"/>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3. Índice</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buFontTx/>
              <a:buAutoNum type="arabicPeriod"/>
            </a:pPr>
            <a:r>
              <a:t>Listar los apartados contenidos en el proyecto, indicando el número de página en elque comienza cada uno de ellos,</a:t>
            </a:r>
          </a:p>
          <a:p>
            <a:pPr algn="just">
              <a:buFontTx/>
              <a:buAutoNum type="arabicPeriod"/>
            </a:pPr>
            <a:r>
              <a:t>Incluir la relación de contenidos que se piensan desarrollar en la Tesina, ordenados por capítulos y subcapítulos, anexos, etcétera.</a:t>
            </a:r>
          </a:p>
          <a:p>
            <a:pPr marL="0" indent="0" algn="just">
              <a:buNone/>
              <a:defRPr sz="1400" cap="none"/>
            </a:pPr>
            <a:r>
              <a:t>1.</a:t>
            </a:r>
          </a:p>
          <a:p>
            <a:pPr marL="0" indent="0" algn="just">
              <a:buNone/>
              <a:defRPr sz="1400" cap="none"/>
            </a:pPr>
            <a:r>
              <a:t>1.1.</a:t>
            </a:r>
          </a:p>
          <a:p>
            <a:pPr marL="0" indent="0" algn="just">
              <a:buNone/>
              <a:defRPr sz="1400" cap="none"/>
            </a:pPr>
            <a:r>
              <a:t>1.1.1.</a:t>
            </a:r>
          </a:p>
          <a:p>
            <a:pPr marL="0" indent="0" algn="just">
              <a:buNone/>
              <a:defRPr sz="1400" cap="none"/>
            </a:pPr>
            <a:r>
              <a:t>1.1.2.</a:t>
            </a:r>
          </a:p>
          <a:p>
            <a:pPr marL="0" indent="0" algn="just">
              <a:buNone/>
              <a:defRPr sz="1400" cap="none"/>
            </a:pPr>
            <a:r>
              <a:t>2.</a:t>
            </a:r>
          </a:p>
          <a:p>
            <a:pPr marL="0" indent="0" algn="just">
              <a:buNone/>
              <a:defRPr sz="1400" cap="none"/>
            </a:pPr>
            <a:r>
              <a:t>2.1.</a:t>
            </a:r>
          </a:p>
          <a:p>
            <a:pPr marL="0" indent="0" algn="just">
              <a:buNone/>
              <a:defRPr sz="1400" cap="none"/>
            </a:pPr>
            <a:r>
              <a:t>2.1.1.</a:t>
            </a:r>
          </a:p>
          <a:p>
            <a:pPr marL="0" indent="0" algn="just">
              <a:buNone/>
              <a:defRPr sz="1400" cap="none"/>
            </a:pPr>
            <a:r>
              <a:t>2.1.2.</a:t>
            </a:r>
          </a:p>
          <a:p>
            <a:pPr marL="0" indent="0" algn="just">
              <a:buNone/>
              <a:defRPr sz="1400" cap="none"/>
            </a:pPr>
            <a:r>
              <a:t>3.-</a:t>
            </a: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cwQAAK8NAADzRwAAtxQAABAAAAAmAAAACAAAAAEAAAAAAAAA"/>
              </a:ext>
            </a:extLst>
          </p:cNvSpPr>
          <p:nvPr>
            <p:ph type="title"/>
          </p:nvPr>
        </p:nvSpPr>
        <p:spPr>
          <a:xfrm>
            <a:off x="723265" y="2224405"/>
            <a:ext cx="10972800" cy="1143000"/>
          </a:xfrm>
        </p:spPr>
        <p:txBody>
          <a:bodyPr/>
          <a:lstStyle/>
          <a:p>
            <a:pPr/>
            <a:r>
              <a:t>4.Cuerpo principal del escrito</a:t>
            </a: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defRPr sz="3000" cap="none"/>
            </a:pPr>
            <a:r>
              <a:t> </a:t>
            </a:r>
            <a:r>
              <a:rPr cap="none">
                <a:solidFill>
                  <a:schemeClr val="tx1"/>
                </a:solidFill>
              </a:rPr>
              <a:t>Introducción</a:t>
            </a:r>
            <a:endParaRPr cap="none">
              <a:solidFill>
                <a:schemeClr val="tx1"/>
              </a:solidFill>
            </a:endParaRP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algn="just">
              <a:buFontTx/>
              <a:buAutoNum type="arabicPeriod"/>
            </a:pPr>
            <a:r>
              <a:t>Consiste en una descripción clara y concisa del problema que se investigó.</a:t>
            </a:r>
          </a:p>
          <a:p>
            <a:pPr algn="just">
              <a:buFontTx/>
              <a:buAutoNum type="arabicPeriod"/>
            </a:pPr>
            <a:r>
              <a:t>Debe proporcionar la información necesaria acerca del contenido general de la tesina.</a:t>
            </a:r>
          </a:p>
          <a:p>
            <a:pPr algn="just"/>
            <a:r>
              <a:t>Se trata de explicar en menos de tres páginas bajo qué circunstancias se decidió y se realizó la investigación, qué se ha pretendido demostrar o alcanzar y cómo se ha estructurado el contenido de la tesina.</a:t>
            </a: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N7RsZB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lgn="l">
              <a:buNone/>
              <a:defRPr sz="3000" cap="none"/>
            </a:pPr>
            <a:r>
              <a:t> La redacción </a:t>
            </a:r>
          </a:p>
        </p:txBody>
      </p:sp>
      <p:sp>
        <p:nvSpPr>
          <p:cNvPr id="3" name="TextoDiapositiva1"/>
          <p:cNvSpPr>
            <a:spLocks noGrp="1" noChangeArrowheads="1"/>
            <a:extLst>
              <a:ext uri="smNativeData">
                <pr:smNativeData xmlns:pr="smNativeData" xmlns="smNativeData" val="SMDATA_15_N7RsZB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AgQAAOsLAACCRwAAwycAAAAAAAAmAAAACAAAAAEAAAAAAAAA"/>
              </a:ext>
            </a:extLst>
          </p:cNvSpPr>
          <p:nvPr>
            <p:ph type="body" idx="1"/>
          </p:nvPr>
        </p:nvSpPr>
        <p:spPr>
          <a:xfrm>
            <a:off x="651510" y="1937385"/>
            <a:ext cx="10972800" cy="4526280"/>
          </a:xfrm>
        </p:spPr>
        <p:txBody>
          <a:bodyPr/>
          <a:lstStyle/>
          <a:p>
            <a:pPr algn="just">
              <a:buFontTx/>
              <a:buAutoNum type="arabicPeriod"/>
              <a:defRPr sz="2800" cap="none"/>
            </a:pPr>
            <a:r>
              <a:t>Deberá ser impecable y con buena presentación.</a:t>
            </a:r>
          </a:p>
          <a:p>
            <a:pPr algn="just">
              <a:buFontTx/>
              <a:buAutoNum type="arabicPeriod"/>
              <a:defRPr sz="2800" cap="none"/>
            </a:pPr>
            <a:r>
              <a:t>No deben utilizarse ejemplos,</a:t>
            </a:r>
          </a:p>
          <a:p>
            <a:pPr algn="just">
              <a:buFontTx/>
              <a:buAutoNum type="arabicPeriod"/>
              <a:defRPr sz="2800" cap="none"/>
            </a:pPr>
            <a:r>
              <a:t>Explicar las razones que nos llevaron a realizar la investigación y por qué fue elegido ese tema de investigación.</a:t>
            </a:r>
          </a:p>
          <a:p>
            <a:pPr algn="just">
              <a:buFontTx/>
              <a:buAutoNum type="arabicPeriod"/>
              <a:defRPr sz="2800" cap="none"/>
            </a:pPr>
            <a:r>
              <a:t>Señalar los objetivos a alcanzar.</a:t>
            </a:r>
          </a:p>
          <a:p>
            <a:pPr algn="just">
              <a:buFontTx/>
              <a:buAutoNum type="arabicPeriod"/>
              <a:defRPr sz="2800" cap="none"/>
            </a:pP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CuadroTexto1"/>
          <p:cNvSpPr txBox="1">
            <a:extLst>
              <a:ext uri="smNativeData">
                <pr:smNativeData xmlns:pr="smNativeData" xmlns="smNativeData" val="SMDATA_15_N7RsZB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u+DjBf///wEAAAAAAAAAAAAAAAAAAAAAAAAAAAAAAAAAAAAAAAAAAAAAAAJ/f38AgICAA8zMzADAwP8Af39/AAAAAAAAAAAAAAAAAAAAAAAAAAAAIQAAABgAAAAUAAAAFgMAAEwFAADVSAAAVyEAABAAAAAmAAAACAAAAP//////////"/>
              </a:ext>
            </a:extLst>
          </p:cNvSpPr>
          <p:nvPr/>
        </p:nvSpPr>
        <p:spPr>
          <a:xfrm>
            <a:off x="501650" y="861060"/>
            <a:ext cx="11337925" cy="4558665"/>
          </a:xfrm>
          <a:prstGeom prst="rect">
            <a:avLst/>
          </a:prstGeom>
          <a:noFill/>
          <a:ln>
            <a:noFill/>
          </a:ln>
          <a:effectLst/>
        </p:spPr>
        <p:txBody>
          <a:bodyPr vert="horz" wrap="square" numCol="1" spcCol="215900" anchor="t"/>
          <a:lstStyle/>
          <a:p>
            <a:pPr algn="just">
              <a:buNone/>
              <a:defRPr sz="2800" cap="none"/>
            </a:pPr>
            <a:r>
              <a:t>Utilizar verbos en infinitivo: </a:t>
            </a:r>
          </a:p>
          <a:p>
            <a:pPr lvl="1" algn="just">
              <a:buFont typeface="Wingdings" pitchFamily="2" charset="2"/>
              <a:buChar char=""/>
              <a:defRPr sz="2800" cap="none"/>
            </a:pPr>
            <a:r>
              <a:t>Los verbos en infinitivo son aquellas palabras que manifiestan acciones y que no están determinados por un tiempo, ya sea presente, pasado, futuro, o ningún otro, no están conjugados en ningún tiempo verbal. </a:t>
            </a:r>
          </a:p>
          <a:p>
            <a:pPr lvl="1" algn="just">
              <a:buFont typeface="Wingdings" pitchFamily="2" charset="2"/>
              <a:buChar char=""/>
              <a:defRPr sz="2800" cap="none"/>
            </a:pPr>
            <a:r>
              <a:t>Indican el momento en el cual se realiza la acción, por lo que los verbos en infinitivo no tienen tiempo, ni persona, ni número, por lo que requieren de otro verbo para complementarse además de que siempre terminan en “ar”, “er”, “ir”. </a:t>
            </a:r>
          </a:p>
          <a:p>
            <a:pPr lvl="1" algn="just">
              <a:buFont typeface="Wingdings" pitchFamily="2" charset="2"/>
              <a:buChar char=""/>
              <a:defRPr sz="2800" cap="none"/>
            </a:pPr>
            <a:r>
              <a:t>Ejemplos: Acabar, Administrar, Adquirir, Afectar, Contribuir, Permitir, Maniobrar… etc.</a:t>
            </a:r>
          </a:p>
          <a:p>
            <a:pPr algn="just">
              <a:buFontTx/>
              <a:buAutoNum type="arabicPeriod"/>
              <a:defRPr sz="2800" cap="none"/>
            </a:p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4">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acer</cp:lastModifiedBy>
  <cp:revision>0</cp:revision>
  <dcterms:created xsi:type="dcterms:W3CDTF">2023-05-23T02:54:41Z</dcterms:created>
  <dcterms:modified xsi:type="dcterms:W3CDTF">2023-05-23T12:40:23Z</dcterms:modified>
</cp:coreProperties>
</file>