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1137BA-BB6F-4449-8C54-56C3F76A9D6A}" type="datetimeFigureOut">
              <a:rPr lang="es-AR" smtClean="0"/>
              <a:t>18/03/2015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7BE9B723-00FB-45E8-89C4-B66314983494}"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137BA-BB6F-4449-8C54-56C3F76A9D6A}" type="datetimeFigureOut">
              <a:rPr lang="es-AR" smtClean="0"/>
              <a:t>18/03/2015</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9B723-00FB-45E8-89C4-B66314983494}"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Trabajo Practico N° 12</a:t>
            </a:r>
            <a:endParaRPr lang="es-AR" dirty="0"/>
          </a:p>
        </p:txBody>
      </p:sp>
      <p:sp>
        <p:nvSpPr>
          <p:cNvPr id="3" name="2 Subtítulo"/>
          <p:cNvSpPr>
            <a:spLocks noGrp="1"/>
          </p:cNvSpPr>
          <p:nvPr>
            <p:ph type="subTitle" idx="1"/>
          </p:nvPr>
        </p:nvSpPr>
        <p:spPr/>
        <p:txBody>
          <a:bodyPr/>
          <a:lstStyle/>
          <a:p>
            <a:r>
              <a:rPr lang="es-PE" dirty="0" smtClean="0"/>
              <a:t>Cálculo de Reservas</a:t>
            </a:r>
            <a:endParaRPr lang="es-AR" dirty="0"/>
          </a:p>
        </p:txBody>
      </p:sp>
      <p:sp>
        <p:nvSpPr>
          <p:cNvPr id="4" name="3 Rectángulo"/>
          <p:cNvSpPr/>
          <p:nvPr/>
        </p:nvSpPr>
        <p:spPr>
          <a:xfrm>
            <a:off x="395536" y="332656"/>
            <a:ext cx="6202467" cy="523220"/>
          </a:xfrm>
          <a:prstGeom prst="rect">
            <a:avLst/>
          </a:prstGeom>
        </p:spPr>
        <p:txBody>
          <a:bodyPr wrap="none">
            <a:spAutoFit/>
          </a:bodyPr>
          <a:lstStyle/>
          <a:p>
            <a:r>
              <a:rPr lang="es-PE" sz="2800" dirty="0" smtClean="0"/>
              <a:t>CATEDRA: PROSPECCION Y EXPLORACION</a:t>
            </a:r>
            <a:endParaRPr lang="es-A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Objetivo del Practico</a:t>
            </a:r>
            <a:endParaRPr lang="es-AR" dirty="0"/>
          </a:p>
        </p:txBody>
      </p:sp>
      <p:sp>
        <p:nvSpPr>
          <p:cNvPr id="3" name="2 Marcador de contenido"/>
          <p:cNvSpPr>
            <a:spLocks noGrp="1"/>
          </p:cNvSpPr>
          <p:nvPr>
            <p:ph idx="1"/>
          </p:nvPr>
        </p:nvSpPr>
        <p:spPr/>
        <p:txBody>
          <a:bodyPr/>
          <a:lstStyle/>
          <a:p>
            <a:pPr algn="just">
              <a:buNone/>
            </a:pPr>
            <a:r>
              <a:rPr lang="es-PE" dirty="0" smtClean="0"/>
              <a:t>Dado los datos necesarios para el calculo del volumen de recursos y los parámetros económicos, determinar y clasificar en base al criterio económico los recursos indicados en el modelo de bloques.</a:t>
            </a:r>
          </a:p>
          <a:p>
            <a:pPr algn="just">
              <a:buNone/>
            </a:pPr>
            <a:r>
              <a:rPr lang="es-PE" dirty="0" smtClean="0"/>
              <a:t>La exploración se realizó en un yacimiento </a:t>
            </a:r>
            <a:r>
              <a:rPr lang="es-PE" dirty="0" err="1" smtClean="0"/>
              <a:t>vetiforme</a:t>
            </a:r>
            <a:r>
              <a:rPr lang="es-PE" dirty="0" smtClean="0"/>
              <a:t> de Au y Ag, la malla de perforación estaba diseñada en 50x50m.</a:t>
            </a:r>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Estimación de Volumen</a:t>
            </a:r>
            <a:endParaRPr lang="es-AR" dirty="0"/>
          </a:p>
        </p:txBody>
      </p:sp>
      <p:sp>
        <p:nvSpPr>
          <p:cNvPr id="3" name="2 Marcador de contenido"/>
          <p:cNvSpPr>
            <a:spLocks noGrp="1"/>
          </p:cNvSpPr>
          <p:nvPr>
            <p:ph idx="1"/>
          </p:nvPr>
        </p:nvSpPr>
        <p:spPr/>
        <p:txBody>
          <a:bodyPr/>
          <a:lstStyle/>
          <a:p>
            <a:pPr algn="just">
              <a:buNone/>
            </a:pPr>
            <a:r>
              <a:rPr lang="es-PE" dirty="0" err="1" smtClean="0"/>
              <a:t>Metodos</a:t>
            </a:r>
            <a:r>
              <a:rPr lang="es-PE" dirty="0" smtClean="0"/>
              <a:t>:</a:t>
            </a:r>
          </a:p>
          <a:p>
            <a:pPr algn="just">
              <a:buFontTx/>
              <a:buChar char="-"/>
            </a:pPr>
            <a:r>
              <a:rPr lang="es-PE" dirty="0" smtClean="0"/>
              <a:t>Factores Promedio</a:t>
            </a:r>
          </a:p>
          <a:p>
            <a:pPr algn="just">
              <a:buFontTx/>
              <a:buChar char="-"/>
            </a:pPr>
            <a:r>
              <a:rPr lang="es-PE" dirty="0" smtClean="0"/>
              <a:t>Bloques </a:t>
            </a:r>
            <a:r>
              <a:rPr lang="es-PE" dirty="0" err="1" smtClean="0"/>
              <a:t>Geol</a:t>
            </a:r>
            <a:r>
              <a:rPr lang="es-PE" dirty="0" smtClean="0"/>
              <a:t> y Mineros</a:t>
            </a:r>
          </a:p>
          <a:p>
            <a:pPr algn="just">
              <a:buFontTx/>
              <a:buChar char="-"/>
            </a:pPr>
            <a:r>
              <a:rPr lang="es-PE" dirty="0" err="1" smtClean="0"/>
              <a:t>Secc</a:t>
            </a:r>
            <a:r>
              <a:rPr lang="es-PE" dirty="0" smtClean="0"/>
              <a:t> transversales (</a:t>
            </a:r>
            <a:r>
              <a:rPr lang="es-PE" dirty="0" err="1" smtClean="0"/>
              <a:t>std</a:t>
            </a:r>
            <a:r>
              <a:rPr lang="es-PE" dirty="0" smtClean="0"/>
              <a:t>. Lineal, </a:t>
            </a:r>
            <a:r>
              <a:rPr lang="es-PE" dirty="0" err="1" smtClean="0"/>
              <a:t>isolineas</a:t>
            </a:r>
            <a:r>
              <a:rPr lang="es-PE" dirty="0" smtClean="0"/>
              <a:t>)</a:t>
            </a:r>
          </a:p>
          <a:p>
            <a:pPr algn="just">
              <a:buFontTx/>
              <a:buChar char="-"/>
            </a:pPr>
            <a:r>
              <a:rPr lang="es-PE" dirty="0" err="1" smtClean="0"/>
              <a:t>Triangulos</a:t>
            </a:r>
            <a:endParaRPr lang="es-PE" dirty="0" smtClean="0"/>
          </a:p>
          <a:p>
            <a:pPr algn="just">
              <a:buFontTx/>
              <a:buChar char="-"/>
            </a:pPr>
            <a:r>
              <a:rPr lang="es-PE" dirty="0" smtClean="0"/>
              <a:t>Polígonos</a:t>
            </a:r>
          </a:p>
          <a:p>
            <a:pPr algn="just">
              <a:buFontTx/>
              <a:buChar char="-"/>
            </a:pPr>
            <a:r>
              <a:rPr lang="es-PE" dirty="0" smtClean="0"/>
              <a:t>Programas de </a:t>
            </a:r>
            <a:r>
              <a:rPr lang="es-PE" dirty="0" err="1" smtClean="0"/>
              <a:t>Geoestad</a:t>
            </a:r>
            <a:r>
              <a:rPr lang="es-PE" dirty="0" smtClean="0"/>
              <a:t> y </a:t>
            </a:r>
            <a:r>
              <a:rPr lang="es-PE" dirty="0" err="1" smtClean="0"/>
              <a:t>mod</a:t>
            </a:r>
            <a:r>
              <a:rPr lang="es-PE" dirty="0" smtClean="0"/>
              <a:t> de bloques </a:t>
            </a:r>
            <a:r>
              <a:rPr lang="es-PE" sz="4000" dirty="0" smtClean="0">
                <a:solidFill>
                  <a:srgbClr val="FF0000"/>
                </a:solidFill>
              </a:rPr>
              <a:t>√</a:t>
            </a:r>
            <a:endParaRPr lang="es-PE" dirty="0" smtClean="0">
              <a:solidFill>
                <a:srgbClr val="FF0000"/>
              </a:solidFill>
            </a:endParaRPr>
          </a:p>
          <a:p>
            <a:pPr algn="just">
              <a:buFontTx/>
              <a:buChar char="-"/>
            </a:pPr>
            <a:endParaRPr lang="es-A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Análisis Económico</a:t>
            </a:r>
            <a:endParaRPr lang="es-AR" dirty="0"/>
          </a:p>
        </p:txBody>
      </p:sp>
      <p:sp>
        <p:nvSpPr>
          <p:cNvPr id="3" name="2 Marcador de contenido"/>
          <p:cNvSpPr>
            <a:spLocks noGrp="1"/>
          </p:cNvSpPr>
          <p:nvPr>
            <p:ph idx="1"/>
          </p:nvPr>
        </p:nvSpPr>
        <p:spPr>
          <a:xfrm>
            <a:off x="457200" y="1268760"/>
            <a:ext cx="3394720" cy="5328592"/>
          </a:xfrm>
        </p:spPr>
        <p:txBody>
          <a:bodyPr>
            <a:normAutofit/>
          </a:bodyPr>
          <a:lstStyle/>
          <a:p>
            <a:pPr algn="just">
              <a:buNone/>
            </a:pPr>
            <a:r>
              <a:rPr lang="es-PE" sz="2400" u="sng" dirty="0" smtClean="0"/>
              <a:t>Valor Punto</a:t>
            </a:r>
          </a:p>
          <a:p>
            <a:pPr algn="just">
              <a:buFontTx/>
              <a:buChar char="-"/>
            </a:pPr>
            <a:r>
              <a:rPr lang="es-PE" sz="2400" dirty="0" smtClean="0"/>
              <a:t>Leyes de Cabeza</a:t>
            </a:r>
          </a:p>
          <a:p>
            <a:pPr algn="just">
              <a:buFontTx/>
              <a:buChar char="-"/>
            </a:pPr>
            <a:r>
              <a:rPr lang="es-PE" sz="2400" dirty="0" err="1" smtClean="0"/>
              <a:t>Cotiz</a:t>
            </a:r>
            <a:r>
              <a:rPr lang="es-PE" sz="2400" dirty="0" smtClean="0"/>
              <a:t> Metales</a:t>
            </a:r>
          </a:p>
          <a:p>
            <a:pPr algn="just">
              <a:buFontTx/>
              <a:buChar char="-"/>
            </a:pPr>
            <a:r>
              <a:rPr lang="es-PE" sz="2400" dirty="0" err="1" smtClean="0"/>
              <a:t>Recup</a:t>
            </a:r>
            <a:r>
              <a:rPr lang="es-PE" sz="2400" dirty="0" smtClean="0"/>
              <a:t> Metalúrgica</a:t>
            </a:r>
          </a:p>
          <a:p>
            <a:pPr algn="just">
              <a:buFontTx/>
              <a:buChar char="-"/>
            </a:pPr>
            <a:r>
              <a:rPr lang="es-PE" sz="2400" dirty="0" err="1" smtClean="0"/>
              <a:t>Deducc</a:t>
            </a:r>
            <a:r>
              <a:rPr lang="es-PE" sz="2400" dirty="0" smtClean="0"/>
              <a:t> </a:t>
            </a:r>
            <a:r>
              <a:rPr lang="es-PE" sz="2400" dirty="0" err="1" smtClean="0"/>
              <a:t>Metalurg</a:t>
            </a:r>
            <a:endParaRPr lang="es-PE" sz="2400" dirty="0" smtClean="0"/>
          </a:p>
          <a:p>
            <a:pPr algn="just">
              <a:buFontTx/>
              <a:buChar char="-"/>
            </a:pPr>
            <a:r>
              <a:rPr lang="es-PE" sz="2400" dirty="0" smtClean="0"/>
              <a:t>Otros Gastos</a:t>
            </a:r>
          </a:p>
          <a:p>
            <a:pPr lvl="1" algn="just">
              <a:buFontTx/>
              <a:buChar char="-"/>
            </a:pPr>
            <a:r>
              <a:rPr lang="es-PE" sz="2000" dirty="0" smtClean="0"/>
              <a:t>Impuestos </a:t>
            </a:r>
            <a:r>
              <a:rPr lang="es-PE" sz="2000" dirty="0" err="1" smtClean="0"/>
              <a:t>Export</a:t>
            </a:r>
            <a:endParaRPr lang="es-PE" sz="2000" dirty="0" smtClean="0"/>
          </a:p>
          <a:p>
            <a:pPr lvl="1" algn="just">
              <a:buFontTx/>
              <a:buChar char="-"/>
            </a:pPr>
            <a:r>
              <a:rPr lang="es-PE" sz="2000" dirty="0" smtClean="0"/>
              <a:t>Transporte</a:t>
            </a:r>
          </a:p>
          <a:p>
            <a:pPr lvl="1" algn="just">
              <a:buFontTx/>
              <a:buChar char="-"/>
            </a:pPr>
            <a:r>
              <a:rPr lang="es-PE" sz="2000" dirty="0" smtClean="0"/>
              <a:t>Análisis</a:t>
            </a:r>
            <a:endParaRPr lang="es-PE" sz="2000" dirty="0"/>
          </a:p>
          <a:p>
            <a:pPr marL="285750" lvl="1" algn="just">
              <a:buNone/>
            </a:pPr>
            <a:endParaRPr lang="es-AR" sz="2000" dirty="0" smtClean="0"/>
          </a:p>
        </p:txBody>
      </p:sp>
      <p:sp>
        <p:nvSpPr>
          <p:cNvPr id="5" name="2 Marcador de contenido"/>
          <p:cNvSpPr txBox="1">
            <a:spLocks/>
          </p:cNvSpPr>
          <p:nvPr/>
        </p:nvSpPr>
        <p:spPr>
          <a:xfrm>
            <a:off x="5497760" y="1268760"/>
            <a:ext cx="3394720" cy="5328592"/>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es-PE" sz="2400" u="sng" dirty="0" err="1" smtClean="0"/>
              <a:t>Cut</a:t>
            </a:r>
            <a:r>
              <a:rPr lang="es-PE" sz="2400" u="sng" dirty="0" smtClean="0"/>
              <a:t> Off</a:t>
            </a:r>
            <a:endParaRPr kumimoji="0" lang="es-PE" sz="2400" b="0" i="0" u="sng" strike="noStrike" kern="1200" cap="none" spc="0" normalizeH="0" baseline="0" noProof="0" dirty="0" smtClean="0">
              <a:ln>
                <a:noFill/>
              </a:ln>
              <a:solidFill>
                <a:schemeClr val="tx1"/>
              </a:solidFill>
              <a:effectLst/>
              <a:uLnTx/>
              <a:uFillTx/>
              <a:latin typeface="+mn-lt"/>
              <a:ea typeface="+mn-ea"/>
              <a:cs typeface="+mn-cs"/>
            </a:endParaRPr>
          </a:p>
          <a:p>
            <a:pPr marL="285750" marR="0" lvl="1" indent="-285750" algn="just" defTabSz="914400" rtl="0" eaLnBrk="1" fontAlgn="auto" latinLnBrk="0" hangingPunct="1">
              <a:lnSpc>
                <a:spcPct val="100000"/>
              </a:lnSpc>
              <a:spcBef>
                <a:spcPct val="20000"/>
              </a:spcBef>
              <a:spcAft>
                <a:spcPts val="0"/>
              </a:spcAft>
              <a:buClrTx/>
              <a:buSzTx/>
              <a:buFontTx/>
              <a:buChar char="-"/>
              <a:tabLst/>
              <a:defRPr/>
            </a:pPr>
            <a:r>
              <a:rPr kumimoji="0" lang="es-PE" sz="2400" b="0" i="0" u="none" strike="noStrike" kern="1200" cap="none" spc="0" normalizeH="0" baseline="0" noProof="0" dirty="0" smtClean="0">
                <a:ln>
                  <a:noFill/>
                </a:ln>
                <a:solidFill>
                  <a:schemeClr val="tx1"/>
                </a:solidFill>
                <a:effectLst/>
                <a:uLnTx/>
                <a:uFillTx/>
                <a:latin typeface="+mn-lt"/>
                <a:ea typeface="+mn-ea"/>
                <a:cs typeface="+mn-cs"/>
              </a:rPr>
              <a:t>Costos</a:t>
            </a:r>
            <a:r>
              <a:rPr kumimoji="0" lang="es-PE" sz="2400" b="0" i="0" u="none" strike="noStrike" kern="1200" cap="none" spc="0" normalizeH="0" noProof="0" dirty="0" smtClean="0">
                <a:ln>
                  <a:noFill/>
                </a:ln>
                <a:solidFill>
                  <a:schemeClr val="tx1"/>
                </a:solidFill>
                <a:effectLst/>
                <a:uLnTx/>
                <a:uFillTx/>
                <a:latin typeface="+mn-lt"/>
                <a:ea typeface="+mn-ea"/>
                <a:cs typeface="+mn-cs"/>
              </a:rPr>
              <a:t> de Producción</a:t>
            </a:r>
          </a:p>
          <a:p>
            <a:pPr marL="742950" lvl="2" indent="-285750" algn="just">
              <a:spcBef>
                <a:spcPct val="20000"/>
              </a:spcBef>
              <a:buFontTx/>
              <a:buChar char="-"/>
            </a:pPr>
            <a:r>
              <a:rPr lang="es-PE" sz="2000" baseline="0" dirty="0" smtClean="0"/>
              <a:t>Mina</a:t>
            </a:r>
          </a:p>
          <a:p>
            <a:pPr marL="742950" lvl="2" indent="-285750" algn="just">
              <a:spcBef>
                <a:spcPct val="20000"/>
              </a:spcBef>
              <a:buFontTx/>
              <a:buChar char="-"/>
            </a:pPr>
            <a:r>
              <a:rPr kumimoji="0" lang="es-PE" sz="2000" b="0" i="0" u="none" strike="noStrike" kern="1200" cap="none" spc="0" normalizeH="0" noProof="0" dirty="0" smtClean="0">
                <a:ln>
                  <a:noFill/>
                </a:ln>
                <a:solidFill>
                  <a:schemeClr val="tx1"/>
                </a:solidFill>
                <a:effectLst/>
                <a:uLnTx/>
                <a:uFillTx/>
                <a:latin typeface="+mn-lt"/>
                <a:ea typeface="+mn-ea"/>
                <a:cs typeface="+mn-cs"/>
              </a:rPr>
              <a:t>Planta</a:t>
            </a:r>
          </a:p>
          <a:p>
            <a:pPr marL="742950" lvl="2" indent="-285750" algn="just">
              <a:spcBef>
                <a:spcPct val="20000"/>
              </a:spcBef>
              <a:buFontTx/>
              <a:buChar char="-"/>
            </a:pPr>
            <a:r>
              <a:rPr lang="es-PE" sz="2000" noProof="0" dirty="0" smtClean="0"/>
              <a:t>Servicios</a:t>
            </a:r>
          </a:p>
          <a:p>
            <a:pPr marL="742950" lvl="2" indent="-285750" algn="just">
              <a:spcBef>
                <a:spcPct val="20000"/>
              </a:spcBef>
              <a:buFontTx/>
              <a:buChar char="-"/>
            </a:pPr>
            <a:r>
              <a:rPr kumimoji="0" lang="es-PE" sz="2000" b="0" i="0" u="none" strike="noStrike" kern="1200" cap="none" spc="0" normalizeH="0" baseline="0" dirty="0" smtClean="0">
                <a:ln>
                  <a:noFill/>
                </a:ln>
                <a:solidFill>
                  <a:schemeClr val="tx1"/>
                </a:solidFill>
                <a:effectLst/>
                <a:uLnTx/>
                <a:uFillTx/>
                <a:latin typeface="+mn-lt"/>
                <a:ea typeface="+mn-ea"/>
                <a:cs typeface="+mn-cs"/>
              </a:rPr>
              <a:t>Short</a:t>
            </a:r>
            <a:r>
              <a:rPr kumimoji="0" lang="es-PE" sz="2000" b="0" i="0" u="none" strike="noStrike" kern="1200" cap="none" spc="0" normalizeH="0" dirty="0" smtClean="0">
                <a:ln>
                  <a:noFill/>
                </a:ln>
                <a:solidFill>
                  <a:schemeClr val="tx1"/>
                </a:solidFill>
                <a:effectLst/>
                <a:uLnTx/>
                <a:uFillTx/>
                <a:latin typeface="+mn-lt"/>
                <a:ea typeface="+mn-ea"/>
                <a:cs typeface="+mn-cs"/>
              </a:rPr>
              <a:t> </a:t>
            </a:r>
            <a:r>
              <a:rPr kumimoji="0" lang="es-PE" sz="2000" b="0" i="0" u="none" strike="noStrike" kern="1200" cap="none" spc="0" normalizeH="0" dirty="0" err="1" smtClean="0">
                <a:ln>
                  <a:noFill/>
                </a:ln>
                <a:solidFill>
                  <a:schemeClr val="tx1"/>
                </a:solidFill>
                <a:effectLst/>
                <a:uLnTx/>
                <a:uFillTx/>
                <a:latin typeface="+mn-lt"/>
                <a:ea typeface="+mn-ea"/>
                <a:cs typeface="+mn-cs"/>
              </a:rPr>
              <a:t>Term</a:t>
            </a:r>
            <a:endParaRPr kumimoji="0" lang="es-PE" sz="2000" b="0" i="0" u="none" strike="noStrike" kern="1200" cap="none" spc="0" normalizeH="0" dirty="0" smtClean="0">
              <a:ln>
                <a:noFill/>
              </a:ln>
              <a:solidFill>
                <a:schemeClr val="tx1"/>
              </a:solidFill>
              <a:effectLst/>
              <a:uLnTx/>
              <a:uFillTx/>
              <a:latin typeface="+mn-lt"/>
              <a:ea typeface="+mn-ea"/>
              <a:cs typeface="+mn-cs"/>
            </a:endParaRPr>
          </a:p>
          <a:p>
            <a:pPr marL="285750" lvl="2" indent="-285750" algn="just">
              <a:spcBef>
                <a:spcPct val="20000"/>
              </a:spcBef>
              <a:buFontTx/>
              <a:buChar char="-"/>
            </a:pPr>
            <a:r>
              <a:rPr lang="es-PE" sz="2400" dirty="0" smtClean="0"/>
              <a:t>Costos Operativos</a:t>
            </a:r>
          </a:p>
          <a:p>
            <a:pPr marL="742950" lvl="3" indent="-285750" algn="just">
              <a:spcBef>
                <a:spcPct val="20000"/>
              </a:spcBef>
              <a:buFontTx/>
              <a:buChar char="-"/>
            </a:pPr>
            <a:r>
              <a:rPr lang="es-PE" sz="2000" baseline="0" noProof="0" dirty="0" smtClean="0"/>
              <a:t>Gastos</a:t>
            </a:r>
            <a:r>
              <a:rPr lang="es-PE" sz="2000" noProof="0" dirty="0" smtClean="0"/>
              <a:t> Comerciales</a:t>
            </a:r>
          </a:p>
          <a:p>
            <a:pPr marL="742950" lvl="3" indent="-285750" algn="just">
              <a:spcBef>
                <a:spcPct val="20000"/>
              </a:spcBef>
              <a:buFontTx/>
              <a:buChar char="-"/>
            </a:pPr>
            <a:r>
              <a:rPr lang="es-PE" sz="2000" baseline="0" dirty="0" smtClean="0"/>
              <a:t>Gastos </a:t>
            </a:r>
            <a:r>
              <a:rPr lang="es-PE" sz="2000" baseline="0" dirty="0" err="1" smtClean="0"/>
              <a:t>Grales</a:t>
            </a:r>
            <a:r>
              <a:rPr lang="es-PE" sz="2000" baseline="0" dirty="0" smtClean="0"/>
              <a:t> &amp;</a:t>
            </a:r>
            <a:r>
              <a:rPr lang="es-PE" sz="2000" dirty="0" smtClean="0"/>
              <a:t> </a:t>
            </a:r>
            <a:r>
              <a:rPr lang="es-PE" sz="2000" dirty="0" err="1" smtClean="0"/>
              <a:t>adm</a:t>
            </a:r>
            <a:endParaRPr lang="es-PE" sz="2000" dirty="0" smtClean="0"/>
          </a:p>
          <a:p>
            <a:pPr marL="742950" lvl="3" indent="-285750" algn="just">
              <a:spcBef>
                <a:spcPct val="20000"/>
              </a:spcBef>
              <a:buFontTx/>
              <a:buChar char="-"/>
            </a:pPr>
            <a:r>
              <a:rPr lang="es-PE" sz="2000" baseline="0" noProof="0" dirty="0" err="1" smtClean="0"/>
              <a:t>Regalias</a:t>
            </a:r>
            <a:endParaRPr lang="es-PE" sz="2000" baseline="0" noProof="0" dirty="0" smtClean="0"/>
          </a:p>
          <a:p>
            <a:pPr marL="742950" lvl="3" indent="-285750" algn="just">
              <a:spcBef>
                <a:spcPct val="20000"/>
              </a:spcBef>
              <a:buFontTx/>
              <a:buChar char="-"/>
            </a:pPr>
            <a:r>
              <a:rPr lang="es-PE" sz="2000" dirty="0" smtClean="0"/>
              <a:t>Impuestos Bancarios</a:t>
            </a:r>
          </a:p>
          <a:p>
            <a:pPr marL="742950" lvl="3" indent="-285750" algn="just">
              <a:spcBef>
                <a:spcPct val="20000"/>
              </a:spcBef>
              <a:buFontTx/>
              <a:buChar char="-"/>
            </a:pPr>
            <a:r>
              <a:rPr lang="es-PE" sz="2000" baseline="0" noProof="0" dirty="0" err="1" smtClean="0"/>
              <a:t>Deprec</a:t>
            </a:r>
            <a:r>
              <a:rPr lang="es-PE" sz="2000" noProof="0" dirty="0" smtClean="0"/>
              <a:t> &amp; </a:t>
            </a:r>
            <a:r>
              <a:rPr lang="es-PE" sz="2000" noProof="0" dirty="0" err="1" smtClean="0"/>
              <a:t>Amortiz</a:t>
            </a:r>
            <a:endParaRPr lang="es-PE" sz="2000" noProof="0" dirty="0" smtClean="0"/>
          </a:p>
          <a:p>
            <a:pPr marL="742950" lvl="3" indent="-285750" algn="just">
              <a:spcBef>
                <a:spcPct val="20000"/>
              </a:spcBef>
              <a:buFontTx/>
              <a:buChar char="-"/>
            </a:pPr>
            <a:r>
              <a:rPr lang="es-PE" sz="2000" baseline="0" dirty="0" smtClean="0"/>
              <a:t>Exploración</a:t>
            </a:r>
          </a:p>
          <a:p>
            <a:pPr marL="285750" lvl="3" indent="-285750" algn="just">
              <a:spcBef>
                <a:spcPct val="20000"/>
              </a:spcBef>
              <a:buFontTx/>
              <a:buChar char="-"/>
            </a:pPr>
            <a:r>
              <a:rPr lang="es-PE" sz="2400" noProof="0" dirty="0" smtClean="0"/>
              <a:t>Costos Financieros</a:t>
            </a:r>
            <a:endParaRPr lang="es-PE" sz="2400" baseline="0" noProof="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634082"/>
          </a:xfrm>
        </p:spPr>
        <p:txBody>
          <a:bodyPr>
            <a:normAutofit fontScale="90000"/>
          </a:bodyPr>
          <a:lstStyle/>
          <a:p>
            <a:r>
              <a:rPr lang="es-PE" dirty="0" smtClean="0"/>
              <a:t>Ejemplo Real</a:t>
            </a:r>
            <a:endParaRPr lang="es-AR" dirty="0"/>
          </a:p>
        </p:txBody>
      </p:sp>
      <p:pic>
        <p:nvPicPr>
          <p:cNvPr id="1026" name="Picture 2"/>
          <p:cNvPicPr>
            <a:picLocks noChangeAspect="1" noChangeArrowheads="1"/>
          </p:cNvPicPr>
          <p:nvPr/>
        </p:nvPicPr>
        <p:blipFill>
          <a:blip r:embed="rId2" cstate="print"/>
          <a:srcRect/>
          <a:stretch>
            <a:fillRect/>
          </a:stretch>
        </p:blipFill>
        <p:spPr bwMode="auto">
          <a:xfrm>
            <a:off x="323528" y="1268760"/>
            <a:ext cx="8623609" cy="476210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634082"/>
          </a:xfrm>
        </p:spPr>
        <p:txBody>
          <a:bodyPr>
            <a:normAutofit fontScale="90000"/>
          </a:bodyPr>
          <a:lstStyle/>
          <a:p>
            <a:r>
              <a:rPr lang="es-PE" dirty="0" smtClean="0"/>
              <a:t>JORC </a:t>
            </a:r>
            <a:r>
              <a:rPr lang="es-PE" dirty="0" err="1" smtClean="0"/>
              <a:t>Code</a:t>
            </a:r>
            <a:r>
              <a:rPr lang="es-PE" dirty="0"/>
              <a:t/>
            </a:r>
            <a:br>
              <a:rPr lang="es-PE" dirty="0"/>
            </a:br>
            <a:r>
              <a:rPr lang="es-PE" sz="2700" dirty="0" err="1" smtClean="0"/>
              <a:t>Join</a:t>
            </a:r>
            <a:r>
              <a:rPr lang="es-PE" sz="2700" dirty="0" smtClean="0"/>
              <a:t> Ore Reserves </a:t>
            </a:r>
            <a:r>
              <a:rPr lang="es-PE" sz="2700" dirty="0" err="1" smtClean="0"/>
              <a:t>Comitee</a:t>
            </a:r>
            <a:endParaRPr lang="es-AR" sz="2700" dirty="0"/>
          </a:p>
        </p:txBody>
      </p:sp>
      <p:sp>
        <p:nvSpPr>
          <p:cNvPr id="4" name="3 Rectángulo"/>
          <p:cNvSpPr/>
          <p:nvPr/>
        </p:nvSpPr>
        <p:spPr>
          <a:xfrm>
            <a:off x="467544" y="1412776"/>
            <a:ext cx="8280920" cy="3970318"/>
          </a:xfrm>
          <a:prstGeom prst="rect">
            <a:avLst/>
          </a:prstGeom>
        </p:spPr>
        <p:txBody>
          <a:bodyPr wrap="square">
            <a:spAutoFit/>
          </a:bodyPr>
          <a:lstStyle/>
          <a:p>
            <a:r>
              <a:rPr lang="en-US" sz="2400" dirty="0"/>
              <a:t>Transparency </a:t>
            </a:r>
            <a:r>
              <a:rPr lang="en-US" dirty="0"/>
              <a:t>requires that the reader of a Public Report is provided with sufficient </a:t>
            </a:r>
            <a:r>
              <a:rPr lang="en-US" dirty="0" err="1"/>
              <a:t>informa-tion</a:t>
            </a:r>
            <a:r>
              <a:rPr lang="en-US" dirty="0"/>
              <a:t>, the presentation of which is clear and unambiguous, to understand the report and not be misled by this information or by omission of material information that is known to the Competent Person. </a:t>
            </a:r>
            <a:endParaRPr lang="en-US" dirty="0" smtClean="0"/>
          </a:p>
          <a:p>
            <a:r>
              <a:rPr lang="en-US" sz="2400" dirty="0" smtClean="0"/>
              <a:t>Materiality</a:t>
            </a:r>
            <a:r>
              <a:rPr lang="en-US" dirty="0" smtClean="0"/>
              <a:t> </a:t>
            </a:r>
            <a:r>
              <a:rPr lang="en-US" dirty="0"/>
              <a:t>requires that a Public Report contains all the relevant information that investors and their professional advisers would reasonably require, and reasonably expect to find in the report, for the purpose of making a reasoned and balanced </a:t>
            </a:r>
            <a:r>
              <a:rPr lang="en-US" dirty="0" err="1"/>
              <a:t>judgement</a:t>
            </a:r>
            <a:r>
              <a:rPr lang="en-US" dirty="0"/>
              <a:t> regarding the </a:t>
            </a:r>
            <a:r>
              <a:rPr lang="en-US" dirty="0" smtClean="0"/>
              <a:t>Exploration </a:t>
            </a:r>
            <a:r>
              <a:rPr lang="en-US" dirty="0"/>
              <a:t>Results, Mineral Resources or Ore Reserves being reported. Where relevant information is not supplied an explanation must be provided to justify its exclusion. </a:t>
            </a:r>
            <a:endParaRPr lang="en-US" dirty="0" smtClean="0"/>
          </a:p>
          <a:p>
            <a:r>
              <a:rPr lang="en-US" sz="2400" dirty="0" smtClean="0"/>
              <a:t>Competence</a:t>
            </a:r>
            <a:r>
              <a:rPr lang="en-US" dirty="0" smtClean="0"/>
              <a:t> </a:t>
            </a:r>
            <a:r>
              <a:rPr lang="en-US" dirty="0"/>
              <a:t>requires that the Public Report be based on work that is the responsibility of suitably qualified and experienced persons who are subject to an enforceable professional code of ethics (the Competent Person). </a:t>
            </a:r>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634082"/>
          </a:xfrm>
        </p:spPr>
        <p:txBody>
          <a:bodyPr>
            <a:normAutofit fontScale="90000"/>
          </a:bodyPr>
          <a:lstStyle/>
          <a:p>
            <a:r>
              <a:rPr lang="es-PE" dirty="0" smtClean="0"/>
              <a:t>JORC </a:t>
            </a:r>
            <a:r>
              <a:rPr lang="es-PE" dirty="0" err="1" smtClean="0"/>
              <a:t>Code</a:t>
            </a:r>
            <a:endParaRPr lang="es-AR" sz="2700" dirty="0"/>
          </a:p>
        </p:txBody>
      </p:sp>
      <p:pic>
        <p:nvPicPr>
          <p:cNvPr id="2050" name="Picture 2"/>
          <p:cNvPicPr>
            <a:picLocks noChangeAspect="1" noChangeArrowheads="1"/>
          </p:cNvPicPr>
          <p:nvPr/>
        </p:nvPicPr>
        <p:blipFill>
          <a:blip r:embed="rId2" cstate="print"/>
          <a:srcRect/>
          <a:stretch>
            <a:fillRect/>
          </a:stretch>
        </p:blipFill>
        <p:spPr bwMode="auto">
          <a:xfrm>
            <a:off x="971600" y="697948"/>
            <a:ext cx="7488832" cy="546210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306</Words>
  <Application>Microsoft Office PowerPoint</Application>
  <PresentationFormat>Presentación en pantalla (4:3)</PresentationFormat>
  <Paragraphs>44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Trabajo Practico N° 12</vt:lpstr>
      <vt:lpstr>Objetivo del Practico</vt:lpstr>
      <vt:lpstr>Estimación de Volumen</vt:lpstr>
      <vt:lpstr>Análisis Económico</vt:lpstr>
      <vt:lpstr>Ejemplo Real</vt:lpstr>
      <vt:lpstr>JORC Code Join Ore Reserves Comitee</vt:lpstr>
      <vt:lpstr>JORC Code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Practico N° 12</dc:title>
  <dc:creator>Usuario</dc:creator>
  <cp:lastModifiedBy>Usuario</cp:lastModifiedBy>
  <cp:revision>8</cp:revision>
  <dcterms:created xsi:type="dcterms:W3CDTF">2015-03-19T01:17:54Z</dcterms:created>
  <dcterms:modified xsi:type="dcterms:W3CDTF">2015-03-19T02:29:35Z</dcterms:modified>
</cp:coreProperties>
</file>