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1C93-EECB-4B70-94B4-894B8FC9F876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6294-49A1-43D3-9AC0-C41B35C4C6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51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1C93-EECB-4B70-94B4-894B8FC9F876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6294-49A1-43D3-9AC0-C41B35C4C6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80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1C93-EECB-4B70-94B4-894B8FC9F876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6294-49A1-43D3-9AC0-C41B35C4C6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35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1C93-EECB-4B70-94B4-894B8FC9F876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6294-49A1-43D3-9AC0-C41B35C4C6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78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1C93-EECB-4B70-94B4-894B8FC9F876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6294-49A1-43D3-9AC0-C41B35C4C6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573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1C93-EECB-4B70-94B4-894B8FC9F876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6294-49A1-43D3-9AC0-C41B35C4C6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79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1C93-EECB-4B70-94B4-894B8FC9F876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6294-49A1-43D3-9AC0-C41B35C4C6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059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1C93-EECB-4B70-94B4-894B8FC9F876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6294-49A1-43D3-9AC0-C41B35C4C6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25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1C93-EECB-4B70-94B4-894B8FC9F876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6294-49A1-43D3-9AC0-C41B35C4C6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1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1C93-EECB-4B70-94B4-894B8FC9F876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6294-49A1-43D3-9AC0-C41B35C4C6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78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F1C93-EECB-4B70-94B4-894B8FC9F876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6294-49A1-43D3-9AC0-C41B35C4C6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01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F1C93-EECB-4B70-94B4-894B8FC9F876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86294-49A1-43D3-9AC0-C41B35C4C6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9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Calculo de </a:t>
            </a:r>
            <a:r>
              <a:rPr lang="es-AR" dirty="0" err="1" smtClean="0"/>
              <a:t>Cut</a:t>
            </a:r>
            <a:r>
              <a:rPr lang="es-AR" dirty="0" smtClean="0"/>
              <a:t> Off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507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Concepto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AR" sz="4000" dirty="0" smtClean="0"/>
              <a:t>El </a:t>
            </a:r>
            <a:r>
              <a:rPr lang="es-AR" sz="4000" dirty="0" err="1"/>
              <a:t>C</a:t>
            </a:r>
            <a:r>
              <a:rPr lang="es-AR" sz="4000" dirty="0" err="1" smtClean="0"/>
              <a:t>ut</a:t>
            </a:r>
            <a:r>
              <a:rPr lang="es-AR" sz="4000" dirty="0" smtClean="0"/>
              <a:t> Off es el valor de contenido metálico que bajo las condiciones de análisis particulares de ese proyecto / operación hacen que el mismo pague todos los costos asociados con la explotación de ese recurso.</a:t>
            </a:r>
            <a:r>
              <a:rPr lang="es-A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726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Datos asociados al </a:t>
            </a:r>
            <a:r>
              <a:rPr lang="es-AR" dirty="0" err="1" smtClean="0"/>
              <a:t>Cut</a:t>
            </a:r>
            <a:r>
              <a:rPr lang="es-AR" dirty="0" smtClean="0"/>
              <a:t> Off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Condiciones de mercado.</a:t>
            </a:r>
          </a:p>
          <a:p>
            <a:r>
              <a:rPr lang="es-AR" dirty="0" smtClean="0"/>
              <a:t>Precios</a:t>
            </a:r>
          </a:p>
          <a:p>
            <a:r>
              <a:rPr lang="es-AR" dirty="0" smtClean="0"/>
              <a:t>Premios / castigos</a:t>
            </a:r>
          </a:p>
          <a:p>
            <a:r>
              <a:rPr lang="es-AR" dirty="0" err="1" smtClean="0"/>
              <a:t>Geometalúrgia</a:t>
            </a:r>
            <a:r>
              <a:rPr lang="es-AR" dirty="0" smtClean="0"/>
              <a:t>, relación de concentración.</a:t>
            </a:r>
          </a:p>
          <a:p>
            <a:r>
              <a:rPr lang="es-AR" dirty="0" smtClean="0"/>
              <a:t>Volumen de reservas que se evalúan.</a:t>
            </a:r>
          </a:p>
          <a:p>
            <a:r>
              <a:rPr lang="es-AR" dirty="0" smtClean="0"/>
              <a:t>Costos (mina, planta, generales, </a:t>
            </a:r>
            <a:r>
              <a:rPr lang="es-AR" dirty="0" err="1" smtClean="0"/>
              <a:t>explorac</a:t>
            </a:r>
            <a:r>
              <a:rPr lang="es-AR" dirty="0" smtClean="0"/>
              <a:t>, inversiones)</a:t>
            </a:r>
          </a:p>
          <a:p>
            <a:r>
              <a:rPr lang="es-AR" dirty="0" smtClean="0"/>
              <a:t>Impuestos, Regalías.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344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Mecánica de cálculo</a:t>
            </a:r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484280" y="1544934"/>
            <a:ext cx="382373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s-AR" dirty="0" smtClean="0"/>
              <a:t>Calculo de valor del </a:t>
            </a:r>
            <a:r>
              <a:rPr lang="es-AR" dirty="0" err="1" smtClean="0"/>
              <a:t>Conc</a:t>
            </a:r>
            <a:r>
              <a:rPr lang="es-AR" dirty="0" smtClean="0"/>
              <a:t> por producto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67544" y="2542406"/>
            <a:ext cx="385721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s-AR" dirty="0" smtClean="0"/>
              <a:t>Calculo del Ratio de </a:t>
            </a:r>
            <a:r>
              <a:rPr lang="es-AR" dirty="0" err="1" smtClean="0"/>
              <a:t>Concent</a:t>
            </a:r>
            <a:r>
              <a:rPr lang="es-AR" dirty="0" smtClean="0"/>
              <a:t> por </a:t>
            </a:r>
            <a:r>
              <a:rPr lang="es-AR" dirty="0" err="1" smtClean="0"/>
              <a:t>Prod</a:t>
            </a:r>
            <a:endParaRPr lang="es-AR" dirty="0" smtClean="0"/>
          </a:p>
        </p:txBody>
      </p:sp>
      <p:sp>
        <p:nvSpPr>
          <p:cNvPr id="6" name="5 CuadroTexto"/>
          <p:cNvSpPr txBox="1"/>
          <p:nvPr/>
        </p:nvSpPr>
        <p:spPr>
          <a:xfrm>
            <a:off x="496302" y="3539878"/>
            <a:ext cx="379969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s-AR" dirty="0" smtClean="0"/>
              <a:t>Calculo del Valor de Concentrado Total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804784" y="4537349"/>
            <a:ext cx="318273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s-AR" dirty="0" smtClean="0"/>
              <a:t>Calculo del Valor de Valor Punto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891254" y="1535642"/>
            <a:ext cx="3240631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s-AR" dirty="0" err="1" smtClean="0"/>
              <a:t>Determinacion</a:t>
            </a:r>
            <a:r>
              <a:rPr lang="es-AR" dirty="0" smtClean="0"/>
              <a:t> de Costos </a:t>
            </a:r>
            <a:r>
              <a:rPr lang="es-AR" dirty="0" err="1" smtClean="0"/>
              <a:t>Operat</a:t>
            </a:r>
            <a:endParaRPr lang="es-AR" dirty="0" smtClean="0"/>
          </a:p>
          <a:p>
            <a:pPr marL="742950" lvl="1" indent="-285750">
              <a:buFontTx/>
              <a:buChar char="-"/>
            </a:pPr>
            <a:r>
              <a:rPr lang="es-AR" dirty="0" smtClean="0"/>
              <a:t>Mina</a:t>
            </a:r>
          </a:p>
          <a:p>
            <a:pPr marL="742950" lvl="1" indent="-285750">
              <a:buFontTx/>
              <a:buChar char="-"/>
            </a:pPr>
            <a:r>
              <a:rPr lang="es-AR" dirty="0" smtClean="0"/>
              <a:t>Planta</a:t>
            </a:r>
          </a:p>
          <a:p>
            <a:pPr marL="742950" lvl="1" indent="-285750">
              <a:buFontTx/>
              <a:buChar char="-"/>
            </a:pPr>
            <a:r>
              <a:rPr lang="es-AR" dirty="0" err="1" smtClean="0"/>
              <a:t>Mtto</a:t>
            </a:r>
            <a:endParaRPr lang="es-AR" dirty="0" smtClean="0"/>
          </a:p>
          <a:p>
            <a:pPr marL="742950" lvl="1" indent="-285750">
              <a:buFontTx/>
              <a:buChar char="-"/>
            </a:pPr>
            <a:r>
              <a:rPr lang="es-AR" dirty="0" smtClean="0"/>
              <a:t>Adm</a:t>
            </a:r>
          </a:p>
          <a:p>
            <a:pPr marL="742950" lvl="1" indent="-285750">
              <a:buFontTx/>
              <a:buChar char="-"/>
            </a:pPr>
            <a:r>
              <a:rPr lang="es-AR" dirty="0" smtClean="0"/>
              <a:t>Inversiones Corto plazo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5263777" y="3487228"/>
            <a:ext cx="2548583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s-AR" dirty="0" smtClean="0"/>
              <a:t>Determinación de Gastos</a:t>
            </a:r>
          </a:p>
          <a:p>
            <a:pPr marL="742950" lvl="1" indent="-285750">
              <a:buFontTx/>
              <a:buChar char="-"/>
            </a:pPr>
            <a:r>
              <a:rPr lang="es-AR" dirty="0" smtClean="0"/>
              <a:t>Regalías</a:t>
            </a:r>
          </a:p>
          <a:p>
            <a:pPr marL="742950" lvl="1" indent="-285750">
              <a:buFontTx/>
              <a:buChar char="-"/>
            </a:pPr>
            <a:r>
              <a:rPr lang="es-AR" dirty="0" smtClean="0"/>
              <a:t>Impuestos</a:t>
            </a:r>
          </a:p>
          <a:p>
            <a:pPr marL="742950" lvl="1" indent="-285750">
              <a:buFontTx/>
              <a:buChar char="-"/>
            </a:pPr>
            <a:r>
              <a:rPr lang="es-AR" dirty="0" smtClean="0"/>
              <a:t>Depreciación</a:t>
            </a:r>
          </a:p>
          <a:p>
            <a:pPr marL="742950" lvl="1" indent="-285750">
              <a:buFontTx/>
              <a:buChar char="-"/>
            </a:pPr>
            <a:r>
              <a:rPr lang="es-AR" dirty="0" smtClean="0"/>
              <a:t>Exploración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244736" y="5560220"/>
            <a:ext cx="499348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s-AR" dirty="0" smtClean="0"/>
              <a:t>Determinación de Contribuciones (Neta / marginal)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1355725" y="6331386"/>
            <a:ext cx="674466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s-AR" dirty="0" smtClean="0"/>
              <a:t>Determinación de la ley de </a:t>
            </a:r>
            <a:r>
              <a:rPr lang="es-AR" dirty="0" err="1" smtClean="0"/>
              <a:t>Cut</a:t>
            </a:r>
            <a:r>
              <a:rPr lang="es-AR" dirty="0" smtClean="0"/>
              <a:t> Off – Económica/marginal/</a:t>
            </a:r>
            <a:r>
              <a:rPr lang="es-AR" dirty="0" err="1" smtClean="0"/>
              <a:t>submarginal</a:t>
            </a:r>
            <a:endParaRPr lang="es-AR" dirty="0" smtClean="0"/>
          </a:p>
        </p:txBody>
      </p:sp>
      <p:sp>
        <p:nvSpPr>
          <p:cNvPr id="13" name="12 Flecha abajo"/>
          <p:cNvSpPr/>
          <p:nvPr/>
        </p:nvSpPr>
        <p:spPr>
          <a:xfrm>
            <a:off x="2051720" y="1916832"/>
            <a:ext cx="504056" cy="6281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Flecha abajo"/>
          <p:cNvSpPr/>
          <p:nvPr/>
        </p:nvSpPr>
        <p:spPr>
          <a:xfrm>
            <a:off x="2051720" y="1914266"/>
            <a:ext cx="504056" cy="6281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Flecha abajo"/>
          <p:cNvSpPr/>
          <p:nvPr/>
        </p:nvSpPr>
        <p:spPr>
          <a:xfrm>
            <a:off x="2051720" y="2924944"/>
            <a:ext cx="504056" cy="6281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Flecha abajo"/>
          <p:cNvSpPr/>
          <p:nvPr/>
        </p:nvSpPr>
        <p:spPr>
          <a:xfrm>
            <a:off x="2051720" y="3933056"/>
            <a:ext cx="504056" cy="6281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Flecha abajo"/>
          <p:cNvSpPr/>
          <p:nvPr/>
        </p:nvSpPr>
        <p:spPr>
          <a:xfrm>
            <a:off x="2217319" y="4906681"/>
            <a:ext cx="504056" cy="6281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Flecha abajo"/>
          <p:cNvSpPr/>
          <p:nvPr/>
        </p:nvSpPr>
        <p:spPr>
          <a:xfrm>
            <a:off x="6259541" y="4964556"/>
            <a:ext cx="504056" cy="5956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Flecha abajo"/>
          <p:cNvSpPr/>
          <p:nvPr/>
        </p:nvSpPr>
        <p:spPr>
          <a:xfrm>
            <a:off x="4355976" y="5929552"/>
            <a:ext cx="504056" cy="3797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Flecha abajo"/>
          <p:cNvSpPr/>
          <p:nvPr/>
        </p:nvSpPr>
        <p:spPr>
          <a:xfrm>
            <a:off x="6244995" y="3289968"/>
            <a:ext cx="504056" cy="2310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8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Valor del </a:t>
            </a:r>
            <a:r>
              <a:rPr lang="es-AR" dirty="0" err="1" smtClean="0"/>
              <a:t>conc</a:t>
            </a:r>
            <a:r>
              <a:rPr lang="es-AR" dirty="0" smtClean="0"/>
              <a:t> x producto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1424752"/>
              </p:ext>
            </p:extLst>
          </p:nvPr>
        </p:nvGraphicFramePr>
        <p:xfrm>
          <a:off x="323528" y="1556792"/>
          <a:ext cx="8280921" cy="2514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9818"/>
                <a:gridCol w="2512979"/>
                <a:gridCol w="1299818"/>
                <a:gridCol w="1299818"/>
                <a:gridCol w="1299818"/>
                <a:gridCol w="56867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A-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Valor Bruto Fino: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AR" sz="2000" u="none" strike="noStrike">
                          <a:effectLst/>
                        </a:rPr>
                        <a:t>Ley de Conc x Precio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B-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Penalidades: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AR" sz="2000" u="none" strike="noStrike">
                          <a:effectLst/>
                        </a:rPr>
                        <a:t>usd/tn x exceso % del valor de ref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C-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Treatment Charge: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AR" sz="2000" u="none" strike="noStrike">
                          <a:effectLst/>
                        </a:rPr>
                        <a:t>Usd/tn x costo de refinamiento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D-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Metallurg Deductions: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AR" sz="2000" u="none" strike="noStrike">
                          <a:effectLst/>
                        </a:rPr>
                        <a:t>Usd/tn x perdidas en el refinamiento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Cc Val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Valor del concentrado: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CCVal= A-B-C-D (usd/tn)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AR" sz="2000" u="none" strike="noStrike">
                          <a:effectLst/>
                        </a:rPr>
                        <a:t>Cc Val: traslada el valor del fino vendible como metal a precios Internacionales</a:t>
                      </a:r>
                      <a:endParaRPr lang="es-A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0528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Valor del concentrado total</a:t>
            </a:r>
            <a:endParaRPr lang="en-U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056084"/>
              </p:ext>
            </p:extLst>
          </p:nvPr>
        </p:nvGraphicFramePr>
        <p:xfrm>
          <a:off x="395536" y="1268760"/>
          <a:ext cx="8352928" cy="5400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872"/>
                <a:gridCol w="2876100"/>
                <a:gridCol w="1269768"/>
                <a:gridCol w="1223872"/>
                <a:gridCol w="1223872"/>
                <a:gridCol w="535444"/>
              </a:tblGrid>
              <a:tr h="321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T-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Toneladas: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Vol de recursos a evaluar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1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H-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Ley de cada metal: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% cont metálico aliment (1)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1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R-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Recuperación x metal: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recup de la planta  (1)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1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C-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600" u="none" strike="noStrike">
                          <a:effectLst/>
                        </a:rPr>
                        <a:t>Ley de Concentrado x metal: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% cont metálico Conc (1)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1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Cc-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Prod de Concentrado x metal: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Cc= TxHxR/C (1)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127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1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Ratio de Concentración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Rc=T/Cc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127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Tons a tratar para sacar 1 ton de Conc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127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1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Cc Vt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Valor Total del Concentrado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CcVt= Cc Val (1)/Rc1(1)+Cc val (2)/Rc (2) + . . .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127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8150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Valor Punto (por metal) = Cc Val/Rc/H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AR" sz="1600" u="none" strike="noStrike">
                          <a:effectLst/>
                        </a:rPr>
                        <a:t>cuanto me aporta cada metal por % o grado de ley</a:t>
                      </a:r>
                      <a:endParaRPr lang="es-A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127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1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Equiv: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 eq eq = Vp1 / Vp2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Ej: 1% de Zn eq a 0,8% de Pb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127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1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Ley Equiv: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H1 + H2x Feq2 + H3 x Feq 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= Heq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8402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Costos y gastos</a:t>
            </a:r>
            <a:endParaRPr lang="en-U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546115"/>
              </p:ext>
            </p:extLst>
          </p:nvPr>
        </p:nvGraphicFramePr>
        <p:xfrm>
          <a:off x="251520" y="1268751"/>
          <a:ext cx="8568952" cy="5328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2238"/>
                <a:gridCol w="2142238"/>
                <a:gridCol w="2142238"/>
                <a:gridCol w="2142238"/>
              </a:tblGrid>
              <a:tr h="26643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>
                          <a:effectLst/>
                        </a:rPr>
                        <a:t>Costos</a:t>
                      </a:r>
                      <a:r>
                        <a:rPr lang="en-US" sz="1600" b="1" u="none" strike="noStrike" dirty="0">
                          <a:effectLst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</a:rPr>
                        <a:t>Operativos</a:t>
                      </a:r>
                      <a:r>
                        <a:rPr lang="en-US" sz="1600" b="1" u="none" strike="noStrike" dirty="0">
                          <a:effectLst/>
                        </a:rPr>
                        <a:t> (</a:t>
                      </a:r>
                      <a:r>
                        <a:rPr lang="en-US" sz="1600" b="1" u="none" strike="noStrike" dirty="0" err="1">
                          <a:effectLst/>
                        </a:rPr>
                        <a:t>usd</a:t>
                      </a:r>
                      <a:r>
                        <a:rPr lang="en-US" sz="1600" b="1" u="none" strike="noStrike" dirty="0">
                          <a:effectLst/>
                        </a:rPr>
                        <a:t>/</a:t>
                      </a:r>
                      <a:r>
                        <a:rPr lang="en-US" sz="1600" b="1" u="none" strike="noStrike" dirty="0" err="1">
                          <a:effectLst/>
                        </a:rPr>
                        <a:t>tn</a:t>
                      </a:r>
                      <a:r>
                        <a:rPr lang="en-US" sz="1600" b="1" u="none" strike="noStrike" dirty="0">
                          <a:effectLst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Mina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43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Planta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43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Servicios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43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Indirectos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43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Inversiones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43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Total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43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43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43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Gastos (usd/tn)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43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Regalías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43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Impuestos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43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Deprec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43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Exploración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43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Total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43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43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Total Costos + gastos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43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43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Contrib neta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(Cc Val - Costos totales)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643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43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Cut Off </a:t>
                      </a:r>
                      <a:r>
                        <a:rPr lang="en-US" sz="1600" b="1" u="none" strike="noStrike" dirty="0" err="1">
                          <a:effectLst/>
                        </a:rPr>
                        <a:t>económico</a:t>
                      </a:r>
                      <a:r>
                        <a:rPr lang="en-US" sz="1600" b="1" u="none" strike="noStrike" dirty="0">
                          <a:effectLst/>
                        </a:rPr>
                        <a:t> = </a:t>
                      </a:r>
                      <a:r>
                        <a:rPr lang="en-US" sz="1600" b="1" u="none" strike="noStrike" dirty="0" err="1">
                          <a:effectLst/>
                        </a:rPr>
                        <a:t>Costos</a:t>
                      </a:r>
                      <a:r>
                        <a:rPr lang="en-US" sz="1600" b="1" u="none" strike="noStrike" dirty="0">
                          <a:effectLst/>
                        </a:rPr>
                        <a:t> / Valor 1% de Met de </a:t>
                      </a:r>
                      <a:r>
                        <a:rPr lang="en-US" sz="1600" b="1" u="none" strike="noStrike" dirty="0" smtClean="0">
                          <a:effectLst/>
                        </a:rPr>
                        <a:t>Ref (</a:t>
                      </a:r>
                      <a:r>
                        <a:rPr lang="en-US" sz="1600" b="1" u="none" strike="noStrike" dirty="0" err="1" smtClean="0">
                          <a:effectLst/>
                        </a:rPr>
                        <a:t>comparar</a:t>
                      </a:r>
                      <a:r>
                        <a:rPr lang="en-US" sz="1600" b="1" u="none" strike="noStrike" dirty="0" smtClean="0">
                          <a:effectLst/>
                        </a:rPr>
                        <a:t> con ley </a:t>
                      </a:r>
                      <a:r>
                        <a:rPr lang="en-US" sz="1600" b="1" u="none" strike="noStrike" dirty="0" err="1" smtClean="0">
                          <a:effectLst/>
                        </a:rPr>
                        <a:t>equivalente</a:t>
                      </a:r>
                      <a:r>
                        <a:rPr lang="en-US" sz="1600" b="1" u="none" strike="noStrike" dirty="0" smtClean="0">
                          <a:effectLst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8387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435</Words>
  <Application>Microsoft Office PowerPoint</Application>
  <PresentationFormat>Presentación en pantalla (4:3)</PresentationFormat>
  <Paragraphs>95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Calculo de Cut Off</vt:lpstr>
      <vt:lpstr>Concepto</vt:lpstr>
      <vt:lpstr>Datos asociados al Cut Off</vt:lpstr>
      <vt:lpstr>Mecánica de cálculo</vt:lpstr>
      <vt:lpstr>Valor del conc x producto</vt:lpstr>
      <vt:lpstr>Valor del concentrado total</vt:lpstr>
      <vt:lpstr>Costos y gastos</vt:lpstr>
    </vt:vector>
  </TitlesOfParts>
  <Company>Cía. Minera Aguilar S.A.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Calculo de Cut Off</dc:title>
  <dc:creator>Jorge Hopkins</dc:creator>
  <cp:lastModifiedBy>Jorge Hopkins</cp:lastModifiedBy>
  <cp:revision>6</cp:revision>
  <dcterms:created xsi:type="dcterms:W3CDTF">2014-12-02T11:40:43Z</dcterms:created>
  <dcterms:modified xsi:type="dcterms:W3CDTF">2020-11-24T22:44:14Z</dcterms:modified>
</cp:coreProperties>
</file>